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11" r:id="rId2"/>
    <p:sldId id="277" r:id="rId3"/>
    <p:sldId id="278" r:id="rId4"/>
    <p:sldId id="279" r:id="rId5"/>
    <p:sldId id="281" r:id="rId6"/>
    <p:sldId id="282" r:id="rId7"/>
    <p:sldId id="283" r:id="rId8"/>
    <p:sldId id="285" r:id="rId9"/>
    <p:sldId id="286" r:id="rId10"/>
    <p:sldId id="289" r:id="rId11"/>
    <p:sldId id="288" r:id="rId12"/>
    <p:sldId id="291" r:id="rId13"/>
    <p:sldId id="308" r:id="rId14"/>
    <p:sldId id="292" r:id="rId15"/>
    <p:sldId id="293" r:id="rId16"/>
    <p:sldId id="294" r:id="rId17"/>
    <p:sldId id="295" r:id="rId18"/>
    <p:sldId id="318" r:id="rId19"/>
  </p:sldIdLst>
  <p:sldSz cx="9144000" cy="6858000" type="screen4x3"/>
  <p:notesSz cx="6815138" cy="99520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9" autoAdjust="0"/>
    <p:restoredTop sz="93414" autoAdjust="0"/>
  </p:normalViewPr>
  <p:slideViewPr>
    <p:cSldViewPr>
      <p:cViewPr>
        <p:scale>
          <a:sx n="77" d="100"/>
          <a:sy n="77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07" tIns="45254" rIns="90507" bIns="45254" numCol="1" anchor="t" anchorCtr="0" compatLnSpc="1">
            <a:prstTxWarp prst="textNoShape">
              <a:avLst/>
            </a:prstTxWarp>
          </a:bodyPr>
          <a:lstStyle>
            <a:lvl1pPr defTabSz="906463">
              <a:defRPr sz="1200" smtClean="0"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07" tIns="45254" rIns="90507" bIns="45254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 smtClean="0"/>
            </a:lvl1pPr>
          </a:lstStyle>
          <a:p>
            <a:pPr>
              <a:defRPr/>
            </a:pPr>
            <a:fld id="{1D997738-63EA-4545-A1B8-E4F0B8473D0A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356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07" tIns="45254" rIns="90507" bIns="45254" numCol="1" anchor="b" anchorCtr="0" compatLnSpc="1">
            <a:prstTxWarp prst="textNoShape">
              <a:avLst/>
            </a:prstTxWarp>
          </a:bodyPr>
          <a:lstStyle>
            <a:lvl1pPr defTabSz="906463">
              <a:defRPr sz="1200" smtClean="0"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800" y="945356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07" tIns="45254" rIns="90507" bIns="45254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 smtClean="0"/>
            </a:lvl1pPr>
          </a:lstStyle>
          <a:p>
            <a:pPr>
              <a:defRPr/>
            </a:pPr>
            <a:fld id="{253A4235-C1B5-4294-940F-1311823BF775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005773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t" anchorCtr="0" compatLnSpc="1">
            <a:prstTxWarp prst="textNoShape">
              <a:avLst/>
            </a:prstTxWarp>
          </a:bodyPr>
          <a:lstStyle>
            <a:lvl1pPr defTabSz="958850">
              <a:defRPr sz="1300" smtClean="0"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 smtClean="0"/>
            </a:lvl1pPr>
          </a:lstStyle>
          <a:p>
            <a:pPr>
              <a:defRPr/>
            </a:pPr>
            <a:fld id="{0A7F63F0-1E4B-41BC-A73E-DF6275422010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73637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625" y="4727575"/>
            <a:ext cx="5449888" cy="447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 noProof="0" smtClean="0"/>
              <a:t>Feu clic aquí per editar els estils de text del patró</a:t>
            </a:r>
          </a:p>
          <a:p>
            <a:pPr lvl="1"/>
            <a:r>
              <a:rPr lang="es-ES" altLang="ca-ES" noProof="0" smtClean="0"/>
              <a:t>Segon nivell</a:t>
            </a:r>
          </a:p>
          <a:p>
            <a:pPr lvl="2"/>
            <a:r>
              <a:rPr lang="es-ES" altLang="ca-ES" noProof="0" smtClean="0"/>
              <a:t>Tercer nivell</a:t>
            </a:r>
          </a:p>
          <a:p>
            <a:pPr lvl="3"/>
            <a:r>
              <a:rPr lang="es-ES" altLang="ca-ES" noProof="0" smtClean="0"/>
              <a:t>Quart nivell</a:t>
            </a:r>
          </a:p>
          <a:p>
            <a:pPr lvl="4"/>
            <a:r>
              <a:rPr lang="es-ES" altLang="ca-ES" noProof="0" smtClean="0"/>
              <a:t>Cinquè nivell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356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b" anchorCtr="0" compatLnSpc="1">
            <a:prstTxWarp prst="textNoShape">
              <a:avLst/>
            </a:prstTxWarp>
          </a:bodyPr>
          <a:lstStyle>
            <a:lvl1pPr defTabSz="958850">
              <a:defRPr sz="1300" smtClean="0"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800" y="945356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4" tIns="47891" rIns="95784" bIns="47891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 smtClean="0"/>
            </a:lvl1pPr>
          </a:lstStyle>
          <a:p>
            <a:pPr>
              <a:defRPr/>
            </a:pPr>
            <a:fld id="{8EA798DE-510E-4DD7-8DBB-EA34334DF8E7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44219087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B19123-E199-4FB4-8D94-FD409033C725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23150E-0E43-4A69-AE70-CB6C9CEDD93A}" type="slidenum">
              <a:rPr lang="es-ES" altLang="ca-ES"/>
              <a:pPr eaLnBrk="1" hangingPunct="1"/>
              <a:t>1</a:t>
            </a:fld>
            <a:endParaRPr lang="es-ES" altLang="ca-ES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0B9F92B-8EA7-439C-A6B1-191C98079F24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4096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D3B905E-51CD-4D08-92E3-E23647CFF681}" type="slidenum">
              <a:rPr lang="es-ES" altLang="ca-ES"/>
              <a:pPr eaLnBrk="1" hangingPunct="1"/>
              <a:t>10</a:t>
            </a:fld>
            <a:endParaRPr lang="es-ES" altLang="ca-ES"/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ca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B01189-AA0E-4B38-818A-DF93265CEC46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74A6F3-76F8-4C9D-A66C-674BD6E1E3EA}" type="slidenum">
              <a:rPr lang="es-ES" altLang="ca-ES"/>
              <a:pPr eaLnBrk="1" hangingPunct="1"/>
              <a:t>11</a:t>
            </a:fld>
            <a:endParaRPr lang="es-ES" altLang="ca-ES"/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7D85901-0D36-4593-A903-3A4CED436683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430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4946C97-3719-4EE4-898A-F7CE588206F7}" type="slidenum">
              <a:rPr lang="es-ES" altLang="ca-ES"/>
              <a:pPr eaLnBrk="1" hangingPunct="1"/>
              <a:t>12</a:t>
            </a:fld>
            <a:endParaRPr lang="es-ES" altLang="ca-ES"/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16F8971-EDE0-4CAA-A156-E735BDBC61F2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440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030534-A0BA-4476-94B7-C1276500C6DC}" type="slidenum">
              <a:rPr lang="es-ES" altLang="ca-ES"/>
              <a:pPr eaLnBrk="1" hangingPunct="1"/>
              <a:t>13</a:t>
            </a:fld>
            <a:endParaRPr lang="es-ES" altLang="ca-ES"/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ca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3197A21-1DFC-4126-8881-1AD75D712E13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450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E8B067-7D6D-4381-BBEC-7A611D18C420}" type="slidenum">
              <a:rPr lang="es-ES" altLang="ca-ES"/>
              <a:pPr eaLnBrk="1" hangingPunct="1"/>
              <a:t>14</a:t>
            </a:fld>
            <a:endParaRPr lang="es-ES" altLang="ca-ES"/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ca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54FE389-4F50-45F8-A7C8-E8F1A08FBD56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460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E1BEEC1-B0D9-4199-8DFA-CA14263811AA}" type="slidenum">
              <a:rPr lang="es-ES" altLang="ca-ES"/>
              <a:pPr eaLnBrk="1" hangingPunct="1"/>
              <a:t>15</a:t>
            </a:fld>
            <a:endParaRPr lang="es-ES" altLang="ca-ES"/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4AB16A1-CB82-4B9D-BF30-EC919EA9C1D6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471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A250F0-99DB-4019-8698-344E369A8B52}" type="slidenum">
              <a:rPr lang="es-ES" altLang="ca-ES"/>
              <a:pPr eaLnBrk="1" hangingPunct="1"/>
              <a:t>16</a:t>
            </a:fld>
            <a:endParaRPr lang="es-ES" altLang="ca-ES"/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20956A2-DDBB-4747-A071-D5728062699E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481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2235E4-08DF-4CAB-AF23-C1A67644A8D8}" type="slidenum">
              <a:rPr lang="es-ES" altLang="ca-ES"/>
              <a:pPr eaLnBrk="1" hangingPunct="1"/>
              <a:t>17</a:t>
            </a:fld>
            <a:endParaRPr lang="es-ES" altLang="ca-ES"/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9F7FB0-67A3-4FCE-A9FF-E4EA03397874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4915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7D5ABD-1A90-464E-831B-D232D19B5A97}" type="slidenum">
              <a:rPr lang="es-ES" altLang="ca-ES"/>
              <a:pPr eaLnBrk="1" hangingPunct="1"/>
              <a:t>18</a:t>
            </a:fld>
            <a:endParaRPr lang="es-ES" altLang="ca-ES"/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ca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91D948-E36A-44DD-B303-F32CCFEEC1B7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299C28-C794-4A9D-9D72-D9B3B93D3562}" type="slidenum">
              <a:rPr lang="es-ES" altLang="ca-ES"/>
              <a:pPr eaLnBrk="1" hangingPunct="1"/>
              <a:t>2</a:t>
            </a:fld>
            <a:endParaRPr lang="es-ES" altLang="ca-ES"/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ca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3B704C-80B1-44B2-8E7C-4F3B8C20B2EA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E2EFF8-6260-4553-9A01-477CAF84690E}" type="slidenum">
              <a:rPr lang="es-ES" altLang="ca-ES"/>
              <a:pPr eaLnBrk="1" hangingPunct="1"/>
              <a:t>3</a:t>
            </a:fld>
            <a:endParaRPr lang="es-ES" altLang="ca-ES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D24D26A-EA51-4AA6-8A27-7550D399B759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302F2AF-1CE7-482A-889F-5EDE2AF3E1D2}" type="slidenum">
              <a:rPr lang="es-ES" altLang="ca-ES"/>
              <a:pPr eaLnBrk="1" hangingPunct="1"/>
              <a:t>4</a:t>
            </a:fld>
            <a:endParaRPr lang="es-ES" altLang="ca-ES"/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818F65-EE15-4163-A339-1DB0A41C0D0E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317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DF95343-0F05-4F38-B0F3-10952E082AAF}" type="slidenum">
              <a:rPr lang="es-ES" altLang="ca-ES"/>
              <a:pPr eaLnBrk="1" hangingPunct="1"/>
              <a:t>5</a:t>
            </a:fld>
            <a:endParaRPr lang="es-ES" altLang="ca-ES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30479C2-FE7D-4081-8AAF-4A9719F33ED7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5264C6-3556-419D-B2E1-599C0539891E}" type="slidenum">
              <a:rPr lang="es-ES" altLang="ca-ES"/>
              <a:pPr eaLnBrk="1" hangingPunct="1"/>
              <a:t>6</a:t>
            </a:fld>
            <a:endParaRPr lang="es-ES" altLang="ca-ES"/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2C48C8-1542-497B-81E6-B28D16DD4B16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337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DC42B6A-0AAC-4F36-9F20-43407A316ADC}" type="slidenum">
              <a:rPr lang="es-ES" altLang="ca-ES"/>
              <a:pPr eaLnBrk="1" hangingPunct="1"/>
              <a:t>7</a:t>
            </a:fld>
            <a:endParaRPr lang="es-ES" altLang="ca-ES"/>
          </a:p>
        </p:txBody>
      </p:sp>
      <p:sp>
        <p:nvSpPr>
          <p:cNvPr id="337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ca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42CD71-1631-465D-8AEF-4ADC43CF1CE7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3584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43F853-52E2-4922-B3AE-30050AA68694}" type="slidenum">
              <a:rPr lang="es-ES" altLang="ca-ES"/>
              <a:pPr eaLnBrk="1" hangingPunct="1"/>
              <a:t>8</a:t>
            </a:fld>
            <a:endParaRPr lang="es-ES" altLang="ca-ES"/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A81775-6E72-4D15-A9C8-34742060ECAB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378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5DCC87-F0A7-4FB3-8359-2F0892161C67}" type="slidenum">
              <a:rPr lang="es-ES" altLang="ca-ES"/>
              <a:pPr eaLnBrk="1" hangingPunct="1"/>
              <a:t>9</a:t>
            </a:fld>
            <a:endParaRPr lang="es-ES" altLang="ca-ES"/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A5E1B-9DBA-4F76-AE04-9515C157A825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7C2CE-43AD-4CD4-A5D7-0580246C0AC1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0613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7E637-2757-4BE0-A179-0D3A986C8879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E1E49-BEEB-4A1F-A295-1C4C9C29549B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117852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4955D-CE15-4548-B40F-D1097C0658E0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43C55-5B7C-483D-B6AE-4E2793CCB3BB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420858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2043B-0CB5-4478-B537-0D629A6BDE0B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E8ACE-3391-4DBC-B809-CA270590E353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17909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503A5-577E-49B1-AD7C-495F7D178BE7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D30F3-56DA-4427-94BC-BE3D2AD870CA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2789676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8AF65-AD14-4142-8D5A-6BFD433B7692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DB98F-E621-4851-9FBA-42271E5ED3DF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406994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D16C0-DFBA-4E2C-B437-7DB5EF886F00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06FAD-7393-4576-8692-5B3ABA2886BA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71046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76783-6AF4-4378-B4EE-DCA1DD033528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FA1FF-583F-48DB-9388-4E83DF6E55F7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86096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55C56-B1CB-4643-B200-182C206D2887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22272-E54B-4FA7-9CBC-7549FF181AFE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386336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21E79-AB72-4072-BCFB-6739D90BCAD2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F3A79-5BB5-4CDA-8E12-8787539F74B8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234821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 smtClean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E8B57-4AEF-42FC-91AF-5C87517BD5AD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8711A-0FEC-4719-8050-D18436D51361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  <p:extLst>
      <p:ext uri="{BB962C8B-B14F-4D97-AF65-F5344CB8AC3E}">
        <p14:creationId xmlns:p14="http://schemas.microsoft.com/office/powerpoint/2010/main" val="110607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 smtClean="0"/>
              <a:t>Feu clic aquí per editar l'estil de títol del patró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 smtClean="0"/>
              <a:t>Feu clic aquí per editar els estils de text del patró</a:t>
            </a:r>
          </a:p>
          <a:p>
            <a:pPr lvl="1"/>
            <a:r>
              <a:rPr lang="es-ES" altLang="ca-ES" smtClean="0"/>
              <a:t>Segon nivell</a:t>
            </a:r>
          </a:p>
          <a:p>
            <a:pPr lvl="2"/>
            <a:r>
              <a:rPr lang="es-ES" altLang="ca-ES" smtClean="0"/>
              <a:t>Tercer nivell</a:t>
            </a:r>
          </a:p>
          <a:p>
            <a:pPr lvl="3"/>
            <a:r>
              <a:rPr lang="es-ES" altLang="ca-ES" smtClean="0"/>
              <a:t>Quart nivell</a:t>
            </a:r>
          </a:p>
          <a:p>
            <a:pPr lvl="4"/>
            <a:r>
              <a:rPr lang="es-ES" altLang="ca-ES" smtClean="0"/>
              <a:t>Cinquè nivell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099CFA56-538B-4B0F-9527-BB0AC56AF43B}" type="datetime1">
              <a:rPr lang="es-ES" altLang="ca-ES"/>
              <a:pPr>
                <a:defRPr/>
              </a:pPr>
              <a:t>06/03/2016</a:t>
            </a:fld>
            <a:endParaRPr lang="es-ES" altLang="ca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 altLang="ca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AEE0B63-10B8-4FD2-A8D4-7E762CEC072F}" type="slidenum">
              <a:rPr lang="es-ES" altLang="ca-ES"/>
              <a:pPr>
                <a:defRPr/>
              </a:pPr>
              <a:t>‹#›</a:t>
            </a:fld>
            <a:endParaRPr lang="es-ES" altLang="ca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http://portal.ua.pt/projectos/mermaid/jpgs/12_4.jpg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755650" y="692150"/>
            <a:ext cx="7704138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a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Kristen ITC"/>
              </a:rPr>
              <a:t>Primers auxilis</a:t>
            </a:r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2051050" y="4941168"/>
            <a:ext cx="48974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ca-ES" sz="3200" b="1" dirty="0">
                <a:latin typeface="Chiller" pitchFamily="82" charset="0"/>
              </a:rPr>
              <a:t>INSTITUT DE NAVARCLES</a:t>
            </a:r>
          </a:p>
          <a:p>
            <a:pPr algn="ctr" eaLnBrk="1" hangingPunct="1"/>
            <a:r>
              <a:rPr lang="es-ES_tradnl" altLang="ca-ES" sz="3200" b="1" dirty="0">
                <a:latin typeface="Chiller" pitchFamily="82" charset="0"/>
              </a:rPr>
              <a:t>EDUCACIÓ FÍSICA 3r ESO</a:t>
            </a:r>
          </a:p>
          <a:p>
            <a:pPr algn="ctr" eaLnBrk="1" hangingPunct="1"/>
            <a:r>
              <a:rPr lang="es-ES_tradnl" altLang="ca-ES" sz="3200" b="1" dirty="0" err="1">
                <a:latin typeface="Chiller" pitchFamily="82" charset="0"/>
              </a:rPr>
              <a:t>Pep</a:t>
            </a:r>
            <a:r>
              <a:rPr lang="es-ES_tradnl" altLang="ca-ES" sz="3200" b="1" dirty="0">
                <a:latin typeface="Chiller" pitchFamily="82" charset="0"/>
              </a:rPr>
              <a:t> </a:t>
            </a:r>
            <a:r>
              <a:rPr lang="es-ES_tradnl" altLang="ca-ES" sz="3200" b="1" dirty="0" err="1" smtClean="0">
                <a:latin typeface="Chiller" pitchFamily="82" charset="0"/>
              </a:rPr>
              <a:t>Sànchez</a:t>
            </a:r>
            <a:endParaRPr lang="es-ES_tradnl" altLang="ca-ES" sz="3200" b="1" dirty="0">
              <a:latin typeface="Chiller" pitchFamily="82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2286000" y="1844675"/>
            <a:ext cx="4572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ca-ES" sz="3600" b="1">
                <a:latin typeface="Chiller" pitchFamily="82" charset="0"/>
              </a:rPr>
              <a:t>FERIDES</a:t>
            </a:r>
          </a:p>
          <a:p>
            <a:pPr algn="ctr" eaLnBrk="1" hangingPunct="1"/>
            <a:r>
              <a:rPr lang="es-ES_tradnl" altLang="ca-ES" sz="3600" b="1">
                <a:latin typeface="Chiller" pitchFamily="82" charset="0"/>
              </a:rPr>
              <a:t>HEMORRÀGIES</a:t>
            </a:r>
          </a:p>
          <a:p>
            <a:pPr algn="ctr" eaLnBrk="1" hangingPunct="1"/>
            <a:r>
              <a:rPr lang="es-ES_tradnl" altLang="ca-ES" sz="3600" b="1">
                <a:latin typeface="Chiller" pitchFamily="82" charset="0"/>
              </a:rPr>
              <a:t>CONTUSIONS</a:t>
            </a:r>
          </a:p>
          <a:p>
            <a:pPr algn="ctr" eaLnBrk="1" hangingPunct="1"/>
            <a:r>
              <a:rPr lang="es-ES_tradnl" altLang="ca-ES" sz="3600" b="1">
                <a:latin typeface="Chiller" pitchFamily="82" charset="0"/>
              </a:rPr>
              <a:t>TRAUMATISMES</a:t>
            </a:r>
          </a:p>
          <a:p>
            <a:pPr algn="ctr" eaLnBrk="1" hangingPunct="1"/>
            <a:r>
              <a:rPr lang="es-ES_tradnl" altLang="ca-ES" sz="3600" b="1">
                <a:latin typeface="Chiller" pitchFamily="82" charset="0"/>
              </a:rPr>
              <a:t>CREMADES</a:t>
            </a:r>
            <a:endParaRPr lang="es-ES" altLang="ca-ES" sz="3600" b="1">
              <a:latin typeface="Chiller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CE3129-0FA9-42DB-AEF1-F1FC5F83D3CF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16387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EBD6CB-515E-4935-BFA0-7443EDD8E446}" type="slidenum">
              <a:rPr lang="es-ES" altLang="ca-ES"/>
              <a:pPr eaLnBrk="1" hangingPunct="1"/>
              <a:t>10</a:t>
            </a:fld>
            <a:endParaRPr lang="es-ES" altLang="ca-E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589963" cy="5184775"/>
          </a:xfrm>
          <a:noFill/>
        </p:spPr>
        <p:txBody>
          <a:bodyPr/>
          <a:lstStyle/>
          <a:p>
            <a:pPr eaLnBrk="1" hangingPunct="1"/>
            <a:r>
              <a:rPr lang="ca-ES" altLang="ca-ES" b="1" dirty="0" smtClean="0">
                <a:solidFill>
                  <a:schemeClr val="folHlink"/>
                </a:solidFill>
              </a:rPr>
              <a:t>TRAUMATISMES I CONTUSIONS</a:t>
            </a:r>
            <a:r>
              <a:rPr lang="ca-ES" altLang="ca-ES" dirty="0" smtClean="0">
                <a:solidFill>
                  <a:schemeClr val="folHlink"/>
                </a:solidFill>
              </a:rPr>
              <a:t/>
            </a:r>
            <a:br>
              <a:rPr lang="ca-ES" altLang="ca-ES" dirty="0" smtClean="0">
                <a:solidFill>
                  <a:schemeClr val="folHlink"/>
                </a:solidFill>
              </a:rPr>
            </a:br>
            <a:r>
              <a:rPr lang="ca-ES" altLang="ca-ES" dirty="0" smtClean="0">
                <a:solidFill>
                  <a:schemeClr val="folHlink"/>
                </a:solidFill>
              </a:rPr>
              <a:t/>
            </a:r>
            <a:br>
              <a:rPr lang="ca-ES" altLang="ca-ES" dirty="0" smtClean="0">
                <a:solidFill>
                  <a:schemeClr val="folHlink"/>
                </a:solidFill>
              </a:rPr>
            </a:br>
            <a:r>
              <a:rPr lang="es-ES" altLang="ca-ES" b="1" dirty="0" smtClean="0">
                <a:solidFill>
                  <a:schemeClr val="folHlink"/>
                </a:solidFill>
              </a:rPr>
              <a:t> </a:t>
            </a:r>
            <a:r>
              <a:rPr lang="es-ES" altLang="ca-ES" sz="3200" b="1" dirty="0"/>
              <a:t>COPS-</a:t>
            </a:r>
            <a:r>
              <a:rPr lang="es-ES" altLang="ca-ES" sz="3200" b="1" dirty="0" smtClean="0"/>
              <a:t>ESGUINÇOS-LUXACIONS- FRACTURES…</a:t>
            </a:r>
            <a:endParaRPr lang="ca-ES" altLang="ca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DB124E-FFB6-4785-80E6-F2251A3B8BAE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15363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FB6B9C7-6F79-4C06-B0BA-440C34638892}" type="slidenum">
              <a:rPr lang="es-ES" altLang="ca-ES"/>
              <a:pPr eaLnBrk="1" hangingPunct="1"/>
              <a:t>11</a:t>
            </a:fld>
            <a:endParaRPr lang="es-ES" altLang="ca-E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1625" y="425450"/>
            <a:ext cx="8540750" cy="6099175"/>
          </a:xfrm>
        </p:spPr>
        <p:txBody>
          <a:bodyPr/>
          <a:lstStyle/>
          <a:p>
            <a:pPr algn="ctr" eaLnBrk="1" hangingPunct="1">
              <a:buNone/>
            </a:pPr>
            <a:r>
              <a:rPr lang="es-ES" altLang="ca-ES" sz="4000" b="1" dirty="0" smtClean="0">
                <a:solidFill>
                  <a:schemeClr val="folHlink"/>
                </a:solidFill>
              </a:rPr>
              <a:t>ACTUACIÓ: RICE </a:t>
            </a:r>
          </a:p>
          <a:p>
            <a:pPr algn="ctr" eaLnBrk="1" hangingPunct="1">
              <a:buNone/>
            </a:pPr>
            <a:r>
              <a:rPr lang="es-ES" altLang="ca-ES" sz="4000" dirty="0" smtClean="0"/>
              <a:t>(</a:t>
            </a:r>
            <a:r>
              <a:rPr lang="es-ES" altLang="ca-ES" sz="4000" dirty="0" err="1" smtClean="0"/>
              <a:t>Excepte</a:t>
            </a:r>
            <a:r>
              <a:rPr lang="es-ES" altLang="ca-ES" sz="4000" dirty="0" smtClean="0"/>
              <a:t> </a:t>
            </a:r>
            <a:r>
              <a:rPr lang="es-ES" altLang="ca-ES" sz="4000" dirty="0"/>
              <a:t>en fractures </a:t>
            </a:r>
            <a:r>
              <a:rPr lang="es-ES" altLang="ca-ES" sz="4000" dirty="0" err="1"/>
              <a:t>obertes</a:t>
            </a:r>
            <a:r>
              <a:rPr lang="es-ES" altLang="ca-ES" sz="4000" dirty="0"/>
              <a:t>)</a:t>
            </a:r>
          </a:p>
          <a:p>
            <a:pPr algn="ctr" eaLnBrk="1" hangingPunct="1">
              <a:buFontTx/>
              <a:buNone/>
            </a:pPr>
            <a:endParaRPr lang="es-ES" altLang="ca-ES" sz="1000" b="1" dirty="0" smtClean="0">
              <a:solidFill>
                <a:schemeClr val="folHlink"/>
              </a:solidFill>
            </a:endParaRPr>
          </a:p>
          <a:p>
            <a:pPr eaLnBrk="1" hangingPunct="1"/>
            <a:r>
              <a:rPr lang="es-ES" altLang="ca-ES" dirty="0" smtClean="0"/>
              <a:t>REPÒS (REPOSE)</a:t>
            </a:r>
          </a:p>
          <a:p>
            <a:pPr eaLnBrk="1" hangingPunct="1"/>
            <a:endParaRPr lang="es-ES" altLang="ca-ES" sz="1400" dirty="0" smtClean="0"/>
          </a:p>
          <a:p>
            <a:pPr eaLnBrk="1" hangingPunct="1"/>
            <a:r>
              <a:rPr lang="es-ES" altLang="ca-ES" dirty="0" smtClean="0"/>
              <a:t>GEL (ICE)</a:t>
            </a:r>
            <a:endParaRPr lang="es-ES" altLang="ca-ES" dirty="0"/>
          </a:p>
          <a:p>
            <a:pPr eaLnBrk="1" hangingPunct="1"/>
            <a:endParaRPr lang="es-ES" altLang="ca-ES" sz="1400" dirty="0" smtClean="0"/>
          </a:p>
          <a:p>
            <a:pPr eaLnBrk="1" hangingPunct="1"/>
            <a:r>
              <a:rPr lang="es-ES" altLang="ca-ES" dirty="0" smtClean="0"/>
              <a:t>COMPRESSIÓ (COMPRESSION)</a:t>
            </a:r>
          </a:p>
          <a:p>
            <a:pPr eaLnBrk="1" hangingPunct="1"/>
            <a:endParaRPr lang="es-ES" altLang="ca-ES" sz="1400" dirty="0" smtClean="0"/>
          </a:p>
          <a:p>
            <a:pPr eaLnBrk="1" hangingPunct="1"/>
            <a:r>
              <a:rPr lang="es-ES" altLang="ca-ES" dirty="0" smtClean="0"/>
              <a:t>ELEVACIÓ (ELEVATION)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4A73FE-145E-4380-91B2-0550330F9FCC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18435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DFD00E-F9AB-4263-B3A9-91C64E417E9D}" type="slidenum">
              <a:rPr lang="es-ES" altLang="ca-ES"/>
              <a:pPr eaLnBrk="1" hangingPunct="1"/>
              <a:t>12</a:t>
            </a:fld>
            <a:endParaRPr lang="es-ES" altLang="ca-E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540750" cy="6524625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s-ES" altLang="ca-ES" sz="3600" b="1" dirty="0" smtClean="0">
              <a:solidFill>
                <a:schemeClr val="folHlink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ca-ES" sz="4400" b="1" dirty="0" smtClean="0">
                <a:solidFill>
                  <a:schemeClr val="folHlink"/>
                </a:solidFill>
              </a:rPr>
              <a:t>FRACTURA OBERTA</a:t>
            </a:r>
          </a:p>
          <a:p>
            <a:pPr algn="ctr" eaLnBrk="1" hangingPunct="1">
              <a:buFontTx/>
              <a:buNone/>
            </a:pPr>
            <a:endParaRPr lang="es-ES" altLang="ca-ES" sz="2400" dirty="0" smtClean="0">
              <a:solidFill>
                <a:schemeClr val="bg2"/>
              </a:solidFill>
            </a:endParaRPr>
          </a:p>
          <a:p>
            <a:pPr eaLnBrk="1" hangingPunct="1"/>
            <a:r>
              <a:rPr lang="es-ES" altLang="ca-ES" dirty="0" smtClean="0"/>
              <a:t>1. IMMOBILITZAR </a:t>
            </a:r>
            <a:r>
              <a:rPr lang="es-ES" altLang="ca-ES" dirty="0" smtClean="0"/>
              <a:t>TAL COM L’HEM </a:t>
            </a:r>
            <a:r>
              <a:rPr lang="es-ES" altLang="ca-ES" dirty="0" smtClean="0"/>
              <a:t>TROBAT</a:t>
            </a:r>
            <a:endParaRPr lang="es-ES" altLang="ca-ES" dirty="0" smtClean="0"/>
          </a:p>
          <a:p>
            <a:pPr eaLnBrk="1" hangingPunct="1"/>
            <a:r>
              <a:rPr lang="es-ES" altLang="ca-ES" dirty="0" smtClean="0"/>
              <a:t>2. TAPAR </a:t>
            </a:r>
            <a:r>
              <a:rPr lang="es-ES" altLang="ca-ES" dirty="0" smtClean="0"/>
              <a:t>AMB UN APÒSIT EL MÉS NET POSSIBLE I NO TOCAR NI </a:t>
            </a:r>
            <a:r>
              <a:rPr lang="es-ES" altLang="ca-ES" dirty="0" smtClean="0"/>
              <a:t>REDUIR</a:t>
            </a:r>
            <a:endParaRPr lang="es-ES" altLang="ca-ES" dirty="0" smtClean="0"/>
          </a:p>
          <a:p>
            <a:pPr eaLnBrk="1" hangingPunct="1"/>
            <a:endParaRPr lang="es-ES" altLang="ca-ES" sz="1600" dirty="0" smtClean="0"/>
          </a:p>
          <a:p>
            <a:pPr eaLnBrk="1" hangingPunct="1">
              <a:buFontTx/>
              <a:buChar char="•"/>
            </a:pPr>
            <a:r>
              <a:rPr lang="es-ES" altLang="ca-ES" dirty="0" smtClean="0"/>
              <a:t>3. TRASLLAT </a:t>
            </a:r>
            <a:r>
              <a:rPr lang="es-ES" altLang="ca-ES" dirty="0"/>
              <a:t>URGENT A UN CENTRE SANITARI</a:t>
            </a:r>
          </a:p>
          <a:p>
            <a:pPr eaLnBrk="1" hangingPunct="1"/>
            <a:endParaRPr lang="es-ES" altLang="ca-ES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4C11044-43B5-48A6-8E6B-32A29DD4E704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19459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C4AF4C-546D-47E5-950F-63E438E6316E}" type="slidenum">
              <a:rPr lang="es-ES" altLang="ca-ES"/>
              <a:pPr eaLnBrk="1" hangingPunct="1"/>
              <a:t>13</a:t>
            </a:fld>
            <a:endParaRPr lang="es-ES" altLang="ca-ES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64613" cy="6858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a-ES" altLang="ca-ES" b="1" dirty="0" smtClean="0">
                <a:solidFill>
                  <a:schemeClr val="folHlink"/>
                </a:solidFill>
              </a:rPr>
              <a:t>TRAUMATISME CRANIAL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a-ES" altLang="ca-ES" sz="1000" b="1" dirty="0" smtClean="0">
              <a:solidFill>
                <a:schemeClr val="folHlink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a-ES" altLang="ca-ES" sz="2400" b="1" dirty="0" smtClean="0">
                <a:solidFill>
                  <a:schemeClr val="folHlink"/>
                </a:solidFill>
              </a:rPr>
              <a:t>ALERTA-HOSPITAL!!!!! SI OBSERVEM QUE:</a:t>
            </a:r>
          </a:p>
          <a:p>
            <a:pPr eaLnBrk="1" hangingPunct="1">
              <a:lnSpc>
                <a:spcPct val="90000"/>
              </a:lnSpc>
            </a:pPr>
            <a:r>
              <a:rPr lang="ca-ES" altLang="ca-ES" sz="2400" dirty="0" smtClean="0"/>
              <a:t>1. ÉS </a:t>
            </a:r>
            <a:r>
              <a:rPr lang="ca-ES" altLang="ca-ES" sz="2400" dirty="0" smtClean="0"/>
              <a:t>TORNA INUSUALMENT SOMNOLENT</a:t>
            </a:r>
          </a:p>
          <a:p>
            <a:pPr eaLnBrk="1" hangingPunct="1">
              <a:lnSpc>
                <a:spcPct val="90000"/>
              </a:lnSpc>
            </a:pPr>
            <a:r>
              <a:rPr lang="ca-ES" altLang="ca-ES" sz="2400" dirty="0" smtClean="0"/>
              <a:t>2. TÉ </a:t>
            </a:r>
            <a:r>
              <a:rPr lang="ca-ES" altLang="ca-ES" sz="2400" dirty="0" smtClean="0"/>
              <a:t>MAL DE CAP O RIGIDESA FORTA AL COLL</a:t>
            </a:r>
          </a:p>
          <a:p>
            <a:pPr eaLnBrk="1" hangingPunct="1">
              <a:lnSpc>
                <a:spcPct val="90000"/>
              </a:lnSpc>
            </a:pPr>
            <a:r>
              <a:rPr lang="ca-ES" altLang="ca-ES" sz="2400" dirty="0" smtClean="0"/>
              <a:t>3. VOMITA</a:t>
            </a:r>
            <a:endParaRPr lang="ca-ES" altLang="ca-ES" sz="2400" dirty="0" smtClean="0"/>
          </a:p>
          <a:p>
            <a:pPr eaLnBrk="1" hangingPunct="1">
              <a:lnSpc>
                <a:spcPct val="90000"/>
              </a:lnSpc>
            </a:pPr>
            <a:r>
              <a:rPr lang="ca-ES" altLang="ca-ES" sz="2400" dirty="0" smtClean="0"/>
              <a:t>4. TÉ </a:t>
            </a:r>
            <a:r>
              <a:rPr lang="ca-ES" altLang="ca-ES" sz="2400" dirty="0" smtClean="0"/>
              <a:t>UN COMPORTAMENT ANORMAL.</a:t>
            </a:r>
          </a:p>
          <a:p>
            <a:pPr eaLnBrk="1" hangingPunct="1">
              <a:lnSpc>
                <a:spcPct val="90000"/>
              </a:lnSpc>
            </a:pPr>
            <a:r>
              <a:rPr lang="ca-ES" altLang="ca-ES" sz="2400" dirty="0" smtClean="0"/>
              <a:t>5. PERD </a:t>
            </a:r>
            <a:r>
              <a:rPr lang="ca-ES" altLang="ca-ES" sz="2400" dirty="0" smtClean="0"/>
              <a:t>EL CONEIXEMENT (INCLÚS UNS INSTANTS)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a-ES" altLang="ca-ES" sz="2800" b="1" dirty="0" smtClean="0">
                <a:solidFill>
                  <a:schemeClr val="folHlink"/>
                </a:solidFill>
              </a:rPr>
              <a:t>QUÈ FER</a:t>
            </a:r>
            <a:r>
              <a:rPr lang="ca-ES" altLang="ca-ES" sz="2800" u="sng" dirty="0" smtClean="0">
                <a:solidFill>
                  <a:schemeClr val="folHlink"/>
                </a:solidFill>
              </a:rPr>
              <a:t> </a:t>
            </a:r>
            <a:endParaRPr lang="es-ES" altLang="ca-ES" sz="2800" u="sng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a-ES" altLang="ca-ES" sz="2400" dirty="0" smtClean="0"/>
              <a:t>1. PARLAR </a:t>
            </a:r>
            <a:r>
              <a:rPr lang="ca-ES" altLang="ca-ES" sz="2400" dirty="0" smtClean="0"/>
              <a:t>CONTÍNUAMENT AMB L’AFECTAT, EVITANT QUE S’ADORMI. 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sz="2400" dirty="0" smtClean="0"/>
              <a:t>2. TRASLLAT </a:t>
            </a:r>
            <a:r>
              <a:rPr lang="es-ES" altLang="ca-ES" sz="2400" dirty="0"/>
              <a:t>A L’HOSPITAL, O AVISAR 112</a:t>
            </a:r>
          </a:p>
          <a:p>
            <a:pPr eaLnBrk="1" hangingPunct="1">
              <a:lnSpc>
                <a:spcPct val="90000"/>
              </a:lnSpc>
            </a:pPr>
            <a:endParaRPr lang="ca-ES" altLang="ca-ES" sz="1200" dirty="0" smtClean="0"/>
          </a:p>
          <a:p>
            <a:pPr eaLnBrk="1" hangingPunct="1">
              <a:lnSpc>
                <a:spcPct val="90000"/>
              </a:lnSpc>
            </a:pPr>
            <a:r>
              <a:rPr lang="ca-ES" altLang="ca-ES" sz="2000" dirty="0" smtClean="0"/>
              <a:t>EN </a:t>
            </a:r>
            <a:r>
              <a:rPr lang="ca-ES" altLang="ca-ES" sz="2000" dirty="0" smtClean="0"/>
              <a:t>EL CAS QUE HAGI REBUT UN COP LLEU AL CAP, I INICIALMENT NO APAREGUI CAP SÍMPTOMA DELS ANTERIORS, OBSERVAR-LO DURANT LES SEGÜENTS 24 HORES PER SI APAREGUÉS AMB RETARD. </a:t>
            </a:r>
          </a:p>
          <a:p>
            <a:pPr eaLnBrk="1" hangingPunct="1">
              <a:lnSpc>
                <a:spcPct val="90000"/>
              </a:lnSpc>
            </a:pPr>
            <a:endParaRPr lang="es-ES" altLang="ca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84EB4A-8E41-447D-A15B-0C8F63BDE00D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20483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AF5098D-F4AA-49D3-B987-9E22A55207D5}" type="slidenum">
              <a:rPr lang="es-ES" altLang="ca-ES"/>
              <a:pPr eaLnBrk="1" hangingPunct="1"/>
              <a:t>14</a:t>
            </a:fld>
            <a:endParaRPr lang="es-ES" altLang="ca-E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589963" cy="2663825"/>
          </a:xfrm>
          <a:noFill/>
        </p:spPr>
        <p:txBody>
          <a:bodyPr/>
          <a:lstStyle/>
          <a:p>
            <a:pPr eaLnBrk="1" hangingPunct="1"/>
            <a:r>
              <a:rPr lang="ca-ES" altLang="ca-ES" smtClean="0">
                <a:solidFill>
                  <a:schemeClr val="folHlink"/>
                </a:solidFill>
              </a:rPr>
              <a:t>QUÈ FER DAVANT D’UNA CREMADA?</a:t>
            </a:r>
          </a:p>
        </p:txBody>
      </p:sp>
      <p:pic>
        <p:nvPicPr>
          <p:cNvPr id="63492" name="Picture 4" descr="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565400"/>
            <a:ext cx="7777162" cy="343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3AD754-B9DA-4F9A-9798-50F699E3A054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21507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47D5E5D-AFAF-4DF6-B4CC-EA9F01047DCB}" type="slidenum">
              <a:rPr lang="es-ES" altLang="ca-ES"/>
              <a:pPr eaLnBrk="1" hangingPunct="1"/>
              <a:t>15</a:t>
            </a:fld>
            <a:endParaRPr lang="es-ES" altLang="ca-E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58388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altLang="ca-ES" sz="3600" b="1" dirty="0" smtClean="0">
                <a:solidFill>
                  <a:schemeClr val="folHlink"/>
                </a:solidFill>
              </a:rPr>
              <a:t>CREMADES</a:t>
            </a:r>
          </a:p>
          <a:p>
            <a:pPr algn="ctr" eaLnBrk="1" hangingPunct="1">
              <a:buFontTx/>
              <a:buNone/>
            </a:pPr>
            <a:r>
              <a:rPr lang="es-ES" altLang="ca-ES" b="1" dirty="0" smtClean="0">
                <a:solidFill>
                  <a:schemeClr val="folHlink"/>
                </a:solidFill>
              </a:rPr>
              <a:t>1er GRAU</a:t>
            </a:r>
          </a:p>
          <a:p>
            <a:pPr eaLnBrk="1" hangingPunct="1"/>
            <a:r>
              <a:rPr lang="es-ES" altLang="ca-ES" dirty="0" smtClean="0"/>
              <a:t>ENVERMELLIMENT DE LA ZONA</a:t>
            </a:r>
          </a:p>
          <a:p>
            <a:pPr eaLnBrk="1" hangingPunct="1"/>
            <a:r>
              <a:rPr lang="es-ES" altLang="ca-ES" dirty="0" smtClean="0"/>
              <a:t>DOLOR</a:t>
            </a:r>
          </a:p>
          <a:p>
            <a:pPr eaLnBrk="1" hangingPunct="1"/>
            <a:r>
              <a:rPr lang="es-ES" altLang="ca-ES" dirty="0" smtClean="0"/>
              <a:t>PICOR</a:t>
            </a:r>
          </a:p>
          <a:p>
            <a:pPr algn="ctr" eaLnBrk="1" hangingPunct="1">
              <a:buFontTx/>
              <a:buNone/>
            </a:pPr>
            <a:r>
              <a:rPr lang="es-ES" altLang="ca-ES" b="1" dirty="0" smtClean="0">
                <a:solidFill>
                  <a:schemeClr val="folHlink"/>
                </a:solidFill>
              </a:rPr>
              <a:t>ACTUACIÓ</a:t>
            </a:r>
          </a:p>
          <a:p>
            <a:pPr eaLnBrk="1" hangingPunct="1"/>
            <a:r>
              <a:rPr lang="es-ES" altLang="ca-ES" sz="2800" dirty="0" smtClean="0"/>
              <a:t>1. REFRESCAR </a:t>
            </a:r>
            <a:r>
              <a:rPr lang="es-ES" altLang="ca-ES" sz="2800" dirty="0" smtClean="0"/>
              <a:t>AMB AIGUA CORRENT </a:t>
            </a:r>
            <a:r>
              <a:rPr lang="es-ES" altLang="ca-ES" sz="2800" dirty="0" smtClean="0"/>
              <a:t>FREDA</a:t>
            </a:r>
          </a:p>
          <a:p>
            <a:pPr eaLnBrk="1" hangingPunct="1"/>
            <a:endParaRPr lang="es-ES" altLang="ca-ES" sz="2800" dirty="0" smtClean="0"/>
          </a:p>
          <a:p>
            <a:pPr eaLnBrk="1" hangingPunct="1"/>
            <a:r>
              <a:rPr lang="es-ES" altLang="ca-ES" sz="2800" dirty="0" smtClean="0"/>
              <a:t>2. APLICAR </a:t>
            </a:r>
            <a:r>
              <a:rPr lang="es-ES" altLang="ca-ES" sz="2800" dirty="0" smtClean="0"/>
              <a:t>CREMA HIDRATANT O VASELINA</a:t>
            </a:r>
          </a:p>
          <a:p>
            <a:pPr eaLnBrk="1" hangingPunct="1"/>
            <a:endParaRPr lang="es-ES" altLang="ca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0C42AB-2BC1-4EB6-9F74-503B99A8E202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22531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FE783F9-C541-43AA-A2E0-B9B47FBA0F06}" type="slidenum">
              <a:rPr lang="es-ES" altLang="ca-ES"/>
              <a:pPr eaLnBrk="1" hangingPunct="1"/>
              <a:t>16</a:t>
            </a:fld>
            <a:endParaRPr lang="es-ES" altLang="ca-E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altLang="ca-ES" sz="3600" b="1" dirty="0" smtClean="0">
                <a:solidFill>
                  <a:schemeClr val="folHlink"/>
                </a:solidFill>
              </a:rPr>
              <a:t>CREMADES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altLang="ca-ES" b="1" dirty="0" smtClean="0">
                <a:solidFill>
                  <a:schemeClr val="folHlink"/>
                </a:solidFill>
              </a:rPr>
              <a:t>2on GRAU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dirty="0" smtClean="0"/>
              <a:t>DOLOR INTENS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dirty="0" smtClean="0"/>
              <a:t>AMPOLLES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dirty="0" smtClean="0"/>
              <a:t>ZONES DE COLOR BLANC-MARRONÓS.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altLang="ca-ES" b="1" dirty="0" smtClean="0">
                <a:solidFill>
                  <a:schemeClr val="folHlink"/>
                </a:solidFill>
              </a:rPr>
              <a:t>ACTUACIÓ</a:t>
            </a:r>
          </a:p>
          <a:p>
            <a:pPr eaLnBrk="1" hangingPunct="1"/>
            <a:r>
              <a:rPr lang="es-ES" altLang="ca-ES" sz="2800" dirty="0" smtClean="0"/>
              <a:t>1. REFRESCAR </a:t>
            </a:r>
            <a:r>
              <a:rPr lang="es-ES" altLang="ca-ES" sz="2800" dirty="0" smtClean="0"/>
              <a:t>AMB AIGUA CORRENT FREDA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sz="2800" dirty="0" smtClean="0"/>
              <a:t>2. NO </a:t>
            </a:r>
            <a:r>
              <a:rPr lang="es-ES" altLang="ca-ES" sz="2800" dirty="0" smtClean="0"/>
              <a:t>REBENTAR LES AMPOLLES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sz="2800" dirty="0" smtClean="0"/>
              <a:t>3. SI </a:t>
            </a:r>
            <a:r>
              <a:rPr lang="es-ES" altLang="ca-ES" sz="2800" dirty="0" smtClean="0"/>
              <a:t>S’HAN REBENTAT, TRACTAR COM UNA FERIDA.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sz="2800" dirty="0" smtClean="0"/>
              <a:t>4. SI </a:t>
            </a:r>
            <a:r>
              <a:rPr lang="es-ES" altLang="ca-ES" sz="2800" dirty="0" smtClean="0"/>
              <a:t>NO MILLOREN, TRASLLAT A UN CENTRE SANITARI.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DF0E8A-0E9D-43D5-B5F7-A00A648AE919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23555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6998EE-F4A1-47B7-B5F0-17FDD1A113EF}" type="slidenum">
              <a:rPr lang="es-ES" altLang="ca-ES"/>
              <a:pPr eaLnBrk="1" hangingPunct="1"/>
              <a:t>17</a:t>
            </a:fld>
            <a:endParaRPr lang="es-ES" altLang="ca-E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altLang="ca-ES" sz="3600" b="1" dirty="0" smtClean="0">
                <a:solidFill>
                  <a:schemeClr val="folHlink"/>
                </a:solidFill>
              </a:rPr>
              <a:t>CREMADES</a:t>
            </a:r>
          </a:p>
          <a:p>
            <a:pPr algn="ctr" eaLnBrk="1" hangingPunct="1">
              <a:buFontTx/>
              <a:buNone/>
            </a:pPr>
            <a:r>
              <a:rPr lang="es-ES" altLang="ca-ES" b="1" dirty="0" smtClean="0">
                <a:solidFill>
                  <a:schemeClr val="folHlink"/>
                </a:solidFill>
              </a:rPr>
              <a:t>3er GRAU</a:t>
            </a:r>
          </a:p>
          <a:p>
            <a:pPr eaLnBrk="1" hangingPunct="1"/>
            <a:r>
              <a:rPr lang="es-ES" altLang="ca-ES" dirty="0" smtClean="0"/>
              <a:t>CROSTES </a:t>
            </a:r>
            <a:r>
              <a:rPr lang="es-ES" altLang="ca-ES" dirty="0" smtClean="0"/>
              <a:t>DE COLOR MARRÓ (ESCARES) O NEGRES</a:t>
            </a:r>
          </a:p>
          <a:p>
            <a:pPr eaLnBrk="1" hangingPunct="1"/>
            <a:r>
              <a:rPr lang="es-ES" altLang="ca-ES" dirty="0" smtClean="0"/>
              <a:t>A VEGADES NO PROVOQUEN </a:t>
            </a:r>
            <a:r>
              <a:rPr lang="es-ES" altLang="ca-ES" dirty="0" smtClean="0"/>
              <a:t>DOLOR</a:t>
            </a:r>
            <a:endParaRPr lang="es-ES" altLang="ca-ES" dirty="0" smtClean="0"/>
          </a:p>
          <a:p>
            <a:pPr algn="ctr" eaLnBrk="1" hangingPunct="1">
              <a:buFontTx/>
              <a:buNone/>
            </a:pPr>
            <a:endParaRPr lang="es-ES" altLang="ca-ES" b="1" dirty="0" smtClean="0">
              <a:solidFill>
                <a:schemeClr val="folHlink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ca-ES" sz="3600" b="1" dirty="0" smtClean="0">
                <a:solidFill>
                  <a:schemeClr val="folHlink"/>
                </a:solidFill>
              </a:rPr>
              <a:t>ACTUACIÓ</a:t>
            </a:r>
            <a:endParaRPr lang="es-ES" altLang="ca-ES" sz="3600" b="1" dirty="0" smtClean="0">
              <a:solidFill>
                <a:schemeClr val="folHlink"/>
              </a:solidFill>
            </a:endParaRPr>
          </a:p>
          <a:p>
            <a:pPr eaLnBrk="1" hangingPunct="1"/>
            <a:r>
              <a:rPr lang="es-ES" altLang="ca-ES" sz="2800" dirty="0" smtClean="0"/>
              <a:t>1. REFRESCAR </a:t>
            </a:r>
            <a:r>
              <a:rPr lang="es-ES" altLang="ca-ES" sz="2800" dirty="0" smtClean="0"/>
              <a:t>AMB AIGUA CORRENT FREDA</a:t>
            </a:r>
          </a:p>
          <a:p>
            <a:pPr eaLnBrk="1" hangingPunct="1"/>
            <a:r>
              <a:rPr lang="es-ES" altLang="ca-ES" sz="2800" dirty="0" smtClean="0"/>
              <a:t>2. TAPAR </a:t>
            </a:r>
            <a:r>
              <a:rPr lang="es-ES" altLang="ca-ES" sz="2800" dirty="0" smtClean="0"/>
              <a:t>AMB GASES </a:t>
            </a:r>
            <a:r>
              <a:rPr lang="es-ES" altLang="ca-ES" sz="2800" dirty="0" smtClean="0"/>
              <a:t>HUMIDES</a:t>
            </a:r>
            <a:endParaRPr lang="es-ES" altLang="ca-ES" sz="2800" dirty="0" smtClean="0"/>
          </a:p>
          <a:p>
            <a:pPr eaLnBrk="1" hangingPunct="1"/>
            <a:r>
              <a:rPr lang="es-ES" altLang="ca-ES" sz="2800" dirty="0" smtClean="0"/>
              <a:t>3. TRASLLAT </a:t>
            </a:r>
            <a:r>
              <a:rPr lang="es-ES" altLang="ca-ES" sz="2800" dirty="0" smtClean="0"/>
              <a:t>URGENT A UN CENTRE </a:t>
            </a:r>
            <a:r>
              <a:rPr lang="es-ES" altLang="ca-ES" sz="2800" dirty="0" smtClean="0"/>
              <a:t>SANITARI</a:t>
            </a:r>
            <a:endParaRPr lang="es-ES" altLang="ca-E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32FEEA-4FC9-4B8E-98A6-21E215223676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24579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849FC2-9E3C-455C-AEF1-758475B10455}" type="slidenum">
              <a:rPr lang="es-ES" altLang="ca-ES"/>
              <a:pPr eaLnBrk="1" hangingPunct="1"/>
              <a:t>18</a:t>
            </a:fld>
            <a:endParaRPr lang="es-ES" altLang="ca-ES"/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3384550"/>
          </a:xfrm>
          <a:noFill/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altLang="ca-ES" sz="6000" b="1" dirty="0" smtClean="0">
                <a:solidFill>
                  <a:schemeClr val="folHlink"/>
                </a:solidFill>
                <a:latin typeface="Chiller" pitchFamily="82" charset="0"/>
              </a:rPr>
              <a:t>MOLTES</a:t>
            </a:r>
          </a:p>
          <a:p>
            <a:pPr algn="ctr" eaLnBrk="1" hangingPunct="1">
              <a:buFontTx/>
              <a:buNone/>
            </a:pPr>
            <a:r>
              <a:rPr lang="es-ES" altLang="ca-ES" sz="6000" b="1" smtClean="0">
                <a:solidFill>
                  <a:schemeClr val="folHlink"/>
                </a:solidFill>
                <a:latin typeface="Chiller" pitchFamily="82" charset="0"/>
              </a:rPr>
              <a:t>GRÀCIES PER LA VOSTRA ATENCIÓ</a:t>
            </a:r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2051050" y="4724400"/>
            <a:ext cx="48974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_tradnl" altLang="ca-ES" sz="3200" b="1" dirty="0">
                <a:latin typeface="Chiller" pitchFamily="82" charset="0"/>
              </a:rPr>
              <a:t>INSTITUT DE NAVARCLES</a:t>
            </a:r>
          </a:p>
          <a:p>
            <a:pPr algn="ctr" eaLnBrk="1" hangingPunct="1"/>
            <a:r>
              <a:rPr lang="es-ES_tradnl" altLang="ca-ES" sz="3200" b="1" dirty="0">
                <a:latin typeface="Chiller" pitchFamily="82" charset="0"/>
              </a:rPr>
              <a:t>EDUCACIÓ FÍSICA 3r ESO</a:t>
            </a:r>
          </a:p>
          <a:p>
            <a:pPr algn="ctr" eaLnBrk="1" hangingPunct="1"/>
            <a:r>
              <a:rPr lang="es-ES_tradnl" altLang="ca-ES" sz="3200" b="1" dirty="0" err="1">
                <a:latin typeface="Chiller" pitchFamily="82" charset="0"/>
              </a:rPr>
              <a:t>Pep</a:t>
            </a:r>
            <a:r>
              <a:rPr lang="es-ES_tradnl" altLang="ca-ES" sz="3200" b="1" dirty="0">
                <a:latin typeface="Chiller" pitchFamily="82" charset="0"/>
              </a:rPr>
              <a:t> </a:t>
            </a:r>
            <a:r>
              <a:rPr lang="es-ES_tradnl" altLang="ca-ES" sz="3200" b="1" dirty="0" err="1" smtClean="0">
                <a:latin typeface="Chiller" pitchFamily="82" charset="0"/>
              </a:rPr>
              <a:t>Sànchez</a:t>
            </a:r>
            <a:endParaRPr lang="es-ES_tradnl" altLang="ca-ES" sz="3200" b="1" dirty="0">
              <a:latin typeface="Chiller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ED68BCE-07CC-44C1-AD09-6AAEE6BFAFBF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3075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B42BAFA-314B-4B0F-9E3E-B8397A35FD4F}" type="slidenum">
              <a:rPr lang="es-ES" altLang="ca-ES"/>
              <a:pPr eaLnBrk="1" hangingPunct="1"/>
              <a:t>2</a:t>
            </a:fld>
            <a:endParaRPr lang="es-ES" altLang="ca-E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589963" cy="5184775"/>
          </a:xfrm>
          <a:noFill/>
        </p:spPr>
        <p:txBody>
          <a:bodyPr/>
          <a:lstStyle/>
          <a:p>
            <a:pPr eaLnBrk="1" hangingPunct="1"/>
            <a:r>
              <a:rPr lang="ca-ES" altLang="ca-ES" sz="9600" b="1" dirty="0" smtClean="0">
                <a:solidFill>
                  <a:schemeClr val="folHlink"/>
                </a:solidFill>
              </a:rPr>
              <a:t>FERIDES</a:t>
            </a:r>
            <a:endParaRPr lang="ca-ES" altLang="ca-ES" sz="9600" b="1" dirty="0" smtClean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CB5314-613B-4916-904D-FF6182C21A69}" type="datetime1">
              <a:rPr lang="es-ES" altLang="ca-ES"/>
              <a:pPr eaLnBrk="1" hangingPunct="1"/>
              <a:t>06/03/2016</a:t>
            </a:fld>
            <a:endParaRPr lang="es-ES" altLang="ca-ES" dirty="0"/>
          </a:p>
        </p:txBody>
      </p:sp>
      <p:sp>
        <p:nvSpPr>
          <p:cNvPr id="4099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A33F90-626B-45B5-BF57-3515E992EEAC}" type="slidenum">
              <a:rPr lang="es-ES" altLang="ca-ES"/>
              <a:pPr eaLnBrk="1" hangingPunct="1"/>
              <a:t>3</a:t>
            </a:fld>
            <a:endParaRPr lang="es-ES" altLang="ca-E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1625" y="260350"/>
            <a:ext cx="8540750" cy="58324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altLang="ca-ES" sz="1800" b="1" dirty="0" smtClean="0">
              <a:solidFill>
                <a:schemeClr val="folHlink"/>
              </a:solidFill>
              <a:latin typeface="Calibri" panose="020F0502020204030204" pitchFamily="34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altLang="ca-ES" sz="6000" b="1" dirty="0" smtClean="0">
                <a:solidFill>
                  <a:schemeClr val="folHlink"/>
                </a:solidFill>
                <a:latin typeface="Calibri" panose="020F0502020204030204" pitchFamily="34" charset="0"/>
              </a:rPr>
              <a:t>FACTORS DE GRAVETAT</a:t>
            </a:r>
          </a:p>
          <a:p>
            <a:pPr eaLnBrk="1" hangingPunct="1">
              <a:lnSpc>
                <a:spcPct val="90000"/>
              </a:lnSpc>
            </a:pPr>
            <a:endParaRPr lang="es-ES" altLang="ca-ES" sz="12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altLang="ca-ES" sz="3600" dirty="0" smtClean="0">
                <a:latin typeface="Calibri" panose="020F0502020204030204" pitchFamily="34" charset="0"/>
              </a:rPr>
              <a:t>1. PROFUNDITAT</a:t>
            </a:r>
            <a:endParaRPr lang="es-ES" altLang="ca-ES" sz="36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altLang="ca-ES" sz="3600" dirty="0" smtClean="0">
                <a:latin typeface="Calibri" panose="020F0502020204030204" pitchFamily="34" charset="0"/>
              </a:rPr>
              <a:t>2. </a:t>
            </a:r>
            <a:r>
              <a:rPr lang="es-ES" altLang="ca-ES" sz="3600" dirty="0" smtClean="0">
                <a:latin typeface="Calibri" panose="020F0502020204030204" pitchFamily="34" charset="0"/>
              </a:rPr>
              <a:t>LOCALITZACIÓ </a:t>
            </a:r>
            <a:endParaRPr lang="es-ES" altLang="ca-ES" sz="36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altLang="ca-ES" sz="3600" dirty="0" smtClean="0">
                <a:latin typeface="Calibri" panose="020F0502020204030204" pitchFamily="34" charset="0"/>
              </a:rPr>
              <a:t>3. EXTENSIÓ</a:t>
            </a:r>
            <a:endParaRPr lang="es-ES" altLang="ca-ES" sz="36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altLang="ca-ES" sz="3600" dirty="0" smtClean="0">
                <a:latin typeface="Calibri" panose="020F0502020204030204" pitchFamily="34" charset="0"/>
              </a:rPr>
              <a:t>4. FERIDES </a:t>
            </a:r>
            <a:r>
              <a:rPr lang="es-ES" altLang="ca-ES" sz="3600" dirty="0" smtClean="0">
                <a:latin typeface="Calibri" panose="020F0502020204030204" pitchFamily="34" charset="0"/>
              </a:rPr>
              <a:t>BRUTES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sz="3600" dirty="0" smtClean="0">
                <a:latin typeface="Calibri" panose="020F0502020204030204" pitchFamily="34" charset="0"/>
              </a:rPr>
              <a:t>5. FERIDES </a:t>
            </a:r>
            <a:r>
              <a:rPr lang="es-ES" altLang="ca-ES" sz="3600" dirty="0" smtClean="0">
                <a:latin typeface="Calibri" panose="020F0502020204030204" pitchFamily="34" charset="0"/>
              </a:rPr>
              <a:t>AMB HEMORRÀGIA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sz="3600" dirty="0" smtClean="0">
                <a:latin typeface="Calibri" panose="020F0502020204030204" pitchFamily="34" charset="0"/>
              </a:rPr>
              <a:t>6. FERIDES </a:t>
            </a:r>
            <a:r>
              <a:rPr lang="es-ES" altLang="ca-ES" sz="3600" dirty="0" smtClean="0">
                <a:latin typeface="Calibri" panose="020F0502020204030204" pitchFamily="34" charset="0"/>
              </a:rPr>
              <a:t>NO TRACTADES (INFECCIÓ?)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96D0EF-44E7-4392-B71B-74E1D9E561A8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5123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9308D81-BA5C-47CF-B1E9-5775C8F08430}" type="slidenum">
              <a:rPr lang="es-ES" altLang="ca-ES"/>
              <a:pPr eaLnBrk="1" hangingPunct="1"/>
              <a:t>4</a:t>
            </a:fld>
            <a:endParaRPr lang="es-ES" altLang="ca-E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1625" y="333375"/>
            <a:ext cx="8540750" cy="576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altLang="ca-ES" sz="4000" b="1" dirty="0" smtClean="0">
                <a:solidFill>
                  <a:schemeClr val="folHlink"/>
                </a:solidFill>
                <a:latin typeface="Calibri" panose="020F0502020204030204" pitchFamily="34" charset="0"/>
              </a:rPr>
              <a:t>LLEUS</a:t>
            </a:r>
          </a:p>
          <a:p>
            <a:pPr eaLnBrk="1" hangingPunct="1"/>
            <a:r>
              <a:rPr lang="es-ES" altLang="ca-ES" sz="3600" dirty="0" smtClean="0">
                <a:latin typeface="Calibri" panose="020F0502020204030204" pitchFamily="34" charset="0"/>
              </a:rPr>
              <a:t>CAPA EXTERNA DE LA PELL</a:t>
            </a:r>
          </a:p>
          <a:p>
            <a:pPr eaLnBrk="1" hangingPunct="1"/>
            <a:r>
              <a:rPr lang="es-ES" altLang="ca-ES" sz="3600" dirty="0" smtClean="0">
                <a:latin typeface="Calibri" panose="020F0502020204030204" pitchFamily="34" charset="0"/>
              </a:rPr>
              <a:t>NO INTERVÉ CAP FACTOR DE GRAVETAT </a:t>
            </a:r>
          </a:p>
          <a:p>
            <a:pPr eaLnBrk="1" hangingPunct="1"/>
            <a:r>
              <a:rPr lang="es-ES" altLang="ca-ES" sz="3600" dirty="0" smtClean="0">
                <a:latin typeface="Calibri" panose="020F0502020204030204" pitchFamily="34" charset="0"/>
              </a:rPr>
              <a:t>TENEN MENYS DE 6 HORES</a:t>
            </a:r>
            <a:r>
              <a:rPr lang="es-ES" altLang="ca-ES" i="1" dirty="0" smtClean="0">
                <a:latin typeface="Calibri" panose="020F0502020204030204" pitchFamily="34" charset="0"/>
              </a:rPr>
              <a:t> (SENSE TRACTAR)</a:t>
            </a:r>
          </a:p>
          <a:p>
            <a:pPr algn="ctr" eaLnBrk="1" hangingPunct="1">
              <a:buFontTx/>
              <a:buNone/>
            </a:pPr>
            <a:r>
              <a:rPr lang="es-ES" altLang="ca-ES" sz="4000" b="1" dirty="0" smtClean="0">
                <a:solidFill>
                  <a:schemeClr val="folHlink"/>
                </a:solidFill>
                <a:latin typeface="Calibri" panose="020F0502020204030204" pitchFamily="34" charset="0"/>
              </a:rPr>
              <a:t>GREUS</a:t>
            </a:r>
          </a:p>
          <a:p>
            <a:pPr eaLnBrk="1" hangingPunct="1"/>
            <a:r>
              <a:rPr lang="es-ES" altLang="ca-ES" sz="3600" dirty="0" smtClean="0">
                <a:latin typeface="Calibri" panose="020F0502020204030204" pitchFamily="34" charset="0"/>
              </a:rPr>
              <a:t>HI HA ALGUN FACTOR DE GRAVETAT </a:t>
            </a:r>
          </a:p>
          <a:p>
            <a:pPr eaLnBrk="1" hangingPunct="1"/>
            <a:r>
              <a:rPr lang="es-ES" altLang="ca-ES" sz="3600" dirty="0" smtClean="0">
                <a:latin typeface="Calibri" panose="020F0502020204030204" pitchFamily="34" charset="0"/>
              </a:rPr>
              <a:t>FA MÉS DE 6 HORES QUE S’HA PRODUÏT </a:t>
            </a:r>
          </a:p>
          <a:p>
            <a:pPr lvl="1" eaLnBrk="1" hangingPunct="1"/>
            <a:endParaRPr lang="es-ES" altLang="ca-ES" sz="1400" dirty="0">
              <a:latin typeface="Calibri" panose="020F0502020204030204" pitchFamily="34" charset="0"/>
            </a:endParaRPr>
          </a:p>
          <a:p>
            <a:pPr marL="0" indent="0" algn="ctr" eaLnBrk="1" hangingPunct="1">
              <a:buNone/>
            </a:pPr>
            <a:r>
              <a:rPr lang="es-ES" altLang="ca-ES" sz="3600" i="1" dirty="0" smtClean="0">
                <a:latin typeface="Calibri" panose="020F0502020204030204" pitchFamily="34" charset="0"/>
              </a:rPr>
              <a:t>HAN DE SER ATESES PER UN METGE!!!</a:t>
            </a:r>
            <a:endParaRPr lang="es-ES" altLang="ca-ES" sz="3600" dirty="0" smtClean="0">
              <a:latin typeface="Calibri" panose="020F0502020204030204" pitchFamily="34" charset="0"/>
            </a:endParaRPr>
          </a:p>
          <a:p>
            <a:pPr eaLnBrk="1" hangingPunct="1"/>
            <a:endParaRPr lang="es-ES" altLang="ca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04CFFE4-BA0F-4006-BC84-0DEB2BDB883C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7171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0F1996-6F62-4E8F-A843-B0C333D9212B}" type="slidenum">
              <a:rPr lang="es-ES" altLang="ca-ES"/>
              <a:pPr eaLnBrk="1" hangingPunct="1"/>
              <a:t>5</a:t>
            </a:fld>
            <a:endParaRPr lang="es-ES" altLang="ca-E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504775"/>
            <a:ext cx="8642350" cy="65246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altLang="ca-ES" sz="3600" b="1" dirty="0" smtClean="0">
                <a:solidFill>
                  <a:schemeClr val="folHlink"/>
                </a:solidFill>
              </a:rPr>
              <a:t>QUE CAL FER DAVANT UNA FERIDA LLEU?</a:t>
            </a:r>
          </a:p>
          <a:p>
            <a:pPr eaLnBrk="1" hangingPunct="1"/>
            <a:endParaRPr lang="es-ES" altLang="ca-ES" sz="1600" dirty="0" smtClean="0"/>
          </a:p>
          <a:p>
            <a:pPr eaLnBrk="1" hangingPunct="1"/>
            <a:r>
              <a:rPr lang="es-ES" altLang="ca-ES" sz="2800" dirty="0" smtClean="0"/>
              <a:t>1. EXPLICAR </a:t>
            </a:r>
            <a:r>
              <a:rPr lang="es-ES" altLang="ca-ES" sz="2800" dirty="0" smtClean="0"/>
              <a:t>QUE FAREM</a:t>
            </a:r>
          </a:p>
          <a:p>
            <a:pPr eaLnBrk="1" hangingPunct="1"/>
            <a:r>
              <a:rPr lang="es-ES" altLang="ca-ES" sz="2800" dirty="0" smtClean="0"/>
              <a:t>2. NETEJA </a:t>
            </a:r>
            <a:r>
              <a:rPr lang="es-ES" altLang="ca-ES" sz="2800" dirty="0" smtClean="0"/>
              <a:t>DE MANS I DE L’INSTRUMENTAL</a:t>
            </a:r>
          </a:p>
          <a:p>
            <a:pPr eaLnBrk="1" hangingPunct="1"/>
            <a:r>
              <a:rPr lang="es-ES" altLang="ca-ES" sz="2800" dirty="0" smtClean="0"/>
              <a:t>3. POSAR-SE </a:t>
            </a:r>
            <a:r>
              <a:rPr lang="es-ES" altLang="ca-ES" sz="2800" dirty="0" smtClean="0"/>
              <a:t>GUANTS</a:t>
            </a:r>
          </a:p>
          <a:p>
            <a:pPr eaLnBrk="1" hangingPunct="1"/>
            <a:r>
              <a:rPr lang="es-ES" altLang="ca-ES" sz="2800" dirty="0" smtClean="0"/>
              <a:t>4. NETEJAR </a:t>
            </a:r>
            <a:r>
              <a:rPr lang="es-ES" altLang="ca-ES" sz="2800" dirty="0" smtClean="0"/>
              <a:t>LA FERIDA AMB AIGUA I SABÓ.</a:t>
            </a:r>
          </a:p>
          <a:p>
            <a:pPr eaLnBrk="1" hangingPunct="1"/>
            <a:r>
              <a:rPr lang="es-ES" altLang="ca-ES" sz="2800" dirty="0" smtClean="0"/>
              <a:t>5. UTILITZAR </a:t>
            </a:r>
            <a:r>
              <a:rPr lang="es-ES" altLang="ca-ES" sz="2800" dirty="0" smtClean="0"/>
              <a:t>GASES D’UN SOL ÚS.</a:t>
            </a:r>
          </a:p>
          <a:p>
            <a:pPr eaLnBrk="1" hangingPunct="1"/>
            <a:r>
              <a:rPr lang="es-ES" altLang="ca-ES" sz="2800" dirty="0" smtClean="0"/>
              <a:t>6. NETEJAR </a:t>
            </a:r>
            <a:r>
              <a:rPr lang="es-ES" altLang="ca-ES" sz="2800" dirty="0" smtClean="0"/>
              <a:t>SEMPRE DES DEL CENTRE CAP A L’EXTERIOR.</a:t>
            </a:r>
          </a:p>
          <a:p>
            <a:pPr eaLnBrk="1" hangingPunct="1"/>
            <a:r>
              <a:rPr lang="es-ES" altLang="ca-ES" sz="2800" dirty="0" smtClean="0"/>
              <a:t>7. APLICAR UN </a:t>
            </a:r>
            <a:r>
              <a:rPr lang="es-ES" altLang="ca-ES" sz="2800" dirty="0" smtClean="0"/>
              <a:t>ANTISÈPTIC </a:t>
            </a:r>
            <a:r>
              <a:rPr lang="es-ES" altLang="ca-ES" sz="2800" dirty="0" smtClean="0"/>
              <a:t>(BETADINE</a:t>
            </a:r>
            <a:r>
              <a:rPr lang="es-ES" altLang="ca-ES" sz="2800" dirty="0" smtClean="0"/>
              <a:t>)</a:t>
            </a:r>
          </a:p>
          <a:p>
            <a:pPr eaLnBrk="1" hangingPunct="1"/>
            <a:endParaRPr lang="es-ES" altLang="ca-E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05696C-6EA2-4F6D-BF56-6F5889D0E827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8195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91119B-6BD7-4A62-B704-0C25C713D218}" type="slidenum">
              <a:rPr lang="es-ES" altLang="ca-ES"/>
              <a:pPr eaLnBrk="1" hangingPunct="1"/>
              <a:t>6</a:t>
            </a:fld>
            <a:endParaRPr lang="es-ES" altLang="ca-E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9144000" cy="5765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altLang="ca-ES" b="1" dirty="0" smtClean="0">
                <a:solidFill>
                  <a:schemeClr val="folHlink"/>
                </a:solidFill>
              </a:rPr>
              <a:t>QUÈ CAL FER DAVANT UNA FERIDA GREU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altLang="ca-ES" b="1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ES" altLang="ca-ES" dirty="0" smtClean="0"/>
              <a:t>1. CONTROL </a:t>
            </a:r>
            <a:r>
              <a:rPr lang="es-ES" altLang="ca-ES" dirty="0" smtClean="0"/>
              <a:t>DE L’HEMORRÀGIA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dirty="0" smtClean="0"/>
              <a:t>2. NO </a:t>
            </a:r>
            <a:r>
              <a:rPr lang="es-ES" altLang="ca-ES" dirty="0" smtClean="0"/>
              <a:t>EXTREURE ELS COSSOS ESTRANYS DE LA FERIDA.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dirty="0" smtClean="0"/>
              <a:t>3. NO REMENAR LA </a:t>
            </a:r>
            <a:r>
              <a:rPr lang="es-ES" altLang="ca-ES" dirty="0" smtClean="0"/>
              <a:t>FERIDA.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dirty="0" smtClean="0"/>
              <a:t>4. COL·LOCAR </a:t>
            </a:r>
            <a:r>
              <a:rPr lang="es-ES" altLang="ca-ES" dirty="0" smtClean="0"/>
              <a:t>UNA GASA HUMIDA QUE OCUPI TOTA LA FERIDA</a:t>
            </a:r>
          </a:p>
          <a:p>
            <a:pPr eaLnBrk="1" hangingPunct="1">
              <a:lnSpc>
                <a:spcPct val="90000"/>
              </a:lnSpc>
            </a:pPr>
            <a:r>
              <a:rPr lang="es-ES" altLang="ca-ES" dirty="0" smtClean="0"/>
              <a:t>5. FER </a:t>
            </a:r>
            <a:r>
              <a:rPr lang="es-ES" altLang="ca-ES" dirty="0" smtClean="0"/>
              <a:t>UN EMBENAT PROVISIONAL.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altLang="ca-ES" sz="2000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altLang="ca-ES" b="1" dirty="0" smtClean="0">
                <a:solidFill>
                  <a:schemeClr val="folHlink"/>
                </a:solidFill>
              </a:rPr>
              <a:t>TRASLLAT A UN CENTRE SANITARI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3F6556-D7BF-4416-9121-988F34951BBA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9219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8BEA563-0FC8-4F09-873C-0A1526842A83}" type="slidenum">
              <a:rPr lang="es-ES" altLang="ca-ES"/>
              <a:pPr eaLnBrk="1" hangingPunct="1"/>
              <a:t>7</a:t>
            </a:fld>
            <a:endParaRPr lang="es-ES" altLang="ca-E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589963" cy="5184775"/>
          </a:xfrm>
          <a:noFill/>
        </p:spPr>
        <p:txBody>
          <a:bodyPr/>
          <a:lstStyle/>
          <a:p>
            <a:pPr eaLnBrk="1" hangingPunct="1"/>
            <a:r>
              <a:rPr lang="ca-ES" altLang="ca-ES" b="1" dirty="0" smtClean="0">
                <a:solidFill>
                  <a:schemeClr val="folHlink"/>
                </a:solidFill>
              </a:rPr>
              <a:t/>
            </a:r>
            <a:br>
              <a:rPr lang="ca-ES" altLang="ca-ES" b="1" dirty="0" smtClean="0">
                <a:solidFill>
                  <a:schemeClr val="folHlink"/>
                </a:solidFill>
              </a:rPr>
            </a:br>
            <a:r>
              <a:rPr lang="ca-ES" altLang="ca-ES" b="1" dirty="0" smtClean="0">
                <a:solidFill>
                  <a:schemeClr val="folHlink"/>
                </a:solidFill>
              </a:rPr>
              <a:t>HEMORRÀGIES</a:t>
            </a:r>
            <a:br>
              <a:rPr lang="ca-ES" altLang="ca-ES" b="1" dirty="0" smtClean="0">
                <a:solidFill>
                  <a:schemeClr val="folHlink"/>
                </a:solidFill>
              </a:rPr>
            </a:br>
            <a:r>
              <a:rPr lang="es-ES" altLang="ca-ES" dirty="0" smtClean="0"/>
              <a:t> </a:t>
            </a:r>
            <a:br>
              <a:rPr lang="es-ES" altLang="ca-ES" dirty="0" smtClean="0"/>
            </a:br>
            <a:r>
              <a:rPr lang="es-ES" altLang="ca-ES" sz="3600" dirty="0" smtClean="0"/>
              <a:t>ARTERIALS-VENOSES-CAPIL·LARS</a:t>
            </a:r>
            <a:br>
              <a:rPr lang="es-ES" altLang="ca-ES" sz="3600" dirty="0" smtClean="0"/>
            </a:br>
            <a:r>
              <a:rPr lang="es-ES" altLang="ca-ES" sz="3600" dirty="0" smtClean="0"/>
              <a:t/>
            </a:r>
            <a:br>
              <a:rPr lang="es-ES" altLang="ca-ES" sz="3600" dirty="0" smtClean="0"/>
            </a:br>
            <a:r>
              <a:rPr lang="es-ES" altLang="ca-ES" sz="3200" dirty="0" smtClean="0"/>
              <a:t>EXTERNES-INTERNES-EXTERIORITZADES</a:t>
            </a:r>
            <a:endParaRPr lang="ca-ES" altLang="ca-ES" b="1" dirty="0" smtClean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4CFECA-A91A-486C-8EDA-9686CD4D8F2D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11267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239237-D23C-470B-9B84-BB3405033BAF}" type="slidenum">
              <a:rPr lang="es-ES" altLang="ca-ES"/>
              <a:pPr eaLnBrk="1" hangingPunct="1"/>
              <a:t>8</a:t>
            </a:fld>
            <a:endParaRPr lang="es-ES" altLang="ca-E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518525" cy="611981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altLang="ca-ES" b="1" dirty="0" smtClean="0">
                <a:solidFill>
                  <a:schemeClr val="folHlink"/>
                </a:solidFill>
              </a:rPr>
              <a:t>ACTUACIONS:</a:t>
            </a:r>
          </a:p>
          <a:p>
            <a:pPr algn="ctr" eaLnBrk="1" hangingPunct="1">
              <a:buFontTx/>
              <a:buNone/>
            </a:pPr>
            <a:endParaRPr lang="es-ES" altLang="ca-ES" sz="1200" b="1" dirty="0" smtClean="0">
              <a:solidFill>
                <a:schemeClr val="folHlink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ca-ES" b="1" dirty="0" smtClean="0">
                <a:solidFill>
                  <a:schemeClr val="folHlink"/>
                </a:solidFill>
              </a:rPr>
              <a:t>HEMORRÀGIES EXTERNES</a:t>
            </a:r>
          </a:p>
          <a:p>
            <a:pPr algn="ctr" eaLnBrk="1" hangingPunct="1">
              <a:buFontTx/>
              <a:buNone/>
            </a:pPr>
            <a:endParaRPr lang="es-ES" altLang="ca-ES" sz="1600" b="1" dirty="0" smtClean="0">
              <a:solidFill>
                <a:schemeClr val="folHlink"/>
              </a:solidFill>
            </a:endParaRPr>
          </a:p>
          <a:p>
            <a:pPr eaLnBrk="1" hangingPunct="1"/>
            <a:r>
              <a:rPr lang="es-ES" altLang="ca-ES" dirty="0" smtClean="0"/>
              <a:t>1. CONTROL </a:t>
            </a:r>
            <a:r>
              <a:rPr lang="es-ES" altLang="ca-ES" dirty="0" smtClean="0"/>
              <a:t>DE SIGNES VITALS</a:t>
            </a:r>
          </a:p>
          <a:p>
            <a:pPr eaLnBrk="1" hangingPunct="1"/>
            <a:r>
              <a:rPr lang="es-ES" altLang="ca-ES" dirty="0" smtClean="0"/>
              <a:t>2. ELEVACIÓ </a:t>
            </a:r>
            <a:r>
              <a:rPr lang="es-ES" altLang="ca-ES" dirty="0" smtClean="0"/>
              <a:t>DE L’EXTREMITAT</a:t>
            </a:r>
          </a:p>
          <a:p>
            <a:pPr eaLnBrk="1" hangingPunct="1"/>
            <a:r>
              <a:rPr lang="es-ES" altLang="ca-ES" dirty="0" smtClean="0"/>
              <a:t>3. COMPRESIÓ </a:t>
            </a:r>
            <a:r>
              <a:rPr lang="es-ES" altLang="ca-ES" dirty="0" smtClean="0"/>
              <a:t>DIRECTA</a:t>
            </a:r>
          </a:p>
          <a:p>
            <a:pPr eaLnBrk="1" hangingPunct="1"/>
            <a:r>
              <a:rPr lang="es-ES" altLang="ca-ES" dirty="0" smtClean="0"/>
              <a:t>4. COMPRESIÓ </a:t>
            </a:r>
            <a:r>
              <a:rPr lang="es-ES" altLang="ca-ES" dirty="0" smtClean="0"/>
              <a:t>ARTERIAL</a:t>
            </a:r>
          </a:p>
          <a:p>
            <a:pPr eaLnBrk="1" hangingPunct="1">
              <a:buFontTx/>
              <a:buNone/>
            </a:pPr>
            <a:endParaRPr lang="es-ES" altLang="ca-ES" dirty="0" smtClean="0"/>
          </a:p>
          <a:p>
            <a:pPr eaLnBrk="1" hangingPunct="1"/>
            <a:endParaRPr lang="es-ES" altLang="ca-ES" dirty="0" smtClean="0"/>
          </a:p>
        </p:txBody>
      </p:sp>
      <p:pic>
        <p:nvPicPr>
          <p:cNvPr id="5" name="Picture 4" descr="00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37110"/>
            <a:ext cx="2880320" cy="226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00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140967"/>
            <a:ext cx="2850594" cy="357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idor de data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F9C62-8403-457F-A5C5-C3AD6CCBB32C}" type="datetime1">
              <a:rPr lang="es-ES" altLang="ca-ES"/>
              <a:pPr eaLnBrk="1" hangingPunct="1"/>
              <a:t>06/03/2016</a:t>
            </a:fld>
            <a:endParaRPr lang="es-ES" altLang="ca-ES"/>
          </a:p>
        </p:txBody>
      </p:sp>
      <p:sp>
        <p:nvSpPr>
          <p:cNvPr id="13315" name="Contenidor de número de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3AE4DC-5EC7-45AD-ADEE-C3A420E4F723}" type="slidenum">
              <a:rPr lang="es-ES" altLang="ca-ES"/>
              <a:pPr eaLnBrk="1" hangingPunct="1"/>
              <a:t>9</a:t>
            </a:fld>
            <a:endParaRPr lang="es-ES" altLang="ca-E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s-ES" altLang="ca-ES" sz="1600" b="1" dirty="0" smtClean="0">
              <a:solidFill>
                <a:schemeClr val="folHlink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ca-ES" sz="3600" b="1" dirty="0" smtClean="0">
                <a:solidFill>
                  <a:schemeClr val="folHlink"/>
                </a:solidFill>
              </a:rPr>
              <a:t>EXTERIORITZADES:</a:t>
            </a:r>
          </a:p>
          <a:p>
            <a:pPr algn="ctr" eaLnBrk="1" hangingPunct="1">
              <a:buFontTx/>
              <a:buNone/>
            </a:pPr>
            <a:r>
              <a:rPr lang="es-ES" altLang="ca-ES" sz="3600" b="1" dirty="0" smtClean="0">
                <a:solidFill>
                  <a:schemeClr val="folHlink"/>
                </a:solidFill>
              </a:rPr>
              <a:t>HEMORRÀGIA NASAL</a:t>
            </a:r>
          </a:p>
          <a:p>
            <a:pPr eaLnBrk="1" hangingPunct="1"/>
            <a:r>
              <a:rPr lang="es-ES" altLang="ca-ES" sz="2800" dirty="0" smtClean="0"/>
              <a:t>1. PRESSIÓ </a:t>
            </a:r>
            <a:r>
              <a:rPr lang="es-ES" altLang="ca-ES" sz="2800" dirty="0" smtClean="0"/>
              <a:t>DIRECTA SOBRE L’ORIFICI QUE SAGNA (5 MINUTS) CAP INCLINAT ENDAVANT.</a:t>
            </a:r>
          </a:p>
          <a:p>
            <a:pPr eaLnBrk="1" hangingPunct="1"/>
            <a:endParaRPr lang="es-ES" altLang="ca-ES" sz="2800" dirty="0" smtClean="0"/>
          </a:p>
          <a:p>
            <a:pPr eaLnBrk="1" hangingPunct="1"/>
            <a:endParaRPr lang="es-ES" altLang="ca-ES" sz="2800" dirty="0" smtClean="0"/>
          </a:p>
          <a:p>
            <a:pPr eaLnBrk="1" hangingPunct="1"/>
            <a:endParaRPr lang="es-ES" altLang="ca-ES" sz="2800" dirty="0" smtClean="0"/>
          </a:p>
          <a:p>
            <a:pPr eaLnBrk="1" hangingPunct="1"/>
            <a:r>
              <a:rPr lang="es-ES" altLang="ca-ES" sz="2800" dirty="0" smtClean="0"/>
              <a:t>2. SI </a:t>
            </a:r>
            <a:r>
              <a:rPr lang="es-ES" altLang="ca-ES" sz="2800" dirty="0" smtClean="0"/>
              <a:t>NO HA PARAT, POSAR UNA GASA MULLADA AMB AIGUA OXIGENADA </a:t>
            </a:r>
            <a:r>
              <a:rPr lang="es-ES" altLang="ca-ES" sz="1800" dirty="0" smtClean="0"/>
              <a:t>(DEIXAR UN TROS FORA PER PODER TREURE’L)</a:t>
            </a:r>
            <a:endParaRPr lang="es-ES" altLang="ca-ES" sz="2800" dirty="0" smtClean="0"/>
          </a:p>
          <a:p>
            <a:pPr eaLnBrk="1" hangingPunct="1">
              <a:buFontTx/>
              <a:buNone/>
            </a:pPr>
            <a:endParaRPr lang="es-ES" altLang="ca-ES" sz="1000" dirty="0" smtClean="0"/>
          </a:p>
          <a:p>
            <a:pPr eaLnBrk="1" hangingPunct="1">
              <a:buFontTx/>
              <a:buChar char="•"/>
            </a:pPr>
            <a:r>
              <a:rPr lang="es-ES" altLang="ca-ES" sz="2800" dirty="0" smtClean="0"/>
              <a:t>3. SI </a:t>
            </a:r>
            <a:r>
              <a:rPr lang="es-ES" altLang="ca-ES" sz="2800" dirty="0"/>
              <a:t>NO PARA TRASLLAT A UN CENTRE SANITARI</a:t>
            </a:r>
          </a:p>
          <a:p>
            <a:pPr eaLnBrk="1" hangingPunct="1"/>
            <a:endParaRPr lang="es-ES" altLang="ca-ES" sz="2800" b="1" dirty="0" smtClean="0">
              <a:solidFill>
                <a:schemeClr val="folHlink"/>
              </a:solidFill>
            </a:endParaRPr>
          </a:p>
          <a:p>
            <a:pPr eaLnBrk="1" hangingPunct="1"/>
            <a:endParaRPr lang="es-ES" altLang="ca-ES" sz="2800" dirty="0" smtClean="0"/>
          </a:p>
          <a:p>
            <a:pPr eaLnBrk="1" hangingPunct="1"/>
            <a:endParaRPr lang="es-ES" altLang="ca-ES" sz="2800" dirty="0" smtClean="0"/>
          </a:p>
        </p:txBody>
      </p:sp>
      <p:pic>
        <p:nvPicPr>
          <p:cNvPr id="13317" name="Picture 3" descr="sangramento do nariz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564904"/>
            <a:ext cx="12890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4" descr="http://portal.ua.pt/projectos/mermaid/jpgs/12_4.jpg"/>
          <p:cNvPicPr>
            <a:picLocks noChangeAspect="1" noChangeArrowheads="1"/>
          </p:cNvPicPr>
          <p:nvPr/>
        </p:nvPicPr>
        <p:blipFill>
          <a:blip r:embed="rId4" r:link="rId5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420888"/>
            <a:ext cx="1433513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seny per defecte">
  <a:themeElements>
    <a:clrScheme name="Disseny per defecte 13">
      <a:dk1>
        <a:srgbClr val="003366"/>
      </a:dk1>
      <a:lt1>
        <a:srgbClr val="FFFFFF"/>
      </a:lt1>
      <a:dk2>
        <a:srgbClr val="0066FF"/>
      </a:dk2>
      <a:lt2>
        <a:srgbClr val="CCFFFF"/>
      </a:lt2>
      <a:accent1>
        <a:srgbClr val="3366CC"/>
      </a:accent1>
      <a:accent2>
        <a:srgbClr val="00B000"/>
      </a:accent2>
      <a:accent3>
        <a:srgbClr val="AAB8FF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Disseny per defec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3">
        <a:dk1>
          <a:srgbClr val="003366"/>
        </a:dk1>
        <a:lt1>
          <a:srgbClr val="FFFFFF"/>
        </a:lt1>
        <a:dk2>
          <a:srgbClr val="0066FF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B8F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l'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643</Words>
  <Application>Microsoft Office PowerPoint</Application>
  <PresentationFormat>Presentació en pantalla (4:3)</PresentationFormat>
  <Paragraphs>201</Paragraphs>
  <Slides>18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18</vt:i4>
      </vt:variant>
    </vt:vector>
  </HeadingPairs>
  <TitlesOfParts>
    <vt:vector size="19" baseType="lpstr">
      <vt:lpstr>Disseny per defecte</vt:lpstr>
      <vt:lpstr>Presentació del PowerPoint</vt:lpstr>
      <vt:lpstr>FERIDES</vt:lpstr>
      <vt:lpstr>Presentació del PowerPoint</vt:lpstr>
      <vt:lpstr>Presentació del PowerPoint</vt:lpstr>
      <vt:lpstr>Presentació del PowerPoint</vt:lpstr>
      <vt:lpstr>Presentació del PowerPoint</vt:lpstr>
      <vt:lpstr> HEMORRÀGIES   ARTERIALS-VENOSES-CAPIL·LARS  EXTERNES-INTERNES-EXTERIORITZADES</vt:lpstr>
      <vt:lpstr>Presentació del PowerPoint</vt:lpstr>
      <vt:lpstr>Presentació del PowerPoint</vt:lpstr>
      <vt:lpstr>TRAUMATISMES I CONTUSIONS   COPS-ESGUINÇOS-LUXACIONS- FRACTURES…</vt:lpstr>
      <vt:lpstr>Presentació del PowerPoint</vt:lpstr>
      <vt:lpstr>Presentació del PowerPoint</vt:lpstr>
      <vt:lpstr>Presentació del PowerPoint</vt:lpstr>
      <vt:lpstr>QUÈ FER DAVANT D’UNA CREMADA?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Lluis</dc:creator>
  <cp:lastModifiedBy>Marti</cp:lastModifiedBy>
  <cp:revision>62</cp:revision>
  <dcterms:created xsi:type="dcterms:W3CDTF">2006-07-04T11:56:20Z</dcterms:created>
  <dcterms:modified xsi:type="dcterms:W3CDTF">2016-03-06T18:46:26Z</dcterms:modified>
</cp:coreProperties>
</file>