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1" r:id="rId2"/>
    <p:sldId id="259" r:id="rId3"/>
    <p:sldId id="317" r:id="rId4"/>
    <p:sldId id="263" r:id="rId5"/>
    <p:sldId id="320" r:id="rId6"/>
    <p:sldId id="269" r:id="rId7"/>
    <p:sldId id="273" r:id="rId8"/>
    <p:sldId id="321" r:id="rId9"/>
    <p:sldId id="274" r:id="rId10"/>
    <p:sldId id="275" r:id="rId11"/>
    <p:sldId id="276" r:id="rId12"/>
    <p:sldId id="318" r:id="rId13"/>
  </p:sldIdLst>
  <p:sldSz cx="9144000" cy="6858000" type="screen4x3"/>
  <p:notesSz cx="6815138" cy="99520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9" autoAdjust="0"/>
    <p:restoredTop sz="93414" autoAdjust="0"/>
  </p:normalViewPr>
  <p:slideViewPr>
    <p:cSldViewPr>
      <p:cViewPr varScale="1">
        <p:scale>
          <a:sx n="73" d="100"/>
          <a:sy n="73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s-ES" altLang="ca-E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D07A807A-2FF6-4CA2-A439-EA4EFDDCA8D7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s-ES" altLang="ca-E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BFA60C37-5EA8-4986-B054-D6D97B8F1190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81527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endParaRPr lang="es-ES" altLang="ca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fld id="{C1AF5E0F-D41A-4185-8AEE-D4DBDA2A625F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625" y="4727575"/>
            <a:ext cx="5449888" cy="447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smtClean="0"/>
              <a:t>Feu clic aquí per editar els estils de text del patró</a:t>
            </a:r>
          </a:p>
          <a:p>
            <a:pPr lvl="1"/>
            <a:r>
              <a:rPr lang="es-ES" altLang="ca-ES" smtClean="0"/>
              <a:t>Segon nivell</a:t>
            </a:r>
          </a:p>
          <a:p>
            <a:pPr lvl="2"/>
            <a:r>
              <a:rPr lang="es-ES" altLang="ca-ES" smtClean="0"/>
              <a:t>Tercer nivell</a:t>
            </a:r>
          </a:p>
          <a:p>
            <a:pPr lvl="3"/>
            <a:r>
              <a:rPr lang="es-ES" altLang="ca-ES" smtClean="0"/>
              <a:t>Quart nivell</a:t>
            </a:r>
          </a:p>
          <a:p>
            <a:pPr lvl="4"/>
            <a:r>
              <a:rPr lang="es-ES" altLang="ca-ES" smtClean="0"/>
              <a:t>Cinquè nivell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b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endParaRPr lang="es-ES" altLang="ca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fld id="{EC450943-B0E9-40A7-80ED-541CB48C395B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5092783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83C6019-07D6-4C37-BDDB-DB54DB0583B2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024CC3-C930-4CA5-95FB-B8A70DB66904}" type="slidenum">
              <a:rPr lang="es-ES" altLang="ca-ES"/>
              <a:pPr/>
              <a:t>1</a:t>
            </a:fld>
            <a:endParaRPr lang="es-ES" altLang="ca-E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 altLang="ca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378FD48-31BC-4F47-B901-CD1582B87ECF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F4732-49C6-498F-846D-979FEDBD651B}" type="slidenum">
              <a:rPr lang="es-ES" altLang="ca-ES"/>
              <a:pPr/>
              <a:t>11</a:t>
            </a:fld>
            <a:endParaRPr lang="es-ES" altLang="ca-E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7575"/>
            <a:ext cx="4999038" cy="4478338"/>
          </a:xfrm>
        </p:spPr>
        <p:txBody>
          <a:bodyPr/>
          <a:lstStyle/>
          <a:p>
            <a:pPr marL="228600" indent="-228600"/>
            <a:endParaRPr lang="ca-ES" altLang="ca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5262C07-5540-440C-9F80-EAB30BDEE3A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CC5D2-8854-4981-8099-57E1D15B7EDF}" type="slidenum">
              <a:rPr lang="es-ES" altLang="ca-ES"/>
              <a:pPr/>
              <a:t>12</a:t>
            </a:fld>
            <a:endParaRPr lang="es-ES" altLang="ca-E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FBF3FC-5725-46F5-8D77-C176F34DB20D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0FB3A-ABC1-456F-BEC1-0794E00D28E6}" type="slidenum">
              <a:rPr lang="es-ES" altLang="ca-ES"/>
              <a:pPr/>
              <a:t>2</a:t>
            </a:fld>
            <a:endParaRPr lang="es-ES" altLang="ca-E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7575"/>
            <a:ext cx="4999038" cy="4478338"/>
          </a:xfrm>
        </p:spPr>
        <p:txBody>
          <a:bodyPr/>
          <a:lstStyle/>
          <a:p>
            <a:pPr marL="228600" indent="-228600"/>
            <a:endParaRPr lang="ca-ES" altLang="ca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A77BC81-0EDB-4E62-B459-CA94E849EDB7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15176-793D-4D63-8D65-4D30150D7B23}" type="slidenum">
              <a:rPr lang="es-ES" altLang="ca-ES"/>
              <a:pPr/>
              <a:t>3</a:t>
            </a:fld>
            <a:endParaRPr lang="es-ES" altLang="ca-E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69E8A43-0D67-4DAE-849A-745C20E04F0D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7BC07-85B6-42B4-8C76-4C49A6F83C36}" type="slidenum">
              <a:rPr lang="es-ES" altLang="ca-ES"/>
              <a:pPr/>
              <a:t>4</a:t>
            </a:fld>
            <a:endParaRPr lang="es-ES" altLang="ca-E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ACCA03B-94F3-4BF0-AF86-EB77B49DFE02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DB276A-8937-441E-89BB-A3DA390B5B6C}" type="slidenum">
              <a:rPr lang="es-ES" altLang="ca-ES"/>
              <a:pPr/>
              <a:t>5</a:t>
            </a:fld>
            <a:endParaRPr lang="es-ES" altLang="ca-E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7575"/>
            <a:ext cx="4999038" cy="4478338"/>
          </a:xfrm>
        </p:spPr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85ED191-DDAC-46E4-8D4B-9467EFCB9F0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3ECA9D-3E42-46DC-A053-2F73890FD416}" type="slidenum">
              <a:rPr lang="es-ES" altLang="ca-ES"/>
              <a:pPr/>
              <a:t>6</a:t>
            </a:fld>
            <a:endParaRPr lang="es-ES" altLang="ca-E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74700"/>
            <a:ext cx="4941888" cy="3706813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714875"/>
            <a:ext cx="4938712" cy="4481513"/>
          </a:xfrm>
        </p:spPr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A891CE7-EACD-4033-B05C-3DEF6C86B11A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CC128F-2DFD-4660-86BA-35D9E3057D52}" type="slidenum">
              <a:rPr lang="es-ES" altLang="ca-ES"/>
              <a:pPr/>
              <a:t>7</a:t>
            </a:fld>
            <a:endParaRPr lang="es-ES" altLang="ca-E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 altLang="ca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C59680F-F234-4EEF-81FE-1CCD3F4AF8EA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595C46-488F-4F32-BEF1-9B71834D9DAE}" type="slidenum">
              <a:rPr lang="es-ES" altLang="ca-ES"/>
              <a:pPr/>
              <a:t>9</a:t>
            </a:fld>
            <a:endParaRPr lang="es-ES" altLang="ca-E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altLang="ca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9DDA4B-2B54-461E-9E7C-BABCE71F0119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5E7526-A891-41D2-ACEC-CE52748691E4}" type="slidenum">
              <a:rPr lang="es-ES" altLang="ca-ES"/>
              <a:pPr/>
              <a:t>10</a:t>
            </a:fld>
            <a:endParaRPr lang="es-ES" altLang="ca-E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 alt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C09F3-C643-4965-827B-E70CB150DFD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3C05B-83DA-4D02-B872-FB3C9569B145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27225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B737BE-5D83-4F0D-8B5C-DA8B35CAFD5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28A1F-9582-4F1A-9309-DC85F6F23E63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63077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323477-5761-4CA4-9095-7117E1759E4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63A96-A15C-4463-947B-06F877BCE316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526126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ítol, galeria d'imatges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galeria d'imatges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9B08192-0FD8-4BDF-85E6-5A03E102DEB5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D703BA-E755-4520-9CE0-AA642905FA8F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54461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5C060E-C24B-4986-AB0F-156DD32272DF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94CF9-E819-45D1-A820-52D1490D2860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46216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C74292-E654-4E69-8D00-D275B6B52E3C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42D99-5D46-4520-B7C2-6AD110F44AF0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380051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8825B9-17F0-4DC7-B8F3-CA55282B6089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BDE3-D339-4E46-B615-7942AD276676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51257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7C4BB8-85F0-4AC3-9374-36492E9574A5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B82A2-1CEC-4F08-92CB-FE0252B13AA3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90413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4DB4E-5BDA-4E3C-8FCB-3BF724762047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7AAEA-8E48-491F-8A08-03DF0A42A149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71396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883B3D-499F-48FD-8E9F-8BECD600E35D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81E41-912A-4DCD-A717-2426C445896E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93587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E9B891-4130-49DA-AD7D-05A64F2DD665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B281C-B47A-4733-AD44-A67343E9CEC1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69240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F8226A-6E9F-4ECC-9266-D435B6419314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91D39-F1C1-44FF-957F-70C678E9C7AF}" type="slidenum">
              <a:rPr lang="es-ES" altLang="ca-ES"/>
              <a:pPr/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39293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smtClean="0"/>
              <a:t>Feu clic aquí per editar l'estil de títol del patró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smtClean="0"/>
              <a:t>Feu clic aquí per editar els estils de text del patró</a:t>
            </a:r>
          </a:p>
          <a:p>
            <a:pPr lvl="1"/>
            <a:r>
              <a:rPr lang="es-ES" altLang="ca-ES" smtClean="0"/>
              <a:t>Segon nivell</a:t>
            </a:r>
          </a:p>
          <a:p>
            <a:pPr lvl="2"/>
            <a:r>
              <a:rPr lang="es-ES" altLang="ca-ES" smtClean="0"/>
              <a:t>Tercer nivell</a:t>
            </a:r>
          </a:p>
          <a:p>
            <a:pPr lvl="3"/>
            <a:r>
              <a:rPr lang="es-ES" altLang="ca-ES" smtClean="0"/>
              <a:t>Quart nivell</a:t>
            </a:r>
          </a:p>
          <a:p>
            <a:pPr lvl="4"/>
            <a:r>
              <a:rPr lang="es-ES" altLang="ca-ES" smtClean="0"/>
              <a:t>Cinquè nivell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210ACD3-321F-4B08-89B3-EC341731F980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ca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D54868-1F6D-49B1-841B-BF01347B6D8C}" type="slidenum">
              <a:rPr lang="es-ES" altLang="ca-ES"/>
              <a:pPr/>
              <a:t>‹#›</a:t>
            </a:fld>
            <a:endParaRPr lang="es-ES" altLang="ca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WordArt 4"/>
          <p:cNvSpPr>
            <a:spLocks noChangeArrowheads="1" noChangeShapeType="1" noTextEdit="1"/>
          </p:cNvSpPr>
          <p:nvPr/>
        </p:nvSpPr>
        <p:spPr bwMode="auto">
          <a:xfrm>
            <a:off x="755650" y="1484313"/>
            <a:ext cx="7704138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a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Kristen ITC"/>
              </a:rPr>
              <a:t>Primers auxilis</a:t>
            </a:r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2051050" y="3068638"/>
            <a:ext cx="496728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ES_tradnl" altLang="ca-ES" sz="4800" b="1">
                <a:latin typeface="Chiller" pitchFamily="82" charset="0"/>
              </a:rPr>
              <a:t>SUPORT VITAL BÀSIC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123728" y="4437112"/>
            <a:ext cx="4897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ES_tradnl" altLang="ca-ES" sz="3200" b="1" dirty="0">
                <a:latin typeface="Chiller" pitchFamily="82" charset="0"/>
              </a:rPr>
              <a:t>INSTITUT DE NAVARCLES</a:t>
            </a:r>
          </a:p>
          <a:p>
            <a:pPr algn="ctr"/>
            <a:r>
              <a:rPr lang="es-ES_tradnl" altLang="ca-ES" sz="3200" b="1" dirty="0">
                <a:latin typeface="Chiller" pitchFamily="82" charset="0"/>
              </a:rPr>
              <a:t>EDUCACIÓ FÍSICA 3r ESO</a:t>
            </a:r>
          </a:p>
          <a:p>
            <a:pPr algn="ctr"/>
            <a:r>
              <a:rPr lang="es-ES_tradnl" altLang="ca-ES" sz="3200" b="1" dirty="0" err="1">
                <a:latin typeface="Chiller" pitchFamily="82" charset="0"/>
              </a:rPr>
              <a:t>Pep</a:t>
            </a:r>
            <a:r>
              <a:rPr lang="es-ES_tradnl" altLang="ca-ES" sz="3200" b="1" dirty="0">
                <a:latin typeface="Chiller" pitchFamily="82" charset="0"/>
              </a:rPr>
              <a:t> </a:t>
            </a:r>
            <a:r>
              <a:rPr lang="es-ES_tradnl" altLang="ca-ES" sz="3200" b="1" dirty="0" err="1" smtClean="0">
                <a:latin typeface="Chiller" pitchFamily="82" charset="0"/>
              </a:rPr>
              <a:t>Sànchez</a:t>
            </a:r>
            <a:endParaRPr lang="es-ES_tradnl" altLang="ca-ES" sz="3200" b="1" dirty="0">
              <a:latin typeface="Chiller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6F134-D153-400E-8724-A5C161470F38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0A91D-663B-4971-9AC0-ED03903250DD}" type="slidenum">
              <a:rPr lang="es-ES" altLang="ca-ES"/>
              <a:pPr/>
              <a:t>10</a:t>
            </a:fld>
            <a:endParaRPr lang="es-ES" altLang="ca-ES"/>
          </a:p>
        </p:txBody>
      </p:sp>
      <p:pic>
        <p:nvPicPr>
          <p:cNvPr id="32771" name="Picture 3" descr="0011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04864"/>
            <a:ext cx="3764360" cy="172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1625" y="333375"/>
            <a:ext cx="8540750" cy="604837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s-ES" altLang="ca-ES" b="1" dirty="0">
                <a:solidFill>
                  <a:schemeClr val="folHlink"/>
                </a:solidFill>
              </a:rPr>
              <a:t>SI </a:t>
            </a:r>
            <a:r>
              <a:rPr lang="es-ES" altLang="ca-ES" b="1" dirty="0" smtClean="0">
                <a:solidFill>
                  <a:schemeClr val="folHlink"/>
                </a:solidFill>
              </a:rPr>
              <a:t>JA ESTÀ </a:t>
            </a:r>
            <a:r>
              <a:rPr lang="es-ES" altLang="ca-ES" b="1" dirty="0">
                <a:solidFill>
                  <a:schemeClr val="folHlink"/>
                </a:solidFill>
              </a:rPr>
              <a:t>INCONSCIENT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s-ES" altLang="ca-ES" sz="1000" b="1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s-ES" altLang="ca-ES" sz="2800" b="1" dirty="0" smtClean="0"/>
              <a:t>1. POSAR-LO </a:t>
            </a:r>
            <a:r>
              <a:rPr lang="es-ES" altLang="ca-ES" sz="2800" b="1" dirty="0"/>
              <a:t>A TERRA BOCA AMUNT</a:t>
            </a:r>
          </a:p>
          <a:p>
            <a:pPr>
              <a:lnSpc>
                <a:spcPct val="90000"/>
              </a:lnSpc>
            </a:pPr>
            <a:endParaRPr lang="es-ES" altLang="ca-ES" sz="1200" b="1" dirty="0"/>
          </a:p>
          <a:p>
            <a:pPr>
              <a:lnSpc>
                <a:spcPct val="90000"/>
              </a:lnSpc>
            </a:pPr>
            <a:r>
              <a:rPr lang="es-ES" altLang="ca-ES" sz="2800" b="1" dirty="0" smtClean="0"/>
              <a:t>2. MANIOBRA DE HEIMLICH AL TERRA</a:t>
            </a:r>
          </a:p>
          <a:p>
            <a:pPr>
              <a:lnSpc>
                <a:spcPct val="90000"/>
              </a:lnSpc>
            </a:pPr>
            <a:endParaRPr lang="es-ES" altLang="ca-ES" sz="2800" b="1" dirty="0"/>
          </a:p>
          <a:p>
            <a:pPr>
              <a:lnSpc>
                <a:spcPct val="90000"/>
              </a:lnSpc>
            </a:pPr>
            <a:endParaRPr lang="es-ES" altLang="ca-ES" sz="2800" b="1" dirty="0" smtClean="0"/>
          </a:p>
          <a:p>
            <a:pPr>
              <a:lnSpc>
                <a:spcPct val="90000"/>
              </a:lnSpc>
            </a:pPr>
            <a:endParaRPr lang="es-ES" altLang="ca-ES" sz="2800" b="1" dirty="0" smtClean="0"/>
          </a:p>
          <a:p>
            <a:pPr>
              <a:lnSpc>
                <a:spcPct val="90000"/>
              </a:lnSpc>
            </a:pPr>
            <a:endParaRPr lang="es-ES" altLang="ca-ES" sz="2800" b="1" dirty="0"/>
          </a:p>
          <a:p>
            <a:pPr>
              <a:lnSpc>
                <a:spcPct val="90000"/>
              </a:lnSpc>
            </a:pPr>
            <a:r>
              <a:rPr lang="es-ES" altLang="ca-ES" sz="2800" b="1" dirty="0" smtClean="0"/>
              <a:t>3. COMENÇAR </a:t>
            </a:r>
            <a:r>
              <a:rPr lang="es-ES" altLang="ca-ES" sz="2800" b="1" dirty="0"/>
              <a:t>LES MANIOBRES DE SUPORT VITAL BÀSIC</a:t>
            </a:r>
          </a:p>
          <a:p>
            <a:pPr lvl="1">
              <a:lnSpc>
                <a:spcPct val="90000"/>
              </a:lnSpc>
            </a:pPr>
            <a:endParaRPr lang="es-ES" altLang="ca-ES" sz="1200" b="1" dirty="0"/>
          </a:p>
          <a:p>
            <a:pPr>
              <a:lnSpc>
                <a:spcPct val="90000"/>
              </a:lnSpc>
            </a:pPr>
            <a:r>
              <a:rPr lang="es-ES" altLang="ca-ES" sz="2800" b="1" dirty="0" smtClean="0"/>
              <a:t>4. DE TANT EN TANT, COMPROVAR </a:t>
            </a:r>
            <a:r>
              <a:rPr lang="es-ES" altLang="ca-ES" sz="2800" b="1" dirty="0"/>
              <a:t>SI HI HA CAP COS ESTRANY VISIBLE, I TREURE’L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altLang="ca-ES" sz="2800" b="1" dirty="0"/>
          </a:p>
          <a:p>
            <a:pPr algn="ctr">
              <a:lnSpc>
                <a:spcPct val="90000"/>
              </a:lnSpc>
              <a:buFontTx/>
              <a:buNone/>
            </a:pPr>
            <a:endParaRPr lang="ca-ES" altLang="ca-ES" sz="2800" b="1" dirty="0">
              <a:solidFill>
                <a:schemeClr val="folHlink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ca-ES" altLang="ca-ES" sz="28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C7D6-C128-4E67-914C-2542B0355441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9A4B-F74E-4227-B9F5-F38793E81BD5}" type="slidenum">
              <a:rPr lang="es-ES" altLang="ca-ES"/>
              <a:pPr/>
              <a:t>11</a:t>
            </a:fld>
            <a:endParaRPr lang="es-ES" altLang="ca-ES"/>
          </a:p>
        </p:txBody>
      </p:sp>
      <p:pic>
        <p:nvPicPr>
          <p:cNvPr id="34819" name="Picture 3" descr="nuevo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4" b="12085"/>
          <a:stretch>
            <a:fillRect/>
          </a:stretch>
        </p:blipFill>
        <p:spPr bwMode="auto">
          <a:xfrm>
            <a:off x="2800004" y="4005064"/>
            <a:ext cx="5415654" cy="231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800920" y="1844674"/>
            <a:ext cx="7235575" cy="2664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1079500" indent="-4572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6398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21621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6844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31416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35988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40560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45132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ca-ES" altLang="ca-ES" sz="3600" b="1" dirty="0"/>
              <a:t>ÉS LA POSICIÓ D’ESPERA </a:t>
            </a:r>
            <a:r>
              <a:rPr lang="ca-ES" altLang="ca-ES" sz="3600" b="1" dirty="0" smtClean="0"/>
              <a:t>QUAN LA PERSONA:</a:t>
            </a:r>
          </a:p>
          <a:p>
            <a:pPr>
              <a:lnSpc>
                <a:spcPct val="90000"/>
              </a:lnSpc>
            </a:pPr>
            <a:r>
              <a:rPr lang="ca-ES" altLang="ca-ES" sz="3600" b="1" dirty="0" smtClean="0"/>
              <a:t>1. ESTÀ </a:t>
            </a:r>
            <a:r>
              <a:rPr lang="ca-ES" altLang="ca-ES" sz="3600" b="1" dirty="0" smtClean="0"/>
              <a:t>INCONSCIENT</a:t>
            </a:r>
          </a:p>
          <a:p>
            <a:pPr>
              <a:lnSpc>
                <a:spcPct val="90000"/>
              </a:lnSpc>
            </a:pPr>
            <a:r>
              <a:rPr lang="ca-ES" altLang="ca-ES" sz="3600" b="1" dirty="0" smtClean="0"/>
              <a:t>2. RESPIRA AMB NORMALITAT</a:t>
            </a:r>
            <a:endParaRPr lang="ca-ES" altLang="ca-ES" sz="3600" b="1" dirty="0"/>
          </a:p>
          <a:p>
            <a:pPr algn="ctr">
              <a:lnSpc>
                <a:spcPct val="90000"/>
              </a:lnSpc>
              <a:buFontTx/>
              <a:buNone/>
            </a:pPr>
            <a:endParaRPr lang="ca-ES" altLang="ca-ES" sz="3600" b="1" u="sng" dirty="0"/>
          </a:p>
        </p:txBody>
      </p:sp>
      <p:pic>
        <p:nvPicPr>
          <p:cNvPr id="34821" name="Picture 4517732" descr="S9Picture 451773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5538"/>
            <a:ext cx="1549400" cy="542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17538" y="482600"/>
            <a:ext cx="805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altLang="ca-ES" sz="3600" b="1">
                <a:solidFill>
                  <a:schemeClr val="folHlink"/>
                </a:solidFill>
              </a:rPr>
              <a:t>POSICIÓ LATERAL DE SEGURETAT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17F6-AF0D-4EE4-BD48-2856BE17A9D9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AD33-3EC1-44CE-85C0-02490B4F9540}" type="slidenum">
              <a:rPr lang="es-ES" altLang="ca-ES"/>
              <a:pPr/>
              <a:t>12</a:t>
            </a:fld>
            <a:endParaRPr lang="es-ES" altLang="ca-E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9144000" cy="4105275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altLang="ca-ES" sz="7200" b="1">
                <a:solidFill>
                  <a:schemeClr val="folHlink"/>
                </a:solidFill>
                <a:latin typeface="Chiller" pitchFamily="82" charset="0"/>
              </a:rPr>
              <a:t>MOLTES</a:t>
            </a:r>
          </a:p>
          <a:p>
            <a:pPr algn="ctr">
              <a:buFontTx/>
              <a:buNone/>
            </a:pPr>
            <a:r>
              <a:rPr lang="es-ES" altLang="ca-ES" sz="7200" b="1">
                <a:solidFill>
                  <a:schemeClr val="folHlink"/>
                </a:solidFill>
                <a:latin typeface="Chiller" pitchFamily="82" charset="0"/>
              </a:rPr>
              <a:t>GRÀCIES PER LA VOSTRA ATENCIÓ</a:t>
            </a:r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2051050" y="4724400"/>
            <a:ext cx="4897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ES_tradnl" altLang="ca-ES" sz="3200" b="1" dirty="0">
                <a:latin typeface="Chiller" pitchFamily="82" charset="0"/>
              </a:rPr>
              <a:t>INSTITUT DE NAVARCLES</a:t>
            </a:r>
          </a:p>
          <a:p>
            <a:pPr algn="ctr"/>
            <a:r>
              <a:rPr lang="es-ES_tradnl" altLang="ca-ES" sz="3200" b="1" dirty="0">
                <a:latin typeface="Chiller" pitchFamily="82" charset="0"/>
              </a:rPr>
              <a:t>EDUCACIÓ FÍSICA 3r ESO</a:t>
            </a:r>
          </a:p>
          <a:p>
            <a:pPr algn="ctr"/>
            <a:r>
              <a:rPr lang="es-ES_tradnl" altLang="ca-ES" sz="3200" b="1" dirty="0" err="1">
                <a:latin typeface="Chiller" pitchFamily="82" charset="0"/>
              </a:rPr>
              <a:t>Pep</a:t>
            </a:r>
            <a:r>
              <a:rPr lang="es-ES_tradnl" altLang="ca-ES" sz="3200" b="1" dirty="0">
                <a:latin typeface="Chiller" pitchFamily="82" charset="0"/>
              </a:rPr>
              <a:t> </a:t>
            </a:r>
            <a:r>
              <a:rPr lang="es-ES_tradnl" altLang="ca-ES" sz="3200" b="1" dirty="0" err="1" smtClean="0">
                <a:latin typeface="Chiller" pitchFamily="82" charset="0"/>
              </a:rPr>
              <a:t>Sànchez</a:t>
            </a:r>
            <a:endParaRPr lang="es-ES_tradnl" altLang="ca-ES" sz="3200" b="1" dirty="0">
              <a:latin typeface="Chiller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818FD-FD6A-4732-9685-428674A241D4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A95D-1D14-44FF-A829-560E252D1CFE}" type="slidenum">
              <a:rPr lang="es-ES" altLang="ca-ES"/>
              <a:pPr/>
              <a:t>2</a:t>
            </a:fld>
            <a:endParaRPr lang="es-ES" altLang="ca-ES"/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900113" y="476250"/>
            <a:ext cx="7559675" cy="720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a-ES" sz="3600" kern="10">
                <a:ln w="9525">
                  <a:solidFill>
                    <a:schemeClr val="folHlink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latin typeface="Arial Black"/>
              </a:rPr>
              <a:t>LA CADENA DE SOCORS: P.A.S.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412875"/>
            <a:ext cx="6913563" cy="2663825"/>
          </a:xfrm>
        </p:spPr>
        <p:txBody>
          <a:bodyPr/>
          <a:lstStyle/>
          <a:p>
            <a:r>
              <a:rPr lang="ca-ES" altLang="ca-ES" sz="4400" b="1">
                <a:latin typeface="Arial Unicode MS" pitchFamily="34" charset="-128"/>
              </a:rPr>
              <a:t>PROTEGIR</a:t>
            </a:r>
          </a:p>
          <a:p>
            <a:r>
              <a:rPr lang="ca-ES" altLang="ca-ES" sz="4400" b="1">
                <a:latin typeface="Arial Unicode MS" pitchFamily="34" charset="-128"/>
              </a:rPr>
              <a:t>AVISAR</a:t>
            </a:r>
          </a:p>
          <a:p>
            <a:r>
              <a:rPr lang="ca-ES" altLang="ca-ES" sz="4400" b="1">
                <a:latin typeface="Arial Unicode MS" pitchFamily="34" charset="-128"/>
              </a:rPr>
              <a:t>SOCÓRRER</a:t>
            </a:r>
          </a:p>
          <a:p>
            <a:r>
              <a:rPr lang="ca-ES" altLang="ca-ES" sz="2800" i="1">
                <a:latin typeface="Arial Unicode MS" pitchFamily="34" charset="-128"/>
              </a:rPr>
              <a:t>ASSISTÈNCIA SANITÀRIA URGENT</a:t>
            </a:r>
          </a:p>
          <a:p>
            <a:r>
              <a:rPr lang="ca-ES" altLang="ca-ES" sz="2800" i="1">
                <a:latin typeface="Arial Unicode MS" pitchFamily="34" charset="-128"/>
              </a:rPr>
              <a:t>HOSPITAL</a:t>
            </a:r>
            <a:r>
              <a:rPr lang="ca-ES" altLang="ca-ES">
                <a:latin typeface="Arial Unicode MS" pitchFamily="34" charset="-128"/>
              </a:rPr>
              <a:t> </a:t>
            </a:r>
          </a:p>
        </p:txBody>
      </p:sp>
      <p:pic>
        <p:nvPicPr>
          <p:cNvPr id="7174" name="Picture 6" descr="001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867275"/>
            <a:ext cx="5411787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02D6-08BF-4013-8461-CE7E464559D5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60F4-3F07-4DBD-AF04-D7BDF5B3C1F0}" type="slidenum">
              <a:rPr lang="es-ES" altLang="ca-ES"/>
              <a:pPr/>
              <a:t>3</a:t>
            </a:fld>
            <a:endParaRPr lang="es-ES" altLang="ca-ES"/>
          </a:p>
        </p:txBody>
      </p:sp>
      <p:pic>
        <p:nvPicPr>
          <p:cNvPr id="130052" name="Picture 4" descr="112"/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765175"/>
            <a:ext cx="3671887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179388" y="3284538"/>
            <a:ext cx="8785225" cy="29432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ca-ES" altLang="ca-ES" sz="3600" b="1"/>
              <a:t>TELÈFON D’EMERGÈNCIES:</a:t>
            </a:r>
            <a:r>
              <a:rPr lang="ca-ES" altLang="ca-ES" sz="2800"/>
              <a:t>  </a:t>
            </a:r>
            <a:r>
              <a:rPr lang="ca-ES" altLang="ca-ES" sz="7200" b="1"/>
              <a:t>112</a:t>
            </a:r>
            <a:r>
              <a:rPr lang="ca-ES" altLang="ca-ES" sz="2800"/>
              <a:t> </a:t>
            </a:r>
          </a:p>
        </p:txBody>
      </p:sp>
      <p:pic>
        <p:nvPicPr>
          <p:cNvPr id="130056" name="Picture 7670144" descr="S2Picture 767014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908050"/>
            <a:ext cx="2322512" cy="233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E39C0-1B11-46E6-9F6C-5437F223355D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4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3F7A-B2C3-4ED4-AF81-9BC878B8771F}" type="slidenum">
              <a:rPr lang="es-ES" altLang="ca-ES"/>
              <a:pPr/>
              <a:t>4</a:t>
            </a:fld>
            <a:endParaRPr lang="es-ES" altLang="ca-E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89963" cy="5184775"/>
          </a:xfrm>
          <a:noFill/>
          <a:ln/>
        </p:spPr>
        <p:txBody>
          <a:bodyPr/>
          <a:lstStyle/>
          <a:p>
            <a:r>
              <a:rPr lang="ca-ES" altLang="ca-ES" sz="4800" b="1">
                <a:solidFill>
                  <a:schemeClr val="folHlink"/>
                </a:solidFill>
              </a:rPr>
              <a:t>QUÈ FER DAVANT D’UNA ATURADA CARDIORESPIRATÒRIA?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D49D-494F-4101-9A57-A2EB2E20C3C6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33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4F6AC-C27A-4643-B12B-C040317FAC97}" type="slidenum">
              <a:rPr lang="es-ES" altLang="ca-ES"/>
              <a:pPr/>
              <a:t>5</a:t>
            </a:fld>
            <a:endParaRPr lang="es-ES" altLang="ca-ES"/>
          </a:p>
        </p:txBody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827088" y="188913"/>
            <a:ext cx="7489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altLang="ca-ES" sz="3600" b="1">
                <a:solidFill>
                  <a:schemeClr val="folHlink"/>
                </a:solidFill>
              </a:rPr>
              <a:t>SUPORT VITAL BÀSIC </a:t>
            </a:r>
          </a:p>
        </p:txBody>
      </p:sp>
      <p:sp>
        <p:nvSpPr>
          <p:cNvPr id="145411" name="AutoShape 3"/>
          <p:cNvSpPr>
            <a:spLocks noChangeArrowheads="1"/>
          </p:cNvSpPr>
          <p:nvPr/>
        </p:nvSpPr>
        <p:spPr bwMode="auto">
          <a:xfrm>
            <a:off x="323850" y="765175"/>
            <a:ext cx="8280598" cy="38100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a-ES" altLang="ca-ES" sz="2400" b="1" dirty="0" smtClean="0"/>
              <a:t>COMPROVAR CONSCIÈNCIA:</a:t>
            </a:r>
            <a:r>
              <a:rPr lang="es-ES" altLang="ca-ES" sz="2400" b="1" dirty="0" smtClean="0"/>
              <a:t> </a:t>
            </a:r>
            <a:r>
              <a:rPr lang="ca-ES" altLang="ca-ES" sz="2400" b="1" i="1" dirty="0" smtClean="0"/>
              <a:t>CRIDAR, SACSEJAR, ...</a:t>
            </a:r>
          </a:p>
        </p:txBody>
      </p:sp>
      <p:sp>
        <p:nvSpPr>
          <p:cNvPr id="145412" name="AutoShape 4"/>
          <p:cNvSpPr>
            <a:spLocks noChangeArrowheads="1"/>
          </p:cNvSpPr>
          <p:nvPr/>
        </p:nvSpPr>
        <p:spPr bwMode="auto">
          <a:xfrm>
            <a:off x="323848" y="1981908"/>
            <a:ext cx="8280599" cy="431801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a-ES" altLang="ca-ES" sz="2400" b="1" dirty="0" smtClean="0"/>
              <a:t>OBRIR LA VIA AÈRIA: </a:t>
            </a:r>
            <a:r>
              <a:rPr lang="ca-ES" altLang="ca-ES" sz="2400" b="1" i="1" dirty="0" smtClean="0"/>
              <a:t>MANIOBRA FRONT-MENTÓ</a:t>
            </a:r>
          </a:p>
        </p:txBody>
      </p:sp>
      <p:sp>
        <p:nvSpPr>
          <p:cNvPr id="145413" name="AutoShape 5"/>
          <p:cNvSpPr>
            <a:spLocks noChangeArrowheads="1"/>
          </p:cNvSpPr>
          <p:nvPr/>
        </p:nvSpPr>
        <p:spPr bwMode="auto">
          <a:xfrm>
            <a:off x="330208" y="2651670"/>
            <a:ext cx="8280598" cy="432891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a-ES" altLang="ca-ES" sz="2400" b="1" dirty="0"/>
              <a:t>COMPROVAR</a:t>
            </a:r>
            <a:r>
              <a:rPr lang="ca-ES" altLang="ca-ES" sz="2000" b="1" dirty="0"/>
              <a:t> </a:t>
            </a:r>
            <a:r>
              <a:rPr lang="ca-ES" altLang="ca-ES" sz="2000" b="1" dirty="0" smtClean="0"/>
              <a:t>VENTILACIÓ: </a:t>
            </a:r>
            <a:r>
              <a:rPr lang="ca-ES" altLang="ca-ES" sz="2000" b="1" i="1" dirty="0" smtClean="0"/>
              <a:t>VEURE, ESCOLTAR, SENTIR</a:t>
            </a:r>
          </a:p>
        </p:txBody>
      </p:sp>
      <p:sp>
        <p:nvSpPr>
          <p:cNvPr id="145414" name="AutoShape 6"/>
          <p:cNvSpPr>
            <a:spLocks noChangeArrowheads="1"/>
          </p:cNvSpPr>
          <p:nvPr/>
        </p:nvSpPr>
        <p:spPr bwMode="auto">
          <a:xfrm>
            <a:off x="1069004" y="3641284"/>
            <a:ext cx="1584325" cy="304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ca-ES" sz="2000" b="1" dirty="0"/>
              <a:t>SÍ RESPIRA</a:t>
            </a:r>
          </a:p>
        </p:txBody>
      </p:sp>
      <p:sp>
        <p:nvSpPr>
          <p:cNvPr id="145416" name="AutoShape 8"/>
          <p:cNvSpPr>
            <a:spLocks noChangeArrowheads="1"/>
          </p:cNvSpPr>
          <p:nvPr/>
        </p:nvSpPr>
        <p:spPr bwMode="auto">
          <a:xfrm>
            <a:off x="971550" y="4042723"/>
            <a:ext cx="1800225" cy="1066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a-ES" altLang="ca-ES" sz="2000" b="1"/>
              <a:t>POSICIÓ </a:t>
            </a:r>
          </a:p>
          <a:p>
            <a:pPr algn="ctr"/>
            <a:r>
              <a:rPr lang="ca-ES" altLang="ca-ES" sz="2000" b="1"/>
              <a:t>LATERAL DE</a:t>
            </a:r>
          </a:p>
          <a:p>
            <a:pPr algn="ctr"/>
            <a:r>
              <a:rPr lang="ca-ES" altLang="ca-ES" sz="2000" b="1"/>
              <a:t>SEGURETAT</a:t>
            </a:r>
          </a:p>
        </p:txBody>
      </p:sp>
      <p:sp>
        <p:nvSpPr>
          <p:cNvPr id="145417" name="AutoShape 9"/>
          <p:cNvSpPr>
            <a:spLocks noChangeArrowheads="1"/>
          </p:cNvSpPr>
          <p:nvPr/>
        </p:nvSpPr>
        <p:spPr bwMode="auto">
          <a:xfrm>
            <a:off x="5508103" y="4437112"/>
            <a:ext cx="2757607" cy="1152128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a-ES" altLang="ca-ES" sz="2400" b="1" dirty="0" smtClean="0"/>
              <a:t>COMPRESSIONS</a:t>
            </a:r>
            <a:endParaRPr lang="ca-ES" altLang="ca-ES" sz="2400" b="1" dirty="0"/>
          </a:p>
          <a:p>
            <a:pPr algn="ctr"/>
            <a:r>
              <a:rPr lang="ca-ES" altLang="ca-ES" sz="2400" b="1" dirty="0"/>
              <a:t>  TORÀCIQUES </a:t>
            </a:r>
          </a:p>
          <a:p>
            <a:pPr algn="ctr"/>
            <a:r>
              <a:rPr lang="ca-ES" altLang="ca-ES" sz="2400" b="1" dirty="0"/>
              <a:t>A 100/MINUT</a:t>
            </a:r>
          </a:p>
        </p:txBody>
      </p:sp>
      <p:sp>
        <p:nvSpPr>
          <p:cNvPr id="145430" name="AutoShape 22"/>
          <p:cNvSpPr>
            <a:spLocks noChangeArrowheads="1"/>
          </p:cNvSpPr>
          <p:nvPr/>
        </p:nvSpPr>
        <p:spPr bwMode="auto">
          <a:xfrm>
            <a:off x="323850" y="1340768"/>
            <a:ext cx="8280598" cy="43309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ca-ES" sz="2400" b="1" dirty="0"/>
              <a:t>NO </a:t>
            </a:r>
            <a:r>
              <a:rPr lang="es-ES" altLang="ca-ES" sz="2400" b="1" dirty="0" smtClean="0"/>
              <a:t>RESPON: </a:t>
            </a:r>
            <a:r>
              <a:rPr lang="ca-ES" altLang="ca-ES" sz="2400" b="1" i="1" dirty="0" smtClean="0"/>
              <a:t>DEMANAR AJUT ,  112 </a:t>
            </a:r>
          </a:p>
        </p:txBody>
      </p:sp>
      <p:sp>
        <p:nvSpPr>
          <p:cNvPr id="145436" name="Text Box 28"/>
          <p:cNvSpPr txBox="1">
            <a:spLocks noChangeArrowheads="1"/>
          </p:cNvSpPr>
          <p:nvPr/>
        </p:nvSpPr>
        <p:spPr bwMode="auto">
          <a:xfrm>
            <a:off x="5136843" y="5658675"/>
            <a:ext cx="368362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ca-ES" altLang="ca-ES" sz="1600" b="1" dirty="0">
                <a:solidFill>
                  <a:schemeClr val="folHlink"/>
                </a:solidFill>
              </a:rPr>
              <a:t>SI S’ESTÀ SOL ANAR A AVISAR </a:t>
            </a:r>
            <a:endParaRPr lang="ca-ES" altLang="ca-ES" sz="1600" b="1" dirty="0" smtClean="0">
              <a:solidFill>
                <a:schemeClr val="folHlink"/>
              </a:solidFill>
            </a:endParaRPr>
          </a:p>
          <a:p>
            <a:pPr algn="ctr" eaLnBrk="0" hangingPunct="0"/>
            <a:r>
              <a:rPr lang="ca-ES" altLang="ca-ES" sz="1600" b="1" dirty="0" smtClean="0">
                <a:solidFill>
                  <a:schemeClr val="folHlink"/>
                </a:solidFill>
              </a:rPr>
              <a:t>O </a:t>
            </a:r>
            <a:r>
              <a:rPr lang="ca-ES" altLang="ca-ES" sz="1600" b="1" dirty="0">
                <a:solidFill>
                  <a:schemeClr val="folHlink"/>
                </a:solidFill>
              </a:rPr>
              <a:t>BUSCAR AJUDA </a:t>
            </a:r>
            <a:endParaRPr lang="ca-ES" altLang="ca-ES" sz="1600" b="1" dirty="0" smtClean="0">
              <a:solidFill>
                <a:schemeClr val="folHlink"/>
              </a:solidFill>
            </a:endParaRPr>
          </a:p>
          <a:p>
            <a:pPr algn="ctr" eaLnBrk="0" hangingPunct="0"/>
            <a:r>
              <a:rPr lang="ca-ES" altLang="ca-ES" sz="1600" b="1" dirty="0" smtClean="0">
                <a:solidFill>
                  <a:schemeClr val="folHlink"/>
                </a:solidFill>
              </a:rPr>
              <a:t>DESPRÉS </a:t>
            </a:r>
            <a:r>
              <a:rPr lang="ca-ES" altLang="ca-ES" sz="1600" b="1" dirty="0">
                <a:solidFill>
                  <a:schemeClr val="folHlink"/>
                </a:solidFill>
              </a:rPr>
              <a:t>D’1 MINUT</a:t>
            </a:r>
            <a:endParaRPr lang="es-ES_tradnl" altLang="ca-ES" sz="1600" b="1" dirty="0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145438" name="Line 30"/>
          <p:cNvSpPr>
            <a:spLocks noChangeShapeType="1"/>
          </p:cNvSpPr>
          <p:nvPr/>
        </p:nvSpPr>
        <p:spPr bwMode="auto">
          <a:xfrm flipH="1">
            <a:off x="2653329" y="3074757"/>
            <a:ext cx="1314689" cy="5915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45439" name="Line 31"/>
          <p:cNvSpPr>
            <a:spLocks noChangeShapeType="1"/>
          </p:cNvSpPr>
          <p:nvPr/>
        </p:nvSpPr>
        <p:spPr bwMode="auto">
          <a:xfrm>
            <a:off x="4516130" y="3074755"/>
            <a:ext cx="343902" cy="360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45440" name="Line 32"/>
          <p:cNvSpPr>
            <a:spLocks noChangeShapeType="1"/>
          </p:cNvSpPr>
          <p:nvPr/>
        </p:nvSpPr>
        <p:spPr bwMode="auto">
          <a:xfrm flipH="1">
            <a:off x="4355976" y="1269901"/>
            <a:ext cx="0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45443" name="Line 35"/>
          <p:cNvSpPr>
            <a:spLocks noChangeShapeType="1"/>
          </p:cNvSpPr>
          <p:nvPr/>
        </p:nvSpPr>
        <p:spPr bwMode="auto">
          <a:xfrm flipH="1">
            <a:off x="4356100" y="1910471"/>
            <a:ext cx="0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45444" name="Line 36"/>
          <p:cNvSpPr>
            <a:spLocks noChangeShapeType="1"/>
          </p:cNvSpPr>
          <p:nvPr/>
        </p:nvSpPr>
        <p:spPr bwMode="auto">
          <a:xfrm flipH="1">
            <a:off x="4355976" y="2503535"/>
            <a:ext cx="0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4860032" y="3336484"/>
            <a:ext cx="1800151" cy="304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altLang="ca-ES" sz="2000" b="1" dirty="0" smtClean="0"/>
              <a:t>NO RESPIRA</a:t>
            </a:r>
            <a:endParaRPr lang="es-ES" altLang="ca-ES" sz="2000" b="1" dirty="0"/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6886906" y="4230479"/>
            <a:ext cx="0" cy="25228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3475139" y="3925679"/>
            <a:ext cx="1800151" cy="30480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altLang="ca-ES" sz="2000" b="1" dirty="0" smtClean="0"/>
              <a:t>SÍ TÉ POLS</a:t>
            </a:r>
            <a:endParaRPr lang="es-ES" altLang="ca-ES" sz="2000" b="1" dirty="0"/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 flipH="1">
            <a:off x="5256175" y="3645023"/>
            <a:ext cx="500642" cy="2806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5953761" y="3946084"/>
            <a:ext cx="1800151" cy="304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altLang="ca-ES" sz="2000" b="1" dirty="0" smtClean="0"/>
              <a:t>NO TÉ POLS</a:t>
            </a:r>
            <a:endParaRPr lang="es-ES" altLang="ca-ES" sz="2000" b="1" dirty="0"/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5909215" y="3661051"/>
            <a:ext cx="462983" cy="2850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3455900" y="4293096"/>
            <a:ext cx="1800151" cy="63742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altLang="ca-ES" sz="2000" b="1" dirty="0" smtClean="0"/>
              <a:t>MANIOBRA </a:t>
            </a:r>
          </a:p>
          <a:p>
            <a:pPr algn="ctr"/>
            <a:r>
              <a:rPr lang="es-ES" altLang="ca-ES" sz="2000" b="1" dirty="0" smtClean="0"/>
              <a:t>DE HEIMLICH</a:t>
            </a:r>
            <a:endParaRPr lang="es-ES" altLang="ca-ES" sz="2000" b="1" dirty="0"/>
          </a:p>
        </p:txBody>
      </p:sp>
      <p:sp>
        <p:nvSpPr>
          <p:cNvPr id="26" name="Line 30"/>
          <p:cNvSpPr>
            <a:spLocks noChangeShapeType="1"/>
          </p:cNvSpPr>
          <p:nvPr/>
        </p:nvSpPr>
        <p:spPr bwMode="auto">
          <a:xfrm>
            <a:off x="4355976" y="4969196"/>
            <a:ext cx="12093" cy="23801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H="1" flipV="1">
            <a:off x="2653328" y="3803568"/>
            <a:ext cx="802571" cy="808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 flipV="1">
            <a:off x="5016771" y="4930517"/>
            <a:ext cx="491331" cy="2766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30" name="AutoShape 6"/>
          <p:cNvSpPr>
            <a:spLocks noChangeArrowheads="1"/>
          </p:cNvSpPr>
          <p:nvPr/>
        </p:nvSpPr>
        <p:spPr bwMode="auto">
          <a:xfrm>
            <a:off x="3477123" y="5207210"/>
            <a:ext cx="1800151" cy="304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altLang="ca-ES" sz="2000" b="1" dirty="0" smtClean="0"/>
              <a:t>NO RESPIRA</a:t>
            </a:r>
            <a:endParaRPr lang="es-ES" altLang="ca-ES" sz="2000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3222-8519-4BE6-BEA5-AB987AF6460B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10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4B22-D556-402B-9BE8-E86B5E9AF503}" type="slidenum">
              <a:rPr lang="es-ES" altLang="ca-ES"/>
              <a:pPr/>
              <a:t>6</a:t>
            </a:fld>
            <a:endParaRPr lang="es-ES" altLang="ca-E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84213" y="333375"/>
            <a:ext cx="82089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ca-ES" altLang="ca-ES" sz="3600" b="1">
                <a:solidFill>
                  <a:schemeClr val="folHlink"/>
                </a:solidFill>
              </a:rPr>
              <a:t>SUPORT VITAL BÀSIC</a:t>
            </a:r>
          </a:p>
        </p:txBody>
      </p:sp>
      <p:pic>
        <p:nvPicPr>
          <p:cNvPr id="23576" name="Picture 24" descr="00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96" y="992179"/>
            <a:ext cx="2447504" cy="172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77" name="Picture 25" descr="00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1" y="992178"/>
            <a:ext cx="2157506" cy="172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78" name="Picture 26" descr="00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474" y="974725"/>
            <a:ext cx="1857006" cy="207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001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00" y="3687017"/>
            <a:ext cx="2006227" cy="219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 descr="000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095" y="4126117"/>
            <a:ext cx="3095451" cy="156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000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965" y="4118418"/>
            <a:ext cx="2952571" cy="1789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50208-DDC3-4634-8B7F-067730DB2E22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4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9081-BB66-41F2-91BB-F178E04CADF6}" type="slidenum">
              <a:rPr lang="es-ES" altLang="ca-ES"/>
              <a:pPr/>
              <a:t>7</a:t>
            </a:fld>
            <a:endParaRPr lang="es-ES" altLang="ca-E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276872"/>
            <a:ext cx="7560840" cy="2016224"/>
          </a:xfrm>
        </p:spPr>
        <p:txBody>
          <a:bodyPr/>
          <a:lstStyle/>
          <a:p>
            <a:r>
              <a:rPr lang="es-ES" altLang="ca-ES" sz="4000" dirty="0"/>
              <a:t> </a:t>
            </a:r>
            <a:r>
              <a:rPr lang="es-ES" altLang="ca-ES" sz="4800" b="1" dirty="0">
                <a:solidFill>
                  <a:schemeClr val="folHlink"/>
                </a:solidFill>
              </a:rPr>
              <a:t>DESOBSTRUCCIÓ </a:t>
            </a:r>
            <a:br>
              <a:rPr lang="es-ES" altLang="ca-ES" sz="4800" b="1" dirty="0">
                <a:solidFill>
                  <a:schemeClr val="folHlink"/>
                </a:solidFill>
              </a:rPr>
            </a:br>
            <a:r>
              <a:rPr lang="es-ES" altLang="ca-ES" sz="4800" b="1" dirty="0">
                <a:solidFill>
                  <a:schemeClr val="folHlink"/>
                </a:solidFill>
              </a:rPr>
              <a:t>DE LA VIA </a:t>
            </a:r>
            <a:r>
              <a:rPr lang="es-ES" altLang="ca-ES" sz="4800" b="1" dirty="0" smtClean="0">
                <a:solidFill>
                  <a:schemeClr val="folHlink"/>
                </a:solidFill>
              </a:rPr>
              <a:t>AÈRIA</a:t>
            </a:r>
            <a:br>
              <a:rPr lang="es-ES" altLang="ca-ES" sz="4800" b="1" dirty="0" smtClean="0">
                <a:solidFill>
                  <a:schemeClr val="folHlink"/>
                </a:solidFill>
              </a:rPr>
            </a:br>
            <a:r>
              <a:rPr lang="es-ES" altLang="ca-ES" b="1" dirty="0" smtClean="0">
                <a:solidFill>
                  <a:schemeClr val="folHlink"/>
                </a:solidFill>
              </a:rPr>
              <a:t>(ENNUEGAMENT)</a:t>
            </a:r>
            <a:endParaRPr lang="es-ES" altLang="ca-ES" sz="36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E4C8-5927-43CB-8891-896129FAF650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E455E-05CB-4456-A67E-589876B46EA3}" type="slidenum">
              <a:rPr lang="es-ES" altLang="ca-ES"/>
              <a:pPr/>
              <a:t>8</a:t>
            </a:fld>
            <a:endParaRPr lang="es-ES" altLang="ca-ES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44463" y="1341439"/>
            <a:ext cx="8748712" cy="5039889"/>
          </a:xfrm>
          <a:noFill/>
          <a:ln/>
        </p:spPr>
        <p:txBody>
          <a:bodyPr/>
          <a:lstStyle/>
          <a:p>
            <a:r>
              <a:rPr lang="es-ES" altLang="ca-ES" sz="2800" b="1" dirty="0" smtClean="0"/>
              <a:t>1. ANIMAREM </a:t>
            </a:r>
            <a:r>
              <a:rPr lang="es-ES" altLang="ca-ES" sz="2800" b="1" dirty="0"/>
              <a:t>A TOSSIR</a:t>
            </a:r>
          </a:p>
          <a:p>
            <a:endParaRPr lang="es-ES" altLang="ca-ES" sz="1200" b="1" dirty="0"/>
          </a:p>
          <a:p>
            <a:r>
              <a:rPr lang="es-ES" altLang="ca-ES" sz="2800" b="1" dirty="0" smtClean="0"/>
              <a:t>2. ENS </a:t>
            </a:r>
            <a:r>
              <a:rPr lang="es-ES" altLang="ca-ES" sz="2800" b="1" dirty="0"/>
              <a:t>COLOCAREM DARRERA, RODEJANT LA CINTURA AMB LES DUES MANS</a:t>
            </a:r>
          </a:p>
          <a:p>
            <a:endParaRPr lang="es-ES" altLang="ca-ES" sz="1200" b="1" dirty="0"/>
          </a:p>
          <a:p>
            <a:r>
              <a:rPr lang="es-ES" altLang="ca-ES" sz="2800" b="1" dirty="0" smtClean="0"/>
              <a:t>3. COLOCAREM </a:t>
            </a:r>
            <a:r>
              <a:rPr lang="es-ES" altLang="ca-ES" sz="2800" b="1" dirty="0"/>
              <a:t>EL PUNY A LA BOCA DE L’ESTOMAC I FAREM 5 PRESSIONS RÀPIDES CAP A DINTRE I </a:t>
            </a:r>
            <a:r>
              <a:rPr lang="es-ES" altLang="ca-ES" sz="2800" b="1" dirty="0" smtClean="0"/>
              <a:t>CAP AMUNT (MANIOBRA DE HEIMLICH)</a:t>
            </a:r>
            <a:endParaRPr lang="es-ES" altLang="ca-ES" sz="2800" b="1" dirty="0"/>
          </a:p>
          <a:p>
            <a:endParaRPr lang="es-ES" altLang="ca-ES" sz="1200" b="1" dirty="0"/>
          </a:p>
          <a:p>
            <a:r>
              <a:rPr lang="es-ES" altLang="ca-ES" sz="2800" b="1" dirty="0" smtClean="0"/>
              <a:t>4. SI </a:t>
            </a:r>
            <a:r>
              <a:rPr lang="es-ES" altLang="ca-ES" sz="2800" b="1" dirty="0"/>
              <a:t>NO FUNCIONA CAURÀ A TERRA INCONSCIENT. (EVITAR DANYS)</a:t>
            </a:r>
          </a:p>
          <a:p>
            <a:pPr>
              <a:buFontTx/>
              <a:buNone/>
            </a:pPr>
            <a:endParaRPr lang="es-ES" altLang="ca-ES" sz="1200" b="1" dirty="0"/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2195513" y="476250"/>
            <a:ext cx="478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altLang="ca-ES" sz="3600" b="1">
                <a:solidFill>
                  <a:schemeClr val="folHlink"/>
                </a:solidFill>
              </a:rPr>
              <a:t>SI ESTÀ CONSCIENT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2F8D-C579-4CA3-828F-0E48BD6EAE4A}" type="datetime1">
              <a:rPr lang="es-ES" altLang="ca-ES"/>
              <a:pPr/>
              <a:t>06/03/2016</a:t>
            </a:fld>
            <a:endParaRPr lang="es-ES" altLang="ca-ES"/>
          </a:p>
        </p:txBody>
      </p:sp>
      <p:sp>
        <p:nvSpPr>
          <p:cNvPr id="5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41F9-DB02-4472-BB7E-611E7F7826FF}" type="slidenum">
              <a:rPr lang="es-ES" altLang="ca-ES"/>
              <a:pPr/>
              <a:t>9</a:t>
            </a:fld>
            <a:endParaRPr lang="es-ES" altLang="ca-ES"/>
          </a:p>
        </p:txBody>
      </p:sp>
      <p:pic>
        <p:nvPicPr>
          <p:cNvPr id="31749" name="Picture 5" descr="0011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981075"/>
            <a:ext cx="2557463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555875" y="476250"/>
            <a:ext cx="392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altLang="ca-ES" sz="2400" b="1"/>
              <a:t>MANIOBRA DE HEIMLICH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KIP" val="SKIP"/>
  <p:tag name="RNROPT" val="Picture 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KIP" val="SKIP"/>
  <p:tag name="RNROPT" val="Picture 5"/>
</p:tagLst>
</file>

<file path=ppt/theme/theme1.xml><?xml version="1.0" encoding="utf-8"?>
<a:theme xmlns:a="http://schemas.openxmlformats.org/drawingml/2006/main" name="Disseny per defecte">
  <a:themeElements>
    <a:clrScheme name="Disseny per defecte 13">
      <a:dk1>
        <a:srgbClr val="003366"/>
      </a:dk1>
      <a:lt1>
        <a:srgbClr val="FFFFFF"/>
      </a:lt1>
      <a:dk2>
        <a:srgbClr val="0066FF"/>
      </a:dk2>
      <a:lt2>
        <a:srgbClr val="CCFFFF"/>
      </a:lt2>
      <a:accent1>
        <a:srgbClr val="3366CC"/>
      </a:accent1>
      <a:accent2>
        <a:srgbClr val="00B000"/>
      </a:accent2>
      <a:accent3>
        <a:srgbClr val="AAB8FF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isseny per defec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3">
        <a:dk1>
          <a:srgbClr val="003366"/>
        </a:dk1>
        <a:lt1>
          <a:srgbClr val="FFFFFF"/>
        </a:lt1>
        <a:dk2>
          <a:srgbClr val="0066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B8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302</Words>
  <Application>Microsoft Office PowerPoint</Application>
  <PresentationFormat>Presentació en pantalla (4:3)</PresentationFormat>
  <Paragraphs>111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12</vt:i4>
      </vt:variant>
    </vt:vector>
  </HeadingPairs>
  <TitlesOfParts>
    <vt:vector size="13" baseType="lpstr">
      <vt:lpstr>Disseny per defecte</vt:lpstr>
      <vt:lpstr>Presentació del PowerPoint</vt:lpstr>
      <vt:lpstr>Presentació del PowerPoint</vt:lpstr>
      <vt:lpstr>Presentació del PowerPoint</vt:lpstr>
      <vt:lpstr>QUÈ FER DAVANT D’UNA ATURADA CARDIORESPIRATÒRIA?</vt:lpstr>
      <vt:lpstr>Presentació del PowerPoint</vt:lpstr>
      <vt:lpstr>Presentació del PowerPoint</vt:lpstr>
      <vt:lpstr> DESOBSTRUCCIÓ  DE LA VIA AÈRIA (ENNUEGAMENT)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Lluis</dc:creator>
  <cp:lastModifiedBy>Marti</cp:lastModifiedBy>
  <cp:revision>56</cp:revision>
  <dcterms:created xsi:type="dcterms:W3CDTF">2006-07-04T11:56:20Z</dcterms:created>
  <dcterms:modified xsi:type="dcterms:W3CDTF">2016-03-06T18:34:57Z</dcterms:modified>
</cp:coreProperties>
</file>