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Secció per defecte" id="{0512BFBB-2B20-49EE-8370-F5533300FA9C}">
          <p14:sldIdLst>
            <p14:sldId id="256"/>
          </p14:sldIdLst>
        </p14:section>
        <p14:section name="Origen" id="{E64024FC-F03E-4699-BED1-070E34B9D154}">
          <p14:sldIdLst>
            <p14:sldId id="257"/>
            <p14:sldId id="258"/>
            <p14:sldId id="259"/>
            <p14:sldId id="260"/>
          </p14:sldIdLst>
        </p14:section>
        <p14:section name="La composició" id="{E19F054D-CBB5-45DE-8C9F-EB827F6ACB6E}">
          <p14:sldIdLst>
            <p14:sldId id="261"/>
            <p14:sldId id="262"/>
            <p14:sldId id="263"/>
          </p14:sldIdLst>
        </p14:section>
        <p14:section name="propietats" id="{AD1CF7DE-77A7-4AF7-83F7-A549004FA38E}">
          <p14:sldIdLst>
            <p14:sldId id="264"/>
            <p14:sldId id="265"/>
            <p14:sldId id="266"/>
            <p14:sldId id="26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 smtClean="0"/>
              <a:t>Feu clic aquí per editar l'estil de subtítols del patró.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3F371-AB59-4D0A-8726-8E88EB187D10}" type="datetimeFigureOut">
              <a:rPr lang="ca-ES" smtClean="0"/>
              <a:pPr/>
              <a:t>02/11/2015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74BF0-91BB-450B-AE04-FA5F674C7C7E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xmlns="" val="1342064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3F371-AB59-4D0A-8726-8E88EB187D10}" type="datetimeFigureOut">
              <a:rPr lang="ca-ES" smtClean="0"/>
              <a:pPr/>
              <a:t>02/11/2015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74BF0-91BB-450B-AE04-FA5F674C7C7E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xmlns="" val="4218912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3F371-AB59-4D0A-8726-8E88EB187D10}" type="datetimeFigureOut">
              <a:rPr lang="ca-ES" smtClean="0"/>
              <a:pPr/>
              <a:t>02/11/2015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74BF0-91BB-450B-AE04-FA5F674C7C7E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xmlns="" val="2611936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3F371-AB59-4D0A-8726-8E88EB187D10}" type="datetimeFigureOut">
              <a:rPr lang="ca-ES" smtClean="0"/>
              <a:pPr/>
              <a:t>02/11/2015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74BF0-91BB-450B-AE04-FA5F674C7C7E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xmlns="" val="710448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3F371-AB59-4D0A-8726-8E88EB187D10}" type="datetimeFigureOut">
              <a:rPr lang="ca-ES" smtClean="0"/>
              <a:pPr/>
              <a:t>02/11/2015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74BF0-91BB-450B-AE04-FA5F674C7C7E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xmlns="" val="1064986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3F371-AB59-4D0A-8726-8E88EB187D10}" type="datetimeFigureOut">
              <a:rPr lang="ca-ES" smtClean="0"/>
              <a:pPr/>
              <a:t>02/11/2015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74BF0-91BB-450B-AE04-FA5F674C7C7E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xmlns="" val="2107809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3F371-AB59-4D0A-8726-8E88EB187D10}" type="datetimeFigureOut">
              <a:rPr lang="ca-ES" smtClean="0"/>
              <a:pPr/>
              <a:t>02/11/2015</a:t>
            </a:fld>
            <a:endParaRPr lang="ca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74BF0-91BB-450B-AE04-FA5F674C7C7E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xmlns="" val="1420138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3F371-AB59-4D0A-8726-8E88EB187D10}" type="datetimeFigureOut">
              <a:rPr lang="ca-ES" smtClean="0"/>
              <a:pPr/>
              <a:t>02/11/2015</a:t>
            </a:fld>
            <a:endParaRPr lang="ca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74BF0-91BB-450B-AE04-FA5F674C7C7E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xmlns="" val="3608319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3F371-AB59-4D0A-8726-8E88EB187D10}" type="datetimeFigureOut">
              <a:rPr lang="ca-ES" smtClean="0"/>
              <a:pPr/>
              <a:t>02/11/2015</a:t>
            </a:fld>
            <a:endParaRPr lang="ca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74BF0-91BB-450B-AE04-FA5F674C7C7E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xmlns="" val="400768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3F371-AB59-4D0A-8726-8E88EB187D10}" type="datetimeFigureOut">
              <a:rPr lang="ca-ES" smtClean="0"/>
              <a:pPr/>
              <a:t>02/11/2015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74BF0-91BB-450B-AE04-FA5F674C7C7E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xmlns="" val="2514057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a-ES" smtClean="0"/>
              <a:t>Feu clic a la icona per afegir una imatge</a:t>
            </a:r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3F371-AB59-4D0A-8726-8E88EB187D10}" type="datetimeFigureOut">
              <a:rPr lang="ca-ES" smtClean="0"/>
              <a:pPr/>
              <a:t>02/11/2015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74BF0-91BB-450B-AE04-FA5F674C7C7E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xmlns="" val="1188673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3F371-AB59-4D0A-8726-8E88EB187D10}" type="datetimeFigureOut">
              <a:rPr lang="ca-ES" smtClean="0"/>
              <a:pPr/>
              <a:t>02/11/2015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74BF0-91BB-450B-AE04-FA5F674C7C7E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xmlns="" val="1563197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slide" Target="slide9.xml"/><Relationship Id="rId4" Type="http://schemas.openxmlformats.org/officeDocument/2006/relationships/slide" Target="slide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5" Type="http://schemas.openxmlformats.org/officeDocument/2006/relationships/slide" Target="slide9.xml"/><Relationship Id="rId4" Type="http://schemas.openxmlformats.org/officeDocument/2006/relationships/slide" Target="slid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5" Type="http://schemas.openxmlformats.org/officeDocument/2006/relationships/slide" Target="slide9.xml"/><Relationship Id="rId4" Type="http://schemas.openxmlformats.org/officeDocument/2006/relationships/slide" Target="slid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5" Type="http://schemas.openxmlformats.org/officeDocument/2006/relationships/slide" Target="slide9.xml"/><Relationship Id="rId4" Type="http://schemas.openxmlformats.org/officeDocument/2006/relationships/slide" Target="slide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5" Type="http://schemas.openxmlformats.org/officeDocument/2006/relationships/slide" Target="slide9.xml"/><Relationship Id="rId4" Type="http://schemas.openxmlformats.org/officeDocument/2006/relationships/slide" Target="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slide" Target="sl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75883" y="3361638"/>
            <a:ext cx="4320480" cy="1656184"/>
          </a:xfrm>
          <a:prstGeom prst="rect">
            <a:avLst/>
          </a:prstGeom>
          <a:solidFill>
            <a:schemeClr val="bg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11560" y="1124744"/>
            <a:ext cx="7772400" cy="1470025"/>
          </a:xfrm>
          <a:solidFill>
            <a:schemeClr val="bg1">
              <a:alpha val="63000"/>
            </a:schemeClr>
          </a:solidFill>
        </p:spPr>
        <p:txBody>
          <a:bodyPr/>
          <a:lstStyle/>
          <a:p>
            <a:r>
              <a:rPr lang="ca-ES" dirty="0"/>
              <a:t>Classificació dels polímers segon:</a:t>
            </a:r>
          </a:p>
        </p:txBody>
      </p:sp>
      <p:sp>
        <p:nvSpPr>
          <p:cNvPr id="4" name="Rectangle 3"/>
          <p:cNvSpPr/>
          <p:nvPr/>
        </p:nvSpPr>
        <p:spPr>
          <a:xfrm>
            <a:off x="1475656" y="3419146"/>
            <a:ext cx="12850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a-ES" b="1" dirty="0"/>
              <a:t>L' origen</a:t>
            </a:r>
          </a:p>
        </p:txBody>
      </p:sp>
      <p:sp>
        <p:nvSpPr>
          <p:cNvPr id="5" name="Rectangle 4"/>
          <p:cNvSpPr/>
          <p:nvPr/>
        </p:nvSpPr>
        <p:spPr>
          <a:xfrm>
            <a:off x="1475656" y="4005064"/>
            <a:ext cx="39492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b="1" dirty="0"/>
              <a:t>La </a:t>
            </a:r>
            <a:r>
              <a:rPr lang="es-ES" b="1" dirty="0" err="1"/>
              <a:t>composició</a:t>
            </a:r>
            <a:r>
              <a:rPr lang="es-ES" b="1" dirty="0"/>
              <a:t> de la cadena principal</a:t>
            </a:r>
            <a:endParaRPr lang="ca-ES" b="1" dirty="0"/>
          </a:p>
        </p:txBody>
      </p:sp>
      <p:sp>
        <p:nvSpPr>
          <p:cNvPr id="6" name="Rectangle 5"/>
          <p:cNvSpPr/>
          <p:nvPr/>
        </p:nvSpPr>
        <p:spPr>
          <a:xfrm>
            <a:off x="1475656" y="4581128"/>
            <a:ext cx="31670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a-ES" b="1" dirty="0"/>
              <a:t>Les seves propietats físiques</a:t>
            </a:r>
          </a:p>
        </p:txBody>
      </p:sp>
      <p:sp>
        <p:nvSpPr>
          <p:cNvPr id="8" name="Fletxa dreta 7">
            <a:hlinkClick r:id="rId3" action="ppaction://hlinksldjump"/>
          </p:cNvPr>
          <p:cNvSpPr/>
          <p:nvPr/>
        </p:nvSpPr>
        <p:spPr>
          <a:xfrm>
            <a:off x="2914817" y="3485048"/>
            <a:ext cx="288698" cy="2572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9" name="Fletxa dreta 8">
            <a:hlinkClick r:id="rId4" action="ppaction://hlinksldjump"/>
          </p:cNvPr>
          <p:cNvSpPr/>
          <p:nvPr/>
        </p:nvSpPr>
        <p:spPr>
          <a:xfrm>
            <a:off x="5391937" y="4061112"/>
            <a:ext cx="288698" cy="2572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0" name="Fletxa dreta 9">
            <a:hlinkClick r:id="rId5" action="ppaction://hlinksldjump"/>
          </p:cNvPr>
          <p:cNvSpPr/>
          <p:nvPr/>
        </p:nvSpPr>
        <p:spPr>
          <a:xfrm>
            <a:off x="4642677" y="4653136"/>
            <a:ext cx="288698" cy="2572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</p:spTree>
    <p:extLst>
      <p:ext uri="{BB962C8B-B14F-4D97-AF65-F5344CB8AC3E}">
        <p14:creationId xmlns:p14="http://schemas.microsoft.com/office/powerpoint/2010/main" xmlns="" val="201245523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2051720" y="274638"/>
            <a:ext cx="6048672" cy="778098"/>
          </a:xfrm>
          <a:solidFill>
            <a:schemeClr val="bg1">
              <a:alpha val="65000"/>
            </a:schemeClr>
          </a:solidFill>
        </p:spPr>
        <p:txBody>
          <a:bodyPr>
            <a:normAutofit/>
          </a:bodyPr>
          <a:lstStyle/>
          <a:p>
            <a:r>
              <a:rPr lang="ca-ES" b="1" dirty="0"/>
              <a:t>Polímers </a:t>
            </a:r>
            <a:r>
              <a:rPr lang="ca-ES" b="1" dirty="0" smtClean="0"/>
              <a:t>d'addició</a:t>
            </a:r>
            <a:endParaRPr lang="ca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2051720" y="1600201"/>
            <a:ext cx="6635080" cy="1324743"/>
          </a:xfrm>
          <a:solidFill>
            <a:schemeClr val="bg1">
              <a:alpha val="65000"/>
            </a:schemeClr>
          </a:solidFill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ca-ES" dirty="0"/>
              <a:t>Són polímers les macromolècules dels quals s'han format per unió de molècules monòmers no saturades, per exemple el polietilè</a:t>
            </a:r>
          </a:p>
        </p:txBody>
      </p:sp>
      <p:sp>
        <p:nvSpPr>
          <p:cNvPr id="6" name="Fletxa dreta 5">
            <a:hlinkClick r:id="rId2" action="ppaction://hlinksldjump"/>
          </p:cNvPr>
          <p:cNvSpPr/>
          <p:nvPr/>
        </p:nvSpPr>
        <p:spPr>
          <a:xfrm rot="16200000">
            <a:off x="8372693" y="433219"/>
            <a:ext cx="288698" cy="2572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8" name="Rectangle 7">
            <a:hlinkClick r:id="rId3" action="ppaction://hlinksldjump"/>
          </p:cNvPr>
          <p:cNvSpPr/>
          <p:nvPr/>
        </p:nvSpPr>
        <p:spPr>
          <a:xfrm>
            <a:off x="364409" y="5733256"/>
            <a:ext cx="97174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a-ES" sz="1100" b="1" dirty="0"/>
              <a:t>L' origen</a:t>
            </a:r>
          </a:p>
        </p:txBody>
      </p:sp>
      <p:sp>
        <p:nvSpPr>
          <p:cNvPr id="9" name="Rectangle 8">
            <a:hlinkClick r:id="rId4" action="ppaction://hlinksldjump"/>
          </p:cNvPr>
          <p:cNvSpPr/>
          <p:nvPr/>
        </p:nvSpPr>
        <p:spPr>
          <a:xfrm>
            <a:off x="364409" y="5957203"/>
            <a:ext cx="260199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sz="1100" b="1" dirty="0"/>
              <a:t>La </a:t>
            </a:r>
            <a:r>
              <a:rPr lang="es-ES" sz="1100" b="1" dirty="0" err="1"/>
              <a:t>composició</a:t>
            </a:r>
            <a:r>
              <a:rPr lang="es-ES" sz="1100" b="1" dirty="0"/>
              <a:t> de la cadena principal</a:t>
            </a:r>
            <a:endParaRPr lang="ca-ES" sz="1100" b="1" dirty="0"/>
          </a:p>
        </p:txBody>
      </p:sp>
      <p:sp>
        <p:nvSpPr>
          <p:cNvPr id="10" name="Rectangle 9">
            <a:hlinkClick r:id="rId5" action="ppaction://hlinksldjump"/>
          </p:cNvPr>
          <p:cNvSpPr/>
          <p:nvPr/>
        </p:nvSpPr>
        <p:spPr>
          <a:xfrm>
            <a:off x="364409" y="6185109"/>
            <a:ext cx="213071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a-ES" sz="1100" b="1" dirty="0"/>
              <a:t>Les seves propietats físiques</a:t>
            </a:r>
          </a:p>
        </p:txBody>
      </p:sp>
    </p:spTree>
    <p:extLst>
      <p:ext uri="{BB962C8B-B14F-4D97-AF65-F5344CB8AC3E}">
        <p14:creationId xmlns:p14="http://schemas.microsoft.com/office/powerpoint/2010/main" xmlns="" val="1638456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2051720" y="274638"/>
            <a:ext cx="6048672" cy="778098"/>
          </a:xfrm>
          <a:solidFill>
            <a:schemeClr val="bg1">
              <a:alpha val="65000"/>
            </a:schemeClr>
          </a:solidFill>
        </p:spPr>
        <p:txBody>
          <a:bodyPr>
            <a:normAutofit fontScale="90000"/>
          </a:bodyPr>
          <a:lstStyle/>
          <a:p>
            <a:r>
              <a:rPr lang="ca-ES" b="1" dirty="0"/>
              <a:t>Polímers de condensació: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2051720" y="1600201"/>
            <a:ext cx="6635080" cy="1324743"/>
          </a:xfrm>
          <a:solidFill>
            <a:schemeClr val="bg1">
              <a:alpha val="65000"/>
            </a:schemeClr>
          </a:solidFill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ca-ES" dirty="0" smtClean="0"/>
              <a:t>Són </a:t>
            </a:r>
            <a:r>
              <a:rPr lang="ca-ES" dirty="0"/>
              <a:t>polímers l'enllaç dels quals entre les macromolècules són multi funcionals, amb separació d'algun producte de baix pes molecular, per exemple niló, les </a:t>
            </a:r>
            <a:r>
              <a:rPr lang="ca-ES" dirty="0" smtClean="0"/>
              <a:t>proteïnes.</a:t>
            </a:r>
            <a:endParaRPr lang="ca-ES" dirty="0"/>
          </a:p>
        </p:txBody>
      </p:sp>
      <p:sp>
        <p:nvSpPr>
          <p:cNvPr id="6" name="Fletxa dreta 5">
            <a:hlinkClick r:id="rId2" action="ppaction://hlinksldjump"/>
          </p:cNvPr>
          <p:cNvSpPr/>
          <p:nvPr/>
        </p:nvSpPr>
        <p:spPr>
          <a:xfrm rot="16200000">
            <a:off x="8372693" y="433219"/>
            <a:ext cx="288698" cy="2572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8" name="Rectangle 7">
            <a:hlinkClick r:id="rId3" action="ppaction://hlinksldjump"/>
          </p:cNvPr>
          <p:cNvSpPr/>
          <p:nvPr/>
        </p:nvSpPr>
        <p:spPr>
          <a:xfrm>
            <a:off x="364409" y="5733256"/>
            <a:ext cx="97174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a-ES" sz="1100" b="1" dirty="0"/>
              <a:t>L' origen</a:t>
            </a:r>
          </a:p>
        </p:txBody>
      </p:sp>
      <p:sp>
        <p:nvSpPr>
          <p:cNvPr id="9" name="Rectangle 8">
            <a:hlinkClick r:id="rId4" action="ppaction://hlinksldjump"/>
          </p:cNvPr>
          <p:cNvSpPr/>
          <p:nvPr/>
        </p:nvSpPr>
        <p:spPr>
          <a:xfrm>
            <a:off x="364409" y="5957203"/>
            <a:ext cx="260199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sz="1100" b="1" dirty="0"/>
              <a:t>La </a:t>
            </a:r>
            <a:r>
              <a:rPr lang="es-ES" sz="1100" b="1" dirty="0" err="1"/>
              <a:t>composició</a:t>
            </a:r>
            <a:r>
              <a:rPr lang="es-ES" sz="1100" b="1" dirty="0"/>
              <a:t> de la cadena principal</a:t>
            </a:r>
            <a:endParaRPr lang="ca-ES" sz="1100" b="1" dirty="0"/>
          </a:p>
        </p:txBody>
      </p:sp>
      <p:sp>
        <p:nvSpPr>
          <p:cNvPr id="10" name="Rectangle 9">
            <a:hlinkClick r:id="rId5" action="ppaction://hlinksldjump"/>
          </p:cNvPr>
          <p:cNvSpPr/>
          <p:nvPr/>
        </p:nvSpPr>
        <p:spPr>
          <a:xfrm>
            <a:off x="364409" y="6185109"/>
            <a:ext cx="213071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a-ES" sz="1100" b="1" dirty="0"/>
              <a:t>Les seves propietats físiques</a:t>
            </a:r>
          </a:p>
        </p:txBody>
      </p:sp>
    </p:spTree>
    <p:extLst>
      <p:ext uri="{BB962C8B-B14F-4D97-AF65-F5344CB8AC3E}">
        <p14:creationId xmlns:p14="http://schemas.microsoft.com/office/powerpoint/2010/main" xmlns="" val="37830032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2051720" y="274638"/>
            <a:ext cx="6048672" cy="778098"/>
          </a:xfrm>
          <a:solidFill>
            <a:schemeClr val="bg1">
              <a:alpha val="65000"/>
            </a:schemeClr>
          </a:solidFill>
        </p:spPr>
        <p:txBody>
          <a:bodyPr>
            <a:normAutofit/>
          </a:bodyPr>
          <a:lstStyle/>
          <a:p>
            <a:r>
              <a:rPr lang="ca-ES" b="1" dirty="0"/>
              <a:t>Polímers </a:t>
            </a:r>
            <a:r>
              <a:rPr lang="ca-ES" b="1" dirty="0" err="1" smtClean="0"/>
              <a:t>poliaductes</a:t>
            </a:r>
            <a:endParaRPr lang="ca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2051720" y="1600201"/>
            <a:ext cx="6635080" cy="1324743"/>
          </a:xfrm>
          <a:solidFill>
            <a:schemeClr val="bg1">
              <a:alpha val="65000"/>
            </a:schemeClr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a-ES" dirty="0" smtClean="0"/>
              <a:t>Són </a:t>
            </a:r>
            <a:r>
              <a:rPr lang="ca-ES" dirty="0"/>
              <a:t>aquells l'enllaç dels quals entre les macromolècules són multi funcionals, sense separació de molècules senzilles, per exemple poliuretans i resines.</a:t>
            </a:r>
          </a:p>
        </p:txBody>
      </p:sp>
      <p:sp>
        <p:nvSpPr>
          <p:cNvPr id="6" name="Fletxa dreta 5">
            <a:hlinkClick r:id="rId2" action="ppaction://hlinksldjump"/>
          </p:cNvPr>
          <p:cNvSpPr/>
          <p:nvPr/>
        </p:nvSpPr>
        <p:spPr>
          <a:xfrm rot="16200000">
            <a:off x="8372693" y="433219"/>
            <a:ext cx="288698" cy="2572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8" name="Rectangle 7">
            <a:hlinkClick r:id="rId3" action="ppaction://hlinksldjump"/>
          </p:cNvPr>
          <p:cNvSpPr/>
          <p:nvPr/>
        </p:nvSpPr>
        <p:spPr>
          <a:xfrm>
            <a:off x="364409" y="5733256"/>
            <a:ext cx="97174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a-ES" sz="1100" b="1" dirty="0"/>
              <a:t>L' origen</a:t>
            </a:r>
          </a:p>
        </p:txBody>
      </p:sp>
      <p:sp>
        <p:nvSpPr>
          <p:cNvPr id="9" name="Rectangle 8">
            <a:hlinkClick r:id="rId4" action="ppaction://hlinksldjump"/>
          </p:cNvPr>
          <p:cNvSpPr/>
          <p:nvPr/>
        </p:nvSpPr>
        <p:spPr>
          <a:xfrm>
            <a:off x="364409" y="5957203"/>
            <a:ext cx="260199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sz="1100" b="1" dirty="0"/>
              <a:t>La </a:t>
            </a:r>
            <a:r>
              <a:rPr lang="es-ES" sz="1100" b="1" dirty="0" err="1"/>
              <a:t>composició</a:t>
            </a:r>
            <a:r>
              <a:rPr lang="es-ES" sz="1100" b="1" dirty="0"/>
              <a:t> de la cadena principal</a:t>
            </a:r>
            <a:endParaRPr lang="ca-ES" sz="1100" b="1" dirty="0"/>
          </a:p>
        </p:txBody>
      </p:sp>
      <p:sp>
        <p:nvSpPr>
          <p:cNvPr id="10" name="Rectangle 9">
            <a:hlinkClick r:id="rId5" action="ppaction://hlinksldjump"/>
          </p:cNvPr>
          <p:cNvSpPr/>
          <p:nvPr/>
        </p:nvSpPr>
        <p:spPr>
          <a:xfrm>
            <a:off x="364409" y="6185109"/>
            <a:ext cx="213071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a-ES" sz="1100" b="1" dirty="0"/>
              <a:t>Les seves propietats físiques</a:t>
            </a:r>
          </a:p>
        </p:txBody>
      </p:sp>
    </p:spTree>
    <p:extLst>
      <p:ext uri="{BB962C8B-B14F-4D97-AF65-F5344CB8AC3E}">
        <p14:creationId xmlns:p14="http://schemas.microsoft.com/office/powerpoint/2010/main" xmlns="" val="1058547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66000"/>
            </a:schemeClr>
          </a:solidFill>
        </p:spPr>
        <p:txBody>
          <a:bodyPr/>
          <a:lstStyle/>
          <a:p>
            <a:r>
              <a:rPr lang="ca-ES" dirty="0" smtClean="0"/>
              <a:t>L’origen</a:t>
            </a:r>
            <a:endParaRPr lang="ca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1475656" y="2420888"/>
            <a:ext cx="5601816" cy="2016224"/>
          </a:xfrm>
          <a:solidFill>
            <a:schemeClr val="bg1">
              <a:alpha val="65000"/>
            </a:schemeClr>
          </a:solidFill>
        </p:spPr>
        <p:txBody>
          <a:bodyPr>
            <a:normAutofit/>
          </a:bodyPr>
          <a:lstStyle/>
          <a:p>
            <a:r>
              <a:rPr lang="ca-ES" dirty="0"/>
              <a:t>Polímers </a:t>
            </a:r>
            <a:r>
              <a:rPr lang="ca-ES" dirty="0" smtClean="0"/>
              <a:t>Naturals</a:t>
            </a:r>
          </a:p>
          <a:p>
            <a:r>
              <a:rPr lang="ca-ES" dirty="0" smtClean="0"/>
              <a:t>Polímers </a:t>
            </a:r>
            <a:r>
              <a:rPr lang="ca-ES" dirty="0"/>
              <a:t>semi </a:t>
            </a:r>
            <a:r>
              <a:rPr lang="ca-ES" dirty="0" smtClean="0"/>
              <a:t>sintètics</a:t>
            </a:r>
            <a:endParaRPr lang="ca-ES" dirty="0"/>
          </a:p>
          <a:p>
            <a:r>
              <a:rPr lang="ca-ES" dirty="0"/>
              <a:t>Polímers Sintètics</a:t>
            </a:r>
            <a:r>
              <a:rPr lang="ca-ES" dirty="0" smtClean="0"/>
              <a:t>:</a:t>
            </a:r>
            <a:endParaRPr lang="ca-ES" dirty="0"/>
          </a:p>
        </p:txBody>
      </p:sp>
      <p:sp>
        <p:nvSpPr>
          <p:cNvPr id="5" name="Fletxa dreta 4">
            <a:hlinkClick r:id="rId2" action="ppaction://hlinksldjump"/>
          </p:cNvPr>
          <p:cNvSpPr/>
          <p:nvPr/>
        </p:nvSpPr>
        <p:spPr>
          <a:xfrm>
            <a:off x="5004048" y="2636912"/>
            <a:ext cx="288698" cy="2572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6" name="Fletxa dreta 5">
            <a:hlinkClick r:id="rId3" action="ppaction://hlinksldjump"/>
          </p:cNvPr>
          <p:cNvSpPr/>
          <p:nvPr/>
        </p:nvSpPr>
        <p:spPr>
          <a:xfrm>
            <a:off x="5730812" y="3192370"/>
            <a:ext cx="288698" cy="2572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7" name="Fletxa dreta 6">
            <a:hlinkClick r:id="rId4" action="ppaction://hlinksldjump"/>
          </p:cNvPr>
          <p:cNvSpPr/>
          <p:nvPr/>
        </p:nvSpPr>
        <p:spPr>
          <a:xfrm>
            <a:off x="5004048" y="3752138"/>
            <a:ext cx="288698" cy="2572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9" name="Fletxa dreta 8">
            <a:hlinkClick r:id="rId5" action="ppaction://hlinksldjump"/>
          </p:cNvPr>
          <p:cNvSpPr/>
          <p:nvPr/>
        </p:nvSpPr>
        <p:spPr>
          <a:xfrm rot="16200000">
            <a:off x="8372693" y="433219"/>
            <a:ext cx="288698" cy="2572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</p:spTree>
    <p:extLst>
      <p:ext uri="{BB962C8B-B14F-4D97-AF65-F5344CB8AC3E}">
        <p14:creationId xmlns:p14="http://schemas.microsoft.com/office/powerpoint/2010/main" xmlns="" val="18837873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51720" y="188640"/>
            <a:ext cx="6480720" cy="936104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a-ES" dirty="0"/>
              <a:t>Polímers </a:t>
            </a:r>
            <a:r>
              <a:rPr lang="ca-ES" dirty="0" smtClean="0"/>
              <a:t>Naturals</a:t>
            </a:r>
            <a:endParaRPr lang="ca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2051720" y="1600201"/>
            <a:ext cx="6635080" cy="1900808"/>
          </a:xfrm>
          <a:solidFill>
            <a:schemeClr val="bg1">
              <a:alpha val="65000"/>
            </a:schemeClr>
          </a:solidFill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ES" dirty="0" err="1"/>
              <a:t>Són</a:t>
            </a:r>
            <a:r>
              <a:rPr lang="es-ES" dirty="0"/>
              <a:t> </a:t>
            </a:r>
            <a:r>
              <a:rPr lang="es-ES" dirty="0" err="1"/>
              <a:t>els</a:t>
            </a:r>
            <a:r>
              <a:rPr lang="es-ES" dirty="0"/>
              <a:t> que es poden presentar en la </a:t>
            </a:r>
            <a:r>
              <a:rPr lang="es-ES" dirty="0" err="1"/>
              <a:t>naturalesa</a:t>
            </a:r>
            <a:r>
              <a:rPr lang="es-ES" dirty="0"/>
              <a:t> (</a:t>
            </a:r>
            <a:r>
              <a:rPr lang="es-ES" dirty="0" err="1"/>
              <a:t>regne</a:t>
            </a:r>
            <a:r>
              <a:rPr lang="es-ES" dirty="0"/>
              <a:t> vegetal i animal), per </a:t>
            </a:r>
            <a:r>
              <a:rPr lang="es-ES" dirty="0" err="1"/>
              <a:t>exemple</a:t>
            </a:r>
            <a:r>
              <a:rPr lang="es-ES" dirty="0"/>
              <a:t>: la </a:t>
            </a:r>
            <a:r>
              <a:rPr lang="es-ES" dirty="0" err="1"/>
              <a:t>cel·lulosa</a:t>
            </a:r>
            <a:r>
              <a:rPr lang="es-ES" dirty="0"/>
              <a:t>, el </a:t>
            </a:r>
            <a:r>
              <a:rPr lang="es-ES" dirty="0" err="1"/>
              <a:t>cautxú</a:t>
            </a:r>
            <a:r>
              <a:rPr lang="es-ES" dirty="0"/>
              <a:t> natural, les resines, etc.</a:t>
            </a:r>
            <a:endParaRPr lang="ca-ES" dirty="0"/>
          </a:p>
        </p:txBody>
      </p:sp>
      <p:sp>
        <p:nvSpPr>
          <p:cNvPr id="6" name="Fletxa dreta 5">
            <a:hlinkClick r:id="rId2" action="ppaction://hlinksldjump"/>
          </p:cNvPr>
          <p:cNvSpPr/>
          <p:nvPr/>
        </p:nvSpPr>
        <p:spPr>
          <a:xfrm rot="16200000">
            <a:off x="8372693" y="433219"/>
            <a:ext cx="288698" cy="2572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8" name="Rectangle 7">
            <a:hlinkClick r:id="rId3" action="ppaction://hlinksldjump"/>
          </p:cNvPr>
          <p:cNvSpPr/>
          <p:nvPr/>
        </p:nvSpPr>
        <p:spPr>
          <a:xfrm>
            <a:off x="364409" y="5733256"/>
            <a:ext cx="97174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a-ES" sz="1100" b="1" dirty="0"/>
              <a:t>L' origen</a:t>
            </a:r>
          </a:p>
        </p:txBody>
      </p:sp>
      <p:sp>
        <p:nvSpPr>
          <p:cNvPr id="9" name="Rectangle 8"/>
          <p:cNvSpPr/>
          <p:nvPr/>
        </p:nvSpPr>
        <p:spPr>
          <a:xfrm>
            <a:off x="364409" y="5957203"/>
            <a:ext cx="260199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sz="1100" b="1" dirty="0"/>
              <a:t>La </a:t>
            </a:r>
            <a:r>
              <a:rPr lang="es-ES" sz="1100" b="1" dirty="0" err="1"/>
              <a:t>composició</a:t>
            </a:r>
            <a:r>
              <a:rPr lang="es-ES" sz="1100" b="1" dirty="0"/>
              <a:t> de la cadena principal</a:t>
            </a:r>
            <a:endParaRPr lang="ca-ES" sz="1100" b="1" dirty="0"/>
          </a:p>
        </p:txBody>
      </p:sp>
      <p:sp>
        <p:nvSpPr>
          <p:cNvPr id="10" name="Rectangle 9"/>
          <p:cNvSpPr/>
          <p:nvPr/>
        </p:nvSpPr>
        <p:spPr>
          <a:xfrm>
            <a:off x="364409" y="6185109"/>
            <a:ext cx="213071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a-ES" sz="1100" b="1" dirty="0"/>
              <a:t>Les seves propietats físiques</a:t>
            </a:r>
          </a:p>
        </p:txBody>
      </p:sp>
      <p:pic>
        <p:nvPicPr>
          <p:cNvPr id="12" name="11 Imagen" descr="celulosa.jpg"/>
          <p:cNvPicPr>
            <a:picLocks noChangeAspect="1"/>
          </p:cNvPicPr>
          <p:nvPr/>
        </p:nvPicPr>
        <p:blipFill>
          <a:blip r:embed="rId4" cstate="print"/>
          <a:srcRect l="46053"/>
          <a:stretch>
            <a:fillRect/>
          </a:stretch>
        </p:blipFill>
        <p:spPr>
          <a:xfrm>
            <a:off x="5148064" y="3913461"/>
            <a:ext cx="2344217" cy="1747788"/>
          </a:xfrm>
          <a:prstGeom prst="rect">
            <a:avLst/>
          </a:prstGeom>
        </p:spPr>
      </p:pic>
      <p:pic>
        <p:nvPicPr>
          <p:cNvPr id="13" name="12 Imagen" descr="resin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699792" y="3861048"/>
            <a:ext cx="1369059" cy="1827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28952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778098"/>
          </a:xfrm>
          <a:solidFill>
            <a:schemeClr val="bg1">
              <a:alpha val="65000"/>
            </a:schemeClr>
          </a:solidFill>
        </p:spPr>
        <p:txBody>
          <a:bodyPr>
            <a:normAutofit/>
          </a:bodyPr>
          <a:lstStyle/>
          <a:p>
            <a:r>
              <a:rPr lang="ca-ES" dirty="0"/>
              <a:t>Polímers semi sintètics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2051720" y="1700808"/>
            <a:ext cx="6336704" cy="3312368"/>
          </a:xfrm>
          <a:solidFill>
            <a:schemeClr val="bg1">
              <a:alpha val="65000"/>
            </a:schemeClr>
          </a:solidFill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a-ES" dirty="0"/>
              <a:t>Són els obtinguts per la transformació química dels polímers naturals, sense que es destrueixi de manera apreciable la seva naturalesa macromolecular, per exemple la seda artificial obtinguda a partir de la </a:t>
            </a:r>
            <a:r>
              <a:rPr lang="ca-ES" dirty="0" smtClean="0"/>
              <a:t>cel·lulosa.</a:t>
            </a:r>
            <a:endParaRPr lang="ca-ES" dirty="0"/>
          </a:p>
        </p:txBody>
      </p:sp>
      <p:sp>
        <p:nvSpPr>
          <p:cNvPr id="6" name="Fletxa dreta 5">
            <a:hlinkClick r:id="rId2" action="ppaction://hlinksldjump"/>
          </p:cNvPr>
          <p:cNvSpPr/>
          <p:nvPr/>
        </p:nvSpPr>
        <p:spPr>
          <a:xfrm rot="16200000">
            <a:off x="8372693" y="433219"/>
            <a:ext cx="288698" cy="2572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7" name="Rectangle 6">
            <a:hlinkClick r:id="rId3" action="ppaction://hlinksldjump"/>
          </p:cNvPr>
          <p:cNvSpPr/>
          <p:nvPr/>
        </p:nvSpPr>
        <p:spPr>
          <a:xfrm>
            <a:off x="364409" y="5733256"/>
            <a:ext cx="97174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a-ES" sz="1100" b="1" dirty="0"/>
              <a:t>L' origen</a:t>
            </a:r>
          </a:p>
        </p:txBody>
      </p:sp>
      <p:sp>
        <p:nvSpPr>
          <p:cNvPr id="8" name="Rectangle 7"/>
          <p:cNvSpPr/>
          <p:nvPr/>
        </p:nvSpPr>
        <p:spPr>
          <a:xfrm>
            <a:off x="364409" y="5957203"/>
            <a:ext cx="260199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sz="1100" b="1" dirty="0"/>
              <a:t>La </a:t>
            </a:r>
            <a:r>
              <a:rPr lang="es-ES" sz="1100" b="1" dirty="0" err="1"/>
              <a:t>composició</a:t>
            </a:r>
            <a:r>
              <a:rPr lang="es-ES" sz="1100" b="1" dirty="0"/>
              <a:t> de la cadena principal</a:t>
            </a:r>
            <a:endParaRPr lang="ca-ES" sz="1100" b="1" dirty="0"/>
          </a:p>
        </p:txBody>
      </p:sp>
      <p:sp>
        <p:nvSpPr>
          <p:cNvPr id="9" name="Rectangle 8"/>
          <p:cNvSpPr/>
          <p:nvPr/>
        </p:nvSpPr>
        <p:spPr>
          <a:xfrm>
            <a:off x="364409" y="6185109"/>
            <a:ext cx="213071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a-ES" sz="1100" b="1" dirty="0"/>
              <a:t>Les seves propietats físiques</a:t>
            </a:r>
          </a:p>
        </p:txBody>
      </p:sp>
    </p:spTree>
    <p:extLst>
      <p:ext uri="{BB962C8B-B14F-4D97-AF65-F5344CB8AC3E}">
        <p14:creationId xmlns:p14="http://schemas.microsoft.com/office/powerpoint/2010/main" xmlns="" val="12826702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907704" y="332656"/>
            <a:ext cx="6717432" cy="778098"/>
          </a:xfrm>
          <a:solidFill>
            <a:schemeClr val="bg1">
              <a:alpha val="65000"/>
            </a:schemeClr>
          </a:solidFill>
        </p:spPr>
        <p:txBody>
          <a:bodyPr>
            <a:normAutofit/>
          </a:bodyPr>
          <a:lstStyle/>
          <a:p>
            <a:r>
              <a:rPr lang="ca-ES" dirty="0"/>
              <a:t>Polímers Sintètics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1907704" y="1700808"/>
            <a:ext cx="6480720" cy="1944216"/>
          </a:xfrm>
          <a:solidFill>
            <a:schemeClr val="bg1">
              <a:alpha val="65000"/>
            </a:schemeClr>
          </a:solidFill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a-ES" dirty="0"/>
              <a:t>Són els que s'obtenen per via purament sintètica a partir de substàncies de baix pes molecular, per exemple el niló</a:t>
            </a:r>
          </a:p>
        </p:txBody>
      </p:sp>
      <p:sp>
        <p:nvSpPr>
          <p:cNvPr id="4" name="Fletxa dreta 3">
            <a:hlinkClick r:id="rId2" action="ppaction://hlinksldjump"/>
          </p:cNvPr>
          <p:cNvSpPr/>
          <p:nvPr/>
        </p:nvSpPr>
        <p:spPr>
          <a:xfrm rot="16200000">
            <a:off x="8372693" y="433219"/>
            <a:ext cx="288698" cy="2572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364409" y="5733256"/>
            <a:ext cx="97174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a-ES" sz="1100" b="1" dirty="0"/>
              <a:t>L' origen</a:t>
            </a:r>
          </a:p>
        </p:txBody>
      </p:sp>
      <p:sp>
        <p:nvSpPr>
          <p:cNvPr id="6" name="Rectangle 5"/>
          <p:cNvSpPr/>
          <p:nvPr/>
        </p:nvSpPr>
        <p:spPr>
          <a:xfrm>
            <a:off x="364409" y="5957203"/>
            <a:ext cx="260199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sz="1100" b="1" dirty="0"/>
              <a:t>La </a:t>
            </a:r>
            <a:r>
              <a:rPr lang="es-ES" sz="1100" b="1" dirty="0" err="1"/>
              <a:t>composició</a:t>
            </a:r>
            <a:r>
              <a:rPr lang="es-ES" sz="1100" b="1" dirty="0"/>
              <a:t> de la cadena principal</a:t>
            </a:r>
            <a:endParaRPr lang="ca-ES" sz="1100" b="1" dirty="0"/>
          </a:p>
        </p:txBody>
      </p:sp>
      <p:sp>
        <p:nvSpPr>
          <p:cNvPr id="7" name="Rectangle 6"/>
          <p:cNvSpPr/>
          <p:nvPr/>
        </p:nvSpPr>
        <p:spPr>
          <a:xfrm>
            <a:off x="364409" y="6185109"/>
            <a:ext cx="213071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a-ES" sz="1100" b="1" dirty="0"/>
              <a:t>Les seves propietats físiques</a:t>
            </a:r>
          </a:p>
        </p:txBody>
      </p:sp>
    </p:spTree>
    <p:extLst>
      <p:ext uri="{BB962C8B-B14F-4D97-AF65-F5344CB8AC3E}">
        <p14:creationId xmlns:p14="http://schemas.microsoft.com/office/powerpoint/2010/main" xmlns="" val="1385710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013576" cy="778098"/>
          </a:xfrm>
          <a:solidFill>
            <a:schemeClr val="bg1">
              <a:alpha val="65000"/>
            </a:schemeClr>
          </a:solidFill>
        </p:spPr>
        <p:txBody>
          <a:bodyPr>
            <a:normAutofit fontScale="90000"/>
          </a:bodyPr>
          <a:lstStyle/>
          <a:p>
            <a:pPr marL="285750" indent="-285750"/>
            <a:r>
              <a:rPr lang="es-ES" b="1" dirty="0"/>
              <a:t>La </a:t>
            </a:r>
            <a:r>
              <a:rPr lang="es-ES" b="1" dirty="0" err="1"/>
              <a:t>composició</a:t>
            </a:r>
            <a:r>
              <a:rPr lang="es-ES" b="1" dirty="0"/>
              <a:t> de la cadena principal</a:t>
            </a:r>
            <a:endParaRPr lang="ca-ES" b="1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2966404" y="2564904"/>
            <a:ext cx="3240360" cy="576064"/>
          </a:xfrm>
          <a:solidFill>
            <a:schemeClr val="bg1">
              <a:alpha val="65000"/>
            </a:schemeClr>
          </a:solidFill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ca-ES" b="1" dirty="0" smtClean="0"/>
              <a:t>Homopolímers</a:t>
            </a:r>
          </a:p>
        </p:txBody>
      </p:sp>
      <p:sp>
        <p:nvSpPr>
          <p:cNvPr id="5" name="Rectangle 4">
            <a:hlinkClick r:id="rId2" action="ppaction://hlinksldjump"/>
          </p:cNvPr>
          <p:cNvSpPr/>
          <p:nvPr/>
        </p:nvSpPr>
        <p:spPr>
          <a:xfrm>
            <a:off x="364409" y="5733256"/>
            <a:ext cx="97174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a-ES" sz="1100" b="1" dirty="0"/>
              <a:t>L' origen</a:t>
            </a:r>
          </a:p>
        </p:txBody>
      </p:sp>
      <p:sp>
        <p:nvSpPr>
          <p:cNvPr id="6" name="Rectangle 5"/>
          <p:cNvSpPr/>
          <p:nvPr/>
        </p:nvSpPr>
        <p:spPr>
          <a:xfrm>
            <a:off x="364409" y="5957203"/>
            <a:ext cx="260199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sz="1100" b="1" dirty="0"/>
              <a:t>La </a:t>
            </a:r>
            <a:r>
              <a:rPr lang="es-ES" sz="1100" b="1" dirty="0" err="1"/>
              <a:t>composició</a:t>
            </a:r>
            <a:r>
              <a:rPr lang="es-ES" sz="1100" b="1" dirty="0"/>
              <a:t> de la cadena principal</a:t>
            </a:r>
            <a:endParaRPr lang="ca-ES" sz="1100" b="1" dirty="0"/>
          </a:p>
        </p:txBody>
      </p:sp>
      <p:sp>
        <p:nvSpPr>
          <p:cNvPr id="8" name="Contenidor de contingut 2"/>
          <p:cNvSpPr txBox="1">
            <a:spLocks/>
          </p:cNvSpPr>
          <p:nvPr/>
        </p:nvSpPr>
        <p:spPr>
          <a:xfrm>
            <a:off x="2966403" y="3140968"/>
            <a:ext cx="3240360" cy="648072"/>
          </a:xfrm>
          <a:prstGeom prst="rect">
            <a:avLst/>
          </a:prstGeom>
          <a:solidFill>
            <a:schemeClr val="bg1">
              <a:alpha val="6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§"/>
            </a:pPr>
            <a:r>
              <a:rPr lang="ca-ES" b="1" dirty="0" smtClean="0"/>
              <a:t>Copolímers</a:t>
            </a:r>
            <a:endParaRPr lang="ca-ES" dirty="0"/>
          </a:p>
        </p:txBody>
      </p:sp>
      <p:sp>
        <p:nvSpPr>
          <p:cNvPr id="9" name="Fletxa dreta 8">
            <a:hlinkClick r:id="rId3" action="ppaction://hlinksldjump"/>
          </p:cNvPr>
          <p:cNvSpPr/>
          <p:nvPr/>
        </p:nvSpPr>
        <p:spPr>
          <a:xfrm>
            <a:off x="6206763" y="2708920"/>
            <a:ext cx="288698" cy="2572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0" name="Fletxa dreta 9">
            <a:hlinkClick r:id="rId4" action="ppaction://hlinksldjump"/>
          </p:cNvPr>
          <p:cNvSpPr/>
          <p:nvPr/>
        </p:nvSpPr>
        <p:spPr>
          <a:xfrm>
            <a:off x="5862073" y="3336386"/>
            <a:ext cx="288698" cy="2572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1" name="Rectangle 10">
            <a:hlinkClick r:id="rId5" action="ppaction://hlinksldjump"/>
          </p:cNvPr>
          <p:cNvSpPr/>
          <p:nvPr/>
        </p:nvSpPr>
        <p:spPr>
          <a:xfrm>
            <a:off x="353057" y="6218813"/>
            <a:ext cx="213071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a-ES" sz="1100" b="1" dirty="0"/>
              <a:t>Les seves propietats físiques</a:t>
            </a:r>
          </a:p>
        </p:txBody>
      </p:sp>
    </p:spTree>
    <p:extLst>
      <p:ext uri="{BB962C8B-B14F-4D97-AF65-F5344CB8AC3E}">
        <p14:creationId xmlns:p14="http://schemas.microsoft.com/office/powerpoint/2010/main" xmlns="" val="11460474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2051720" y="274638"/>
            <a:ext cx="6048672" cy="778098"/>
          </a:xfrm>
          <a:solidFill>
            <a:schemeClr val="bg1">
              <a:alpha val="65000"/>
            </a:schemeClr>
          </a:solidFill>
        </p:spPr>
        <p:txBody>
          <a:bodyPr>
            <a:normAutofit/>
          </a:bodyPr>
          <a:lstStyle/>
          <a:p>
            <a:r>
              <a:rPr lang="ca-ES" b="1" dirty="0"/>
              <a:t>Homopolímers</a:t>
            </a:r>
            <a:endParaRPr lang="ca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2051720" y="1600201"/>
            <a:ext cx="6635080" cy="1900808"/>
          </a:xfrm>
          <a:solidFill>
            <a:schemeClr val="bg1">
              <a:alpha val="65000"/>
            </a:schemeClr>
          </a:solidFill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ca-ES" dirty="0" smtClean="0"/>
              <a:t>Són </a:t>
            </a:r>
            <a:r>
              <a:rPr lang="ca-ES" dirty="0"/>
              <a:t>macromolècules formades per la repetició d'unitats monòmers idèntiques, és a dir no conté heteroàtoms. Dins d'aquest grup de polímers, es distingeixen cinc famílies principals: les Poliolefines, els Poliestirè nics, els insaturats (poliens), els polivinílic i els </a:t>
            </a:r>
            <a:r>
              <a:rPr lang="ca-ES" dirty="0" err="1"/>
              <a:t>poliacrílics</a:t>
            </a:r>
            <a:r>
              <a:rPr lang="ca-ES" dirty="0"/>
              <a:t>. La cel·lulosa i el cautxú són homopolímers naturals. El polietilè i el PVC són homopolímers sintètics.</a:t>
            </a:r>
          </a:p>
        </p:txBody>
      </p:sp>
      <p:sp>
        <p:nvSpPr>
          <p:cNvPr id="6" name="Fletxa dreta 5">
            <a:hlinkClick r:id="rId2" action="ppaction://hlinksldjump"/>
          </p:cNvPr>
          <p:cNvSpPr/>
          <p:nvPr/>
        </p:nvSpPr>
        <p:spPr>
          <a:xfrm rot="16200000">
            <a:off x="8372693" y="433219"/>
            <a:ext cx="288698" cy="2572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8" name="Rectangle 7">
            <a:hlinkClick r:id="rId3" action="ppaction://hlinksldjump"/>
          </p:cNvPr>
          <p:cNvSpPr/>
          <p:nvPr/>
        </p:nvSpPr>
        <p:spPr>
          <a:xfrm>
            <a:off x="364409" y="5733256"/>
            <a:ext cx="97174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a-ES" sz="1100" b="1" dirty="0"/>
              <a:t>L' origen</a:t>
            </a:r>
          </a:p>
        </p:txBody>
      </p:sp>
      <p:sp>
        <p:nvSpPr>
          <p:cNvPr id="9" name="Rectangle 8">
            <a:hlinkClick r:id="rId4" action="ppaction://hlinksldjump"/>
          </p:cNvPr>
          <p:cNvSpPr/>
          <p:nvPr/>
        </p:nvSpPr>
        <p:spPr>
          <a:xfrm>
            <a:off x="364409" y="5957203"/>
            <a:ext cx="260199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sz="1100" b="1" dirty="0"/>
              <a:t>La </a:t>
            </a:r>
            <a:r>
              <a:rPr lang="es-ES" sz="1100" b="1" dirty="0" err="1"/>
              <a:t>composició</a:t>
            </a:r>
            <a:r>
              <a:rPr lang="es-ES" sz="1100" b="1" dirty="0"/>
              <a:t> de la cadena principal</a:t>
            </a:r>
            <a:endParaRPr lang="ca-ES" sz="1100" b="1" dirty="0"/>
          </a:p>
        </p:txBody>
      </p:sp>
      <p:sp>
        <p:nvSpPr>
          <p:cNvPr id="10" name="Rectangle 9">
            <a:hlinkClick r:id="rId5" action="ppaction://hlinksldjump"/>
          </p:cNvPr>
          <p:cNvSpPr/>
          <p:nvPr/>
        </p:nvSpPr>
        <p:spPr>
          <a:xfrm>
            <a:off x="364409" y="6185109"/>
            <a:ext cx="213071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a-ES" sz="1100" b="1" dirty="0"/>
              <a:t>Les seves propietats físiques</a:t>
            </a:r>
          </a:p>
        </p:txBody>
      </p:sp>
    </p:spTree>
    <p:extLst>
      <p:ext uri="{BB962C8B-B14F-4D97-AF65-F5344CB8AC3E}">
        <p14:creationId xmlns:p14="http://schemas.microsoft.com/office/powerpoint/2010/main" xmlns="" val="23689434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2051720" y="274638"/>
            <a:ext cx="6048672" cy="778098"/>
          </a:xfrm>
          <a:solidFill>
            <a:schemeClr val="bg1">
              <a:alpha val="65000"/>
            </a:schemeClr>
          </a:solidFill>
        </p:spPr>
        <p:txBody>
          <a:bodyPr>
            <a:normAutofit/>
          </a:bodyPr>
          <a:lstStyle/>
          <a:p>
            <a:r>
              <a:rPr lang="ca-ES" b="1" dirty="0"/>
              <a:t>Copolímers</a:t>
            </a:r>
            <a:endParaRPr lang="ca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2051720" y="1412776"/>
            <a:ext cx="6635080" cy="3052936"/>
          </a:xfrm>
          <a:solidFill>
            <a:schemeClr val="bg1">
              <a:alpha val="65000"/>
            </a:schemeClr>
          </a:solidFill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ca-ES" dirty="0" smtClean="0"/>
              <a:t>Són </a:t>
            </a:r>
            <a:r>
              <a:rPr lang="ca-ES" dirty="0"/>
              <a:t>macromolècules constituïdes per dues o més unitats monòmers diferents. La seda és un copolímer natural i la baquelita, un de sintètic. Els copolímers més comuns estan formats per dos monòmers diferents que poden formar quatre combinacions diferents. Si els monòmers s'agrupen en forma atzarosa, el polímer es diu copolímer a l'atzar. Si se situen de manera alternada, s'obté un copolímer alternat. Si s'agrupen en bloc, per exemple, dos monòmers d'un tipus i tres monòmers de l'altre, en forma alternada, es forma un copolímer en bloc. Si es parteix d'una cadena lineal formada per un monòmer i s'agreguen ramificacions d'un altre monòmer, s'obté un copolímer empeltat.</a:t>
            </a:r>
          </a:p>
        </p:txBody>
      </p:sp>
      <p:sp>
        <p:nvSpPr>
          <p:cNvPr id="6" name="Fletxa dreta 5">
            <a:hlinkClick r:id="rId2" action="ppaction://hlinksldjump"/>
          </p:cNvPr>
          <p:cNvSpPr/>
          <p:nvPr/>
        </p:nvSpPr>
        <p:spPr>
          <a:xfrm rot="16200000">
            <a:off x="8372693" y="433219"/>
            <a:ext cx="288698" cy="2572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8" name="Rectangle 7">
            <a:hlinkClick r:id="rId3" action="ppaction://hlinksldjump"/>
          </p:cNvPr>
          <p:cNvSpPr/>
          <p:nvPr/>
        </p:nvSpPr>
        <p:spPr>
          <a:xfrm>
            <a:off x="364409" y="5733256"/>
            <a:ext cx="97174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a-ES" sz="1100" b="1" dirty="0"/>
              <a:t>L' origen</a:t>
            </a:r>
          </a:p>
        </p:txBody>
      </p:sp>
      <p:sp>
        <p:nvSpPr>
          <p:cNvPr id="9" name="Rectangle 8">
            <a:hlinkClick r:id="rId4" action="ppaction://hlinksldjump"/>
          </p:cNvPr>
          <p:cNvSpPr/>
          <p:nvPr/>
        </p:nvSpPr>
        <p:spPr>
          <a:xfrm>
            <a:off x="364409" y="5957203"/>
            <a:ext cx="260199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sz="1100" b="1" dirty="0"/>
              <a:t>La </a:t>
            </a:r>
            <a:r>
              <a:rPr lang="es-ES" sz="1100" b="1" dirty="0" err="1"/>
              <a:t>composició</a:t>
            </a:r>
            <a:r>
              <a:rPr lang="es-ES" sz="1100" b="1" dirty="0"/>
              <a:t> de la cadena principal</a:t>
            </a:r>
            <a:endParaRPr lang="ca-ES" sz="1100" b="1" dirty="0"/>
          </a:p>
        </p:txBody>
      </p:sp>
      <p:sp>
        <p:nvSpPr>
          <p:cNvPr id="10" name="Rectangle 9"/>
          <p:cNvSpPr/>
          <p:nvPr/>
        </p:nvSpPr>
        <p:spPr>
          <a:xfrm>
            <a:off x="364409" y="6185109"/>
            <a:ext cx="213071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a-ES" sz="1100" b="1" dirty="0"/>
              <a:t>Les seves propietats físiques</a:t>
            </a:r>
          </a:p>
        </p:txBody>
      </p:sp>
      <p:pic>
        <p:nvPicPr>
          <p:cNvPr id="5122" name="Picture 2" descr="https://encrypted-tbn2.gstatic.com/images?q=tbn:ANd9GcR4zxR8FFVxlEf7P7zanUsRQcjSOGJy33JEv_QC_gEmy9ffn2t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95936" y="4653136"/>
            <a:ext cx="2514600" cy="1819276"/>
          </a:xfrm>
          <a:prstGeom prst="rect">
            <a:avLst/>
          </a:prstGeom>
          <a:noFill/>
          <a:effectLst>
            <a:innerShdw blurRad="114300" dist="152400" dir="2700000">
              <a:prstClr val="black">
                <a:alpha val="50000"/>
              </a:prstClr>
            </a:innerShdw>
          </a:effectLst>
        </p:spPr>
      </p:pic>
    </p:spTree>
    <p:extLst>
      <p:ext uri="{BB962C8B-B14F-4D97-AF65-F5344CB8AC3E}">
        <p14:creationId xmlns:p14="http://schemas.microsoft.com/office/powerpoint/2010/main" xmlns="" val="2164968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013576" cy="778098"/>
          </a:xfrm>
          <a:solidFill>
            <a:schemeClr val="bg1">
              <a:alpha val="65000"/>
            </a:schemeClr>
          </a:solidFill>
        </p:spPr>
        <p:txBody>
          <a:bodyPr>
            <a:normAutofit/>
          </a:bodyPr>
          <a:lstStyle/>
          <a:p>
            <a:r>
              <a:rPr lang="ca-ES" b="1" dirty="0"/>
              <a:t>Les seves propietats físiques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2966404" y="2564904"/>
            <a:ext cx="3240360" cy="576064"/>
          </a:xfrm>
          <a:solidFill>
            <a:schemeClr val="bg1">
              <a:alpha val="65000"/>
            </a:schemeClr>
          </a:solidFill>
        </p:spPr>
        <p:txBody>
          <a:bodyPr>
            <a:normAutofit fontScale="85000" lnSpcReduction="10000"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ca-ES" b="1" dirty="0"/>
              <a:t>Polímers d'addició</a:t>
            </a:r>
            <a:endParaRPr lang="ca-ES" b="1" dirty="0" smtClean="0"/>
          </a:p>
        </p:txBody>
      </p:sp>
      <p:sp>
        <p:nvSpPr>
          <p:cNvPr id="5" name="Rectangle 4">
            <a:hlinkClick r:id="rId2" action="ppaction://hlinksldjump"/>
          </p:cNvPr>
          <p:cNvSpPr/>
          <p:nvPr/>
        </p:nvSpPr>
        <p:spPr>
          <a:xfrm>
            <a:off x="364409" y="5733256"/>
            <a:ext cx="97174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a-ES" sz="1100" b="1" dirty="0"/>
              <a:t>L' origen</a:t>
            </a:r>
          </a:p>
        </p:txBody>
      </p:sp>
      <p:sp>
        <p:nvSpPr>
          <p:cNvPr id="6" name="Rectangle 5"/>
          <p:cNvSpPr/>
          <p:nvPr/>
        </p:nvSpPr>
        <p:spPr>
          <a:xfrm>
            <a:off x="364409" y="5957203"/>
            <a:ext cx="260199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sz="1100" b="1" dirty="0"/>
              <a:t>La </a:t>
            </a:r>
            <a:r>
              <a:rPr lang="es-ES" sz="1100" b="1" dirty="0" err="1"/>
              <a:t>composició</a:t>
            </a:r>
            <a:r>
              <a:rPr lang="es-ES" sz="1100" b="1" dirty="0"/>
              <a:t> de la cadena principal</a:t>
            </a:r>
            <a:endParaRPr lang="ca-ES" sz="1100" b="1" dirty="0"/>
          </a:p>
        </p:txBody>
      </p:sp>
      <p:sp>
        <p:nvSpPr>
          <p:cNvPr id="7" name="Rectangle 6"/>
          <p:cNvSpPr/>
          <p:nvPr/>
        </p:nvSpPr>
        <p:spPr>
          <a:xfrm>
            <a:off x="364409" y="6185109"/>
            <a:ext cx="213071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a-ES" sz="1100" b="1" dirty="0">
                <a:solidFill>
                  <a:schemeClr val="bg1">
                    <a:lumMod val="75000"/>
                  </a:schemeClr>
                </a:solidFill>
              </a:rPr>
              <a:t>Les seves propietats físiques</a:t>
            </a:r>
          </a:p>
        </p:txBody>
      </p:sp>
      <p:sp>
        <p:nvSpPr>
          <p:cNvPr id="8" name="Contenidor de contingut 2"/>
          <p:cNvSpPr txBox="1">
            <a:spLocks/>
          </p:cNvSpPr>
          <p:nvPr/>
        </p:nvSpPr>
        <p:spPr>
          <a:xfrm>
            <a:off x="2966402" y="3140968"/>
            <a:ext cx="3909853" cy="504056"/>
          </a:xfrm>
          <a:prstGeom prst="rect">
            <a:avLst/>
          </a:prstGeom>
          <a:solidFill>
            <a:schemeClr val="bg1">
              <a:alpha val="65000"/>
            </a:schemeClr>
          </a:solidFill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§"/>
            </a:pPr>
            <a:r>
              <a:rPr lang="ca-ES" b="1" dirty="0" smtClean="0"/>
              <a:t>Polímers de </a:t>
            </a:r>
            <a:r>
              <a:rPr lang="ca-ES" b="1" dirty="0"/>
              <a:t>condensació</a:t>
            </a:r>
            <a:endParaRPr lang="ca-ES" dirty="0"/>
          </a:p>
        </p:txBody>
      </p:sp>
      <p:sp>
        <p:nvSpPr>
          <p:cNvPr id="9" name="Fletxa dreta 8">
            <a:hlinkClick r:id="rId3" action="ppaction://hlinksldjump"/>
          </p:cNvPr>
          <p:cNvSpPr/>
          <p:nvPr/>
        </p:nvSpPr>
        <p:spPr>
          <a:xfrm>
            <a:off x="6206763" y="2708920"/>
            <a:ext cx="288698" cy="2572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0" name="Fletxa dreta 9">
            <a:hlinkClick r:id="rId4" action="ppaction://hlinksldjump"/>
          </p:cNvPr>
          <p:cNvSpPr/>
          <p:nvPr/>
        </p:nvSpPr>
        <p:spPr>
          <a:xfrm>
            <a:off x="6876255" y="3207768"/>
            <a:ext cx="288698" cy="2572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1" name="Contenidor de contingut 2"/>
          <p:cNvSpPr txBox="1">
            <a:spLocks/>
          </p:cNvSpPr>
          <p:nvPr/>
        </p:nvSpPr>
        <p:spPr>
          <a:xfrm>
            <a:off x="2966401" y="3645024"/>
            <a:ext cx="3909853" cy="648072"/>
          </a:xfrm>
          <a:prstGeom prst="rect">
            <a:avLst/>
          </a:prstGeom>
          <a:solidFill>
            <a:schemeClr val="bg1">
              <a:alpha val="6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defPPr>
              <a:defRPr lang="ca-ES"/>
            </a:defPPr>
            <a:lvl1pPr marL="342900" indent="-342900" algn="just">
              <a:spcBef>
                <a:spcPct val="20000"/>
              </a:spcBef>
              <a:buFont typeface="Wingdings" panose="05000000000000000000" pitchFamily="2" charset="2"/>
              <a:buChar char="§"/>
              <a:defRPr sz="3200" b="1"/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ca-ES" sz="2500" dirty="0"/>
              <a:t>Polímers </a:t>
            </a:r>
            <a:r>
              <a:rPr lang="ca-ES" sz="2500" dirty="0" err="1"/>
              <a:t>poliaductes</a:t>
            </a:r>
            <a:endParaRPr lang="ca-ES" sz="2500" dirty="0"/>
          </a:p>
        </p:txBody>
      </p:sp>
      <p:sp>
        <p:nvSpPr>
          <p:cNvPr id="12" name="Fletxa dreta 11">
            <a:hlinkClick r:id="rId4" action="ppaction://hlinksldjump"/>
          </p:cNvPr>
          <p:cNvSpPr/>
          <p:nvPr/>
        </p:nvSpPr>
        <p:spPr>
          <a:xfrm>
            <a:off x="6354195" y="3789040"/>
            <a:ext cx="288698" cy="2572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</p:spTree>
    <p:extLst>
      <p:ext uri="{BB962C8B-B14F-4D97-AF65-F5344CB8AC3E}">
        <p14:creationId xmlns:p14="http://schemas.microsoft.com/office/powerpoint/2010/main" xmlns="" val="2354273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ció_IPM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Presentació_IPM</Template>
  <TotalTime>72</TotalTime>
  <Words>537</Words>
  <Application>Microsoft Office PowerPoint</Application>
  <PresentationFormat>Presentación en pantalla (4:3)</PresentationFormat>
  <Paragraphs>61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Presentació_IPM</vt:lpstr>
      <vt:lpstr>Classificació dels polímers segon:</vt:lpstr>
      <vt:lpstr>L’origen</vt:lpstr>
      <vt:lpstr>Polímers Naturals</vt:lpstr>
      <vt:lpstr>Polímers semi sintètics</vt:lpstr>
      <vt:lpstr>Polímers Sintètics</vt:lpstr>
      <vt:lpstr>La composició de la cadena principal</vt:lpstr>
      <vt:lpstr>Homopolímers</vt:lpstr>
      <vt:lpstr>Copolímers</vt:lpstr>
      <vt:lpstr>Les seves propietats físiques</vt:lpstr>
      <vt:lpstr>Polímers d'addició</vt:lpstr>
      <vt:lpstr>Polímers de condensació:</vt:lpstr>
      <vt:lpstr>Polímers poliaductes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Classificació dels polímers segon:</dc:title>
  <dc:creator>Edificació</dc:creator>
  <cp:lastModifiedBy>Juanma</cp:lastModifiedBy>
  <cp:revision>32</cp:revision>
  <dcterms:created xsi:type="dcterms:W3CDTF">2015-10-27T11:24:59Z</dcterms:created>
  <dcterms:modified xsi:type="dcterms:W3CDTF">2015-11-02T10:55:24Z</dcterms:modified>
</cp:coreProperties>
</file>