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55" r:id="rId1"/>
  </p:sldMasterIdLst>
  <p:sldIdLst>
    <p:sldId id="256" r:id="rId2"/>
    <p:sldId id="257" r:id="rId3"/>
    <p:sldId id="264" r:id="rId4"/>
    <p:sldId id="263" r:id="rId5"/>
    <p:sldId id="258" r:id="rId6"/>
    <p:sldId id="259" r:id="rId7"/>
    <p:sldId id="260" r:id="rId8"/>
    <p:sldId id="261" r:id="rId9"/>
    <p:sldId id="262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54"/>
    <p:restoredTop sz="94624"/>
  </p:normalViewPr>
  <p:slideViewPr>
    <p:cSldViewPr snapToGrid="0">
      <p:cViewPr varScale="1">
        <p:scale>
          <a:sx n="71" d="100"/>
          <a:sy n="71" d="100"/>
        </p:scale>
        <p:origin x="200" y="10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pPr/>
              <a:t>9/13/24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925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pPr/>
              <a:t>9/13/24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84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pPr/>
              <a:t>9/13/24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472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pPr/>
              <a:t>9/13/24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43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pPr/>
              <a:t>9/13/24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402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pPr/>
              <a:t>9/13/24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317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pPr/>
              <a:t>9/13/24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02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pPr/>
              <a:t>9/13/24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512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pPr/>
              <a:t>9/13/24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00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pPr/>
              <a:t>9/13/24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310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pPr/>
              <a:t>9/13/24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941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D41BCC-AD73-4203-A5A6-E62EB28B0FE6}" type="datetimeFigureOut">
              <a:rPr lang="en-US" smtClean="0"/>
              <a:pPr/>
              <a:t>9/13/24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37F8FC-4B86-4690-8888-22AB2F781B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517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lL7-MMdcrU" TargetMode="External"/><Relationship Id="rId2" Type="http://schemas.openxmlformats.org/officeDocument/2006/relationships/hyperlink" Target="https://www.youtube.com/watch?v=73u9Q_yXa-Q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anal.uned.es/video/5d246e6ba3eeb0c6338b4567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FB33DC6A-1F1C-4A06-834E-CFF88F1C0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33" name="Freeform: Shape 1032">
            <a:extLst>
              <a:ext uri="{FF2B5EF4-FFF2-40B4-BE49-F238E27FC236}">
                <a16:creationId xmlns:a16="http://schemas.microsoft.com/office/drawing/2014/main" id="{0FE1D5CF-87B8-4A8A-AD3C-01D06A6076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6208641" cy="6858000"/>
          </a:xfrm>
          <a:custGeom>
            <a:avLst/>
            <a:gdLst>
              <a:gd name="connsiteX0" fmla="*/ 0 w 6208641"/>
              <a:gd name="connsiteY0" fmla="*/ 0 h 6858000"/>
              <a:gd name="connsiteX1" fmla="*/ 5464181 w 6208641"/>
              <a:gd name="connsiteY1" fmla="*/ 0 h 6858000"/>
              <a:gd name="connsiteX2" fmla="*/ 5538086 w 6208641"/>
              <a:gd name="connsiteY2" fmla="*/ 159684 h 6858000"/>
              <a:gd name="connsiteX3" fmla="*/ 6208641 w 6208641"/>
              <a:gd name="connsiteY3" fmla="*/ 3706589 h 6858000"/>
              <a:gd name="connsiteX4" fmla="*/ 5734754 w 6208641"/>
              <a:gd name="connsiteY4" fmla="*/ 6730443 h 6858000"/>
              <a:gd name="connsiteX5" fmla="*/ 5689361 w 6208641"/>
              <a:gd name="connsiteY5" fmla="*/ 6858000 h 6858000"/>
              <a:gd name="connsiteX6" fmla="*/ 0 w 620864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08641" h="6858000">
                <a:moveTo>
                  <a:pt x="0" y="0"/>
                </a:moveTo>
                <a:lnTo>
                  <a:pt x="5464181" y="0"/>
                </a:lnTo>
                <a:lnTo>
                  <a:pt x="5538086" y="159684"/>
                </a:lnTo>
                <a:cubicBezTo>
                  <a:pt x="5961440" y="1172168"/>
                  <a:pt x="6208641" y="2392735"/>
                  <a:pt x="6208641" y="3706589"/>
                </a:cubicBezTo>
                <a:cubicBezTo>
                  <a:pt x="6208641" y="4801467"/>
                  <a:pt x="6036974" y="5831563"/>
                  <a:pt x="5734754" y="6730443"/>
                </a:cubicBezTo>
                <a:lnTo>
                  <a:pt x="568936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35" name="Freeform: Shape 1034">
            <a:extLst>
              <a:ext uri="{FF2B5EF4-FFF2-40B4-BE49-F238E27FC236}">
                <a16:creationId xmlns:a16="http://schemas.microsoft.com/office/drawing/2014/main" id="{60926200-45C2-41E9-839F-31CD5FE4C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203325" cy="6858000"/>
          </a:xfrm>
          <a:custGeom>
            <a:avLst/>
            <a:gdLst>
              <a:gd name="connsiteX0" fmla="*/ 0 w 6203325"/>
              <a:gd name="connsiteY0" fmla="*/ 0 h 6858000"/>
              <a:gd name="connsiteX1" fmla="*/ 5458865 w 6203325"/>
              <a:gd name="connsiteY1" fmla="*/ 0 h 6858000"/>
              <a:gd name="connsiteX2" fmla="*/ 5532770 w 6203325"/>
              <a:gd name="connsiteY2" fmla="*/ 159684 h 6858000"/>
              <a:gd name="connsiteX3" fmla="*/ 6203325 w 6203325"/>
              <a:gd name="connsiteY3" fmla="*/ 3706589 h 6858000"/>
              <a:gd name="connsiteX4" fmla="*/ 5729438 w 6203325"/>
              <a:gd name="connsiteY4" fmla="*/ 6730443 h 6858000"/>
              <a:gd name="connsiteX5" fmla="*/ 5684045 w 6203325"/>
              <a:gd name="connsiteY5" fmla="*/ 6858000 h 6858000"/>
              <a:gd name="connsiteX6" fmla="*/ 0 w 6203325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03325" h="6858000">
                <a:moveTo>
                  <a:pt x="0" y="0"/>
                </a:moveTo>
                <a:lnTo>
                  <a:pt x="5458865" y="0"/>
                </a:lnTo>
                <a:lnTo>
                  <a:pt x="5532770" y="159684"/>
                </a:lnTo>
                <a:cubicBezTo>
                  <a:pt x="5956124" y="1172168"/>
                  <a:pt x="6203325" y="2392735"/>
                  <a:pt x="6203325" y="3706589"/>
                </a:cubicBezTo>
                <a:cubicBezTo>
                  <a:pt x="6203325" y="4801467"/>
                  <a:pt x="6031658" y="5831563"/>
                  <a:pt x="5729438" y="6730443"/>
                </a:cubicBezTo>
                <a:lnTo>
                  <a:pt x="568404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3D6B91F-3E05-3082-2E1C-4ACF1B2781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098" y="1106034"/>
            <a:ext cx="5019074" cy="3204134"/>
          </a:xfrm>
        </p:spPr>
        <p:txBody>
          <a:bodyPr anchor="b">
            <a:normAutofit fontScale="90000"/>
          </a:bodyPr>
          <a:lstStyle/>
          <a:p>
            <a:pPr algn="l" rtl="0">
              <a:spcBef>
                <a:spcPts val="0"/>
              </a:spcBef>
              <a:spcAft>
                <a:spcPts val="0"/>
              </a:spcAft>
            </a:pPr>
            <a:br>
              <a:rPr lang="es-ES" sz="1800" b="0" i="0" u="none" strike="noStrike" dirty="0">
                <a:effectLst/>
              </a:rPr>
            </a:br>
            <a:br>
              <a:rPr lang="es-ES" sz="1800" dirty="0"/>
            </a:br>
            <a:br>
              <a:rPr lang="es-ES" sz="1800" dirty="0"/>
            </a:br>
            <a:br>
              <a:rPr lang="es-ES" sz="1800" b="0" i="0" u="none" strike="noStrike" dirty="0">
                <a:effectLst/>
              </a:rPr>
            </a:br>
            <a:br>
              <a:rPr lang="es-ES" sz="1800" dirty="0"/>
            </a:br>
            <a:br>
              <a:rPr lang="es-ES" sz="1800" dirty="0"/>
            </a:br>
            <a:br>
              <a:rPr lang="es-ES" sz="1800" dirty="0"/>
            </a:br>
            <a:br>
              <a:rPr lang="es-ES" sz="1800" dirty="0"/>
            </a:br>
            <a:r>
              <a:rPr lang="es-ES" sz="3200" dirty="0" err="1"/>
              <a:t>mòdul</a:t>
            </a:r>
            <a:r>
              <a:rPr lang="es-ES" sz="3200" dirty="0"/>
              <a:t> </a:t>
            </a:r>
            <a:r>
              <a:rPr lang="es-ES" sz="3200" dirty="0" err="1"/>
              <a:t>professional</a:t>
            </a:r>
            <a:r>
              <a:rPr lang="es-ES" sz="3200" dirty="0"/>
              <a:t>:  </a:t>
            </a:r>
            <a:r>
              <a:rPr lang="es-ES" sz="3200" b="1" dirty="0">
                <a:solidFill>
                  <a:srgbClr val="FF0000"/>
                </a:solidFill>
              </a:rPr>
              <a:t>IPO 1</a:t>
            </a:r>
            <a:br>
              <a:rPr lang="es-ES" sz="3200" dirty="0"/>
            </a:br>
            <a:r>
              <a:rPr lang="es-ES" sz="3200" dirty="0"/>
              <a:t>(</a:t>
            </a:r>
            <a:r>
              <a:rPr lang="es-ES" sz="3200" dirty="0" err="1"/>
              <a:t>itinerari</a:t>
            </a:r>
            <a:r>
              <a:rPr lang="es-ES" sz="3200" dirty="0"/>
              <a:t> personal per </a:t>
            </a:r>
            <a:r>
              <a:rPr lang="es-ES" sz="3200" dirty="0" err="1"/>
              <a:t>l’ocupabilitat</a:t>
            </a:r>
            <a:r>
              <a:rPr lang="es-ES" sz="3200" dirty="0"/>
              <a:t> 1)</a:t>
            </a:r>
            <a:br>
              <a:rPr lang="es-ES" sz="1800" dirty="0"/>
            </a:br>
            <a:endParaRPr lang="es-ES" sz="18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FE853BC-8294-ADBA-3CCC-FA5D6BCAFA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124" y="4872922"/>
            <a:ext cx="5013698" cy="1208141"/>
          </a:xfrm>
        </p:spPr>
        <p:txBody>
          <a:bodyPr>
            <a:normAutofit/>
          </a:bodyPr>
          <a:lstStyle/>
          <a:p>
            <a:pPr algn="l"/>
            <a:r>
              <a:rPr lang="es-ES" sz="2800" dirty="0"/>
              <a:t>Santi Villar</a:t>
            </a:r>
          </a:p>
          <a:p>
            <a:pPr algn="l"/>
            <a:endParaRPr lang="es-ES" sz="2800" dirty="0"/>
          </a:p>
          <a:p>
            <a:pPr algn="l"/>
            <a:endParaRPr lang="es-ES" sz="2800" dirty="0"/>
          </a:p>
          <a:p>
            <a:pPr algn="l"/>
            <a:endParaRPr lang="es-ES" sz="2800" dirty="0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989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22" name="Picture 3" descr="Líneas conectadas formando un fondo de polígonos">
            <a:extLst>
              <a:ext uri="{FF2B5EF4-FFF2-40B4-BE49-F238E27FC236}">
                <a16:creationId xmlns:a16="http://schemas.microsoft.com/office/drawing/2014/main" id="{2BE653E9-FD9F-88A7-F829-567D3561019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2656" b="18355"/>
          <a:stretch/>
        </p:blipFill>
        <p:spPr>
          <a:xfrm>
            <a:off x="6994071" y="1070228"/>
            <a:ext cx="4708831" cy="1854110"/>
          </a:xfrm>
          <a:prstGeom prst="rect">
            <a:avLst/>
          </a:prstGeom>
        </p:spPr>
      </p:pic>
      <p:sp>
        <p:nvSpPr>
          <p:cNvPr id="1039" name="Rectangle 1038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098" y="4546920"/>
            <a:ext cx="501907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Texto&#10;&#10;Descripción generada automáticamente">
            <a:extLst>
              <a:ext uri="{FF2B5EF4-FFF2-40B4-BE49-F238E27FC236}">
                <a16:creationId xmlns:a16="http://schemas.microsoft.com/office/drawing/2014/main" id="{3D515A0F-160F-AE4C-11D1-0C009B5E18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94071" y="4227356"/>
            <a:ext cx="4708833" cy="1389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22FB31FE-30E9-89FC-D49E-6843051429EA}"/>
              </a:ext>
            </a:extLst>
          </p:cNvPr>
          <p:cNvSpPr txBox="1"/>
          <p:nvPr/>
        </p:nvSpPr>
        <p:spPr>
          <a:xfrm rot="1943801">
            <a:off x="498787" y="2476486"/>
            <a:ext cx="923417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s-ES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NOMBRE HORES CENTRE EDUCATIU: </a:t>
            </a:r>
            <a:r>
              <a:rPr lang="es-E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99</a:t>
            </a:r>
            <a:endParaRPr lang="es-ES" b="0" i="0" u="none" strike="noStrike" dirty="0">
              <a:solidFill>
                <a:srgbClr val="000000"/>
              </a:solidFill>
              <a:effectLst/>
            </a:endParaRP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s-ES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NOMBRE HORES A L’EMPRESA:  </a:t>
            </a:r>
            <a:r>
              <a:rPr lang="es-E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0</a:t>
            </a:r>
            <a:endParaRPr lang="es-ES" b="0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es-ES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NOMBRE HORES TOTAL: </a:t>
            </a:r>
            <a:r>
              <a:rPr lang="es-ES" sz="1800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99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922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E20F98-F7B0-624B-C4EC-F8B8819F9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Avaluació</a:t>
            </a:r>
            <a:r>
              <a:rPr lang="es-ES" dirty="0"/>
              <a:t> inicial Riscos </a:t>
            </a:r>
            <a:r>
              <a:rPr lang="es-ES" dirty="0" err="1"/>
              <a:t>Laborals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9F3DD1-28F2-E325-29CB-1C2FC19C55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i="1" dirty="0">
                <a:effectLst/>
                <a:latin typeface="Helvetica" pitchFamily="2" charset="0"/>
              </a:rPr>
              <a:t>1. </a:t>
            </a:r>
            <a:r>
              <a:rPr lang="es-ES" i="1" dirty="0" err="1">
                <a:effectLst/>
                <a:latin typeface="Helvetica" pitchFamily="2" charset="0"/>
              </a:rPr>
              <a:t>Què</a:t>
            </a:r>
            <a:r>
              <a:rPr lang="es-ES" i="1" dirty="0">
                <a:effectLst/>
                <a:latin typeface="Helvetica" pitchFamily="2" charset="0"/>
              </a:rPr>
              <a:t> significa la </a:t>
            </a:r>
            <a:r>
              <a:rPr lang="es-ES" i="1" dirty="0" err="1">
                <a:effectLst/>
                <a:latin typeface="Helvetica" pitchFamily="2" charset="0"/>
              </a:rPr>
              <a:t>prevenció</a:t>
            </a:r>
            <a:r>
              <a:rPr lang="es-ES" i="1" dirty="0">
                <a:effectLst/>
                <a:latin typeface="Helvetica" pitchFamily="2" charset="0"/>
              </a:rPr>
              <a:t> de riscos </a:t>
            </a:r>
            <a:r>
              <a:rPr lang="es-ES" i="1" dirty="0" err="1">
                <a:effectLst/>
                <a:latin typeface="Helvetica" pitchFamily="2" charset="0"/>
              </a:rPr>
              <a:t>laborals</a:t>
            </a:r>
            <a:r>
              <a:rPr lang="es-ES" i="1" dirty="0">
                <a:effectLst/>
                <a:latin typeface="Helvetica" pitchFamily="2" charset="0"/>
              </a:rPr>
              <a:t>?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>
                <a:effectLst/>
                <a:latin typeface="Helvetica" pitchFamily="2" charset="0"/>
              </a:rPr>
              <a:t>2. </a:t>
            </a:r>
            <a:r>
              <a:rPr lang="es-ES" i="1" dirty="0" err="1">
                <a:effectLst/>
                <a:latin typeface="Helvetica" pitchFamily="2" charset="0"/>
              </a:rPr>
              <a:t>Coneixes</a:t>
            </a:r>
            <a:r>
              <a:rPr lang="es-ES" i="1" dirty="0">
                <a:effectLst/>
                <a:latin typeface="Helvetica" pitchFamily="2" charset="0"/>
              </a:rPr>
              <a:t> alguna </a:t>
            </a:r>
            <a:r>
              <a:rPr lang="es-ES" i="1" dirty="0" err="1">
                <a:effectLst/>
                <a:latin typeface="Helvetica" pitchFamily="2" charset="0"/>
              </a:rPr>
              <a:t>llei</a:t>
            </a:r>
            <a:r>
              <a:rPr lang="es-ES" i="1" dirty="0">
                <a:effectLst/>
                <a:latin typeface="Helvetica" pitchFamily="2" charset="0"/>
              </a:rPr>
              <a:t> relacionada </a:t>
            </a:r>
            <a:r>
              <a:rPr lang="es-ES" i="1" dirty="0" err="1">
                <a:effectLst/>
                <a:latin typeface="Helvetica" pitchFamily="2" charset="0"/>
              </a:rPr>
              <a:t>amb</a:t>
            </a:r>
            <a:r>
              <a:rPr lang="es-ES" i="1" dirty="0">
                <a:effectLst/>
                <a:latin typeface="Helvetica" pitchFamily="2" charset="0"/>
              </a:rPr>
              <a:t> la </a:t>
            </a:r>
            <a:r>
              <a:rPr lang="es-ES" i="1" dirty="0" err="1">
                <a:effectLst/>
                <a:latin typeface="Helvetica" pitchFamily="2" charset="0"/>
              </a:rPr>
              <a:t>prevenció</a:t>
            </a:r>
            <a:r>
              <a:rPr lang="es-ES" i="1" dirty="0">
                <a:effectLst/>
                <a:latin typeface="Helvetica" pitchFamily="2" charset="0"/>
              </a:rPr>
              <a:t> de riscos </a:t>
            </a:r>
            <a:r>
              <a:rPr lang="es-ES" i="1" dirty="0" err="1">
                <a:effectLst/>
                <a:latin typeface="Helvetica" pitchFamily="2" charset="0"/>
              </a:rPr>
              <a:t>laborals</a:t>
            </a:r>
            <a:r>
              <a:rPr lang="es-ES" i="1" dirty="0">
                <a:effectLst/>
                <a:latin typeface="Helvetica" pitchFamily="2" charset="0"/>
              </a:rPr>
              <a:t>?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>
                <a:effectLst/>
                <a:latin typeface="Helvetica" pitchFamily="2" charset="0"/>
              </a:rPr>
              <a:t>3. </a:t>
            </a:r>
            <a:r>
              <a:rPr lang="es-ES" i="1" dirty="0" err="1">
                <a:effectLst/>
                <a:latin typeface="Helvetica" pitchFamily="2" charset="0"/>
              </a:rPr>
              <a:t>Podries</a:t>
            </a:r>
            <a:r>
              <a:rPr lang="es-ES" i="1" dirty="0">
                <a:effectLst/>
                <a:latin typeface="Helvetica" pitchFamily="2" charset="0"/>
              </a:rPr>
              <a:t> </a:t>
            </a:r>
            <a:r>
              <a:rPr lang="es-ES" i="1" dirty="0" err="1">
                <a:effectLst/>
                <a:latin typeface="Helvetica" pitchFamily="2" charset="0"/>
              </a:rPr>
              <a:t>dir</a:t>
            </a:r>
            <a:r>
              <a:rPr lang="es-ES" i="1" dirty="0">
                <a:effectLst/>
                <a:latin typeface="Helvetica" pitchFamily="2" charset="0"/>
              </a:rPr>
              <a:t> </a:t>
            </a:r>
            <a:r>
              <a:rPr lang="es-ES" i="1" dirty="0" err="1">
                <a:effectLst/>
                <a:latin typeface="Helvetica" pitchFamily="2" charset="0"/>
              </a:rPr>
              <a:t>algun</a:t>
            </a:r>
            <a:r>
              <a:rPr lang="es-ES" i="1" dirty="0">
                <a:effectLst/>
                <a:latin typeface="Helvetica" pitchFamily="2" charset="0"/>
              </a:rPr>
              <a:t> </a:t>
            </a:r>
            <a:r>
              <a:rPr lang="es-ES" i="1" dirty="0" err="1">
                <a:effectLst/>
                <a:latin typeface="Helvetica" pitchFamily="2" charset="0"/>
              </a:rPr>
              <a:t>dret</a:t>
            </a:r>
            <a:r>
              <a:rPr lang="es-ES" i="1" dirty="0">
                <a:effectLst/>
                <a:latin typeface="Helvetica" pitchFamily="2" charset="0"/>
              </a:rPr>
              <a:t> que té </a:t>
            </a:r>
            <a:r>
              <a:rPr lang="es-ES" i="1" dirty="0" err="1">
                <a:effectLst/>
                <a:latin typeface="Helvetica" pitchFamily="2" charset="0"/>
              </a:rPr>
              <a:t>tot</a:t>
            </a:r>
            <a:r>
              <a:rPr lang="es-ES" i="1" dirty="0">
                <a:effectLst/>
                <a:latin typeface="Helvetica" pitchFamily="2" charset="0"/>
              </a:rPr>
              <a:t> </a:t>
            </a:r>
            <a:r>
              <a:rPr lang="es-ES" i="1" dirty="0" err="1">
                <a:effectLst/>
                <a:latin typeface="Helvetica" pitchFamily="2" charset="0"/>
              </a:rPr>
              <a:t>treballador</a:t>
            </a:r>
            <a:r>
              <a:rPr lang="es-ES" i="1" dirty="0">
                <a:effectLst/>
                <a:latin typeface="Helvetica" pitchFamily="2" charset="0"/>
              </a:rPr>
              <a:t> en </a:t>
            </a:r>
            <a:r>
              <a:rPr lang="es-ES" i="1" dirty="0" err="1">
                <a:effectLst/>
                <a:latin typeface="Helvetica" pitchFamily="2" charset="0"/>
              </a:rPr>
              <a:t>matèria</a:t>
            </a:r>
            <a:r>
              <a:rPr lang="es-ES" i="1" dirty="0">
                <a:effectLst/>
                <a:latin typeface="Helvetica" pitchFamily="2" charset="0"/>
              </a:rPr>
              <a:t> preventiva?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>
                <a:effectLst/>
                <a:latin typeface="Helvetica" pitchFamily="2" charset="0"/>
              </a:rPr>
              <a:t>4. Quina </a:t>
            </a:r>
            <a:r>
              <a:rPr lang="es-ES" i="1" dirty="0" err="1">
                <a:effectLst/>
                <a:latin typeface="Helvetica" pitchFamily="2" charset="0"/>
              </a:rPr>
              <a:t>diferència</a:t>
            </a:r>
            <a:r>
              <a:rPr lang="es-ES" i="1" dirty="0">
                <a:effectLst/>
                <a:latin typeface="Helvetica" pitchFamily="2" charset="0"/>
              </a:rPr>
              <a:t> hi ha entre un </a:t>
            </a:r>
            <a:r>
              <a:rPr lang="es-ES" i="1" dirty="0" err="1">
                <a:effectLst/>
                <a:latin typeface="Helvetica" pitchFamily="2" charset="0"/>
              </a:rPr>
              <a:t>accident</a:t>
            </a:r>
            <a:r>
              <a:rPr lang="es-ES" i="1" dirty="0">
                <a:effectLst/>
                <a:latin typeface="Helvetica" pitchFamily="2" charset="0"/>
              </a:rPr>
              <a:t> de </a:t>
            </a:r>
            <a:r>
              <a:rPr lang="es-ES" i="1" dirty="0" err="1">
                <a:effectLst/>
                <a:latin typeface="Helvetica" pitchFamily="2" charset="0"/>
              </a:rPr>
              <a:t>treball</a:t>
            </a:r>
            <a:r>
              <a:rPr lang="es-ES" i="1" dirty="0">
                <a:effectLst/>
                <a:latin typeface="Helvetica" pitchFamily="2" charset="0"/>
              </a:rPr>
              <a:t> i una </a:t>
            </a:r>
            <a:r>
              <a:rPr lang="es-ES" i="1" dirty="0" err="1">
                <a:effectLst/>
                <a:latin typeface="Helvetica" pitchFamily="2" charset="0"/>
              </a:rPr>
              <a:t>malaltia</a:t>
            </a:r>
            <a:r>
              <a:rPr lang="es-ES" i="1" dirty="0">
                <a:effectLst/>
                <a:latin typeface="Helvetica" pitchFamily="2" charset="0"/>
              </a:rPr>
              <a:t> </a:t>
            </a:r>
            <a:r>
              <a:rPr lang="es-ES" i="1" dirty="0" err="1">
                <a:effectLst/>
                <a:latin typeface="Helvetica" pitchFamily="2" charset="0"/>
              </a:rPr>
              <a:t>professional</a:t>
            </a:r>
            <a:r>
              <a:rPr lang="es-ES" i="1" dirty="0">
                <a:effectLst/>
                <a:latin typeface="Helvetica" pitchFamily="2" charset="0"/>
              </a:rPr>
              <a:t>?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>
                <a:effectLst/>
                <a:latin typeface="Helvetica" pitchFamily="2" charset="0"/>
              </a:rPr>
              <a:t>5. </a:t>
            </a:r>
            <a:r>
              <a:rPr lang="es-ES" i="1" dirty="0" err="1">
                <a:effectLst/>
                <a:latin typeface="Helvetica" pitchFamily="2" charset="0"/>
              </a:rPr>
              <a:t>Què</a:t>
            </a:r>
            <a:r>
              <a:rPr lang="es-ES" i="1" dirty="0">
                <a:effectLst/>
                <a:latin typeface="Helvetica" pitchFamily="2" charset="0"/>
              </a:rPr>
              <a:t> </a:t>
            </a:r>
            <a:r>
              <a:rPr lang="es-ES" i="1" dirty="0" err="1">
                <a:effectLst/>
                <a:latin typeface="Helvetica" pitchFamily="2" charset="0"/>
              </a:rPr>
              <a:t>és</a:t>
            </a:r>
            <a:r>
              <a:rPr lang="es-ES" i="1" dirty="0">
                <a:effectLst/>
                <a:latin typeface="Helvetica" pitchFamily="2" charset="0"/>
              </a:rPr>
              <a:t> </a:t>
            </a:r>
            <a:r>
              <a:rPr lang="es-ES" i="1" dirty="0" err="1">
                <a:effectLst/>
                <a:latin typeface="Helvetica" pitchFamily="2" charset="0"/>
              </a:rPr>
              <a:t>l’estrès</a:t>
            </a:r>
            <a:r>
              <a:rPr lang="es-ES" i="1" dirty="0">
                <a:effectLst/>
                <a:latin typeface="Helvetica" pitchFamily="2" charset="0"/>
              </a:rPr>
              <a:t> i </a:t>
            </a:r>
            <a:r>
              <a:rPr lang="es-ES" i="1" dirty="0" err="1">
                <a:effectLst/>
                <a:latin typeface="Helvetica" pitchFamily="2" charset="0"/>
              </a:rPr>
              <a:t>què</a:t>
            </a:r>
            <a:r>
              <a:rPr lang="es-ES" i="1" dirty="0">
                <a:effectLst/>
                <a:latin typeface="Helvetica" pitchFamily="2" charset="0"/>
              </a:rPr>
              <a:t> el causa?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>
                <a:effectLst/>
                <a:latin typeface="Helvetica" pitchFamily="2" charset="0"/>
              </a:rPr>
              <a:t>6. </a:t>
            </a:r>
            <a:r>
              <a:rPr lang="es-ES" i="1" dirty="0" err="1">
                <a:effectLst/>
                <a:latin typeface="Helvetica" pitchFamily="2" charset="0"/>
              </a:rPr>
              <a:t>Què</a:t>
            </a:r>
            <a:r>
              <a:rPr lang="es-ES" i="1" dirty="0">
                <a:effectLst/>
                <a:latin typeface="Helvetica" pitchFamily="2" charset="0"/>
              </a:rPr>
              <a:t> </a:t>
            </a:r>
            <a:r>
              <a:rPr lang="es-ES" i="1" dirty="0" err="1">
                <a:effectLst/>
                <a:latin typeface="Helvetica" pitchFamily="2" charset="0"/>
              </a:rPr>
              <a:t>és</a:t>
            </a:r>
            <a:r>
              <a:rPr lang="es-ES" i="1" dirty="0">
                <a:effectLst/>
                <a:latin typeface="Helvetica" pitchFamily="2" charset="0"/>
              </a:rPr>
              <a:t> una mesura de </a:t>
            </a:r>
            <a:r>
              <a:rPr lang="es-ES" i="1" dirty="0" err="1">
                <a:effectLst/>
                <a:latin typeface="Helvetica" pitchFamily="2" charset="0"/>
              </a:rPr>
              <a:t>protecció</a:t>
            </a:r>
            <a:r>
              <a:rPr lang="es-ES" i="1" dirty="0">
                <a:effectLst/>
                <a:latin typeface="Helvetica" pitchFamily="2" charset="0"/>
              </a:rPr>
              <a:t> individual? i una </a:t>
            </a:r>
            <a:r>
              <a:rPr lang="es-ES" i="1" dirty="0" err="1">
                <a:effectLst/>
                <a:latin typeface="Helvetica" pitchFamily="2" charset="0"/>
              </a:rPr>
              <a:t>col·lectiva</a:t>
            </a:r>
            <a:r>
              <a:rPr lang="es-ES" i="1" dirty="0">
                <a:effectLst/>
                <a:latin typeface="Helvetica" pitchFamily="2" charset="0"/>
              </a:rPr>
              <a:t>?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>
                <a:effectLst/>
                <a:latin typeface="Helvetica" pitchFamily="2" charset="0"/>
              </a:rPr>
              <a:t>7. </a:t>
            </a:r>
            <a:r>
              <a:rPr lang="es-ES" i="1" dirty="0" err="1">
                <a:effectLst/>
                <a:latin typeface="Helvetica" pitchFamily="2" charset="0"/>
              </a:rPr>
              <a:t>Coneixes</a:t>
            </a:r>
            <a:r>
              <a:rPr lang="es-ES" i="1" dirty="0">
                <a:effectLst/>
                <a:latin typeface="Helvetica" pitchFamily="2" charset="0"/>
              </a:rPr>
              <a:t> </a:t>
            </a:r>
            <a:r>
              <a:rPr lang="es-ES" i="1" dirty="0" err="1">
                <a:effectLst/>
                <a:latin typeface="Helvetica" pitchFamily="2" charset="0"/>
              </a:rPr>
              <a:t>algun</a:t>
            </a:r>
            <a:r>
              <a:rPr lang="es-ES" i="1" dirty="0">
                <a:effectLst/>
                <a:latin typeface="Helvetica" pitchFamily="2" charset="0"/>
              </a:rPr>
              <a:t> </a:t>
            </a:r>
            <a:r>
              <a:rPr lang="es-ES" i="1" dirty="0" err="1">
                <a:effectLst/>
                <a:latin typeface="Helvetica" pitchFamily="2" charset="0"/>
              </a:rPr>
              <a:t>senyal</a:t>
            </a:r>
            <a:r>
              <a:rPr lang="es-ES" i="1" dirty="0">
                <a:effectLst/>
                <a:latin typeface="Helvetica" pitchFamily="2" charset="0"/>
              </a:rPr>
              <a:t> de </a:t>
            </a:r>
            <a:r>
              <a:rPr lang="es-ES" i="1" dirty="0" err="1">
                <a:effectLst/>
                <a:latin typeface="Helvetica" pitchFamily="2" charset="0"/>
              </a:rPr>
              <a:t>seguretat</a:t>
            </a:r>
            <a:r>
              <a:rPr lang="es-ES" i="1" dirty="0">
                <a:effectLst/>
                <a:latin typeface="Helvetica" pitchFamily="2" charset="0"/>
              </a:rPr>
              <a:t> </a:t>
            </a:r>
            <a:r>
              <a:rPr lang="es-ES" i="1" dirty="0" err="1">
                <a:effectLst/>
                <a:latin typeface="Helvetica" pitchFamily="2" charset="0"/>
              </a:rPr>
              <a:t>dins</a:t>
            </a:r>
            <a:r>
              <a:rPr lang="es-ES" i="1" dirty="0">
                <a:effectLst/>
                <a:latin typeface="Helvetica" pitchFamily="2" charset="0"/>
              </a:rPr>
              <a:t> </a:t>
            </a:r>
            <a:r>
              <a:rPr lang="es-ES" i="1" dirty="0" err="1">
                <a:effectLst/>
                <a:latin typeface="Helvetica" pitchFamily="2" charset="0"/>
              </a:rPr>
              <a:t>l’empresa</a:t>
            </a:r>
            <a:r>
              <a:rPr lang="es-ES" i="1" dirty="0">
                <a:effectLst/>
                <a:latin typeface="Helvetica" pitchFamily="2" charset="0"/>
              </a:rPr>
              <a:t>? </a:t>
            </a:r>
            <a:r>
              <a:rPr lang="es-ES" i="1" dirty="0" err="1">
                <a:effectLst/>
                <a:latin typeface="Helvetica" pitchFamily="2" charset="0"/>
              </a:rPr>
              <a:t>Dibuixa’l</a:t>
            </a:r>
            <a:r>
              <a:rPr lang="es-ES" i="1" dirty="0">
                <a:effectLst/>
                <a:latin typeface="Helvetica" pitchFamily="2" charset="0"/>
              </a:rPr>
              <a:t>.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>
                <a:effectLst/>
                <a:latin typeface="Helvetica" pitchFamily="2" charset="0"/>
              </a:rPr>
              <a:t>8. </a:t>
            </a:r>
            <a:r>
              <a:rPr lang="es-ES" i="1" dirty="0" err="1">
                <a:effectLst/>
                <a:latin typeface="Helvetica" pitchFamily="2" charset="0"/>
              </a:rPr>
              <a:t>Què</a:t>
            </a:r>
            <a:r>
              <a:rPr lang="es-ES" i="1" dirty="0">
                <a:effectLst/>
                <a:latin typeface="Helvetica" pitchFamily="2" charset="0"/>
              </a:rPr>
              <a:t> </a:t>
            </a:r>
            <a:r>
              <a:rPr lang="es-ES" i="1" dirty="0" err="1">
                <a:effectLst/>
                <a:latin typeface="Helvetica" pitchFamily="2" charset="0"/>
              </a:rPr>
              <a:t>és</a:t>
            </a:r>
            <a:r>
              <a:rPr lang="es-ES" i="1" dirty="0">
                <a:effectLst/>
                <a:latin typeface="Helvetica" pitchFamily="2" charset="0"/>
              </a:rPr>
              <a:t> un </a:t>
            </a:r>
            <a:r>
              <a:rPr lang="es-ES" i="1" dirty="0" err="1">
                <a:effectLst/>
                <a:latin typeface="Helvetica" pitchFamily="2" charset="0"/>
              </a:rPr>
              <a:t>pla</a:t>
            </a:r>
            <a:r>
              <a:rPr lang="es-ES" i="1" dirty="0">
                <a:effectLst/>
                <a:latin typeface="Helvetica" pitchFamily="2" charset="0"/>
              </a:rPr>
              <a:t> </a:t>
            </a:r>
            <a:r>
              <a:rPr lang="es-ES" i="1" dirty="0" err="1">
                <a:effectLst/>
                <a:latin typeface="Helvetica" pitchFamily="2" charset="0"/>
              </a:rPr>
              <a:t>d’emergència</a:t>
            </a:r>
            <a:r>
              <a:rPr lang="es-ES" i="1" dirty="0">
                <a:effectLst/>
                <a:latin typeface="Helvetica" pitchFamily="2" charset="0"/>
              </a:rPr>
              <a:t>?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>
                <a:effectLst/>
                <a:latin typeface="Helvetica" pitchFamily="2" charset="0"/>
              </a:rPr>
              <a:t>9. Per a </a:t>
            </a:r>
            <a:r>
              <a:rPr lang="es-ES" i="1" dirty="0" err="1">
                <a:effectLst/>
                <a:latin typeface="Helvetica" pitchFamily="2" charset="0"/>
              </a:rPr>
              <a:t>què</a:t>
            </a:r>
            <a:r>
              <a:rPr lang="es-ES" i="1" dirty="0">
                <a:effectLst/>
                <a:latin typeface="Helvetica" pitchFamily="2" charset="0"/>
              </a:rPr>
              <a:t> </a:t>
            </a:r>
            <a:r>
              <a:rPr lang="es-ES" i="1" dirty="0" err="1">
                <a:effectLst/>
                <a:latin typeface="Helvetica" pitchFamily="2" charset="0"/>
              </a:rPr>
              <a:t>serveixen</a:t>
            </a:r>
            <a:r>
              <a:rPr lang="es-ES" i="1" dirty="0">
                <a:effectLst/>
                <a:latin typeface="Helvetica" pitchFamily="2" charset="0"/>
              </a:rPr>
              <a:t> </a:t>
            </a:r>
            <a:r>
              <a:rPr lang="es-ES" i="1" dirty="0" err="1">
                <a:effectLst/>
                <a:latin typeface="Helvetica" pitchFamily="2" charset="0"/>
              </a:rPr>
              <a:t>els</a:t>
            </a:r>
            <a:r>
              <a:rPr lang="es-ES" i="1" dirty="0">
                <a:effectLst/>
                <a:latin typeface="Helvetica" pitchFamily="2" charset="0"/>
              </a:rPr>
              <a:t> </a:t>
            </a:r>
            <a:r>
              <a:rPr lang="es-ES" i="1" dirty="0" err="1">
                <a:effectLst/>
                <a:latin typeface="Helvetica" pitchFamily="2" charset="0"/>
              </a:rPr>
              <a:t>simulacres</a:t>
            </a:r>
            <a:r>
              <a:rPr lang="es-ES" i="1" dirty="0">
                <a:effectLst/>
                <a:latin typeface="Helvetica" pitchFamily="2" charset="0"/>
              </a:rPr>
              <a:t>?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>
                <a:effectLst/>
                <a:latin typeface="Helvetica" pitchFamily="2" charset="0"/>
              </a:rPr>
              <a:t>10. </a:t>
            </a:r>
            <a:r>
              <a:rPr lang="es-ES" i="1" dirty="0" err="1">
                <a:effectLst/>
                <a:latin typeface="Helvetica" pitchFamily="2" charset="0"/>
              </a:rPr>
              <a:t>Quins</a:t>
            </a:r>
            <a:r>
              <a:rPr lang="es-ES" i="1" dirty="0">
                <a:effectLst/>
                <a:latin typeface="Helvetica" pitchFamily="2" charset="0"/>
              </a:rPr>
              <a:t> </a:t>
            </a:r>
            <a:r>
              <a:rPr lang="es-ES" i="1" dirty="0" err="1">
                <a:effectLst/>
                <a:latin typeface="Helvetica" pitchFamily="2" charset="0"/>
              </a:rPr>
              <a:t>són</a:t>
            </a:r>
            <a:r>
              <a:rPr lang="es-ES" i="1" dirty="0">
                <a:effectLst/>
                <a:latin typeface="Helvetica" pitchFamily="2" charset="0"/>
              </a:rPr>
              <a:t> </a:t>
            </a:r>
            <a:r>
              <a:rPr lang="es-ES" i="1" dirty="0" err="1">
                <a:effectLst/>
                <a:latin typeface="Helvetica" pitchFamily="2" charset="0"/>
              </a:rPr>
              <a:t>els</a:t>
            </a:r>
            <a:r>
              <a:rPr lang="es-ES" i="1" dirty="0">
                <a:effectLst/>
                <a:latin typeface="Helvetica" pitchFamily="2" charset="0"/>
              </a:rPr>
              <a:t> riscos </a:t>
            </a:r>
            <a:r>
              <a:rPr lang="es-ES" i="1" dirty="0" err="1">
                <a:effectLst/>
                <a:latin typeface="Helvetica" pitchFamily="2" charset="0"/>
              </a:rPr>
              <a:t>als</a:t>
            </a:r>
            <a:r>
              <a:rPr lang="es-ES" i="1" dirty="0">
                <a:effectLst/>
                <a:latin typeface="Helvetica" pitchFamily="2" charset="0"/>
              </a:rPr>
              <a:t> que </a:t>
            </a:r>
            <a:r>
              <a:rPr lang="es-ES" i="1" dirty="0" err="1">
                <a:effectLst/>
                <a:latin typeface="Helvetica" pitchFamily="2" charset="0"/>
              </a:rPr>
              <a:t>està</a:t>
            </a:r>
            <a:r>
              <a:rPr lang="es-ES" i="1" dirty="0">
                <a:effectLst/>
                <a:latin typeface="Helvetica" pitchFamily="2" charset="0"/>
              </a:rPr>
              <a:t> </a:t>
            </a:r>
            <a:r>
              <a:rPr lang="es-ES" i="1" dirty="0" err="1">
                <a:effectLst/>
                <a:latin typeface="Helvetica" pitchFamily="2" charset="0"/>
              </a:rPr>
              <a:t>exposat</a:t>
            </a:r>
            <a:r>
              <a:rPr lang="es-ES" i="1" dirty="0">
                <a:effectLst/>
                <a:latin typeface="Helvetica" pitchFamily="2" charset="0"/>
              </a:rPr>
              <a:t> un </a:t>
            </a:r>
            <a:r>
              <a:rPr lang="es-ES" i="1" dirty="0" err="1">
                <a:effectLst/>
                <a:latin typeface="Helvetica" pitchFamily="2" charset="0"/>
              </a:rPr>
              <a:t>treballador</a:t>
            </a:r>
            <a:r>
              <a:rPr lang="es-ES" i="1" dirty="0">
                <a:effectLst/>
                <a:latin typeface="Helvetica" pitchFamily="2" charset="0"/>
              </a:rPr>
              <a:t> del </a:t>
            </a:r>
            <a:r>
              <a:rPr lang="es-ES" i="1" dirty="0" err="1">
                <a:effectLst/>
                <a:latin typeface="Helvetica" pitchFamily="2" charset="0"/>
              </a:rPr>
              <a:t>teu</a:t>
            </a:r>
            <a:r>
              <a:rPr lang="es-ES" i="1" dirty="0">
                <a:effectLst/>
                <a:latin typeface="Helvetica" pitchFamily="2" charset="0"/>
              </a:rPr>
              <a:t> perfil </a:t>
            </a:r>
            <a:r>
              <a:rPr lang="es-ES" i="1" dirty="0" err="1">
                <a:effectLst/>
                <a:latin typeface="Helvetica" pitchFamily="2" charset="0"/>
              </a:rPr>
              <a:t>professional</a:t>
            </a:r>
            <a:r>
              <a:rPr lang="es-ES" i="1" dirty="0">
                <a:effectLst/>
                <a:latin typeface="Helvetica" pitchFamily="2" charset="0"/>
              </a:rPr>
              <a:t>?</a:t>
            </a:r>
            <a:endParaRPr lang="es-ES" dirty="0">
              <a:effectLst/>
              <a:latin typeface="Helvetica" pitchFamily="2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65451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640CFD-6D79-00E3-AD44-422523233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Avaluació</a:t>
            </a:r>
            <a:r>
              <a:rPr lang="es-ES" dirty="0"/>
              <a:t> Inicial </a:t>
            </a:r>
            <a:r>
              <a:rPr lang="es-ES" dirty="0" err="1"/>
              <a:t>Dret</a:t>
            </a:r>
            <a:r>
              <a:rPr lang="es-ES" dirty="0"/>
              <a:t> del </a:t>
            </a:r>
            <a:r>
              <a:rPr lang="es-ES" dirty="0" err="1"/>
              <a:t>treball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CD62A8-B5C2-91D5-A7D1-03E116D82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s-ES" sz="4300" i="1" dirty="0">
                <a:effectLst/>
                <a:latin typeface="Helvetica" pitchFamily="2" charset="0"/>
              </a:rPr>
              <a:t>1. </a:t>
            </a:r>
            <a:r>
              <a:rPr lang="es-ES" sz="4300" i="1" dirty="0" err="1">
                <a:effectLst/>
                <a:latin typeface="Helvetica" pitchFamily="2" charset="0"/>
              </a:rPr>
              <a:t>Defineix</a:t>
            </a:r>
            <a:r>
              <a:rPr lang="es-ES" sz="4300" i="1" dirty="0">
                <a:effectLst/>
                <a:latin typeface="Helvetica" pitchFamily="2" charset="0"/>
              </a:rPr>
              <a:t> el </a:t>
            </a:r>
            <a:r>
              <a:rPr lang="es-ES" sz="4300" i="1" dirty="0" err="1">
                <a:effectLst/>
                <a:latin typeface="Helvetica" pitchFamily="2" charset="0"/>
              </a:rPr>
              <a:t>concepte</a:t>
            </a:r>
            <a:r>
              <a:rPr lang="es-ES" sz="4300" i="1" dirty="0">
                <a:effectLst/>
                <a:latin typeface="Helvetica" pitchFamily="2" charset="0"/>
              </a:rPr>
              <a:t> de </a:t>
            </a:r>
            <a:r>
              <a:rPr lang="es-ES" sz="4300" i="1" dirty="0" err="1">
                <a:effectLst/>
                <a:latin typeface="Helvetica" pitchFamily="2" charset="0"/>
              </a:rPr>
              <a:t>Dret</a:t>
            </a:r>
            <a:r>
              <a:rPr lang="es-ES" sz="4300" i="1" dirty="0">
                <a:effectLst/>
                <a:latin typeface="Helvetica" pitchFamily="2" charset="0"/>
              </a:rPr>
              <a:t> del </a:t>
            </a:r>
            <a:r>
              <a:rPr lang="es-ES" sz="4300" i="1" dirty="0" err="1">
                <a:effectLst/>
                <a:latin typeface="Helvetica" pitchFamily="2" charset="0"/>
              </a:rPr>
              <a:t>Treball</a:t>
            </a:r>
            <a:endParaRPr lang="es-ES" sz="4300" dirty="0">
              <a:effectLst/>
              <a:latin typeface="Helvetica" pitchFamily="2" charset="0"/>
            </a:endParaRPr>
          </a:p>
          <a:p>
            <a:r>
              <a:rPr lang="es-ES" sz="4200" i="1" dirty="0">
                <a:effectLst/>
                <a:latin typeface="Helvetica" pitchFamily="2" charset="0"/>
              </a:rPr>
              <a:t>2. Explica </a:t>
            </a:r>
            <a:r>
              <a:rPr lang="es-ES" sz="4200" i="1" dirty="0" err="1">
                <a:effectLst/>
                <a:latin typeface="Helvetica" pitchFamily="2" charset="0"/>
              </a:rPr>
              <a:t>què</a:t>
            </a:r>
            <a:r>
              <a:rPr lang="es-ES" sz="4200" i="1" dirty="0">
                <a:effectLst/>
                <a:latin typeface="Helvetica" pitchFamily="2" charset="0"/>
              </a:rPr>
              <a:t> </a:t>
            </a:r>
            <a:r>
              <a:rPr lang="es-ES" sz="4200" i="1" dirty="0" err="1">
                <a:effectLst/>
                <a:latin typeface="Helvetica" pitchFamily="2" charset="0"/>
              </a:rPr>
              <a:t>és</a:t>
            </a:r>
            <a:r>
              <a:rPr lang="es-ES" sz="4200" i="1" dirty="0">
                <a:effectLst/>
                <a:latin typeface="Helvetica" pitchFamily="2" charset="0"/>
              </a:rPr>
              <a:t> </a:t>
            </a:r>
            <a:r>
              <a:rPr lang="es-ES" sz="4200" i="1" dirty="0" err="1">
                <a:effectLst/>
                <a:latin typeface="Helvetica" pitchFamily="2" charset="0"/>
              </a:rPr>
              <a:t>l’Estatut</a:t>
            </a:r>
            <a:r>
              <a:rPr lang="es-ES" sz="4200" i="1" dirty="0">
                <a:effectLst/>
                <a:latin typeface="Helvetica" pitchFamily="2" charset="0"/>
              </a:rPr>
              <a:t> </a:t>
            </a:r>
            <a:r>
              <a:rPr lang="es-ES" sz="4200" i="1" dirty="0" err="1">
                <a:effectLst/>
                <a:latin typeface="Helvetica" pitchFamily="2" charset="0"/>
              </a:rPr>
              <a:t>dels</a:t>
            </a:r>
            <a:r>
              <a:rPr lang="es-ES" sz="4200" i="1" dirty="0">
                <a:effectLst/>
                <a:latin typeface="Helvetica" pitchFamily="2" charset="0"/>
              </a:rPr>
              <a:t> </a:t>
            </a:r>
            <a:r>
              <a:rPr lang="es-ES" sz="4200" i="1" dirty="0" err="1">
                <a:effectLst/>
                <a:latin typeface="Helvetica" pitchFamily="2" charset="0"/>
              </a:rPr>
              <a:t>Treballadors</a:t>
            </a:r>
            <a:endParaRPr lang="es-ES" sz="4200" dirty="0">
              <a:effectLst/>
              <a:latin typeface="Helvetica" pitchFamily="2" charset="0"/>
            </a:endParaRPr>
          </a:p>
          <a:p>
            <a:r>
              <a:rPr lang="es-ES" sz="4200" i="1" dirty="0">
                <a:effectLst/>
                <a:latin typeface="Helvetica" pitchFamily="2" charset="0"/>
              </a:rPr>
              <a:t>3. Enumera dos </a:t>
            </a:r>
            <a:r>
              <a:rPr lang="es-ES" sz="4200" i="1" dirty="0" err="1">
                <a:effectLst/>
                <a:latin typeface="Helvetica" pitchFamily="2" charset="0"/>
              </a:rPr>
              <a:t>drets</a:t>
            </a:r>
            <a:r>
              <a:rPr lang="es-ES" sz="4200" i="1" dirty="0">
                <a:effectLst/>
                <a:latin typeface="Helvetica" pitchFamily="2" charset="0"/>
              </a:rPr>
              <a:t> </a:t>
            </a:r>
            <a:r>
              <a:rPr lang="es-ES" sz="4200" i="1" dirty="0" err="1">
                <a:effectLst/>
                <a:latin typeface="Helvetica" pitchFamily="2" charset="0"/>
              </a:rPr>
              <a:t>bàsics</a:t>
            </a:r>
            <a:r>
              <a:rPr lang="es-ES" sz="4200" i="1" dirty="0">
                <a:effectLst/>
                <a:latin typeface="Helvetica" pitchFamily="2" charset="0"/>
              </a:rPr>
              <a:t> del </a:t>
            </a:r>
            <a:r>
              <a:rPr lang="es-ES" sz="4200" i="1" dirty="0" err="1">
                <a:effectLst/>
                <a:latin typeface="Helvetica" pitchFamily="2" charset="0"/>
              </a:rPr>
              <a:t>treballador</a:t>
            </a:r>
            <a:endParaRPr lang="es-ES" sz="4200" dirty="0">
              <a:effectLst/>
              <a:latin typeface="Helvetica" pitchFamily="2" charset="0"/>
            </a:endParaRPr>
          </a:p>
          <a:p>
            <a:r>
              <a:rPr lang="es-ES" sz="4200" i="1" dirty="0">
                <a:effectLst/>
                <a:latin typeface="Helvetica" pitchFamily="2" charset="0"/>
              </a:rPr>
              <a:t>4. Explica </a:t>
            </a:r>
            <a:r>
              <a:rPr lang="es-ES" sz="4200" i="1" dirty="0" err="1">
                <a:effectLst/>
                <a:latin typeface="Helvetica" pitchFamily="2" charset="0"/>
              </a:rPr>
              <a:t>què</a:t>
            </a:r>
            <a:r>
              <a:rPr lang="es-ES" sz="4200" i="1" dirty="0">
                <a:effectLst/>
                <a:latin typeface="Helvetica" pitchFamily="2" charset="0"/>
              </a:rPr>
              <a:t> </a:t>
            </a:r>
            <a:r>
              <a:rPr lang="es-ES" sz="4200" i="1" dirty="0" err="1">
                <a:effectLst/>
                <a:latin typeface="Helvetica" pitchFamily="2" charset="0"/>
              </a:rPr>
              <a:t>és</a:t>
            </a:r>
            <a:r>
              <a:rPr lang="es-ES" sz="4200" i="1" dirty="0">
                <a:effectLst/>
                <a:latin typeface="Helvetica" pitchFamily="2" charset="0"/>
              </a:rPr>
              <a:t> un contracte.</a:t>
            </a:r>
            <a:endParaRPr lang="es-ES" sz="4200" dirty="0">
              <a:effectLst/>
              <a:latin typeface="Helvetica" pitchFamily="2" charset="0"/>
            </a:endParaRPr>
          </a:p>
          <a:p>
            <a:r>
              <a:rPr lang="es-ES" sz="4200" i="1" dirty="0">
                <a:effectLst/>
                <a:latin typeface="Helvetica" pitchFamily="2" charset="0"/>
              </a:rPr>
              <a:t>5. </a:t>
            </a:r>
            <a:r>
              <a:rPr lang="es-ES" sz="4200" i="1" dirty="0" err="1">
                <a:effectLst/>
                <a:latin typeface="Helvetica" pitchFamily="2" charset="0"/>
              </a:rPr>
              <a:t>Què</a:t>
            </a:r>
            <a:r>
              <a:rPr lang="es-ES" sz="4200" i="1" dirty="0">
                <a:effectLst/>
                <a:latin typeface="Helvetica" pitchFamily="2" charset="0"/>
              </a:rPr>
              <a:t> significa estar en </a:t>
            </a:r>
            <a:r>
              <a:rPr lang="es-ES" sz="4200" i="1" dirty="0" err="1">
                <a:effectLst/>
                <a:latin typeface="Helvetica" pitchFamily="2" charset="0"/>
              </a:rPr>
              <a:t>període</a:t>
            </a:r>
            <a:r>
              <a:rPr lang="es-ES" sz="4200" i="1" dirty="0">
                <a:effectLst/>
                <a:latin typeface="Helvetica" pitchFamily="2" charset="0"/>
              </a:rPr>
              <a:t> de </a:t>
            </a:r>
            <a:r>
              <a:rPr lang="es-ES" sz="4200" i="1" dirty="0" err="1">
                <a:effectLst/>
                <a:latin typeface="Helvetica" pitchFamily="2" charset="0"/>
              </a:rPr>
              <a:t>prova</a:t>
            </a:r>
            <a:r>
              <a:rPr lang="es-ES" sz="4200" i="1" dirty="0">
                <a:effectLst/>
                <a:latin typeface="Helvetica" pitchFamily="2" charset="0"/>
              </a:rPr>
              <a:t> en un contracte laboral?</a:t>
            </a:r>
            <a:endParaRPr lang="es-ES" sz="4200" dirty="0">
              <a:effectLst/>
              <a:latin typeface="Helvetica" pitchFamily="2" charset="0"/>
            </a:endParaRPr>
          </a:p>
          <a:p>
            <a:r>
              <a:rPr lang="es-ES" sz="4200" i="1" dirty="0">
                <a:effectLst/>
                <a:latin typeface="Helvetica" pitchFamily="2" charset="0"/>
              </a:rPr>
              <a:t>6. </a:t>
            </a:r>
            <a:r>
              <a:rPr lang="es-ES" sz="4200" i="1" dirty="0" err="1">
                <a:effectLst/>
                <a:latin typeface="Helvetica" pitchFamily="2" charset="0"/>
              </a:rPr>
              <a:t>Què</a:t>
            </a:r>
            <a:r>
              <a:rPr lang="es-ES" sz="4200" i="1" dirty="0">
                <a:effectLst/>
                <a:latin typeface="Helvetica" pitchFamily="2" charset="0"/>
              </a:rPr>
              <a:t> </a:t>
            </a:r>
            <a:r>
              <a:rPr lang="es-ES" sz="4200" i="1" dirty="0" err="1">
                <a:effectLst/>
                <a:latin typeface="Helvetica" pitchFamily="2" charset="0"/>
              </a:rPr>
              <a:t>entens</a:t>
            </a:r>
            <a:r>
              <a:rPr lang="es-ES" sz="4200" i="1" dirty="0">
                <a:effectLst/>
                <a:latin typeface="Helvetica" pitchFamily="2" charset="0"/>
              </a:rPr>
              <a:t> per </a:t>
            </a:r>
            <a:r>
              <a:rPr lang="es-ES" sz="4200" i="1" dirty="0" err="1">
                <a:effectLst/>
                <a:latin typeface="Helvetica" pitchFamily="2" charset="0"/>
              </a:rPr>
              <a:t>prestacions</a:t>
            </a:r>
            <a:r>
              <a:rPr lang="es-ES" sz="4200" i="1" dirty="0">
                <a:effectLst/>
                <a:latin typeface="Helvetica" pitchFamily="2" charset="0"/>
              </a:rPr>
              <a:t> de la </a:t>
            </a:r>
            <a:r>
              <a:rPr lang="es-ES" sz="4200" i="1" dirty="0" err="1">
                <a:effectLst/>
                <a:latin typeface="Helvetica" pitchFamily="2" charset="0"/>
              </a:rPr>
              <a:t>Seguretat</a:t>
            </a:r>
            <a:r>
              <a:rPr lang="es-ES" sz="4200" i="1" dirty="0">
                <a:effectLst/>
                <a:latin typeface="Helvetica" pitchFamily="2" charset="0"/>
              </a:rPr>
              <a:t> Social?</a:t>
            </a:r>
            <a:endParaRPr lang="es-ES" sz="4200" dirty="0">
              <a:effectLst/>
              <a:latin typeface="Helvetica" pitchFamily="2" charset="0"/>
            </a:endParaRPr>
          </a:p>
          <a:p>
            <a:r>
              <a:rPr lang="es-ES" sz="4200" i="1" dirty="0">
                <a:effectLst/>
                <a:latin typeface="Helvetica" pitchFamily="2" charset="0"/>
              </a:rPr>
              <a:t>7. Un </a:t>
            </a:r>
            <a:r>
              <a:rPr lang="es-ES" sz="4200" i="1" dirty="0" err="1">
                <a:effectLst/>
                <a:latin typeface="Helvetica" pitchFamily="2" charset="0"/>
              </a:rPr>
              <a:t>treballador</a:t>
            </a:r>
            <a:r>
              <a:rPr lang="es-ES" sz="4200" i="1" dirty="0">
                <a:effectLst/>
                <a:latin typeface="Helvetica" pitchFamily="2" charset="0"/>
              </a:rPr>
              <a:t> </a:t>
            </a:r>
            <a:r>
              <a:rPr lang="es-ES" sz="4200" i="1" dirty="0" err="1">
                <a:effectLst/>
                <a:latin typeface="Helvetica" pitchFamily="2" charset="0"/>
              </a:rPr>
              <a:t>sense</a:t>
            </a:r>
            <a:r>
              <a:rPr lang="es-ES" sz="4200" i="1" dirty="0">
                <a:effectLst/>
                <a:latin typeface="Helvetica" pitchFamily="2" charset="0"/>
              </a:rPr>
              <a:t> </a:t>
            </a:r>
            <a:r>
              <a:rPr lang="es-ES" sz="4200" i="1" dirty="0" err="1">
                <a:effectLst/>
                <a:latin typeface="Helvetica" pitchFamily="2" charset="0"/>
              </a:rPr>
              <a:t>feina</a:t>
            </a:r>
            <a:r>
              <a:rPr lang="es-ES" sz="4200" i="1" dirty="0">
                <a:effectLst/>
                <a:latin typeface="Helvetica" pitchFamily="2" charset="0"/>
              </a:rPr>
              <a:t> té </a:t>
            </a:r>
            <a:r>
              <a:rPr lang="es-ES" sz="4200" i="1" dirty="0" err="1">
                <a:effectLst/>
                <a:latin typeface="Helvetica" pitchFamily="2" charset="0"/>
              </a:rPr>
              <a:t>dret</a:t>
            </a:r>
            <a:r>
              <a:rPr lang="es-ES" sz="4200" i="1" dirty="0">
                <a:effectLst/>
                <a:latin typeface="Helvetica" pitchFamily="2" charset="0"/>
              </a:rPr>
              <a:t> a cobrar la </a:t>
            </a:r>
            <a:r>
              <a:rPr lang="es-ES" sz="4200" i="1" dirty="0" err="1">
                <a:effectLst/>
                <a:latin typeface="Helvetica" pitchFamily="2" charset="0"/>
              </a:rPr>
              <a:t>prestació</a:t>
            </a:r>
            <a:r>
              <a:rPr lang="es-ES" sz="4200" i="1" dirty="0">
                <a:effectLst/>
                <a:latin typeface="Helvetica" pitchFamily="2" charset="0"/>
              </a:rPr>
              <a:t> per </a:t>
            </a:r>
            <a:r>
              <a:rPr lang="es-ES" sz="4200" i="1" dirty="0" err="1">
                <a:effectLst/>
                <a:latin typeface="Helvetica" pitchFamily="2" charset="0"/>
              </a:rPr>
              <a:t>desocupació</a:t>
            </a:r>
            <a:r>
              <a:rPr lang="es-ES" sz="4200" i="1" dirty="0">
                <a:effectLst/>
                <a:latin typeface="Helvetica" pitchFamily="2" charset="0"/>
              </a:rPr>
              <a:t>?</a:t>
            </a:r>
            <a:endParaRPr lang="es-ES" sz="4200" dirty="0">
              <a:effectLst/>
              <a:latin typeface="Helvetica" pitchFamily="2" charset="0"/>
            </a:endParaRPr>
          </a:p>
          <a:p>
            <a:r>
              <a:rPr lang="es-ES" sz="4200" i="1" dirty="0">
                <a:effectLst/>
                <a:latin typeface="Helvetica" pitchFamily="2" charset="0"/>
              </a:rPr>
              <a:t>8. Quina </a:t>
            </a:r>
            <a:r>
              <a:rPr lang="es-ES" sz="4200" i="1" dirty="0" err="1">
                <a:effectLst/>
                <a:latin typeface="Helvetica" pitchFamily="2" charset="0"/>
              </a:rPr>
              <a:t>diferència</a:t>
            </a:r>
            <a:r>
              <a:rPr lang="es-ES" sz="4200" i="1" dirty="0">
                <a:effectLst/>
                <a:latin typeface="Helvetica" pitchFamily="2" charset="0"/>
              </a:rPr>
              <a:t> hi ha entre </a:t>
            </a:r>
            <a:r>
              <a:rPr lang="es-ES" sz="4200" i="1" dirty="0" err="1">
                <a:effectLst/>
                <a:latin typeface="Helvetica" pitchFamily="2" charset="0"/>
              </a:rPr>
              <a:t>malaltia</a:t>
            </a:r>
            <a:r>
              <a:rPr lang="es-ES" sz="4200" i="1" dirty="0">
                <a:effectLst/>
                <a:latin typeface="Helvetica" pitchFamily="2" charset="0"/>
              </a:rPr>
              <a:t> </a:t>
            </a:r>
            <a:r>
              <a:rPr lang="es-ES" sz="4200" i="1" dirty="0" err="1">
                <a:effectLst/>
                <a:latin typeface="Helvetica" pitchFamily="2" charset="0"/>
              </a:rPr>
              <a:t>professional</a:t>
            </a:r>
            <a:r>
              <a:rPr lang="es-ES" sz="4200" i="1" dirty="0">
                <a:effectLst/>
                <a:latin typeface="Helvetica" pitchFamily="2" charset="0"/>
              </a:rPr>
              <a:t> i </a:t>
            </a:r>
            <a:r>
              <a:rPr lang="es-ES" sz="4200" i="1" dirty="0" err="1">
                <a:effectLst/>
                <a:latin typeface="Helvetica" pitchFamily="2" charset="0"/>
              </a:rPr>
              <a:t>accident</a:t>
            </a:r>
            <a:r>
              <a:rPr lang="es-ES" sz="4200" i="1" dirty="0">
                <a:effectLst/>
                <a:latin typeface="Helvetica" pitchFamily="2" charset="0"/>
              </a:rPr>
              <a:t> de </a:t>
            </a:r>
            <a:r>
              <a:rPr lang="es-ES" sz="4200" i="1" dirty="0" err="1">
                <a:effectLst/>
                <a:latin typeface="Helvetica" pitchFamily="2" charset="0"/>
              </a:rPr>
              <a:t>treball</a:t>
            </a:r>
            <a:r>
              <a:rPr lang="es-ES" sz="4200" i="1" dirty="0">
                <a:effectLst/>
                <a:latin typeface="Helvetica" pitchFamily="2" charset="0"/>
              </a:rPr>
              <a:t>?</a:t>
            </a:r>
            <a:endParaRPr lang="es-ES" sz="4200" dirty="0">
              <a:effectLst/>
              <a:latin typeface="Helvetica" pitchFamily="2" charset="0"/>
            </a:endParaRPr>
          </a:p>
          <a:p>
            <a:r>
              <a:rPr lang="es-ES" sz="4200" i="1" dirty="0">
                <a:effectLst/>
                <a:latin typeface="Helvetica" pitchFamily="2" charset="0"/>
              </a:rPr>
              <a:t>9. </a:t>
            </a:r>
            <a:r>
              <a:rPr lang="es-ES" sz="4200" i="1" dirty="0" err="1">
                <a:effectLst/>
                <a:latin typeface="Helvetica" pitchFamily="2" charset="0"/>
              </a:rPr>
              <a:t>Què</a:t>
            </a:r>
            <a:r>
              <a:rPr lang="es-ES" sz="4200" i="1" dirty="0">
                <a:effectLst/>
                <a:latin typeface="Helvetica" pitchFamily="2" charset="0"/>
              </a:rPr>
              <a:t> </a:t>
            </a:r>
            <a:r>
              <a:rPr lang="es-ES" sz="4200" i="1" dirty="0" err="1">
                <a:effectLst/>
                <a:latin typeface="Helvetica" pitchFamily="2" charset="0"/>
              </a:rPr>
              <a:t>és</a:t>
            </a:r>
            <a:r>
              <a:rPr lang="es-ES" sz="4200" i="1" dirty="0">
                <a:effectLst/>
                <a:latin typeface="Helvetica" pitchFamily="2" charset="0"/>
              </a:rPr>
              <a:t> un </a:t>
            </a:r>
            <a:r>
              <a:rPr lang="es-ES" sz="4200" i="1" dirty="0" err="1">
                <a:effectLst/>
                <a:latin typeface="Helvetica" pitchFamily="2" charset="0"/>
              </a:rPr>
              <a:t>sindicat</a:t>
            </a:r>
            <a:r>
              <a:rPr lang="es-ES" sz="4200" i="1" dirty="0">
                <a:effectLst/>
                <a:latin typeface="Helvetica" pitchFamily="2" charset="0"/>
              </a:rPr>
              <a:t>?</a:t>
            </a:r>
            <a:endParaRPr lang="es-ES" sz="4200" dirty="0">
              <a:effectLst/>
              <a:latin typeface="Helvetica" pitchFamily="2" charset="0"/>
            </a:endParaRPr>
          </a:p>
          <a:p>
            <a:r>
              <a:rPr lang="es-ES" sz="4200" i="1" dirty="0">
                <a:effectLst/>
                <a:latin typeface="Helvetica" pitchFamily="2" charset="0"/>
              </a:rPr>
              <a:t>10. </a:t>
            </a:r>
            <a:r>
              <a:rPr lang="es-ES" sz="4200" i="1" dirty="0" err="1">
                <a:effectLst/>
                <a:latin typeface="Helvetica" pitchFamily="2" charset="0"/>
              </a:rPr>
              <a:t>Què</a:t>
            </a:r>
            <a:r>
              <a:rPr lang="es-ES" sz="4200" i="1" dirty="0">
                <a:effectLst/>
                <a:latin typeface="Helvetica" pitchFamily="2" charset="0"/>
              </a:rPr>
              <a:t> </a:t>
            </a:r>
            <a:r>
              <a:rPr lang="es-ES" sz="4200" i="1" dirty="0" err="1">
                <a:effectLst/>
                <a:latin typeface="Helvetica" pitchFamily="2" charset="0"/>
              </a:rPr>
              <a:t>és</a:t>
            </a:r>
            <a:r>
              <a:rPr lang="es-ES" sz="4200" i="1" dirty="0">
                <a:effectLst/>
                <a:latin typeface="Helvetica" pitchFamily="2" charset="0"/>
              </a:rPr>
              <a:t> un </a:t>
            </a:r>
            <a:r>
              <a:rPr lang="es-ES" sz="4200" i="1" dirty="0" err="1">
                <a:effectLst/>
                <a:latin typeface="Helvetica" pitchFamily="2" charset="0"/>
              </a:rPr>
              <a:t>acomiadament</a:t>
            </a:r>
            <a:r>
              <a:rPr lang="es-ES" sz="4200" i="1" dirty="0">
                <a:effectLst/>
                <a:latin typeface="Helvetica" pitchFamily="2" charset="0"/>
              </a:rPr>
              <a:t>?</a:t>
            </a:r>
            <a:endParaRPr lang="es-ES" sz="4200" dirty="0">
              <a:effectLst/>
              <a:latin typeface="Helvetica" pitchFamily="2" charset="0"/>
            </a:endParaRPr>
          </a:p>
          <a:p>
            <a:r>
              <a:rPr lang="es-ES" sz="4200" i="1" dirty="0">
                <a:effectLst/>
                <a:latin typeface="Helvetica" pitchFamily="2" charset="0"/>
              </a:rPr>
              <a:t>11. </a:t>
            </a:r>
            <a:r>
              <a:rPr lang="es-ES" sz="4200" i="1" dirty="0" err="1">
                <a:effectLst/>
                <a:latin typeface="Helvetica" pitchFamily="2" charset="0"/>
              </a:rPr>
              <a:t>Què</a:t>
            </a:r>
            <a:r>
              <a:rPr lang="es-ES" sz="4200" i="1" dirty="0">
                <a:effectLst/>
                <a:latin typeface="Helvetica" pitchFamily="2" charset="0"/>
              </a:rPr>
              <a:t> </a:t>
            </a:r>
            <a:r>
              <a:rPr lang="es-ES" sz="4200" i="1" dirty="0" err="1">
                <a:effectLst/>
                <a:latin typeface="Helvetica" pitchFamily="2" charset="0"/>
              </a:rPr>
              <a:t>és</a:t>
            </a:r>
            <a:r>
              <a:rPr lang="es-ES" sz="4200" i="1" dirty="0">
                <a:effectLst/>
                <a:latin typeface="Helvetica" pitchFamily="2" charset="0"/>
              </a:rPr>
              <a:t> un </a:t>
            </a:r>
            <a:r>
              <a:rPr lang="es-ES" sz="4200" i="1" dirty="0" err="1">
                <a:effectLst/>
                <a:latin typeface="Helvetica" pitchFamily="2" charset="0"/>
              </a:rPr>
              <a:t>conveni</a:t>
            </a:r>
            <a:r>
              <a:rPr lang="es-ES" sz="4200" i="1" dirty="0">
                <a:effectLst/>
                <a:latin typeface="Helvetica" pitchFamily="2" charset="0"/>
              </a:rPr>
              <a:t> </a:t>
            </a:r>
            <a:r>
              <a:rPr lang="es-ES" sz="4200" i="1" dirty="0" err="1">
                <a:effectLst/>
                <a:latin typeface="Helvetica" pitchFamily="2" charset="0"/>
              </a:rPr>
              <a:t>col·lectiu</a:t>
            </a:r>
            <a:r>
              <a:rPr lang="es-ES" sz="4200" i="1" dirty="0">
                <a:effectLst/>
                <a:latin typeface="Helvetica" pitchFamily="2" charset="0"/>
              </a:rPr>
              <a:t>?</a:t>
            </a:r>
            <a:endParaRPr lang="es-ES" sz="4200" dirty="0">
              <a:effectLst/>
              <a:latin typeface="Helvetica" pitchFamily="2" charset="0"/>
            </a:endParaRPr>
          </a:p>
          <a:p>
            <a:r>
              <a:rPr lang="es-ES" sz="4200" i="1" dirty="0">
                <a:effectLst/>
                <a:latin typeface="Helvetica" pitchFamily="2" charset="0"/>
              </a:rPr>
              <a:t>12. Explica </a:t>
            </a:r>
            <a:r>
              <a:rPr lang="es-ES" sz="4200" i="1" dirty="0" err="1">
                <a:effectLst/>
                <a:latin typeface="Helvetica" pitchFamily="2" charset="0"/>
              </a:rPr>
              <a:t>què</a:t>
            </a:r>
            <a:r>
              <a:rPr lang="es-ES" sz="4200" i="1" dirty="0">
                <a:effectLst/>
                <a:latin typeface="Helvetica" pitchFamily="2" charset="0"/>
              </a:rPr>
              <a:t> </a:t>
            </a:r>
            <a:r>
              <a:rPr lang="es-ES" sz="4200" i="1" dirty="0" err="1">
                <a:effectLst/>
                <a:latin typeface="Helvetica" pitchFamily="2" charset="0"/>
              </a:rPr>
              <a:t>és</a:t>
            </a:r>
            <a:r>
              <a:rPr lang="es-ES" sz="4200" i="1" dirty="0">
                <a:effectLst/>
                <a:latin typeface="Helvetica" pitchFamily="2" charset="0"/>
              </a:rPr>
              <a:t> la </a:t>
            </a:r>
            <a:r>
              <a:rPr lang="es-ES" sz="4200" i="1" dirty="0" err="1">
                <a:effectLst/>
                <a:latin typeface="Helvetica" pitchFamily="2" charset="0"/>
              </a:rPr>
              <a:t>quitança</a:t>
            </a:r>
            <a:r>
              <a:rPr lang="es-ES" sz="4200" i="1" dirty="0">
                <a:effectLst/>
                <a:latin typeface="Helvetica" pitchFamily="2" charset="0"/>
              </a:rPr>
              <a:t> (o finiquito) .</a:t>
            </a:r>
            <a:endParaRPr lang="es-ES" sz="4200" dirty="0">
              <a:effectLst/>
              <a:latin typeface="Helvetica" pitchFamily="2" charset="0"/>
            </a:endParaRPr>
          </a:p>
          <a:p>
            <a:r>
              <a:rPr lang="es-ES" sz="4200" i="1" dirty="0">
                <a:effectLst/>
                <a:latin typeface="Helvetica" pitchFamily="2" charset="0"/>
              </a:rPr>
              <a:t>13. Explica </a:t>
            </a:r>
            <a:r>
              <a:rPr lang="es-ES" sz="4200" i="1" dirty="0" err="1">
                <a:effectLst/>
                <a:latin typeface="Helvetica" pitchFamily="2" charset="0"/>
              </a:rPr>
              <a:t>què</a:t>
            </a:r>
            <a:r>
              <a:rPr lang="es-ES" sz="4200" i="1" dirty="0">
                <a:effectLst/>
                <a:latin typeface="Helvetica" pitchFamily="2" charset="0"/>
              </a:rPr>
              <a:t> </a:t>
            </a:r>
            <a:r>
              <a:rPr lang="es-ES" sz="4200" i="1" dirty="0" err="1">
                <a:effectLst/>
                <a:latin typeface="Helvetica" pitchFamily="2" charset="0"/>
              </a:rPr>
              <a:t>entens</a:t>
            </a:r>
            <a:r>
              <a:rPr lang="es-ES" sz="4200" i="1" dirty="0">
                <a:effectLst/>
                <a:latin typeface="Helvetica" pitchFamily="2" charset="0"/>
              </a:rPr>
              <a:t> per </a:t>
            </a:r>
            <a:r>
              <a:rPr lang="es-ES" sz="4200" i="1" dirty="0" err="1">
                <a:effectLst/>
                <a:latin typeface="Helvetica" pitchFamily="2" charset="0"/>
              </a:rPr>
              <a:t>mercat</a:t>
            </a:r>
            <a:r>
              <a:rPr lang="es-ES" sz="4200" i="1" dirty="0">
                <a:effectLst/>
                <a:latin typeface="Helvetica" pitchFamily="2" charset="0"/>
              </a:rPr>
              <a:t> de </a:t>
            </a:r>
            <a:r>
              <a:rPr lang="es-ES" sz="4200" i="1" dirty="0" err="1">
                <a:effectLst/>
                <a:latin typeface="Helvetica" pitchFamily="2" charset="0"/>
              </a:rPr>
              <a:t>treball</a:t>
            </a:r>
            <a:r>
              <a:rPr lang="es-ES" sz="4200" i="1" dirty="0">
                <a:effectLst/>
                <a:latin typeface="Helvetica" pitchFamily="2" charset="0"/>
              </a:rPr>
              <a:t>. Qui </a:t>
            </a:r>
            <a:r>
              <a:rPr lang="es-ES" sz="4200" i="1" dirty="0" err="1">
                <a:effectLst/>
                <a:latin typeface="Helvetica" pitchFamily="2" charset="0"/>
              </a:rPr>
              <a:t>constitueix</a:t>
            </a:r>
            <a:r>
              <a:rPr lang="es-ES" sz="4200" i="1" dirty="0">
                <a:effectLst/>
                <a:latin typeface="Helvetica" pitchFamily="2" charset="0"/>
              </a:rPr>
              <a:t> la </a:t>
            </a:r>
            <a:r>
              <a:rPr lang="es-ES" sz="4200" i="1" dirty="0" err="1">
                <a:effectLst/>
                <a:latin typeface="Helvetica" pitchFamily="2" charset="0"/>
              </a:rPr>
              <a:t>població</a:t>
            </a:r>
            <a:r>
              <a:rPr lang="es-ES" sz="4200" i="1" dirty="0">
                <a:effectLst/>
                <a:latin typeface="Helvetica" pitchFamily="2" charset="0"/>
              </a:rPr>
              <a:t> activa? I la</a:t>
            </a:r>
            <a:endParaRPr lang="es-ES" sz="4200" dirty="0">
              <a:effectLst/>
              <a:latin typeface="Helvetica" pitchFamily="2" charset="0"/>
            </a:endParaRPr>
          </a:p>
          <a:p>
            <a:r>
              <a:rPr lang="es-ES" sz="4200" i="1" dirty="0">
                <a:effectLst/>
                <a:latin typeface="Helvetica" pitchFamily="2" charset="0"/>
              </a:rPr>
              <a:t>inactiva?</a:t>
            </a:r>
            <a:endParaRPr lang="es-ES" sz="4200" dirty="0">
              <a:effectLst/>
              <a:latin typeface="Helvetica" pitchFamily="2" charset="0"/>
            </a:endParaRPr>
          </a:p>
          <a:p>
            <a:r>
              <a:rPr lang="es-ES" sz="4200" i="1" dirty="0">
                <a:effectLst/>
                <a:latin typeface="Helvetica" pitchFamily="2" charset="0"/>
              </a:rPr>
              <a:t>14. </a:t>
            </a:r>
            <a:r>
              <a:rPr lang="es-ES" sz="4200" i="1" dirty="0" err="1">
                <a:effectLst/>
                <a:latin typeface="Helvetica" pitchFamily="2" charset="0"/>
              </a:rPr>
              <a:t>Què</a:t>
            </a:r>
            <a:r>
              <a:rPr lang="es-ES" sz="4200" i="1" dirty="0">
                <a:effectLst/>
                <a:latin typeface="Helvetica" pitchFamily="2" charset="0"/>
              </a:rPr>
              <a:t> </a:t>
            </a:r>
            <a:r>
              <a:rPr lang="es-ES" sz="4200" i="1" dirty="0" err="1">
                <a:effectLst/>
                <a:latin typeface="Helvetica" pitchFamily="2" charset="0"/>
              </a:rPr>
              <a:t>és</a:t>
            </a:r>
            <a:r>
              <a:rPr lang="es-ES" sz="4200" i="1" dirty="0">
                <a:effectLst/>
                <a:latin typeface="Helvetica" pitchFamily="2" charset="0"/>
              </a:rPr>
              <a:t> un </a:t>
            </a:r>
            <a:r>
              <a:rPr lang="es-ES" sz="4200" i="1" dirty="0" err="1">
                <a:effectLst/>
                <a:latin typeface="Helvetica" pitchFamily="2" charset="0"/>
              </a:rPr>
              <a:t>equip</a:t>
            </a:r>
            <a:r>
              <a:rPr lang="es-ES" sz="4200" i="1" dirty="0">
                <a:effectLst/>
                <a:latin typeface="Helvetica" pitchFamily="2" charset="0"/>
              </a:rPr>
              <a:t> de </a:t>
            </a:r>
            <a:r>
              <a:rPr lang="es-ES" sz="4200" i="1" dirty="0" err="1">
                <a:effectLst/>
                <a:latin typeface="Helvetica" pitchFamily="2" charset="0"/>
              </a:rPr>
              <a:t>treball</a:t>
            </a:r>
            <a:r>
              <a:rPr lang="es-ES" sz="4200" i="1" dirty="0">
                <a:effectLst/>
                <a:latin typeface="Helvetica" pitchFamily="2" charset="0"/>
              </a:rPr>
              <a:t>?</a:t>
            </a:r>
            <a:endParaRPr lang="es-ES" sz="4200" dirty="0">
              <a:effectLst/>
              <a:latin typeface="Helvetica" pitchFamily="2" charset="0"/>
            </a:endParaRPr>
          </a:p>
          <a:p>
            <a:r>
              <a:rPr lang="es-ES" sz="4200" i="1" dirty="0">
                <a:effectLst/>
                <a:latin typeface="Helvetica" pitchFamily="2" charset="0"/>
              </a:rPr>
              <a:t>15. Quina </a:t>
            </a:r>
            <a:r>
              <a:rPr lang="es-ES" sz="4200" i="1" dirty="0" err="1">
                <a:effectLst/>
                <a:latin typeface="Helvetica" pitchFamily="2" charset="0"/>
              </a:rPr>
              <a:t>diferència</a:t>
            </a:r>
            <a:r>
              <a:rPr lang="es-ES" sz="4200" i="1" dirty="0">
                <a:effectLst/>
                <a:latin typeface="Helvetica" pitchFamily="2" charset="0"/>
              </a:rPr>
              <a:t> hi ha entre la</a:t>
            </a:r>
            <a:endParaRPr lang="es-ES" sz="4200" dirty="0">
              <a:effectLst/>
              <a:latin typeface="Helvetica" pitchFamily="2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90378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0974ED-9D46-275D-176D-C6F82EED4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0070C0"/>
                </a:solidFill>
              </a:rPr>
              <a:t>Preguntes </a:t>
            </a:r>
            <a:r>
              <a:rPr lang="es-ES" b="1" dirty="0" err="1">
                <a:solidFill>
                  <a:srgbClr val="0070C0"/>
                </a:solidFill>
              </a:rPr>
              <a:t>presentació</a:t>
            </a:r>
            <a:endParaRPr lang="es-ES" b="1" dirty="0">
              <a:solidFill>
                <a:srgbClr val="0070C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21459D-E836-96AB-23DE-5C576BF0A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a-ES" sz="3200" kern="150" dirty="0">
                <a:solidFill>
                  <a:srgbClr val="168253"/>
                </a:solidFill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Quins són els tres valors més importants per a mi? Per què?</a:t>
            </a:r>
            <a:br>
              <a:rPr lang="ca-ES" sz="3200" kern="150" dirty="0"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</a:br>
            <a:endParaRPr lang="es-ES" sz="3200" kern="150" dirty="0">
              <a:effectLst/>
              <a:latin typeface="Liberation Serif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r>
              <a:rPr lang="ca-ES" sz="3200" kern="150" dirty="0">
                <a:solidFill>
                  <a:srgbClr val="3465A4"/>
                </a:solidFill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Per què he escollit aquest CF? Què espero trobar?</a:t>
            </a:r>
            <a:br>
              <a:rPr lang="ca-ES" sz="3200" kern="150" dirty="0"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</a:br>
            <a:endParaRPr lang="es-ES" sz="3200" kern="150" dirty="0">
              <a:effectLst/>
              <a:latin typeface="Liberation Serif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r>
              <a:rPr lang="ca-ES" sz="3200" kern="150" dirty="0">
                <a:solidFill>
                  <a:srgbClr val="800080"/>
                </a:solidFill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Com em veig en 3 anys?</a:t>
            </a:r>
            <a:br>
              <a:rPr lang="ca-ES" sz="3200" kern="150" dirty="0"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</a:br>
            <a:endParaRPr lang="es-ES" sz="3200" kern="150" dirty="0">
              <a:effectLst/>
              <a:latin typeface="Liberation Serif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r>
              <a:rPr lang="ca-ES" sz="3200" kern="150" dirty="0">
                <a:solidFill>
                  <a:srgbClr val="F10D0C"/>
                </a:solidFill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De quina manera prenc les meves decisions?</a:t>
            </a:r>
            <a:endParaRPr lang="es-ES" sz="3200" kern="150" dirty="0">
              <a:effectLst/>
              <a:latin typeface="Liberation Serif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r>
              <a:rPr lang="es-ES" sz="1800" kern="150" dirty="0">
                <a:effectLst/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 </a:t>
            </a:r>
            <a:endParaRPr lang="es-ES" sz="1800" kern="150" dirty="0">
              <a:effectLst/>
              <a:latin typeface="Liberation Serif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01275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8C146-5D31-F3BB-F3E2-6E433BD90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2400" b="1" i="1" dirty="0">
                <a:solidFill>
                  <a:srgbClr val="00B050"/>
                </a:solidFill>
                <a:latin typeface="Helvetica" pitchFamily="2" charset="0"/>
              </a:rPr>
              <a:t>1</a:t>
            </a:r>
            <a:r>
              <a:rPr lang="es-ES" sz="2400" b="1" i="1" dirty="0">
                <a:solidFill>
                  <a:srgbClr val="00B050"/>
                </a:solidFill>
                <a:effectLst/>
                <a:latin typeface="Helvetica" pitchFamily="2" charset="0"/>
              </a:rPr>
              <a:t>.- </a:t>
            </a:r>
            <a:r>
              <a:rPr lang="es-ES" sz="2400" b="1" i="1" dirty="0" err="1">
                <a:solidFill>
                  <a:srgbClr val="00B050"/>
                </a:solidFill>
                <a:effectLst/>
                <a:latin typeface="Helvetica" pitchFamily="2" charset="0"/>
              </a:rPr>
              <a:t>Equips</a:t>
            </a:r>
            <a:r>
              <a:rPr lang="es-ES" sz="2400" b="1" i="1" dirty="0">
                <a:solidFill>
                  <a:srgbClr val="00B050"/>
                </a:solidFill>
                <a:effectLst/>
                <a:latin typeface="Helvetica" pitchFamily="2" charset="0"/>
              </a:rPr>
              <a:t> de dos o tres persones: Recerca i </a:t>
            </a:r>
            <a:r>
              <a:rPr lang="es-ES" sz="2400" b="1" i="1" dirty="0" err="1">
                <a:solidFill>
                  <a:srgbClr val="00B050"/>
                </a:solidFill>
                <a:effectLst/>
                <a:latin typeface="Helvetica" pitchFamily="2" charset="0"/>
              </a:rPr>
              <a:t>presentació</a:t>
            </a:r>
            <a:br>
              <a:rPr lang="es-ES" sz="2400" b="1" dirty="0">
                <a:solidFill>
                  <a:srgbClr val="00B050"/>
                </a:solidFill>
                <a:effectLst/>
                <a:latin typeface="Helvetica" pitchFamily="2" charset="0"/>
              </a:rPr>
            </a:br>
            <a:r>
              <a:rPr lang="es-ES" sz="2400" b="1" i="1" dirty="0">
                <a:solidFill>
                  <a:srgbClr val="00B050"/>
                </a:solidFill>
                <a:effectLst/>
                <a:latin typeface="Helvetica" pitchFamily="2" charset="0"/>
              </a:rPr>
              <a:t>(</a:t>
            </a:r>
            <a:r>
              <a:rPr lang="es-ES" sz="2400" b="1" i="1" dirty="0" err="1">
                <a:solidFill>
                  <a:srgbClr val="00B050"/>
                </a:solidFill>
                <a:effectLst/>
                <a:latin typeface="Helvetica" pitchFamily="2" charset="0"/>
              </a:rPr>
              <a:t>màxim</a:t>
            </a:r>
            <a:r>
              <a:rPr lang="es-ES" sz="2400" b="1" i="1" dirty="0">
                <a:solidFill>
                  <a:srgbClr val="00B050"/>
                </a:solidFill>
                <a:effectLst/>
                <a:latin typeface="Helvetica" pitchFamily="2" charset="0"/>
              </a:rPr>
              <a:t> 15 </a:t>
            </a:r>
            <a:r>
              <a:rPr lang="es-ES" sz="2400" b="1" i="1" dirty="0" err="1">
                <a:solidFill>
                  <a:srgbClr val="00B050"/>
                </a:solidFill>
                <a:effectLst/>
                <a:latin typeface="Helvetica" pitchFamily="2" charset="0"/>
              </a:rPr>
              <a:t>diapositives</a:t>
            </a:r>
            <a:r>
              <a:rPr lang="es-ES" sz="2400" b="1" i="1" dirty="0">
                <a:solidFill>
                  <a:srgbClr val="00B050"/>
                </a:solidFill>
                <a:effectLst/>
                <a:latin typeface="Helvetica" pitchFamily="2" charset="0"/>
              </a:rPr>
              <a:t>, es poden </a:t>
            </a:r>
            <a:r>
              <a:rPr lang="es-ES" sz="2400" b="1" i="1" dirty="0" err="1">
                <a:solidFill>
                  <a:srgbClr val="00B050"/>
                </a:solidFill>
                <a:effectLst/>
                <a:latin typeface="Helvetica" pitchFamily="2" charset="0"/>
              </a:rPr>
              <a:t>incloure</a:t>
            </a:r>
            <a:r>
              <a:rPr lang="es-ES" sz="2400" b="1" i="1" dirty="0">
                <a:solidFill>
                  <a:srgbClr val="00B050"/>
                </a:solidFill>
                <a:effectLst/>
                <a:latin typeface="Helvetica" pitchFamily="2" charset="0"/>
              </a:rPr>
              <a:t> vídeos o</a:t>
            </a:r>
            <a:br>
              <a:rPr lang="es-ES" sz="2400" b="1" dirty="0">
                <a:solidFill>
                  <a:srgbClr val="00B050"/>
                </a:solidFill>
                <a:effectLst/>
                <a:latin typeface="Helvetica" pitchFamily="2" charset="0"/>
              </a:rPr>
            </a:br>
            <a:r>
              <a:rPr lang="es-ES" sz="2400" b="1" i="1" dirty="0" err="1">
                <a:solidFill>
                  <a:srgbClr val="00B050"/>
                </a:solidFill>
                <a:effectLst/>
                <a:latin typeface="Helvetica" pitchFamily="2" charset="0"/>
              </a:rPr>
              <a:t>fotografies</a:t>
            </a:r>
            <a:r>
              <a:rPr lang="es-ES" sz="2400" b="1" i="1" dirty="0">
                <a:solidFill>
                  <a:srgbClr val="00B050"/>
                </a:solidFill>
                <a:effectLst/>
                <a:latin typeface="Helvetica" pitchFamily="2" charset="0"/>
              </a:rPr>
              <a:t>)</a:t>
            </a:r>
            <a:br>
              <a:rPr lang="es-ES" sz="2000" dirty="0">
                <a:effectLst/>
                <a:latin typeface="Helvetica" pitchFamily="2" charset="0"/>
              </a:rPr>
            </a:br>
            <a:endParaRPr lang="es-ES" sz="2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448AF8-2845-5D55-5861-07952B940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i="1" dirty="0" err="1">
                <a:effectLst/>
                <a:latin typeface="Helvetica" pitchFamily="2" charset="0"/>
              </a:rPr>
              <a:t>Efecte</a:t>
            </a:r>
            <a:r>
              <a:rPr lang="es-ES" i="1" dirty="0">
                <a:effectLst/>
                <a:latin typeface="Helvetica" pitchFamily="2" charset="0"/>
              </a:rPr>
              <a:t> Halo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 err="1">
                <a:effectLst/>
                <a:latin typeface="Helvetica" pitchFamily="2" charset="0"/>
              </a:rPr>
              <a:t>Efecte</a:t>
            </a:r>
            <a:r>
              <a:rPr lang="es-ES" i="1" dirty="0">
                <a:effectLst/>
                <a:latin typeface="Helvetica" pitchFamily="2" charset="0"/>
              </a:rPr>
              <a:t> Pigmalión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 err="1">
                <a:effectLst/>
                <a:latin typeface="Helvetica" pitchFamily="2" charset="0"/>
              </a:rPr>
              <a:t>Efecte</a:t>
            </a:r>
            <a:r>
              <a:rPr lang="es-ES" i="1" dirty="0">
                <a:effectLst/>
                <a:latin typeface="Helvetica" pitchFamily="2" charset="0"/>
              </a:rPr>
              <a:t> de </a:t>
            </a:r>
            <a:r>
              <a:rPr lang="es-ES" i="1" dirty="0" err="1">
                <a:effectLst/>
                <a:latin typeface="Helvetica" pitchFamily="2" charset="0"/>
              </a:rPr>
              <a:t>Conformitat</a:t>
            </a:r>
            <a:r>
              <a:rPr lang="es-ES" i="1" dirty="0">
                <a:effectLst/>
                <a:latin typeface="Helvetica" pitchFamily="2" charset="0"/>
              </a:rPr>
              <a:t>. Asch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>
                <a:effectLst/>
                <a:latin typeface="Helvetica" pitchFamily="2" charset="0"/>
              </a:rPr>
              <a:t>Experimento </a:t>
            </a:r>
            <a:r>
              <a:rPr lang="es-ES" i="1" dirty="0" err="1">
                <a:effectLst/>
                <a:latin typeface="Helvetica" pitchFamily="2" charset="0"/>
              </a:rPr>
              <a:t>Obediència</a:t>
            </a:r>
            <a:r>
              <a:rPr lang="es-ES" i="1" dirty="0">
                <a:effectLst/>
                <a:latin typeface="Helvetica" pitchFamily="2" charset="0"/>
              </a:rPr>
              <a:t>. Stanley </a:t>
            </a:r>
            <a:r>
              <a:rPr lang="es-ES" i="1" dirty="0" err="1">
                <a:effectLst/>
                <a:latin typeface="Helvetica" pitchFamily="2" charset="0"/>
              </a:rPr>
              <a:t>Milgran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 err="1">
                <a:effectLst/>
                <a:latin typeface="Helvetica" pitchFamily="2" charset="0"/>
              </a:rPr>
              <a:t>Efecte</a:t>
            </a:r>
            <a:r>
              <a:rPr lang="es-ES" i="1" dirty="0">
                <a:effectLst/>
                <a:latin typeface="Helvetica" pitchFamily="2" charset="0"/>
              </a:rPr>
              <a:t> espectador (</a:t>
            </a:r>
            <a:r>
              <a:rPr lang="es-ES" i="1" dirty="0" err="1">
                <a:effectLst/>
                <a:latin typeface="Helvetica" pitchFamily="2" charset="0"/>
              </a:rPr>
              <a:t>situacions</a:t>
            </a:r>
            <a:r>
              <a:rPr lang="es-ES" i="1" dirty="0">
                <a:effectLst/>
                <a:latin typeface="Helvetica" pitchFamily="2" charset="0"/>
              </a:rPr>
              <a:t> </a:t>
            </a:r>
            <a:r>
              <a:rPr lang="es-ES" i="1" dirty="0" err="1">
                <a:effectLst/>
                <a:latin typeface="Helvetica" pitchFamily="2" charset="0"/>
              </a:rPr>
              <a:t>d’emergència</a:t>
            </a:r>
            <a:r>
              <a:rPr lang="es-ES" i="1" dirty="0">
                <a:effectLst/>
                <a:latin typeface="Helvetica" pitchFamily="2" charset="0"/>
              </a:rPr>
              <a:t>)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 err="1">
                <a:effectLst/>
                <a:latin typeface="Helvetica" pitchFamily="2" charset="0"/>
              </a:rPr>
              <a:t>Dissonància</a:t>
            </a:r>
            <a:r>
              <a:rPr lang="es-ES" i="1" dirty="0">
                <a:effectLst/>
                <a:latin typeface="Helvetica" pitchFamily="2" charset="0"/>
              </a:rPr>
              <a:t> cognitiva. Festinger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>
                <a:effectLst/>
                <a:latin typeface="Helvetica" pitchFamily="2" charset="0"/>
              </a:rPr>
              <a:t>Teoría de la </a:t>
            </a:r>
            <a:r>
              <a:rPr lang="es-ES" i="1" dirty="0" err="1">
                <a:effectLst/>
                <a:latin typeface="Helvetica" pitchFamily="2" charset="0"/>
              </a:rPr>
              <a:t>identitat</a:t>
            </a:r>
            <a:r>
              <a:rPr lang="es-ES" i="1" dirty="0">
                <a:effectLst/>
                <a:latin typeface="Helvetica" pitchFamily="2" charset="0"/>
              </a:rPr>
              <a:t> social. Tajfel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>
                <a:effectLst/>
                <a:latin typeface="Helvetica" pitchFamily="2" charset="0"/>
              </a:rPr>
              <a:t>Facilitación social. </a:t>
            </a:r>
            <a:r>
              <a:rPr lang="es-ES" i="1" dirty="0" err="1">
                <a:effectLst/>
                <a:latin typeface="Helvetica" pitchFamily="2" charset="0"/>
              </a:rPr>
              <a:t>Zajonic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>
                <a:effectLst/>
                <a:latin typeface="Helvetica" pitchFamily="2" charset="0"/>
              </a:rPr>
              <a:t>Teoría del apego. Bowlby</a:t>
            </a:r>
            <a:endParaRPr lang="es-ES" dirty="0">
              <a:effectLst/>
              <a:latin typeface="Helvetica" pitchFamily="2" charset="0"/>
            </a:endParaRPr>
          </a:p>
          <a:p>
            <a:pPr marL="0" indent="0">
              <a:buNone/>
            </a:pPr>
            <a:r>
              <a:rPr lang="es-ES" b="1" i="1" dirty="0" err="1">
                <a:solidFill>
                  <a:srgbClr val="FF0000"/>
                </a:solidFill>
                <a:effectLst/>
                <a:latin typeface="Helvetica" pitchFamily="2" charset="0"/>
              </a:rPr>
              <a:t>Presentació</a:t>
            </a:r>
            <a:r>
              <a:rPr lang="es-ES" b="1" i="1" dirty="0">
                <a:solidFill>
                  <a:srgbClr val="FF0000"/>
                </a:solidFill>
                <a:effectLst/>
                <a:latin typeface="Helvetica" pitchFamily="2" charset="0"/>
              </a:rPr>
              <a:t> en </a:t>
            </a:r>
            <a:r>
              <a:rPr lang="es-ES" b="1" i="1" dirty="0" err="1">
                <a:solidFill>
                  <a:srgbClr val="FF0000"/>
                </a:solidFill>
                <a:effectLst/>
                <a:latin typeface="Helvetica" pitchFamily="2" charset="0"/>
              </a:rPr>
              <a:t>grup</a:t>
            </a:r>
            <a:r>
              <a:rPr lang="es-ES" b="1" i="1" dirty="0">
                <a:solidFill>
                  <a:srgbClr val="FF0000"/>
                </a:solidFill>
                <a:effectLst/>
                <a:latin typeface="Helvetica" pitchFamily="2" charset="0"/>
              </a:rPr>
              <a:t> de 10 a 20 </a:t>
            </a:r>
            <a:r>
              <a:rPr lang="es-ES" b="1" i="1" dirty="0" err="1">
                <a:solidFill>
                  <a:srgbClr val="FF0000"/>
                </a:solidFill>
                <a:effectLst/>
                <a:latin typeface="Helvetica" pitchFamily="2" charset="0"/>
              </a:rPr>
              <a:t>minuts</a:t>
            </a:r>
            <a:r>
              <a:rPr lang="es-ES" b="1" i="1" dirty="0">
                <a:solidFill>
                  <a:srgbClr val="FF0000"/>
                </a:solidFill>
                <a:effectLst/>
                <a:latin typeface="Helvetica" pitchFamily="2" charset="0"/>
              </a:rPr>
              <a:t> per </a:t>
            </a:r>
            <a:r>
              <a:rPr lang="es-ES" b="1" i="1" dirty="0" err="1">
                <a:solidFill>
                  <a:srgbClr val="FF0000"/>
                </a:solidFill>
                <a:effectLst/>
                <a:latin typeface="Helvetica" pitchFamily="2" charset="0"/>
              </a:rPr>
              <a:t>grup</a:t>
            </a:r>
            <a:r>
              <a:rPr lang="es-ES" b="1" i="1" dirty="0">
                <a:solidFill>
                  <a:srgbClr val="FF0000"/>
                </a:solidFill>
                <a:effectLst/>
                <a:latin typeface="Helvetica" pitchFamily="2" charset="0"/>
              </a:rPr>
              <a:t>.</a:t>
            </a:r>
            <a:endParaRPr lang="es-ES" b="1" dirty="0">
              <a:solidFill>
                <a:srgbClr val="FF0000"/>
              </a:solidFill>
              <a:effectLst/>
              <a:latin typeface="Helvetica" pitchFamily="2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08449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898E2B-EA1B-185E-8565-2E528DFD2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b="1" i="1" dirty="0">
                <a:solidFill>
                  <a:srgbClr val="00B050"/>
                </a:solidFill>
                <a:effectLst/>
                <a:latin typeface="Helvetica" pitchFamily="2" charset="0"/>
              </a:rPr>
              <a:t>2.-Equips de dos o tres persones: Recerca i </a:t>
            </a:r>
            <a:r>
              <a:rPr lang="es-ES" sz="2400" b="1" i="1" dirty="0" err="1">
                <a:solidFill>
                  <a:srgbClr val="00B050"/>
                </a:solidFill>
                <a:effectLst/>
                <a:latin typeface="Helvetica" pitchFamily="2" charset="0"/>
              </a:rPr>
              <a:t>presentació</a:t>
            </a:r>
            <a:br>
              <a:rPr lang="es-ES" sz="2400" b="1" dirty="0">
                <a:solidFill>
                  <a:srgbClr val="00B050"/>
                </a:solidFill>
                <a:effectLst/>
                <a:latin typeface="Helvetica" pitchFamily="2" charset="0"/>
              </a:rPr>
            </a:br>
            <a:r>
              <a:rPr lang="es-ES" sz="2400" b="1" i="1" dirty="0">
                <a:solidFill>
                  <a:srgbClr val="00B050"/>
                </a:solidFill>
                <a:effectLst/>
                <a:latin typeface="Helvetica" pitchFamily="2" charset="0"/>
              </a:rPr>
              <a:t>(</a:t>
            </a:r>
            <a:r>
              <a:rPr lang="es-ES" sz="2400" b="1" i="1" dirty="0" err="1">
                <a:solidFill>
                  <a:srgbClr val="00B050"/>
                </a:solidFill>
                <a:effectLst/>
                <a:latin typeface="Helvetica" pitchFamily="2" charset="0"/>
              </a:rPr>
              <a:t>màxim</a:t>
            </a:r>
            <a:r>
              <a:rPr lang="es-ES" sz="2400" b="1" i="1" dirty="0">
                <a:solidFill>
                  <a:srgbClr val="00B050"/>
                </a:solidFill>
                <a:effectLst/>
                <a:latin typeface="Helvetica" pitchFamily="2" charset="0"/>
              </a:rPr>
              <a:t> 15 </a:t>
            </a:r>
            <a:r>
              <a:rPr lang="es-ES" sz="2400" b="1" i="1" dirty="0" err="1">
                <a:solidFill>
                  <a:srgbClr val="00B050"/>
                </a:solidFill>
                <a:effectLst/>
                <a:latin typeface="Helvetica" pitchFamily="2" charset="0"/>
              </a:rPr>
              <a:t>diapositives</a:t>
            </a:r>
            <a:r>
              <a:rPr lang="es-ES" sz="2400" b="1" i="1" dirty="0">
                <a:solidFill>
                  <a:srgbClr val="00B050"/>
                </a:solidFill>
                <a:effectLst/>
                <a:latin typeface="Helvetica" pitchFamily="2" charset="0"/>
              </a:rPr>
              <a:t>, es poden </a:t>
            </a:r>
            <a:r>
              <a:rPr lang="es-ES" sz="2400" b="1" i="1" dirty="0" err="1">
                <a:solidFill>
                  <a:srgbClr val="00B050"/>
                </a:solidFill>
                <a:effectLst/>
                <a:latin typeface="Helvetica" pitchFamily="2" charset="0"/>
              </a:rPr>
              <a:t>incloure</a:t>
            </a:r>
            <a:r>
              <a:rPr lang="es-ES" sz="2400" b="1" i="1" dirty="0">
                <a:solidFill>
                  <a:srgbClr val="00B050"/>
                </a:solidFill>
                <a:effectLst/>
                <a:latin typeface="Helvetica" pitchFamily="2" charset="0"/>
              </a:rPr>
              <a:t> vídeos o</a:t>
            </a:r>
            <a:br>
              <a:rPr lang="es-ES" sz="2400" b="1" dirty="0">
                <a:solidFill>
                  <a:srgbClr val="00B050"/>
                </a:solidFill>
                <a:effectLst/>
                <a:latin typeface="Helvetica" pitchFamily="2" charset="0"/>
              </a:rPr>
            </a:br>
            <a:r>
              <a:rPr lang="es-ES" sz="2400" b="1" i="1" dirty="0" err="1">
                <a:solidFill>
                  <a:srgbClr val="00B050"/>
                </a:solidFill>
                <a:effectLst/>
                <a:latin typeface="Helvetica" pitchFamily="2" charset="0"/>
              </a:rPr>
              <a:t>fotografies</a:t>
            </a:r>
            <a:r>
              <a:rPr lang="es-ES" sz="2400" b="1" i="1" dirty="0">
                <a:solidFill>
                  <a:srgbClr val="00B050"/>
                </a:solidFill>
                <a:effectLst/>
                <a:latin typeface="Helvetica" pitchFamily="2" charset="0"/>
              </a:rPr>
              <a:t>)</a:t>
            </a:r>
            <a:endParaRPr lang="es-ES" sz="2400" b="1" dirty="0">
              <a:solidFill>
                <a:srgbClr val="00B05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321CFC-C5C7-1DC9-106D-EED5755F3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i="1" dirty="0">
                <a:effectLst/>
                <a:latin typeface="Helvetica" pitchFamily="2" charset="0"/>
              </a:rPr>
              <a:t>Sesgo confirmación y hiperbólico (descuento)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>
                <a:effectLst/>
                <a:latin typeface="Helvetica" pitchFamily="2" charset="0"/>
              </a:rPr>
              <a:t>Sesgo encuadre y anclaje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>
                <a:effectLst/>
                <a:latin typeface="Helvetica" pitchFamily="2" charset="0"/>
              </a:rPr>
              <a:t>Filtraje o abstracción selectiva y pensamiento polarizado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 err="1">
                <a:effectLst/>
                <a:latin typeface="Helvetica" pitchFamily="2" charset="0"/>
              </a:rPr>
              <a:t>Sobregeneralización</a:t>
            </a:r>
            <a:r>
              <a:rPr lang="es-ES" i="1" dirty="0">
                <a:effectLst/>
                <a:latin typeface="Helvetica" pitchFamily="2" charset="0"/>
              </a:rPr>
              <a:t> y pensamiento catastrófico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>
                <a:effectLst/>
                <a:latin typeface="Helvetica" pitchFamily="2" charset="0"/>
              </a:rPr>
              <a:t>Personalización y falacia de control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>
                <a:effectLst/>
                <a:latin typeface="Helvetica" pitchFamily="2" charset="0"/>
              </a:rPr>
              <a:t>Falacia de justica y los deberías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 err="1">
                <a:effectLst/>
                <a:latin typeface="Helvetica" pitchFamily="2" charset="0"/>
              </a:rPr>
              <a:t>Esteriotipos</a:t>
            </a:r>
            <a:r>
              <a:rPr lang="es-ES" i="1" dirty="0">
                <a:effectLst/>
                <a:latin typeface="Helvetica" pitchFamily="2" charset="0"/>
              </a:rPr>
              <a:t> y prejuicios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 err="1">
                <a:effectLst/>
                <a:latin typeface="Helvetica" pitchFamily="2" charset="0"/>
              </a:rPr>
              <a:t>Terribilitis</a:t>
            </a:r>
            <a:endParaRPr lang="es-ES" dirty="0">
              <a:effectLst/>
              <a:latin typeface="Helvetica" pitchFamily="2" charset="0"/>
            </a:endParaRPr>
          </a:p>
          <a:p>
            <a:r>
              <a:rPr lang="es-ES" i="1" dirty="0">
                <a:effectLst/>
                <a:latin typeface="Helvetica" pitchFamily="2" charset="0"/>
              </a:rPr>
              <a:t>Sesgo </a:t>
            </a:r>
            <a:r>
              <a:rPr lang="es-ES" i="1" dirty="0" err="1">
                <a:effectLst/>
                <a:latin typeface="Helvetica" pitchFamily="2" charset="0"/>
              </a:rPr>
              <a:t>endogrupal</a:t>
            </a:r>
            <a:endParaRPr lang="es-ES" dirty="0">
              <a:effectLst/>
              <a:latin typeface="Helvetica" pitchFamily="2" charset="0"/>
            </a:endParaRPr>
          </a:p>
          <a:p>
            <a:pPr marL="0" indent="0">
              <a:buNone/>
            </a:pPr>
            <a:r>
              <a:rPr lang="es-ES" b="1" i="1" dirty="0" err="1">
                <a:solidFill>
                  <a:srgbClr val="FF0000"/>
                </a:solidFill>
                <a:effectLst/>
                <a:latin typeface="Helvetica" pitchFamily="2" charset="0"/>
              </a:rPr>
              <a:t>Presentació</a:t>
            </a:r>
            <a:r>
              <a:rPr lang="es-ES" b="1" i="1" dirty="0">
                <a:solidFill>
                  <a:srgbClr val="FF0000"/>
                </a:solidFill>
                <a:effectLst/>
                <a:latin typeface="Helvetica" pitchFamily="2" charset="0"/>
              </a:rPr>
              <a:t> en </a:t>
            </a:r>
            <a:r>
              <a:rPr lang="es-ES" b="1" i="1" dirty="0" err="1">
                <a:solidFill>
                  <a:srgbClr val="FF0000"/>
                </a:solidFill>
                <a:effectLst/>
                <a:latin typeface="Helvetica" pitchFamily="2" charset="0"/>
              </a:rPr>
              <a:t>grup</a:t>
            </a:r>
            <a:r>
              <a:rPr lang="es-ES" b="1" i="1" dirty="0">
                <a:solidFill>
                  <a:srgbClr val="FF0000"/>
                </a:solidFill>
                <a:effectLst/>
                <a:latin typeface="Helvetica" pitchFamily="2" charset="0"/>
              </a:rPr>
              <a:t> de 10 a 20 </a:t>
            </a:r>
            <a:r>
              <a:rPr lang="es-ES" b="1" i="1" dirty="0" err="1">
                <a:solidFill>
                  <a:srgbClr val="FF0000"/>
                </a:solidFill>
                <a:effectLst/>
                <a:latin typeface="Helvetica" pitchFamily="2" charset="0"/>
              </a:rPr>
              <a:t>minuts</a:t>
            </a:r>
            <a:r>
              <a:rPr lang="es-ES" b="1" i="1" dirty="0">
                <a:solidFill>
                  <a:srgbClr val="FF0000"/>
                </a:solidFill>
                <a:effectLst/>
                <a:latin typeface="Helvetica" pitchFamily="2" charset="0"/>
              </a:rPr>
              <a:t> per </a:t>
            </a:r>
            <a:r>
              <a:rPr lang="es-ES" b="1" i="1" dirty="0" err="1">
                <a:solidFill>
                  <a:srgbClr val="FF0000"/>
                </a:solidFill>
                <a:effectLst/>
                <a:latin typeface="Helvetica" pitchFamily="2" charset="0"/>
              </a:rPr>
              <a:t>grup</a:t>
            </a:r>
            <a:r>
              <a:rPr lang="es-ES" b="1" i="1" dirty="0">
                <a:solidFill>
                  <a:srgbClr val="FF0000"/>
                </a:solidFill>
                <a:effectLst/>
                <a:latin typeface="Helvetica" pitchFamily="2" charset="0"/>
              </a:rPr>
              <a:t>.</a:t>
            </a:r>
            <a:endParaRPr lang="es-ES" b="1" dirty="0">
              <a:solidFill>
                <a:srgbClr val="FF0000"/>
              </a:solidFill>
              <a:effectLst/>
              <a:latin typeface="Helvetica" pitchFamily="2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3598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5BAAA4-D6C2-9DE1-EDBD-147487250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Sensibilització</a:t>
            </a:r>
            <a:r>
              <a:rPr lang="es-ES" dirty="0"/>
              <a:t> Riscos, Unió Europea.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4D6E54-833B-0A68-36D0-CBDCCB81D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hlinkClick r:id="rId2"/>
              </a:rPr>
              <a:t>https://www.youtube.com/watch?v=73u9Q_yXa-Q</a:t>
            </a:r>
            <a:endParaRPr lang="es-ES" dirty="0"/>
          </a:p>
          <a:p>
            <a:r>
              <a:rPr lang="es-ES" dirty="0">
                <a:hlinkClick r:id="rId3"/>
              </a:rPr>
              <a:t>https://www.youtube.com/watch?v=ClL7-MMdcrU</a:t>
            </a:r>
            <a:endParaRPr lang="es-ES" dirty="0"/>
          </a:p>
          <a:p>
            <a:r>
              <a:rPr lang="es-ES" dirty="0">
                <a:hlinkClick r:id="rId4"/>
              </a:rPr>
              <a:t>https://canal.uned.es/video/5d246e6ba3eeb0c6338b4567</a:t>
            </a:r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7795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81ADD-A4F8-6E9C-19BA-6AAF78266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err="1">
                <a:solidFill>
                  <a:srgbClr val="FF0000"/>
                </a:solidFill>
              </a:rPr>
              <a:t>Àmbits</a:t>
            </a:r>
            <a:r>
              <a:rPr lang="es-ES" b="1" dirty="0">
                <a:solidFill>
                  <a:srgbClr val="FF0000"/>
                </a:solidFill>
              </a:rPr>
              <a:t> de </a:t>
            </a:r>
            <a:r>
              <a:rPr lang="es-ES" b="1" dirty="0" err="1">
                <a:solidFill>
                  <a:srgbClr val="FF0000"/>
                </a:solidFill>
              </a:rPr>
              <a:t>treball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F99494-2D34-5425-BD78-95A63A096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s-ES" sz="2800" dirty="0">
              <a:effectLst/>
              <a:latin typeface="Arial" panose="020B0604020202020204" pitchFamily="34" charset="0"/>
            </a:endParaRPr>
          </a:p>
          <a:p>
            <a:r>
              <a:rPr lang="es-ES" sz="2800" b="1" dirty="0" err="1">
                <a:effectLst/>
                <a:latin typeface="Arial" panose="020B0604020202020204" pitchFamily="34" charset="0"/>
              </a:rPr>
              <a:t>Comprensió</a:t>
            </a:r>
            <a:r>
              <a:rPr lang="es-ES" sz="2800" b="1" dirty="0">
                <a:effectLst/>
                <a:latin typeface="Arial" panose="020B0604020202020204" pitchFamily="34" charset="0"/>
              </a:rPr>
              <a:t> del sector </a:t>
            </a:r>
            <a:r>
              <a:rPr lang="es-ES" sz="2800" b="1" dirty="0" err="1">
                <a:effectLst/>
                <a:latin typeface="Arial" panose="020B0604020202020204" pitchFamily="34" charset="0"/>
              </a:rPr>
              <a:t>productiu</a:t>
            </a:r>
            <a:r>
              <a:rPr lang="es-ES" sz="2800" dirty="0">
                <a:effectLst/>
                <a:latin typeface="Arial" panose="020B0604020202020204" pitchFamily="34" charset="0"/>
              </a:rPr>
              <a:t>: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desenvolupament</a:t>
            </a:r>
            <a:r>
              <a:rPr lang="es-ES" sz="2800" dirty="0">
                <a:effectLst/>
                <a:latin typeface="Arial" panose="020B0604020202020204" pitchFamily="34" charset="0"/>
              </a:rPr>
              <a:t> de la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capacitat</a:t>
            </a:r>
            <a:r>
              <a:rPr lang="es-ES" sz="2800" dirty="0">
                <a:effectLst/>
                <a:latin typeface="Arial" panose="020B0604020202020204" pitchFamily="34" charset="0"/>
              </a:rPr>
              <a:t> de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distingir</a:t>
            </a:r>
            <a:r>
              <a:rPr lang="es-ES" sz="2800" dirty="0">
                <a:effectLst/>
                <a:latin typeface="Arial" panose="020B0604020202020204" pitchFamily="34" charset="0"/>
              </a:rPr>
              <a:t> i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analitzar</a:t>
            </a:r>
            <a:r>
              <a:rPr lang="es-ES" sz="2800" dirty="0">
                <a:effectLst/>
                <a:latin typeface="Arial" panose="020B0604020202020204" pitchFamily="34" charset="0"/>
              </a:rPr>
              <a:t> les característiques definidores del sector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productiu</a:t>
            </a:r>
            <a:r>
              <a:rPr lang="es-ES" sz="2800" dirty="0">
                <a:effectLst/>
                <a:latin typeface="Arial" panose="020B0604020202020204" pitchFamily="34" charset="0"/>
              </a:rPr>
              <a:t>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relacionat</a:t>
            </a:r>
            <a:r>
              <a:rPr lang="es-ES" sz="2800" dirty="0">
                <a:effectLst/>
                <a:latin typeface="Arial" panose="020B0604020202020204" pitchFamily="34" charset="0"/>
              </a:rPr>
              <a:t>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amb</a:t>
            </a:r>
            <a:r>
              <a:rPr lang="es-ES" sz="2800" dirty="0">
                <a:effectLst/>
                <a:latin typeface="Arial" panose="020B0604020202020204" pitchFamily="34" charset="0"/>
              </a:rPr>
              <a:t> el cicle que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s'està</a:t>
            </a:r>
            <a:r>
              <a:rPr lang="es-ES" sz="2800" dirty="0">
                <a:effectLst/>
                <a:latin typeface="Arial" panose="020B0604020202020204" pitchFamily="34" charset="0"/>
              </a:rPr>
              <a:t>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cursant</a:t>
            </a:r>
            <a:r>
              <a:rPr lang="es-ES" sz="2800" dirty="0">
                <a:effectLst/>
                <a:latin typeface="Arial" panose="020B0604020202020204" pitchFamily="34" charset="0"/>
              </a:rPr>
              <a:t>.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Això</a:t>
            </a:r>
            <a:r>
              <a:rPr lang="es-ES" sz="2800" dirty="0">
                <a:effectLst/>
                <a:latin typeface="Arial" panose="020B0604020202020204" pitchFamily="34" charset="0"/>
              </a:rPr>
              <a:t>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inclou</a:t>
            </a:r>
            <a:r>
              <a:rPr lang="es-ES" sz="2800" dirty="0">
                <a:effectLst/>
                <a:latin typeface="Arial" panose="020B0604020202020204" pitchFamily="34" charset="0"/>
              </a:rPr>
              <a:t>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l'anàlisi</a:t>
            </a:r>
            <a:r>
              <a:rPr lang="es-ES" sz="2800" dirty="0">
                <a:effectLst/>
                <a:latin typeface="Arial" panose="020B0604020202020204" pitchFamily="34" charset="0"/>
              </a:rPr>
              <a:t>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detallat</a:t>
            </a:r>
            <a:r>
              <a:rPr lang="es-ES" sz="2800" dirty="0">
                <a:effectLst/>
                <a:latin typeface="Arial" panose="020B0604020202020204" pitchFamily="34" charset="0"/>
              </a:rPr>
              <a:t> de les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oportunitats</a:t>
            </a:r>
            <a:r>
              <a:rPr lang="es-ES" sz="2800" dirty="0">
                <a:effectLst/>
                <a:latin typeface="Arial" panose="020B0604020202020204" pitchFamily="34" charset="0"/>
              </a:rPr>
              <a:t>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d'ocupació</a:t>
            </a:r>
            <a:r>
              <a:rPr lang="es-ES" sz="2800" dirty="0">
                <a:effectLst/>
                <a:latin typeface="Arial" panose="020B0604020202020204" pitchFamily="34" charset="0"/>
              </a:rPr>
              <a:t> disponibles, del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mercat</a:t>
            </a:r>
            <a:r>
              <a:rPr lang="es-ES" sz="2800" dirty="0">
                <a:effectLst/>
                <a:latin typeface="Arial" panose="020B0604020202020204" pitchFamily="34" charset="0"/>
              </a:rPr>
              <a:t> laboral i una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reflexió</a:t>
            </a:r>
            <a:r>
              <a:rPr lang="es-ES" sz="2800" dirty="0">
                <a:effectLst/>
                <a:latin typeface="Arial" panose="020B0604020202020204" pitchFamily="34" charset="0"/>
              </a:rPr>
              <a:t> sobre les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habilitats</a:t>
            </a:r>
            <a:r>
              <a:rPr lang="es-ES" sz="2800" dirty="0">
                <a:effectLst/>
                <a:latin typeface="Arial" panose="020B0604020202020204" pitchFamily="34" charset="0"/>
              </a:rPr>
              <a:t>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professionals</a:t>
            </a:r>
            <a:r>
              <a:rPr lang="es-ES" sz="2800" dirty="0">
                <a:effectLst/>
                <a:latin typeface="Arial" panose="020B0604020202020204" pitchFamily="34" charset="0"/>
              </a:rPr>
              <a:t>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necessàries</a:t>
            </a:r>
            <a:r>
              <a:rPr lang="es-ES" sz="2800" dirty="0">
                <a:effectLst/>
                <a:latin typeface="Arial" panose="020B0604020202020204" pitchFamily="34" charset="0"/>
              </a:rPr>
              <a:t> per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aconseguir</a:t>
            </a:r>
            <a:r>
              <a:rPr lang="es-ES" sz="2800" dirty="0">
                <a:effectLst/>
                <a:latin typeface="Arial" panose="020B0604020202020204" pitchFamily="34" charset="0"/>
              </a:rPr>
              <a:t>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l'èxit</a:t>
            </a:r>
            <a:r>
              <a:rPr lang="es-ES" sz="2800" dirty="0">
                <a:effectLst/>
                <a:latin typeface="Arial" panose="020B0604020202020204" pitchFamily="34" charset="0"/>
              </a:rPr>
              <a:t> en el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seu</a:t>
            </a:r>
            <a:r>
              <a:rPr lang="es-ES" sz="2800" dirty="0">
                <a:effectLst/>
                <a:latin typeface="Arial" panose="020B0604020202020204" pitchFamily="34" charset="0"/>
              </a:rPr>
              <a:t>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àmbit</a:t>
            </a:r>
            <a:r>
              <a:rPr lang="es-ES" sz="2800" dirty="0">
                <a:effectLst/>
                <a:latin typeface="Arial" panose="020B0604020202020204" pitchFamily="34" charset="0"/>
              </a:rPr>
              <a:t>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professional</a:t>
            </a:r>
            <a:r>
              <a:rPr lang="es-ES" sz="2800" dirty="0">
                <a:effectLst/>
                <a:latin typeface="Arial" panose="020B0604020202020204" pitchFamily="34" charset="0"/>
              </a:rPr>
              <a:t>,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tant</a:t>
            </a:r>
            <a:r>
              <a:rPr lang="es-ES" sz="2800" dirty="0">
                <a:effectLst/>
                <a:latin typeface="Arial" panose="020B0604020202020204" pitchFamily="34" charset="0"/>
              </a:rPr>
              <a:t> en el sector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privat</a:t>
            </a:r>
            <a:r>
              <a:rPr lang="es-ES" sz="2800" dirty="0">
                <a:effectLst/>
                <a:latin typeface="Arial" panose="020B0604020202020204" pitchFamily="34" charset="0"/>
              </a:rPr>
              <a:t>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com</a:t>
            </a:r>
            <a:r>
              <a:rPr lang="es-ES" sz="2800" dirty="0">
                <a:effectLst/>
                <a:latin typeface="Arial" panose="020B0604020202020204" pitchFamily="34" charset="0"/>
              </a:rPr>
              <a:t> en el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públic</a:t>
            </a:r>
            <a:r>
              <a:rPr lang="es-ES" sz="2800" dirty="0">
                <a:effectLst/>
                <a:latin typeface="Arial" panose="020B0604020202020204" pitchFamily="34" charset="0"/>
              </a:rPr>
              <a:t>. </a:t>
            </a:r>
          </a:p>
          <a:p>
            <a:r>
              <a:rPr lang="es-ES" sz="2800" b="1" dirty="0">
                <a:effectLst/>
                <a:latin typeface="Arial" panose="020B0604020202020204" pitchFamily="34" charset="0"/>
              </a:rPr>
              <a:t>- </a:t>
            </a:r>
            <a:r>
              <a:rPr lang="es-ES" sz="2800" b="1" dirty="0" err="1">
                <a:effectLst/>
                <a:latin typeface="Arial" panose="020B0604020202020204" pitchFamily="34" charset="0"/>
              </a:rPr>
              <a:t>Prevenció</a:t>
            </a:r>
            <a:r>
              <a:rPr lang="es-ES" sz="2800" b="1" dirty="0">
                <a:effectLst/>
                <a:latin typeface="Arial" panose="020B0604020202020204" pitchFamily="34" charset="0"/>
              </a:rPr>
              <a:t> de riscos </a:t>
            </a:r>
            <a:r>
              <a:rPr lang="es-ES" sz="2800" b="1" dirty="0" err="1">
                <a:effectLst/>
                <a:latin typeface="Arial" panose="020B0604020202020204" pitchFamily="34" charset="0"/>
              </a:rPr>
              <a:t>laborals</a:t>
            </a:r>
            <a:r>
              <a:rPr lang="es-ES" sz="2800" b="1" dirty="0">
                <a:effectLst/>
                <a:latin typeface="Arial" panose="020B0604020202020204" pitchFamily="34" charset="0"/>
              </a:rPr>
              <a:t>: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obtenció</a:t>
            </a:r>
            <a:r>
              <a:rPr lang="es-ES" sz="2800" dirty="0">
                <a:effectLst/>
                <a:latin typeface="Arial" panose="020B0604020202020204" pitchFamily="34" charset="0"/>
              </a:rPr>
              <a:t> de les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competències</a:t>
            </a:r>
            <a:r>
              <a:rPr lang="es-ES" sz="2800" dirty="0">
                <a:effectLst/>
                <a:latin typeface="Arial" panose="020B0604020202020204" pitchFamily="34" charset="0"/>
              </a:rPr>
              <a:t> del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certificat</a:t>
            </a:r>
            <a:r>
              <a:rPr lang="es-ES" sz="2800" dirty="0">
                <a:effectLst/>
                <a:latin typeface="Arial" panose="020B0604020202020204" pitchFamily="34" charset="0"/>
              </a:rPr>
              <a:t> de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Tècnic</a:t>
            </a:r>
            <a:r>
              <a:rPr lang="es-ES" sz="2800" dirty="0">
                <a:effectLst/>
                <a:latin typeface="Arial" panose="020B0604020202020204" pitchFamily="34" charset="0"/>
              </a:rPr>
              <a:t>/a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Bàsic</a:t>
            </a:r>
            <a:r>
              <a:rPr lang="es-ES" sz="2800" dirty="0">
                <a:effectLst/>
                <a:latin typeface="Arial" panose="020B0604020202020204" pitchFamily="34" charset="0"/>
              </a:rPr>
              <a:t> en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prevenció</a:t>
            </a:r>
            <a:r>
              <a:rPr lang="es-ES" sz="2800" dirty="0">
                <a:effectLst/>
                <a:latin typeface="Arial" panose="020B0604020202020204" pitchFamily="34" charset="0"/>
              </a:rPr>
              <a:t> de riscos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laborals</a:t>
            </a:r>
            <a:r>
              <a:rPr lang="es-ES" sz="2800" dirty="0">
                <a:effectLst/>
                <a:latin typeface="Arial" panose="020B0604020202020204" pitchFamily="34" charset="0"/>
              </a:rPr>
              <a:t>. </a:t>
            </a:r>
          </a:p>
          <a:p>
            <a:r>
              <a:rPr lang="es-ES" sz="2800" b="1" dirty="0">
                <a:effectLst/>
                <a:latin typeface="Arial" panose="020B0604020202020204" pitchFamily="34" charset="0"/>
              </a:rPr>
              <a:t>- </a:t>
            </a:r>
            <a:r>
              <a:rPr lang="es-ES" sz="2800" b="1" dirty="0" err="1">
                <a:effectLst/>
                <a:latin typeface="Arial" panose="020B0604020202020204" pitchFamily="34" charset="0"/>
              </a:rPr>
              <a:t>Condicions</a:t>
            </a:r>
            <a:r>
              <a:rPr lang="es-ES" sz="2800" b="1" dirty="0">
                <a:effectLst/>
                <a:latin typeface="Arial" panose="020B0604020202020204" pitchFamily="34" charset="0"/>
              </a:rPr>
              <a:t> </a:t>
            </a:r>
            <a:r>
              <a:rPr lang="es-ES" sz="2800" b="1" dirty="0" err="1">
                <a:effectLst/>
                <a:latin typeface="Arial" panose="020B0604020202020204" pitchFamily="34" charset="0"/>
              </a:rPr>
              <a:t>laborals</a:t>
            </a:r>
            <a:r>
              <a:rPr lang="es-ES" sz="2800" b="1" dirty="0">
                <a:effectLst/>
                <a:latin typeface="Arial" panose="020B0604020202020204" pitchFamily="34" charset="0"/>
              </a:rPr>
              <a:t>: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anàlisi</a:t>
            </a:r>
            <a:r>
              <a:rPr lang="es-ES" sz="2800" dirty="0">
                <a:effectLst/>
                <a:latin typeface="Arial" panose="020B0604020202020204" pitchFamily="34" charset="0"/>
              </a:rPr>
              <a:t> de les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condicions</a:t>
            </a:r>
            <a:r>
              <a:rPr lang="es-ES" sz="2800" dirty="0">
                <a:effectLst/>
                <a:latin typeface="Arial" panose="020B0604020202020204" pitchFamily="34" charset="0"/>
              </a:rPr>
              <a:t>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laborals</a:t>
            </a:r>
            <a:r>
              <a:rPr lang="es-ES" sz="2800" dirty="0">
                <a:effectLst/>
                <a:latin typeface="Arial" panose="020B0604020202020204" pitchFamily="34" charset="0"/>
              </a:rPr>
              <a:t> de les persones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treballadores</a:t>
            </a:r>
            <a:r>
              <a:rPr lang="es-ES" sz="2800" dirty="0">
                <a:effectLst/>
                <a:latin typeface="Arial" panose="020B0604020202020204" pitchFamily="34" charset="0"/>
              </a:rPr>
              <a:t> per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compte</a:t>
            </a:r>
            <a:r>
              <a:rPr lang="es-ES" sz="2800" dirty="0">
                <a:effectLst/>
                <a:latin typeface="Arial" panose="020B0604020202020204" pitchFamily="34" charset="0"/>
              </a:rPr>
              <a:t>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d’altri</a:t>
            </a:r>
            <a:r>
              <a:rPr lang="es-ES" sz="2800" dirty="0">
                <a:effectLst/>
                <a:latin typeface="Arial" panose="020B0604020202020204" pitchFamily="34" charset="0"/>
              </a:rPr>
              <a:t>.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S’ofereix</a:t>
            </a:r>
            <a:r>
              <a:rPr lang="es-ES" sz="2800" dirty="0">
                <a:effectLst/>
                <a:latin typeface="Arial" panose="020B0604020202020204" pitchFamily="34" charset="0"/>
              </a:rPr>
              <a:t>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als</a:t>
            </a:r>
            <a:r>
              <a:rPr lang="es-ES" sz="2800" dirty="0">
                <a:effectLst/>
                <a:latin typeface="Arial" panose="020B0604020202020204" pitchFamily="34" charset="0"/>
              </a:rPr>
              <a:t> i les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estudiants</a:t>
            </a:r>
            <a:r>
              <a:rPr lang="es-ES" sz="2800" dirty="0">
                <a:effectLst/>
                <a:latin typeface="Arial" panose="020B0604020202020204" pitchFamily="34" charset="0"/>
              </a:rPr>
              <a:t> una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comprensió</a:t>
            </a:r>
            <a:r>
              <a:rPr lang="es-ES" sz="2800" dirty="0">
                <a:effectLst/>
                <a:latin typeface="Arial" panose="020B0604020202020204" pitchFamily="34" charset="0"/>
              </a:rPr>
              <a:t> completa de les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condicions</a:t>
            </a:r>
            <a:r>
              <a:rPr lang="es-ES" sz="2800" dirty="0">
                <a:effectLst/>
                <a:latin typeface="Arial" panose="020B0604020202020204" pitchFamily="34" charset="0"/>
              </a:rPr>
              <a:t> de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treball</a:t>
            </a:r>
            <a:r>
              <a:rPr lang="es-ES" sz="2800" dirty="0">
                <a:effectLst/>
                <a:latin typeface="Arial" panose="020B0604020202020204" pitchFamily="34" charset="0"/>
              </a:rPr>
              <a:t> de la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seva</a:t>
            </a:r>
            <a:r>
              <a:rPr lang="es-ES" sz="2800" dirty="0">
                <a:effectLst/>
                <a:latin typeface="Arial" panose="020B0604020202020204" pitchFamily="34" charset="0"/>
              </a:rPr>
              <a:t>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professió</a:t>
            </a:r>
            <a:r>
              <a:rPr lang="es-ES" sz="2800" dirty="0">
                <a:effectLst/>
                <a:latin typeface="Arial" panose="020B0604020202020204" pitchFamily="34" charset="0"/>
              </a:rPr>
              <a:t>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tenint</a:t>
            </a:r>
            <a:r>
              <a:rPr lang="es-ES" sz="2800" dirty="0">
                <a:effectLst/>
                <a:latin typeface="Arial" panose="020B0604020202020204" pitchFamily="34" charset="0"/>
              </a:rPr>
              <a:t>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molt</a:t>
            </a:r>
            <a:r>
              <a:rPr lang="es-ES" sz="2800" dirty="0">
                <a:effectLst/>
                <a:latin typeface="Arial" panose="020B0604020202020204" pitchFamily="34" charset="0"/>
              </a:rPr>
              <a:t>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present</a:t>
            </a:r>
            <a:r>
              <a:rPr lang="es-ES" sz="2800" dirty="0">
                <a:effectLst/>
                <a:latin typeface="Arial" panose="020B0604020202020204" pitchFamily="34" charset="0"/>
              </a:rPr>
              <a:t> en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tot</a:t>
            </a:r>
            <a:r>
              <a:rPr lang="es-ES" sz="2800" dirty="0">
                <a:effectLst/>
                <a:latin typeface="Arial" panose="020B0604020202020204" pitchFamily="34" charset="0"/>
              </a:rPr>
              <a:t>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moment</a:t>
            </a:r>
            <a:r>
              <a:rPr lang="es-ES" sz="2800" dirty="0">
                <a:effectLst/>
                <a:latin typeface="Arial" panose="020B0604020202020204" pitchFamily="34" charset="0"/>
              </a:rPr>
              <a:t> el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conveni</a:t>
            </a:r>
            <a:r>
              <a:rPr lang="es-ES" sz="2800" dirty="0">
                <a:effectLst/>
                <a:latin typeface="Arial" panose="020B0604020202020204" pitchFamily="34" charset="0"/>
              </a:rPr>
              <a:t> o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convenis</a:t>
            </a:r>
            <a:r>
              <a:rPr lang="es-ES" sz="2800" dirty="0">
                <a:effectLst/>
                <a:latin typeface="Arial" panose="020B0604020202020204" pitchFamily="34" charset="0"/>
              </a:rPr>
              <a:t> </a:t>
            </a:r>
            <a:r>
              <a:rPr lang="es-ES" sz="2800" dirty="0" err="1">
                <a:effectLst/>
                <a:latin typeface="Arial" panose="020B0604020202020204" pitchFamily="34" charset="0"/>
              </a:rPr>
              <a:t>col·lectius</a:t>
            </a:r>
            <a:r>
              <a:rPr lang="es-ES" sz="2800" dirty="0">
                <a:effectLst/>
                <a:latin typeface="Arial" panose="020B0604020202020204" pitchFamily="34" charset="0"/>
              </a:rPr>
              <a:t> aplicables. </a:t>
            </a:r>
          </a:p>
          <a:p>
            <a:pPr marL="0" indent="0">
              <a:buNone/>
            </a:pPr>
            <a:endParaRPr lang="es-ES" sz="4000" dirty="0">
              <a:solidFill>
                <a:srgbClr val="FF0000"/>
              </a:solidFill>
            </a:endParaRPr>
          </a:p>
          <a:p>
            <a:endParaRPr lang="es-ES" sz="4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45657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B0D8A3-21E8-4424-9D80-7F36DB0E2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err="1">
                <a:solidFill>
                  <a:srgbClr val="FF0000"/>
                </a:solidFill>
              </a:rPr>
              <a:t>Àmbits</a:t>
            </a:r>
            <a:r>
              <a:rPr lang="es-ES" b="1" dirty="0">
                <a:solidFill>
                  <a:srgbClr val="FF0000"/>
                </a:solidFill>
              </a:rPr>
              <a:t> de </a:t>
            </a:r>
            <a:r>
              <a:rPr lang="es-ES" b="1" dirty="0" err="1">
                <a:solidFill>
                  <a:srgbClr val="FF0000"/>
                </a:solidFill>
              </a:rPr>
              <a:t>treball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DCE2BA-74BE-3551-14B0-20B3AD3B5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s-ES" dirty="0">
              <a:effectLst/>
              <a:latin typeface="Arial" panose="020B0604020202020204" pitchFamily="34" charset="0"/>
            </a:endParaRPr>
          </a:p>
          <a:p>
            <a:r>
              <a:rPr lang="es-ES" b="1" dirty="0" err="1">
                <a:effectLst/>
                <a:latin typeface="Arial" panose="020B0604020202020204" pitchFamily="34" charset="0"/>
              </a:rPr>
              <a:t>Autoorientació</a:t>
            </a:r>
            <a:r>
              <a:rPr lang="es-ES" b="1" dirty="0">
                <a:effectLst/>
                <a:latin typeface="Arial" panose="020B0604020202020204" pitchFamily="34" charset="0"/>
              </a:rPr>
              <a:t> i </a:t>
            </a:r>
            <a:r>
              <a:rPr lang="es-ES" b="1" dirty="0" err="1">
                <a:effectLst/>
                <a:latin typeface="Arial" panose="020B0604020202020204" pitchFamily="34" charset="0"/>
              </a:rPr>
              <a:t>planificació</a:t>
            </a:r>
            <a:r>
              <a:rPr lang="es-ES" b="1" dirty="0">
                <a:effectLst/>
                <a:latin typeface="Arial" panose="020B0604020202020204" pitchFamily="34" charset="0"/>
              </a:rPr>
              <a:t> </a:t>
            </a:r>
            <a:r>
              <a:rPr lang="es-ES" b="1" dirty="0" err="1">
                <a:effectLst/>
                <a:latin typeface="Arial" panose="020B0604020202020204" pitchFamily="34" charset="0"/>
              </a:rPr>
              <a:t>professional</a:t>
            </a:r>
            <a:r>
              <a:rPr lang="es-ES" b="1" dirty="0">
                <a:effectLst/>
                <a:latin typeface="Arial" panose="020B0604020202020204" pitchFamily="34" charset="0"/>
              </a:rPr>
              <a:t>: </a:t>
            </a:r>
            <a:r>
              <a:rPr lang="es-ES" dirty="0" err="1">
                <a:effectLst/>
                <a:latin typeface="Arial" panose="020B0604020202020204" pitchFamily="34" charset="0"/>
              </a:rPr>
              <a:t>realització</a:t>
            </a:r>
            <a:r>
              <a:rPr lang="es-ES" dirty="0">
                <a:effectLst/>
                <a:latin typeface="Arial" panose="020B0604020202020204" pitchFamily="34" charset="0"/>
              </a:rPr>
              <a:t> per </a:t>
            </a:r>
            <a:r>
              <a:rPr lang="es-ES" dirty="0" err="1">
                <a:effectLst/>
                <a:latin typeface="Arial" panose="020B0604020202020204" pitchFamily="34" charset="0"/>
              </a:rPr>
              <a:t>part</a:t>
            </a:r>
            <a:r>
              <a:rPr lang="es-ES" dirty="0">
                <a:effectLst/>
                <a:latin typeface="Arial" panose="020B0604020202020204" pitchFamily="34" charset="0"/>
              </a:rPr>
              <a:t> de </a:t>
            </a:r>
            <a:r>
              <a:rPr lang="es-ES" dirty="0" err="1">
                <a:effectLst/>
                <a:latin typeface="Arial" panose="020B0604020202020204" pitchFamily="34" charset="0"/>
              </a:rPr>
              <a:t>l’alumnat</a:t>
            </a:r>
            <a:r>
              <a:rPr lang="es-ES" dirty="0">
                <a:effectLst/>
                <a:latin typeface="Arial" panose="020B0604020202020204" pitchFamily="34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</a:rPr>
              <a:t>d’un</a:t>
            </a:r>
            <a:r>
              <a:rPr lang="es-ES" dirty="0">
                <a:effectLst/>
                <a:latin typeface="Arial" panose="020B0604020202020204" pitchFamily="34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</a:rPr>
              <a:t>anàlisi</a:t>
            </a:r>
            <a:r>
              <a:rPr lang="es-ES" dirty="0">
                <a:effectLst/>
                <a:latin typeface="Arial" panose="020B0604020202020204" pitchFamily="34" charset="0"/>
              </a:rPr>
              <a:t> del </a:t>
            </a:r>
            <a:r>
              <a:rPr lang="es-ES" dirty="0" err="1">
                <a:effectLst/>
                <a:latin typeface="Arial" panose="020B0604020202020204" pitchFamily="34" charset="0"/>
              </a:rPr>
              <a:t>seu</a:t>
            </a:r>
            <a:r>
              <a:rPr lang="es-ES" dirty="0">
                <a:effectLst/>
                <a:latin typeface="Arial" panose="020B0604020202020204" pitchFamily="34" charset="0"/>
              </a:rPr>
              <a:t> potencial </a:t>
            </a:r>
            <a:r>
              <a:rPr lang="es-ES" dirty="0" err="1">
                <a:effectLst/>
                <a:latin typeface="Arial" panose="020B0604020202020204" pitchFamily="34" charset="0"/>
              </a:rPr>
              <a:t>professional</a:t>
            </a:r>
            <a:r>
              <a:rPr lang="es-ES" dirty="0">
                <a:effectLst/>
                <a:latin typeface="Arial" panose="020B0604020202020204" pitchFamily="34" charset="0"/>
              </a:rPr>
              <a:t> i </a:t>
            </a:r>
            <a:r>
              <a:rPr lang="es-ES" dirty="0" err="1">
                <a:effectLst/>
                <a:latin typeface="Arial" panose="020B0604020202020204" pitchFamily="34" charset="0"/>
              </a:rPr>
              <a:t>dels</a:t>
            </a:r>
            <a:r>
              <a:rPr lang="es-ES" dirty="0">
                <a:effectLst/>
                <a:latin typeface="Arial" panose="020B0604020202020204" pitchFamily="34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</a:rPr>
              <a:t>seus</a:t>
            </a:r>
            <a:r>
              <a:rPr lang="es-ES" dirty="0">
                <a:effectLst/>
                <a:latin typeface="Arial" panose="020B0604020202020204" pitchFamily="34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</a:rPr>
              <a:t>interessos</a:t>
            </a:r>
            <a:r>
              <a:rPr lang="es-ES" dirty="0">
                <a:effectLst/>
                <a:latin typeface="Arial" panose="020B0604020202020204" pitchFamily="34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</a:rPr>
              <a:t>com</a:t>
            </a:r>
            <a:r>
              <a:rPr lang="es-ES" dirty="0">
                <a:effectLst/>
                <a:latin typeface="Arial" panose="020B0604020202020204" pitchFamily="34" charset="0"/>
              </a:rPr>
              <a:t> a </a:t>
            </a:r>
            <a:r>
              <a:rPr lang="es-ES" dirty="0" err="1">
                <a:effectLst/>
                <a:latin typeface="Arial" panose="020B0604020202020204" pitchFamily="34" charset="0"/>
              </a:rPr>
              <a:t>guia</a:t>
            </a:r>
            <a:r>
              <a:rPr lang="es-ES" dirty="0">
                <a:effectLst/>
                <a:latin typeface="Arial" panose="020B0604020202020204" pitchFamily="34" charset="0"/>
              </a:rPr>
              <a:t> en el </a:t>
            </a:r>
            <a:r>
              <a:rPr lang="es-ES" dirty="0" err="1">
                <a:effectLst/>
                <a:latin typeface="Arial" panose="020B0604020202020204" pitchFamily="34" charset="0"/>
              </a:rPr>
              <a:t>seu</a:t>
            </a:r>
            <a:r>
              <a:rPr lang="es-ES" dirty="0">
                <a:effectLst/>
                <a:latin typeface="Arial" panose="020B0604020202020204" pitchFamily="34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</a:rPr>
              <a:t>procés</a:t>
            </a:r>
            <a:r>
              <a:rPr lang="es-ES" dirty="0">
                <a:effectLst/>
                <a:latin typeface="Arial" panose="020B0604020202020204" pitchFamily="34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</a:rPr>
              <a:t>d'autoorientació</a:t>
            </a:r>
            <a:r>
              <a:rPr lang="es-ES" dirty="0">
                <a:effectLst/>
                <a:latin typeface="Arial" panose="020B0604020202020204" pitchFamily="34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</a:rPr>
              <a:t>professional</a:t>
            </a:r>
            <a:r>
              <a:rPr lang="es-ES" dirty="0">
                <a:effectLst/>
                <a:latin typeface="Arial" panose="020B0604020202020204" pitchFamily="34" charset="0"/>
              </a:rPr>
              <a:t>. </a:t>
            </a:r>
            <a:r>
              <a:rPr lang="es-ES" dirty="0" err="1">
                <a:effectLst/>
                <a:latin typeface="Arial" panose="020B0604020202020204" pitchFamily="34" charset="0"/>
              </a:rPr>
              <a:t>Aquest</a:t>
            </a:r>
            <a:r>
              <a:rPr lang="es-ES" dirty="0">
                <a:effectLst/>
                <a:latin typeface="Arial" panose="020B0604020202020204" pitchFamily="34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</a:rPr>
              <a:t>inclou</a:t>
            </a:r>
            <a:r>
              <a:rPr lang="es-ES" dirty="0">
                <a:effectLst/>
                <a:latin typeface="Arial" panose="020B0604020202020204" pitchFamily="34" charset="0"/>
              </a:rPr>
              <a:t> la </a:t>
            </a:r>
            <a:r>
              <a:rPr lang="es-ES" dirty="0" err="1">
                <a:effectLst/>
                <a:latin typeface="Arial" panose="020B0604020202020204" pitchFamily="34" charset="0"/>
              </a:rPr>
              <a:t>formulació</a:t>
            </a:r>
            <a:r>
              <a:rPr lang="es-ES" dirty="0">
                <a:effectLst/>
                <a:latin typeface="Arial" panose="020B0604020202020204" pitchFamily="34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</a:rPr>
              <a:t>d'objectius</a:t>
            </a:r>
            <a:r>
              <a:rPr lang="es-ES" dirty="0">
                <a:effectLst/>
                <a:latin typeface="Arial" panose="020B0604020202020204" pitchFamily="34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</a:rPr>
              <a:t>professionals</a:t>
            </a:r>
            <a:r>
              <a:rPr lang="es-ES" dirty="0">
                <a:effectLst/>
                <a:latin typeface="Arial" panose="020B0604020202020204" pitchFamily="34" charset="0"/>
              </a:rPr>
              <a:t> i el </a:t>
            </a:r>
            <a:r>
              <a:rPr lang="es-ES" dirty="0" err="1">
                <a:effectLst/>
                <a:latin typeface="Arial" panose="020B0604020202020204" pitchFamily="34" charset="0"/>
              </a:rPr>
              <a:t>desenvolupament</a:t>
            </a:r>
            <a:r>
              <a:rPr lang="es-ES" dirty="0">
                <a:effectLst/>
                <a:latin typeface="Arial" panose="020B0604020202020204" pitchFamily="34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</a:rPr>
              <a:t>d'un</a:t>
            </a:r>
            <a:r>
              <a:rPr lang="es-ES" dirty="0">
                <a:effectLst/>
                <a:latin typeface="Arial" panose="020B0604020202020204" pitchFamily="34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</a:rPr>
              <a:t>pla</a:t>
            </a:r>
            <a:r>
              <a:rPr lang="es-ES" dirty="0">
                <a:effectLst/>
                <a:latin typeface="Arial" panose="020B0604020202020204" pitchFamily="34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</a:rPr>
              <a:t>d'acció</a:t>
            </a:r>
            <a:r>
              <a:rPr lang="es-ES" dirty="0">
                <a:effectLst/>
                <a:latin typeface="Arial" panose="020B0604020202020204" pitchFamily="34" charset="0"/>
              </a:rPr>
              <a:t> per </a:t>
            </a:r>
            <a:r>
              <a:rPr lang="es-ES" dirty="0" err="1">
                <a:effectLst/>
                <a:latin typeface="Arial" panose="020B0604020202020204" pitchFamily="34" charset="0"/>
              </a:rPr>
              <a:t>millorar</a:t>
            </a:r>
            <a:r>
              <a:rPr lang="es-ES" dirty="0">
                <a:effectLst/>
                <a:latin typeface="Arial" panose="020B0604020202020204" pitchFamily="34" charset="0"/>
              </a:rPr>
              <a:t> la </a:t>
            </a:r>
            <a:r>
              <a:rPr lang="es-ES" dirty="0" err="1">
                <a:effectLst/>
                <a:latin typeface="Arial" panose="020B0604020202020204" pitchFamily="34" charset="0"/>
              </a:rPr>
              <a:t>seva</a:t>
            </a:r>
            <a:r>
              <a:rPr lang="es-ES" dirty="0">
                <a:effectLst/>
                <a:latin typeface="Arial" panose="020B0604020202020204" pitchFamily="34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</a:rPr>
              <a:t>ocupabilitat</a:t>
            </a:r>
            <a:r>
              <a:rPr lang="es-ES" dirty="0">
                <a:effectLst/>
                <a:latin typeface="Arial" panose="020B0604020202020204" pitchFamily="34" charset="0"/>
              </a:rPr>
              <a:t> i les </a:t>
            </a:r>
            <a:r>
              <a:rPr lang="es-ES" dirty="0" err="1">
                <a:effectLst/>
                <a:latin typeface="Arial" panose="020B0604020202020204" pitchFamily="34" charset="0"/>
              </a:rPr>
              <a:t>seves</a:t>
            </a:r>
            <a:r>
              <a:rPr lang="es-ES" dirty="0">
                <a:effectLst/>
                <a:latin typeface="Arial" panose="020B0604020202020204" pitchFamily="34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</a:rPr>
              <a:t>possibilitats</a:t>
            </a:r>
            <a:r>
              <a:rPr lang="es-ES" dirty="0">
                <a:effectLst/>
                <a:latin typeface="Arial" panose="020B0604020202020204" pitchFamily="34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</a:rPr>
              <a:t>d'inserció</a:t>
            </a:r>
            <a:r>
              <a:rPr lang="es-ES" dirty="0">
                <a:effectLst/>
                <a:latin typeface="Arial" panose="020B0604020202020204" pitchFamily="34" charset="0"/>
              </a:rPr>
              <a:t> en el </a:t>
            </a:r>
            <a:r>
              <a:rPr lang="es-ES" dirty="0" err="1">
                <a:effectLst/>
                <a:latin typeface="Arial" panose="020B0604020202020204" pitchFamily="34" charset="0"/>
              </a:rPr>
              <a:t>mercat</a:t>
            </a:r>
            <a:r>
              <a:rPr lang="es-ES" dirty="0">
                <a:effectLst/>
                <a:latin typeface="Arial" panose="020B0604020202020204" pitchFamily="34" charset="0"/>
              </a:rPr>
              <a:t> laboral. </a:t>
            </a:r>
          </a:p>
          <a:p>
            <a:r>
              <a:rPr lang="es-ES" b="1" dirty="0">
                <a:effectLst/>
                <a:latin typeface="Arial" panose="020B0604020202020204" pitchFamily="34" charset="0"/>
              </a:rPr>
              <a:t>- </a:t>
            </a:r>
            <a:r>
              <a:rPr lang="es-ES" b="1" dirty="0" err="1">
                <a:effectLst/>
                <a:latin typeface="Arial" panose="020B0604020202020204" pitchFamily="34" charset="0"/>
              </a:rPr>
              <a:t>Aprenentatge</a:t>
            </a:r>
            <a:r>
              <a:rPr lang="es-ES" b="1" dirty="0">
                <a:effectLst/>
                <a:latin typeface="Arial" panose="020B0604020202020204" pitchFamily="34" charset="0"/>
              </a:rPr>
              <a:t> </a:t>
            </a:r>
            <a:r>
              <a:rPr lang="es-ES" b="1" dirty="0" err="1">
                <a:effectLst/>
                <a:latin typeface="Arial" panose="020B0604020202020204" pitchFamily="34" charset="0"/>
              </a:rPr>
              <a:t>autònom</a:t>
            </a:r>
            <a:r>
              <a:rPr lang="es-ES" b="1" dirty="0">
                <a:effectLst/>
                <a:latin typeface="Arial" panose="020B0604020202020204" pitchFamily="34" charset="0"/>
              </a:rPr>
              <a:t> i </a:t>
            </a:r>
            <a:r>
              <a:rPr lang="es-ES" b="1" dirty="0" err="1">
                <a:effectLst/>
                <a:latin typeface="Arial" panose="020B0604020202020204" pitchFamily="34" charset="0"/>
              </a:rPr>
              <a:t>ús</a:t>
            </a:r>
            <a:r>
              <a:rPr lang="es-ES" b="1" dirty="0">
                <a:effectLst/>
                <a:latin typeface="Arial" panose="020B0604020202020204" pitchFamily="34" charset="0"/>
              </a:rPr>
              <a:t> de </a:t>
            </a:r>
            <a:r>
              <a:rPr lang="es-ES" b="1" dirty="0" err="1">
                <a:effectLst/>
                <a:latin typeface="Arial" panose="020B0604020202020204" pitchFamily="34" charset="0"/>
              </a:rPr>
              <a:t>tecnologies</a:t>
            </a:r>
            <a:r>
              <a:rPr lang="es-ES" b="1" dirty="0">
                <a:effectLst/>
                <a:latin typeface="Arial" panose="020B0604020202020204" pitchFamily="34" charset="0"/>
              </a:rPr>
              <a:t> </a:t>
            </a:r>
            <a:r>
              <a:rPr lang="es-ES" b="1" dirty="0" err="1">
                <a:effectLst/>
                <a:latin typeface="Arial" panose="020B0604020202020204" pitchFamily="34" charset="0"/>
              </a:rPr>
              <a:t>digitals</a:t>
            </a:r>
            <a:r>
              <a:rPr lang="es-ES" b="1" dirty="0">
                <a:effectLst/>
                <a:latin typeface="Arial" panose="020B0604020202020204" pitchFamily="34" charset="0"/>
              </a:rPr>
              <a:t>: </a:t>
            </a:r>
            <a:r>
              <a:rPr lang="es-ES" dirty="0" err="1">
                <a:effectLst/>
                <a:latin typeface="Arial" panose="020B0604020202020204" pitchFamily="34" charset="0"/>
              </a:rPr>
              <a:t>promoció</a:t>
            </a:r>
            <a:r>
              <a:rPr lang="es-ES" dirty="0">
                <a:effectLst/>
                <a:latin typeface="Arial" panose="020B0604020202020204" pitchFamily="34" charset="0"/>
              </a:rPr>
              <a:t> de </a:t>
            </a:r>
            <a:r>
              <a:rPr lang="es-ES" dirty="0" err="1">
                <a:effectLst/>
                <a:latin typeface="Arial" panose="020B0604020202020204" pitchFamily="34" charset="0"/>
              </a:rPr>
              <a:t>l'ús</a:t>
            </a:r>
            <a:r>
              <a:rPr lang="es-ES" dirty="0">
                <a:effectLst/>
                <a:latin typeface="Arial" panose="020B0604020202020204" pitchFamily="34" charset="0"/>
              </a:rPr>
              <a:t> de </a:t>
            </a:r>
            <a:r>
              <a:rPr lang="es-ES" dirty="0" err="1">
                <a:effectLst/>
                <a:latin typeface="Arial" panose="020B0604020202020204" pitchFamily="34" charset="0"/>
              </a:rPr>
              <a:t>metodologies</a:t>
            </a:r>
            <a:r>
              <a:rPr lang="es-ES" dirty="0">
                <a:effectLst/>
                <a:latin typeface="Arial" panose="020B0604020202020204" pitchFamily="34" charset="0"/>
              </a:rPr>
              <a:t> centrades en </a:t>
            </a:r>
            <a:r>
              <a:rPr lang="es-ES" dirty="0" err="1">
                <a:effectLst/>
                <a:latin typeface="Arial" panose="020B0604020202020204" pitchFamily="34" charset="0"/>
              </a:rPr>
              <a:t>l'aprenentatge</a:t>
            </a:r>
            <a:r>
              <a:rPr lang="es-ES" dirty="0">
                <a:effectLst/>
                <a:latin typeface="Arial" panose="020B0604020202020204" pitchFamily="34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</a:rPr>
              <a:t>autònom</a:t>
            </a:r>
            <a:r>
              <a:rPr lang="es-ES" dirty="0">
                <a:effectLst/>
                <a:latin typeface="Arial" panose="020B0604020202020204" pitchFamily="34" charset="0"/>
              </a:rPr>
              <a:t> i </a:t>
            </a:r>
            <a:r>
              <a:rPr lang="es-ES" dirty="0" err="1">
                <a:effectLst/>
                <a:latin typeface="Arial" panose="020B0604020202020204" pitchFamily="34" charset="0"/>
              </a:rPr>
              <a:t>permanent</a:t>
            </a:r>
            <a:r>
              <a:rPr lang="es-ES" dirty="0">
                <a:effectLst/>
                <a:latin typeface="Arial" panose="020B0604020202020204" pitchFamily="34" charset="0"/>
              </a:rPr>
              <a:t>, </a:t>
            </a:r>
            <a:r>
              <a:rPr lang="es-ES" dirty="0" err="1">
                <a:effectLst/>
                <a:latin typeface="Arial" panose="020B0604020202020204" pitchFamily="34" charset="0"/>
              </a:rPr>
              <a:t>ressaltant-ne</a:t>
            </a:r>
            <a:r>
              <a:rPr lang="es-ES" dirty="0">
                <a:effectLst/>
                <a:latin typeface="Arial" panose="020B0604020202020204" pitchFamily="34" charset="0"/>
              </a:rPr>
              <a:t> la </a:t>
            </a:r>
            <a:r>
              <a:rPr lang="es-ES" dirty="0" err="1">
                <a:effectLst/>
                <a:latin typeface="Arial" panose="020B0604020202020204" pitchFamily="34" charset="0"/>
              </a:rPr>
              <a:t>seva</a:t>
            </a:r>
            <a:r>
              <a:rPr lang="es-ES" dirty="0">
                <a:effectLst/>
                <a:latin typeface="Arial" panose="020B0604020202020204" pitchFamily="34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</a:rPr>
              <a:t>importància</a:t>
            </a:r>
            <a:r>
              <a:rPr lang="es-ES" dirty="0">
                <a:effectLst/>
                <a:latin typeface="Arial" panose="020B0604020202020204" pitchFamily="34" charset="0"/>
              </a:rPr>
              <a:t> en el </a:t>
            </a:r>
            <a:r>
              <a:rPr lang="es-ES" dirty="0" err="1">
                <a:effectLst/>
                <a:latin typeface="Arial" panose="020B0604020202020204" pitchFamily="34" charset="0"/>
              </a:rPr>
              <a:t>desenvolupament</a:t>
            </a:r>
            <a:r>
              <a:rPr lang="es-ES" dirty="0">
                <a:effectLst/>
                <a:latin typeface="Arial" panose="020B0604020202020204" pitchFamily="34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</a:rPr>
              <a:t>professional</a:t>
            </a:r>
            <a:r>
              <a:rPr lang="es-ES" dirty="0">
                <a:effectLst/>
                <a:latin typeface="Arial" panose="020B0604020202020204" pitchFamily="34" charset="0"/>
              </a:rPr>
              <a:t>. </a:t>
            </a:r>
            <a:r>
              <a:rPr lang="es-ES" dirty="0" err="1">
                <a:effectLst/>
                <a:latin typeface="Arial" panose="020B0604020202020204" pitchFamily="34" charset="0"/>
              </a:rPr>
              <a:t>S’acompanya</a:t>
            </a:r>
            <a:r>
              <a:rPr lang="es-ES" dirty="0">
                <a:effectLst/>
                <a:latin typeface="Arial" panose="020B0604020202020204" pitchFamily="34" charset="0"/>
              </a:rPr>
              <a:t> a </a:t>
            </a:r>
            <a:r>
              <a:rPr lang="es-ES" dirty="0" err="1">
                <a:effectLst/>
                <a:latin typeface="Arial" panose="020B0604020202020204" pitchFamily="34" charset="0"/>
              </a:rPr>
              <a:t>l’alumnat</a:t>
            </a:r>
            <a:r>
              <a:rPr lang="es-ES" dirty="0">
                <a:effectLst/>
                <a:latin typeface="Arial" panose="020B0604020202020204" pitchFamily="34" charset="0"/>
              </a:rPr>
              <a:t> en el </a:t>
            </a:r>
            <a:r>
              <a:rPr lang="es-ES" dirty="0" err="1">
                <a:effectLst/>
                <a:latin typeface="Arial" panose="020B0604020202020204" pitchFamily="34" charset="0"/>
              </a:rPr>
              <a:t>descobriment</a:t>
            </a:r>
            <a:r>
              <a:rPr lang="es-ES" dirty="0">
                <a:effectLst/>
                <a:latin typeface="Arial" panose="020B0604020202020204" pitchFamily="34" charset="0"/>
              </a:rPr>
              <a:t> de diverses </a:t>
            </a:r>
            <a:r>
              <a:rPr lang="es-ES" dirty="0" err="1">
                <a:effectLst/>
                <a:latin typeface="Arial" panose="020B0604020202020204" pitchFamily="34" charset="0"/>
              </a:rPr>
              <a:t>eines</a:t>
            </a:r>
            <a:r>
              <a:rPr lang="es-ES" dirty="0">
                <a:effectLst/>
                <a:latin typeface="Arial" panose="020B0604020202020204" pitchFamily="34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</a:rPr>
              <a:t>digitals</a:t>
            </a:r>
            <a:r>
              <a:rPr lang="es-ES" dirty="0">
                <a:effectLst/>
                <a:latin typeface="Arial" panose="020B0604020202020204" pitchFamily="34" charset="0"/>
              </a:rPr>
              <a:t> per configurar el </a:t>
            </a:r>
            <a:r>
              <a:rPr lang="es-ES" dirty="0" err="1">
                <a:effectLst/>
                <a:latin typeface="Arial" panose="020B0604020202020204" pitchFamily="34" charset="0"/>
              </a:rPr>
              <a:t>seu</a:t>
            </a:r>
            <a:r>
              <a:rPr lang="es-ES" dirty="0">
                <a:effectLst/>
                <a:latin typeface="Arial" panose="020B0604020202020204" pitchFamily="34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</a:rPr>
              <a:t>entorn</a:t>
            </a:r>
            <a:r>
              <a:rPr lang="es-ES" dirty="0">
                <a:effectLst/>
                <a:latin typeface="Arial" panose="020B0604020202020204" pitchFamily="34" charset="0"/>
              </a:rPr>
              <a:t> personal </a:t>
            </a:r>
            <a:r>
              <a:rPr lang="es-ES" dirty="0" err="1">
                <a:effectLst/>
                <a:latin typeface="Arial" panose="020B0604020202020204" pitchFamily="34" charset="0"/>
              </a:rPr>
              <a:t>d'aprenentatge</a:t>
            </a:r>
            <a:r>
              <a:rPr lang="es-ES" dirty="0">
                <a:effectLst/>
                <a:latin typeface="Arial" panose="020B0604020202020204" pitchFamily="34" charset="0"/>
              </a:rPr>
              <a:t> (PLE) i es posa </a:t>
            </a:r>
            <a:r>
              <a:rPr lang="es-ES" dirty="0" err="1">
                <a:effectLst/>
                <a:latin typeface="Arial" panose="020B0604020202020204" pitchFamily="34" charset="0"/>
              </a:rPr>
              <a:t>l'èmfasi</a:t>
            </a:r>
            <a:r>
              <a:rPr lang="es-ES" dirty="0">
                <a:effectLst/>
                <a:latin typeface="Arial" panose="020B0604020202020204" pitchFamily="34" charset="0"/>
              </a:rPr>
              <a:t> en la </a:t>
            </a:r>
            <a:r>
              <a:rPr lang="es-ES" dirty="0" err="1">
                <a:effectLst/>
                <a:latin typeface="Arial" panose="020B0604020202020204" pitchFamily="34" charset="0"/>
              </a:rPr>
              <a:t>importància</a:t>
            </a:r>
            <a:r>
              <a:rPr lang="es-ES" dirty="0">
                <a:effectLst/>
                <a:latin typeface="Arial" panose="020B0604020202020204" pitchFamily="34" charset="0"/>
              </a:rPr>
              <a:t> de la </a:t>
            </a:r>
            <a:r>
              <a:rPr lang="es-ES" dirty="0" err="1">
                <a:effectLst/>
                <a:latin typeface="Arial" panose="020B0604020202020204" pitchFamily="34" charset="0"/>
              </a:rPr>
              <a:t>identitat</a:t>
            </a:r>
            <a:r>
              <a:rPr lang="es-ES" dirty="0">
                <a:effectLst/>
                <a:latin typeface="Arial" panose="020B0604020202020204" pitchFamily="34" charset="0"/>
              </a:rPr>
              <a:t> digital en el </a:t>
            </a:r>
            <a:r>
              <a:rPr lang="es-ES" dirty="0" err="1">
                <a:effectLst/>
                <a:latin typeface="Arial" panose="020B0604020202020204" pitchFamily="34" charset="0"/>
              </a:rPr>
              <a:t>context</a:t>
            </a:r>
            <a:r>
              <a:rPr lang="es-ES" dirty="0">
                <a:effectLst/>
                <a:latin typeface="Arial" panose="020B0604020202020204" pitchFamily="34" charset="0"/>
              </a:rPr>
              <a:t> de </a:t>
            </a:r>
            <a:r>
              <a:rPr lang="es-ES" dirty="0" err="1">
                <a:effectLst/>
                <a:latin typeface="Arial" panose="020B0604020202020204" pitchFamily="34" charset="0"/>
              </a:rPr>
              <a:t>l’ocupabilitat</a:t>
            </a:r>
            <a:r>
              <a:rPr lang="es-ES" dirty="0">
                <a:effectLst/>
                <a:latin typeface="Arial" panose="020B0604020202020204" pitchFamily="34" charset="0"/>
              </a:rPr>
              <a:t>. 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12796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C257F8-96F6-EA20-6521-C83E882A9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144588"/>
          </a:xfrm>
        </p:spPr>
        <p:txBody>
          <a:bodyPr>
            <a:normAutofit fontScale="90000"/>
          </a:bodyPr>
          <a:lstStyle/>
          <a:p>
            <a:r>
              <a:rPr lang="es-ES" sz="3100" b="1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IPO I i IPO II </a:t>
            </a:r>
            <a:r>
              <a:rPr lang="es-ES" sz="3100" b="1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s’han</a:t>
            </a:r>
            <a:r>
              <a:rPr lang="es-ES" sz="3100" b="1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3100" b="1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dissenyat</a:t>
            </a:r>
            <a:r>
              <a:rPr lang="es-ES" sz="3100" b="1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3100" b="1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com</a:t>
            </a:r>
            <a:r>
              <a:rPr lang="es-ES" sz="3100" b="1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 si </a:t>
            </a:r>
            <a:r>
              <a:rPr lang="es-ES" sz="3100" b="1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fossin</a:t>
            </a:r>
            <a:r>
              <a:rPr lang="es-ES" sz="3100" b="1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 un sol </a:t>
            </a:r>
            <a:r>
              <a:rPr lang="es-ES" sz="3100" b="1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mòdul</a:t>
            </a:r>
            <a:r>
              <a:rPr lang="es-ES" sz="3100" b="1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3100" b="1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professional</a:t>
            </a:r>
            <a:r>
              <a:rPr lang="es-ES" sz="3100" b="1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, que </a:t>
            </a:r>
            <a:r>
              <a:rPr lang="es-ES" sz="3100" b="1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comença</a:t>
            </a:r>
            <a:r>
              <a:rPr lang="es-ES" sz="3100" b="1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 en primer </a:t>
            </a:r>
            <a:r>
              <a:rPr lang="es-ES" sz="3100" b="1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curs</a:t>
            </a:r>
            <a:r>
              <a:rPr lang="es-ES" sz="3100" b="1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 i acaba en </a:t>
            </a:r>
            <a:r>
              <a:rPr lang="es-ES" sz="3100" b="1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segon</a:t>
            </a:r>
            <a:r>
              <a:rPr lang="es-ES" sz="3100" b="1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s-ES" sz="3100" b="1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amb</a:t>
            </a:r>
            <a:r>
              <a:rPr lang="es-ES" sz="3100" b="1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3100" b="1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aquestes</a:t>
            </a:r>
            <a:r>
              <a:rPr lang="es-ES" sz="3100" b="1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 idees </a:t>
            </a:r>
            <a:r>
              <a:rPr lang="es-ES" sz="3100" b="1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clau</a:t>
            </a:r>
            <a:r>
              <a:rPr lang="es-ES" sz="3100" b="1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: </a:t>
            </a:r>
            <a:br>
              <a:rPr lang="es-ES" dirty="0">
                <a:effectLst/>
                <a:latin typeface="Arial" panose="020B0604020202020204" pitchFamily="34" charset="0"/>
              </a:rPr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EF1C34-62A8-330E-E430-8C668A2557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>
                <a:effectLst/>
                <a:latin typeface="Times New Roman" panose="02020603050405020304" pitchFamily="18" charset="0"/>
              </a:rPr>
              <a:t>● </a:t>
            </a:r>
            <a:r>
              <a:rPr lang="es-ES" dirty="0" err="1">
                <a:effectLst/>
                <a:latin typeface="Arial" panose="020B0604020202020204" pitchFamily="34" charset="0"/>
              </a:rPr>
              <a:t>Exigències</a:t>
            </a:r>
            <a:r>
              <a:rPr lang="es-ES" dirty="0">
                <a:effectLst/>
                <a:latin typeface="Arial" panose="020B0604020202020204" pitchFamily="34" charset="0"/>
              </a:rPr>
              <a:t> del sector </a:t>
            </a:r>
            <a:r>
              <a:rPr lang="es-ES" dirty="0" err="1">
                <a:effectLst/>
                <a:latin typeface="Arial" panose="020B0604020202020204" pitchFamily="34" charset="0"/>
              </a:rPr>
              <a:t>professional</a:t>
            </a:r>
            <a:r>
              <a:rPr lang="es-ES" dirty="0">
                <a:effectLst/>
                <a:latin typeface="Arial" panose="020B0604020202020204" pitchFamily="34" charset="0"/>
              </a:rPr>
              <a:t>: perfil </a:t>
            </a:r>
            <a:r>
              <a:rPr lang="es-ES" dirty="0" err="1">
                <a:effectLst/>
                <a:latin typeface="Arial" panose="020B0604020202020204" pitchFamily="34" charset="0"/>
              </a:rPr>
              <a:t>professional</a:t>
            </a:r>
            <a:r>
              <a:rPr lang="es-ES" dirty="0">
                <a:effectLst/>
                <a:latin typeface="Arial" panose="020B0604020202020204" pitchFamily="34" charset="0"/>
              </a:rPr>
              <a:t> i PRL </a:t>
            </a:r>
          </a:p>
          <a:p>
            <a:r>
              <a:rPr lang="es-ES" dirty="0">
                <a:effectLst/>
                <a:latin typeface="Times New Roman" panose="02020603050405020304" pitchFamily="18" charset="0"/>
              </a:rPr>
              <a:t>● </a:t>
            </a:r>
            <a:r>
              <a:rPr lang="es-ES" dirty="0" err="1">
                <a:effectLst/>
                <a:latin typeface="Times New Roman" panose="02020603050405020304" pitchFamily="18" charset="0"/>
              </a:rPr>
              <a:t>Condicions</a:t>
            </a:r>
            <a:r>
              <a:rPr lang="es-ES" dirty="0">
                <a:effectLst/>
                <a:latin typeface="Times New Roman" panose="02020603050405020304" pitchFamily="18" charset="0"/>
              </a:rPr>
              <a:t> </a:t>
            </a:r>
            <a:r>
              <a:rPr lang="es-ES" dirty="0" err="1">
                <a:effectLst/>
                <a:latin typeface="Times New Roman" panose="02020603050405020304" pitchFamily="18" charset="0"/>
              </a:rPr>
              <a:t>laborals</a:t>
            </a:r>
            <a:r>
              <a:rPr lang="es-ES" dirty="0">
                <a:effectLst/>
                <a:latin typeface="Times New Roman" panose="02020603050405020304" pitchFamily="18" charset="0"/>
              </a:rPr>
              <a:t> del sector. </a:t>
            </a:r>
          </a:p>
          <a:p>
            <a:r>
              <a:rPr lang="es-ES" dirty="0">
                <a:effectLst/>
                <a:latin typeface="Times New Roman" panose="02020603050405020304" pitchFamily="18" charset="0"/>
              </a:rPr>
              <a:t>● </a:t>
            </a:r>
            <a:r>
              <a:rPr lang="es-ES" dirty="0" err="1">
                <a:effectLst/>
                <a:latin typeface="Times New Roman" panose="02020603050405020304" pitchFamily="18" charset="0"/>
              </a:rPr>
              <a:t>Autoconeixement</a:t>
            </a:r>
            <a:r>
              <a:rPr lang="es-ES" dirty="0">
                <a:effectLst/>
                <a:latin typeface="Times New Roman" panose="02020603050405020304" pitchFamily="18" charset="0"/>
              </a:rPr>
              <a:t>. </a:t>
            </a:r>
          </a:p>
          <a:p>
            <a:r>
              <a:rPr lang="es-ES" dirty="0">
                <a:effectLst/>
                <a:latin typeface="Times New Roman" panose="02020603050405020304" pitchFamily="18" charset="0"/>
              </a:rPr>
              <a:t>● Pla de </a:t>
            </a:r>
            <a:r>
              <a:rPr lang="es-ES" dirty="0" err="1">
                <a:effectLst/>
                <a:latin typeface="Times New Roman" panose="02020603050405020304" pitchFamily="18" charset="0"/>
              </a:rPr>
              <a:t>desenvolupament</a:t>
            </a:r>
            <a:r>
              <a:rPr lang="es-ES" dirty="0">
                <a:effectLst/>
                <a:latin typeface="Times New Roman" panose="02020603050405020304" pitchFamily="18" charset="0"/>
              </a:rPr>
              <a:t> individual i </a:t>
            </a:r>
            <a:r>
              <a:rPr lang="es-ES" dirty="0" err="1">
                <a:effectLst/>
                <a:latin typeface="Times New Roman" panose="02020603050405020304" pitchFamily="18" charset="0"/>
              </a:rPr>
              <a:t>eines</a:t>
            </a:r>
            <a:r>
              <a:rPr lang="es-ES" dirty="0">
                <a:effectLst/>
                <a:latin typeface="Times New Roman" panose="02020603050405020304" pitchFamily="18" charset="0"/>
              </a:rPr>
              <a:t> per </a:t>
            </a:r>
            <a:r>
              <a:rPr lang="es-ES" dirty="0" err="1">
                <a:effectLst/>
                <a:latin typeface="Times New Roman" panose="02020603050405020304" pitchFamily="18" charset="0"/>
              </a:rPr>
              <a:t>l’aprenentatge</a:t>
            </a:r>
            <a:r>
              <a:rPr lang="es-ES" dirty="0">
                <a:effectLst/>
                <a:latin typeface="Times New Roman" panose="02020603050405020304" pitchFamily="18" charset="0"/>
              </a:rPr>
              <a:t> </a:t>
            </a:r>
            <a:r>
              <a:rPr lang="es-ES" dirty="0" err="1">
                <a:effectLst/>
                <a:latin typeface="Times New Roman" panose="02020603050405020304" pitchFamily="18" charset="0"/>
              </a:rPr>
              <a:t>autònom</a:t>
            </a:r>
            <a:r>
              <a:rPr lang="es-ES" dirty="0">
                <a:effectLst/>
                <a:latin typeface="Times New Roman" panose="02020603050405020304" pitchFamily="18" charset="0"/>
              </a:rPr>
              <a:t>. </a:t>
            </a:r>
          </a:p>
          <a:p>
            <a:r>
              <a:rPr lang="es-ES" dirty="0">
                <a:effectLst/>
                <a:latin typeface="Times New Roman" panose="02020603050405020304" pitchFamily="18" charset="0"/>
              </a:rPr>
              <a:t>● </a:t>
            </a:r>
            <a:r>
              <a:rPr lang="es-ES" dirty="0" err="1">
                <a:effectLst/>
                <a:latin typeface="Arial" panose="020B0604020202020204" pitchFamily="34" charset="0"/>
              </a:rPr>
              <a:t>Millora</a:t>
            </a:r>
            <a:r>
              <a:rPr lang="es-ES" dirty="0">
                <a:effectLst/>
                <a:latin typeface="Arial" panose="020B0604020202020204" pitchFamily="34" charset="0"/>
              </a:rPr>
              <a:t> de </a:t>
            </a:r>
            <a:r>
              <a:rPr lang="es-ES" dirty="0" err="1">
                <a:effectLst/>
                <a:latin typeface="Arial" panose="020B0604020202020204" pitchFamily="34" charset="0"/>
              </a:rPr>
              <a:t>l’ocupabilitat</a:t>
            </a:r>
            <a:r>
              <a:rPr lang="es-ES" dirty="0">
                <a:effectLst/>
                <a:latin typeface="Arial" panose="020B0604020202020204" pitchFamily="34" charset="0"/>
              </a:rPr>
              <a:t>: </a:t>
            </a:r>
            <a:r>
              <a:rPr lang="es-ES" dirty="0" err="1">
                <a:effectLst/>
                <a:latin typeface="Arial" panose="020B0604020202020204" pitchFamily="34" charset="0"/>
              </a:rPr>
              <a:t>dimensió</a:t>
            </a:r>
            <a:r>
              <a:rPr lang="es-ES" dirty="0">
                <a:effectLst/>
                <a:latin typeface="Arial" panose="020B0604020202020204" pitchFamily="34" charset="0"/>
              </a:rPr>
              <a:t> personal, social i productiva. 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70508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2C2A39-F7B1-8B20-5901-C2B15B115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err="1">
                <a:solidFill>
                  <a:schemeClr val="accent4">
                    <a:lumMod val="75000"/>
                  </a:schemeClr>
                </a:solidFill>
              </a:rPr>
              <a:t>Resultats</a:t>
            </a:r>
            <a:r>
              <a:rPr lang="es-E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s-ES" b="1" dirty="0" err="1">
                <a:solidFill>
                  <a:schemeClr val="accent4">
                    <a:lumMod val="75000"/>
                  </a:schemeClr>
                </a:solidFill>
              </a:rPr>
              <a:t>d’aprenentatge</a:t>
            </a:r>
            <a:endParaRPr lang="es-ES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0D7F7B3-7553-0E20-9F7A-8FD7D71AF6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2802534"/>
              </p:ext>
            </p:extLst>
          </p:nvPr>
        </p:nvGraphicFramePr>
        <p:xfrm>
          <a:off x="838200" y="1791050"/>
          <a:ext cx="9937376" cy="4376301"/>
        </p:xfrm>
        <a:graphic>
          <a:graphicData uri="http://schemas.openxmlformats.org/drawingml/2006/table">
            <a:tbl>
              <a:tblPr/>
              <a:tblGrid>
                <a:gridCol w="734562">
                  <a:extLst>
                    <a:ext uri="{9D8B030D-6E8A-4147-A177-3AD203B41FA5}">
                      <a16:colId xmlns:a16="http://schemas.microsoft.com/office/drawing/2014/main" val="1373591730"/>
                    </a:ext>
                  </a:extLst>
                </a:gridCol>
                <a:gridCol w="7705971">
                  <a:extLst>
                    <a:ext uri="{9D8B030D-6E8A-4147-A177-3AD203B41FA5}">
                      <a16:colId xmlns:a16="http://schemas.microsoft.com/office/drawing/2014/main" val="620842248"/>
                    </a:ext>
                  </a:extLst>
                </a:gridCol>
                <a:gridCol w="1496843">
                  <a:extLst>
                    <a:ext uri="{9D8B030D-6E8A-4147-A177-3AD203B41FA5}">
                      <a16:colId xmlns:a16="http://schemas.microsoft.com/office/drawing/2014/main" val="1860961707"/>
                    </a:ext>
                  </a:extLst>
                </a:gridCol>
              </a:tblGrid>
              <a:tr h="1096557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</a:t>
                      </a:r>
                      <a:endParaRPr lang="es-ES" sz="1800">
                        <a:effectLst/>
                      </a:endParaRPr>
                    </a:p>
                  </a:txBody>
                  <a:tcPr marL="62304" marR="62304" marT="62304" marB="62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TÍTOL: </a:t>
                      </a:r>
                      <a:endParaRPr lang="es-ES" sz="1800">
                        <a:effectLst/>
                      </a:endParaRPr>
                    </a:p>
                    <a:p>
                      <a:pPr fontAlgn="t"/>
                      <a:br>
                        <a:rPr lang="es-ES" sz="1800">
                          <a:effectLst/>
                        </a:rPr>
                      </a:br>
                      <a:br>
                        <a:rPr lang="es-ES" sz="1800">
                          <a:effectLst/>
                        </a:rPr>
                      </a:br>
                      <a:endParaRPr lang="es-ES" sz="1800">
                        <a:effectLst/>
                      </a:endParaRPr>
                    </a:p>
                  </a:txBody>
                  <a:tcPr marL="62304" marR="62304" marT="62304" marB="62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Hores </a:t>
                      </a:r>
                      <a:endParaRPr lang="es-ES" sz="1800">
                        <a:effectLst/>
                      </a:endParaRPr>
                    </a:p>
                  </a:txBody>
                  <a:tcPr marL="62304" marR="62304" marT="62304" marB="62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5399906"/>
                  </a:ext>
                </a:extLst>
              </a:tr>
              <a:tr h="453576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s-ES" sz="1800">
                        <a:effectLst/>
                      </a:endParaRPr>
                    </a:p>
                  </a:txBody>
                  <a:tcPr marL="62304" marR="62304" marT="62304" marB="62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Distingeix les característiques del sector productiu i defineix els llocs de treball, relacionant-los amb les competències professionals expressades en el títol. </a:t>
                      </a:r>
                      <a:endParaRPr lang="es-ES" sz="1800">
                        <a:effectLst/>
                      </a:endParaRPr>
                    </a:p>
                  </a:txBody>
                  <a:tcPr marL="62304" marR="62304" marT="62304" marB="62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  <a:endParaRPr lang="es-ES" sz="1800">
                        <a:effectLst/>
                      </a:endParaRPr>
                    </a:p>
                  </a:txBody>
                  <a:tcPr marL="62304" marR="62304" marT="62304" marB="62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9329829"/>
                  </a:ext>
                </a:extLst>
              </a:tr>
              <a:tr h="453576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s-ES" sz="1800">
                        <a:effectLst/>
                      </a:endParaRPr>
                    </a:p>
                  </a:txBody>
                  <a:tcPr marL="62304" marR="62304" marT="62304" marB="62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Assoleix les competències necessàries per a l'obtenció del títol de Tècnic Bàsic en Prevenció de Riscos Laborals.</a:t>
                      </a:r>
                      <a:endParaRPr lang="es-ES" sz="1800">
                        <a:effectLst/>
                      </a:endParaRPr>
                    </a:p>
                  </a:txBody>
                  <a:tcPr marL="62304" marR="62304" marT="62304" marB="62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  <a:endParaRPr lang="es-ES" sz="1800">
                        <a:effectLst/>
                      </a:endParaRPr>
                    </a:p>
                  </a:txBody>
                  <a:tcPr marL="62304" marR="62304" marT="62304" marB="62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2694226"/>
                  </a:ext>
                </a:extLst>
              </a:tr>
              <a:tr h="78254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s-ES" sz="1800">
                        <a:effectLst/>
                      </a:endParaRPr>
                    </a:p>
                  </a:txBody>
                  <a:tcPr marL="62304" marR="62304" marT="62304" marB="62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Analitza les seves condicions laborals com a persona treballadora per compte d'altri, identificant-les en els principals tipus de canvis i vicissituds rellevants que es poden presentar en la relació laboral, en la normativa laboral i, especialment, en el conveni col·lectiu del sector.</a:t>
                      </a:r>
                      <a:endParaRPr lang="es-ES" sz="1800">
                        <a:effectLst/>
                      </a:endParaRPr>
                    </a:p>
                  </a:txBody>
                  <a:tcPr marL="62304" marR="62304" marT="62304" marB="62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  <a:endParaRPr lang="es-ES" sz="1800">
                        <a:effectLst/>
                      </a:endParaRPr>
                    </a:p>
                  </a:txBody>
                  <a:tcPr marL="62304" marR="62304" marT="62304" marB="62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7324870"/>
                  </a:ext>
                </a:extLst>
              </a:tr>
              <a:tr h="618059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s-ES" sz="1800">
                        <a:effectLst/>
                      </a:endParaRPr>
                    </a:p>
                  </a:txBody>
                  <a:tcPr marL="62304" marR="62304" marT="62304" marB="62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Analitza i avalua el seu potencial professional i els seus interessos per a guiar-se en el procés d'autoorientació i elabora un full de ruta per a la inserció professional partint de l'anàlisi de les competències, interessos i destreses personals.</a:t>
                      </a:r>
                      <a:endParaRPr lang="es-ES" sz="1800">
                        <a:effectLst/>
                      </a:endParaRPr>
                    </a:p>
                  </a:txBody>
                  <a:tcPr marL="62304" marR="62304" marT="62304" marB="62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  <a:endParaRPr lang="es-ES" sz="1800">
                        <a:effectLst/>
                      </a:endParaRPr>
                    </a:p>
                  </a:txBody>
                  <a:tcPr marL="62304" marR="62304" marT="62304" marB="62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8808627"/>
                  </a:ext>
                </a:extLst>
              </a:tr>
              <a:tr h="947027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s-ES" sz="1800">
                        <a:effectLst/>
                      </a:endParaRPr>
                    </a:p>
                  </a:txBody>
                  <a:tcPr marL="62304" marR="62304" marT="62304" marB="62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Aplica les estratègies per a l'aprenentatge autònom reconeixent el seu valor professionalitzador, dissenyant i optimitzant el seu propi entorn d'aprenentatge fent ús de les tecnologies digitals com a eines d'aprenentatge autònom, sent coherent amb la seva identitat digital i els seus objectius professionals plantejats en el seu pla de desenvolupament individual.</a:t>
                      </a:r>
                      <a:endParaRPr lang="es-ES" sz="1800">
                        <a:effectLst/>
                      </a:endParaRPr>
                    </a:p>
                  </a:txBody>
                  <a:tcPr marL="62304" marR="62304" marT="62304" marB="62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Transversal</a:t>
                      </a:r>
                      <a:endParaRPr lang="es-ES" sz="1800" dirty="0">
                        <a:effectLst/>
                      </a:endParaRPr>
                    </a:p>
                  </a:txBody>
                  <a:tcPr marL="62304" marR="62304" marT="62304" marB="623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991938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0B1519F1-5161-6D3C-3415-B2D0851E8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470433" y="0"/>
            <a:ext cx="1808080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1440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90AA05-F25A-50AD-C452-E0D4489B9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4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Observacions</a:t>
            </a:r>
            <a:r>
              <a:rPr lang="es-ES" sz="4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44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d’aquest</a:t>
            </a:r>
            <a:r>
              <a:rPr lang="es-ES" sz="4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44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Mòdul</a:t>
            </a:r>
            <a:r>
              <a:rPr lang="es-ES" sz="4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br>
              <a:rPr lang="es-ES" sz="4400" b="0" i="0" u="none" strike="noStrike" dirty="0">
                <a:solidFill>
                  <a:srgbClr val="000000"/>
                </a:solidFill>
                <a:effectLst/>
              </a:rPr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20D479-BAE7-A873-14F3-8968A6F2A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7EB240D-67C7-0E64-88E3-85C8243B186F}"/>
              </a:ext>
            </a:extLst>
          </p:cNvPr>
          <p:cNvSpPr txBox="1"/>
          <p:nvPr/>
        </p:nvSpPr>
        <p:spPr>
          <a:xfrm>
            <a:off x="1272988" y="2140821"/>
            <a:ext cx="8695764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Per tal que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l’alumnat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tingui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assolit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el RA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pertinent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PRL,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aquest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mòdul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es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començarà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pel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RA2.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Aquest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mòdul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començarà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la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setmana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del 16 de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setembre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finalitzarà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la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setmana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del 25 de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novembre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es-ES" sz="2400" b="0" i="0" u="none" strike="noStrike" dirty="0">
              <a:solidFill>
                <a:srgbClr val="000000"/>
              </a:solidFill>
              <a:effectLst/>
            </a:endParaRPr>
          </a:p>
          <a:p>
            <a:br>
              <a:rPr lang="es-ES" sz="2400" b="0" i="0" u="none" strike="noStrike" dirty="0">
                <a:solidFill>
                  <a:srgbClr val="000000"/>
                </a:solidFill>
                <a:effectLst/>
              </a:rPr>
            </a:b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El RA5 es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treballarà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forma transversal a través de la resta de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través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d’activitats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digitals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específicament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amb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l’elaboració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part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l’IPOP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través </a:t>
            </a:r>
            <a:r>
              <a:rPr lang="es-ES" sz="2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d’un</a:t>
            </a:r>
            <a:r>
              <a:rPr lang="es-E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Sites</a:t>
            </a:r>
            <a:r>
              <a:rPr lang="es-ES" sz="2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endParaRPr lang="es-ES" sz="2400" b="1" dirty="0">
              <a:solidFill>
                <a:srgbClr val="00B050"/>
              </a:solidFill>
              <a:latin typeface="Arial" panose="020B0604020202020204" pitchFamily="34" charset="0"/>
            </a:endParaRPr>
          </a:p>
          <a:p>
            <a:r>
              <a:rPr lang="es-ES" sz="3200" b="1" dirty="0" err="1">
                <a:solidFill>
                  <a:srgbClr val="00B050"/>
                </a:solidFill>
                <a:latin typeface="Arial" panose="020B0604020202020204" pitchFamily="34" charset="0"/>
              </a:rPr>
              <a:t>Assistència</a:t>
            </a:r>
            <a:r>
              <a:rPr lang="es-ES" sz="3200" b="1" dirty="0">
                <a:solidFill>
                  <a:srgbClr val="00B050"/>
                </a:solidFill>
                <a:latin typeface="Arial" panose="020B0604020202020204" pitchFamily="34" charset="0"/>
              </a:rPr>
              <a:t> un 80%</a:t>
            </a:r>
            <a:endParaRPr lang="es-ES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941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7573BC-FBD0-8C41-9EA9-EDACB536D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Avaluació</a:t>
            </a:r>
            <a:r>
              <a:rPr lang="es-ES" dirty="0"/>
              <a:t>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A3F1A9-4EE0-8BD4-1B4D-5C0072BCEE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Nota per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l’alumnat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Els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3200" b="0" i="0" u="sng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criteris</a:t>
            </a:r>
            <a:r>
              <a:rPr lang="es-ES" sz="3200" b="0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3200" b="0" i="0" u="sng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d’avaluació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indiquen les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accions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els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continguts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l’activitat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o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condicions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que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permeten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valorar si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s’ha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aconseguit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el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resultat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d’aprenentatge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establert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es-ES" sz="3200" b="0" i="0" u="none" strike="noStrike" dirty="0">
              <a:solidFill>
                <a:srgbClr val="000000"/>
              </a:solidFill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Cada RA es concreta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amb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diversos CA.</a:t>
            </a:r>
            <a:endParaRPr lang="es-ES" sz="3200" b="0" i="0" u="none" strike="noStrike" dirty="0">
              <a:solidFill>
                <a:srgbClr val="000000"/>
              </a:solidFill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El RA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expressa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la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competència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que ha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d’adquirir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l’alumnat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a través de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l’aprenentatge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per a poder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desenvolupar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funcions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o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processos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obtenir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productes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o </a:t>
            </a:r>
            <a:r>
              <a:rPr lang="es-ES" sz="3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resultats</a:t>
            </a:r>
            <a:r>
              <a:rPr lang="es-E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es-ES" sz="3200" b="0" i="0" u="none" strike="noStrike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br>
              <a:rPr lang="es-ES" dirty="0"/>
            </a:br>
            <a:br>
              <a:rPr lang="es-ES" dirty="0"/>
            </a:b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2900707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295EBC-643A-F86E-2382-6C522779A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Els</a:t>
            </a:r>
            <a:r>
              <a:rPr lang="es-ES" sz="3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36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</a:t>
            </a:r>
            <a:r>
              <a:rPr lang="es-ES" sz="3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es </a:t>
            </a:r>
            <a:r>
              <a:rPr lang="es-ES" sz="36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treballaran</a:t>
            </a:r>
            <a:r>
              <a:rPr lang="es-ES" sz="3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en el </a:t>
            </a:r>
            <a:r>
              <a:rPr lang="es-ES" sz="36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següent</a:t>
            </a:r>
            <a:r>
              <a:rPr lang="es-ES" sz="3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36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ordre</a:t>
            </a:r>
            <a:r>
              <a:rPr lang="es-ES" sz="3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endParaRPr lang="es-ES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5C202E9-A2D9-ABC7-617D-90892DEA5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7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RA2 (30%) → 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Assoleix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les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competències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necessàries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per a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l'obtenció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del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títol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Tècnic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Bàsic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en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Prevenció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Riscos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Laborals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es-ES" sz="7000" b="1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br>
              <a:rPr lang="es-ES" sz="7000" b="0" i="0" u="none" strike="noStrike" dirty="0">
                <a:solidFill>
                  <a:srgbClr val="000000"/>
                </a:solidFill>
                <a:effectLst/>
              </a:rPr>
            </a:br>
            <a:r>
              <a:rPr lang="es-ES" sz="7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RA3 (40%) →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Analitza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les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seves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condicions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laborals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persona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treballadora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per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compte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d'altri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identificant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-les en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els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principals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tipus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canvis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vicissituds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rellevants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que es poden presentar en la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relació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laboral, en la normativa laboral i,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especialment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en el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conveni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col·lectiu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del sector.</a:t>
            </a: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7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RA1 (10%) 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→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Distingeix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les característiques del sector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productiu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defineix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els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llocs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treball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relacionant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-los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amb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les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competències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professionals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expressades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en el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títol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 </a:t>
            </a:r>
          </a:p>
          <a:p>
            <a:pPr algn="l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br>
              <a:rPr lang="es-ES" sz="7000" b="0" i="0" u="none" strike="noStrike" dirty="0">
                <a:solidFill>
                  <a:srgbClr val="000000"/>
                </a:solidFill>
                <a:effectLst/>
              </a:rPr>
            </a:br>
            <a:r>
              <a:rPr lang="es-ES" sz="7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RA4 (10%) →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Analitza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avalua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el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seu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potencial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professional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els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seus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interessos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per a guiar-se en el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procés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d'autoorientació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 elabora un full de ruta per a la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inserció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professional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partint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l'anàlisi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les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competències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interessos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destreses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personals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 </a:t>
            </a:r>
            <a:endParaRPr lang="es-ES" sz="7000" b="1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br>
              <a:rPr lang="es-ES" sz="7000" b="0" i="0" u="none" strike="noStrike" dirty="0">
                <a:solidFill>
                  <a:srgbClr val="000000"/>
                </a:solidFill>
                <a:effectLst/>
              </a:rPr>
            </a:br>
            <a:r>
              <a:rPr lang="es-ES" sz="7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RA5 (10%) Transversal → 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Aplica les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estratègies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per a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l'aprenentatge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autònom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reconeixent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el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seu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valor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professionalitzador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dissenyant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optimitzant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el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seu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propi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entorn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d'aprenentatge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fent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ús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les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tecnologies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digitals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eines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d'aprenentatge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autònom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sent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coherent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amb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la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seva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identitat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digital i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els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seus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objectius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professionals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plantejats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en el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seu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pla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s-ES" sz="7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desenvolupament</a:t>
            </a:r>
            <a:r>
              <a:rPr lang="es-ES" sz="7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individual.</a:t>
            </a:r>
            <a:endParaRPr lang="es-ES" sz="7000" b="1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br>
              <a:rPr lang="es-ES" sz="7000" b="0" i="0" u="none" strike="noStrike" dirty="0">
                <a:solidFill>
                  <a:srgbClr val="000000"/>
                </a:solidFill>
                <a:effectLst/>
              </a:rPr>
            </a:br>
            <a:br>
              <a:rPr lang="es-ES" sz="7000" b="0" i="0" u="none" strike="noStrike" dirty="0">
                <a:solidFill>
                  <a:srgbClr val="000000"/>
                </a:solidFill>
                <a:effectLst/>
              </a:rPr>
            </a:br>
            <a:r>
              <a:rPr lang="es-ES" sz="7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Nota final </a:t>
            </a:r>
            <a:r>
              <a:rPr lang="es-ES" sz="70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mòdul</a:t>
            </a:r>
            <a:r>
              <a:rPr lang="es-ES" sz="7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= RA1 (10%) + RA2 (30%) + RA3 (40%) + RA4 (10%) + RA5 (10 %)</a:t>
            </a:r>
            <a:br>
              <a:rPr lang="es-ES" sz="7000" dirty="0"/>
            </a:br>
            <a:br>
              <a:rPr lang="es-ES" dirty="0"/>
            </a:br>
            <a:br>
              <a:rPr lang="es-ES" b="0" i="0" u="none" strike="noStrike" dirty="0">
                <a:solidFill>
                  <a:srgbClr val="000000"/>
                </a:solidFill>
                <a:effectLst/>
              </a:rPr>
            </a:br>
            <a:br>
              <a:rPr lang="es-ES" b="0" i="0" u="none" strike="noStrike" dirty="0">
                <a:solidFill>
                  <a:srgbClr val="000000"/>
                </a:solidFill>
                <a:effectLst/>
              </a:rPr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34974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D7589A-C6DC-BA10-8594-66CA099BF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Criteris</a:t>
            </a:r>
            <a:r>
              <a:rPr lang="es-ES" sz="36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36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generals</a:t>
            </a:r>
            <a:r>
              <a:rPr lang="es-ES" sz="36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36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d’avaluació</a:t>
            </a:r>
            <a:r>
              <a:rPr lang="es-ES" sz="36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 </a:t>
            </a:r>
            <a:r>
              <a:rPr lang="es-ES" sz="36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recuperació</a:t>
            </a:r>
            <a:r>
              <a:rPr lang="es-ES" sz="36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endParaRPr lang="es-ES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BDDCA1-5DFA-452A-54B9-9B9620CF9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Els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criteris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generals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d’avaluació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per superar cada RA son:</a:t>
            </a:r>
            <a:endParaRPr lang="es-ES" sz="2000" b="0" i="0" u="none" strike="noStrike" dirty="0">
              <a:solidFill>
                <a:srgbClr val="000000"/>
              </a:solidFill>
              <a:effectLst/>
            </a:endParaRP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br>
              <a:rPr lang="es-ES" sz="2000" b="0" i="0" u="none" strike="noStrike" dirty="0">
                <a:solidFill>
                  <a:srgbClr val="000000"/>
                </a:solidFill>
                <a:effectLst/>
              </a:rPr>
            </a:b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60%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Prova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/es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avaluatives</a:t>
            </a:r>
            <a:endParaRPr lang="es-ES" sz="20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30%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Activitats</a:t>
            </a:r>
            <a:endParaRPr lang="es-ES" sz="20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10%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Competències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procediments</a:t>
            </a:r>
            <a:endParaRPr lang="es-ES" sz="20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 rtl="0">
              <a:spcBef>
                <a:spcPts val="1200"/>
              </a:spcBef>
              <a:spcAft>
                <a:spcPts val="1200"/>
              </a:spcAft>
            </a:pP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La nota del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mòdul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serà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una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mitjana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ponderada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dels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cinc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Resultats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d’Aprenentatge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que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l’integren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Per poder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realitzar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aquesta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mitjana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cal </a:t>
            </a:r>
            <a:r>
              <a:rPr lang="es-ES" sz="20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haver</a:t>
            </a:r>
            <a:r>
              <a:rPr lang="es-ES" sz="2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superat</a:t>
            </a:r>
            <a:r>
              <a:rPr lang="es-ES" sz="2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tots</a:t>
            </a:r>
            <a:r>
              <a:rPr lang="es-ES" sz="2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els</a:t>
            </a:r>
            <a:r>
              <a:rPr lang="es-ES" sz="2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RA </a:t>
            </a:r>
            <a:r>
              <a:rPr lang="es-ES" sz="20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amb</a:t>
            </a:r>
            <a:r>
              <a:rPr lang="es-ES" sz="2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una </a:t>
            </a:r>
            <a:r>
              <a:rPr lang="es-ES" sz="20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puntuació</a:t>
            </a:r>
            <a:r>
              <a:rPr lang="es-ES" sz="2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mínima de 5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Per superar el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mòdul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s’han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d’haver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aprovat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totes les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proves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avaluatives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amb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una nota mínima de 5 i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obtenir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una nota mínima de 5 a la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mitjana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totes les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activitats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corresponents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cada RA.</a:t>
            </a:r>
            <a:endParaRPr lang="es-ES" sz="2000" b="0" i="0" u="none" strike="noStrike" dirty="0">
              <a:solidFill>
                <a:srgbClr val="000000"/>
              </a:solidFill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Cada RA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s’haurà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d’aprovar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manera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independent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amb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una nota mínima de 5. El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professorat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determinarà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les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eines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per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fer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recuperació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ordinària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les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proves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activitats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suspeses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o no presentades que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siguin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recuperables.</a:t>
            </a:r>
            <a:endParaRPr lang="es-ES" sz="2000" b="0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En cas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d’haver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suspès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el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mòdul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l’alumne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/a es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podrà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presentar a 2a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convocatòria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juny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a la que es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realitzarà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un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nou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procés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avaluatiu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(examen i/o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activitats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i es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podrà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recuperar el </a:t>
            </a:r>
            <a:r>
              <a:rPr lang="es-ES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mòdul</a:t>
            </a:r>
            <a:r>
              <a:rPr lang="es-ES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4947426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1704</Words>
  <Application>Microsoft Macintosh PowerPoint</Application>
  <PresentationFormat>Panorámica</PresentationFormat>
  <Paragraphs>127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Helvetica</vt:lpstr>
      <vt:lpstr>Liberation Serif</vt:lpstr>
      <vt:lpstr>Times New Roman</vt:lpstr>
      <vt:lpstr>Tema de Office</vt:lpstr>
      <vt:lpstr>        mòdul professional:  IPO 1 (itinerari personal per l’ocupabilitat 1) </vt:lpstr>
      <vt:lpstr>Àmbits de treball</vt:lpstr>
      <vt:lpstr>Àmbits de treball</vt:lpstr>
      <vt:lpstr>IPO I i IPO II s’han dissenyat com si fossin un sol mòdul professional, que comença en primer curs i acaba en segon, amb aquestes idees clau:  </vt:lpstr>
      <vt:lpstr>Resultats d’aprenentatge</vt:lpstr>
      <vt:lpstr>Observacions d’aquest Mòdul: </vt:lpstr>
      <vt:lpstr>Avaluació </vt:lpstr>
      <vt:lpstr>Els RAs es treballaran en el següent ordre:</vt:lpstr>
      <vt:lpstr>Criteris generals d’avaluació i recuperació:</vt:lpstr>
      <vt:lpstr>Avaluació inicial Riscos Laborals</vt:lpstr>
      <vt:lpstr>Avaluació Inicial Dret del treball</vt:lpstr>
      <vt:lpstr>Preguntes presentació</vt:lpstr>
      <vt:lpstr>1.- Equips de dos o tres persones: Recerca i presentació (màxim 15 diapositives, es poden incloure vídeos o fotografies) </vt:lpstr>
      <vt:lpstr>2.-Equips de dos o tres persones: Recerca i presentació (màxim 15 diapositives, es poden incloure vídeos o fotografies)</vt:lpstr>
      <vt:lpstr>Sensibilització Riscos, Unió Europea.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Santiago Villar Pallas</dc:creator>
  <cp:lastModifiedBy>Santiago Villar Pallas</cp:lastModifiedBy>
  <cp:revision>2</cp:revision>
  <dcterms:created xsi:type="dcterms:W3CDTF">2024-09-13T15:04:33Z</dcterms:created>
  <dcterms:modified xsi:type="dcterms:W3CDTF">2024-09-13T16:42:28Z</dcterms:modified>
</cp:coreProperties>
</file>