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Kulim Park Light"/>
      <p:regular r:id="rId25"/>
      <p:bold r:id="rId26"/>
      <p:italic r:id="rId27"/>
      <p:boldItalic r:id="rId28"/>
    </p:embeddedFont>
    <p:embeddedFont>
      <p:font typeface="Titillium Web"/>
      <p:regular r:id="rId29"/>
      <p:bold r:id="rId30"/>
      <p:italic r:id="rId31"/>
      <p:boldItalic r:id="rId32"/>
    </p:embeddedFont>
    <p:embeddedFont>
      <p:font typeface="Kulim Park"/>
      <p:regular r:id="rId33"/>
      <p:bold r:id="rId34"/>
      <p:italic r:id="rId35"/>
      <p:boldItalic r:id="rId36"/>
    </p:embeddedFont>
    <p:embeddedFont>
      <p:font typeface="Titillium Web Light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40A44D2-DF90-434B-9B82-E940CAEA15B1}">
  <a:tblStyle styleId="{840A44D2-DF90-434B-9B82-E940CAEA15B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TitilliumWebLight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KulimParkLight-bold.fntdata"/><Relationship Id="rId25" Type="http://schemas.openxmlformats.org/officeDocument/2006/relationships/font" Target="fonts/KulimParkLight-regular.fntdata"/><Relationship Id="rId28" Type="http://schemas.openxmlformats.org/officeDocument/2006/relationships/font" Target="fonts/KulimParkLight-boldItalic.fntdata"/><Relationship Id="rId27" Type="http://schemas.openxmlformats.org/officeDocument/2006/relationships/font" Target="fonts/KulimParkLight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TitilliumWeb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TitilliumWeb-italic.fntdata"/><Relationship Id="rId30" Type="http://schemas.openxmlformats.org/officeDocument/2006/relationships/font" Target="fonts/TitilliumWeb-bold.fntdata"/><Relationship Id="rId11" Type="http://schemas.openxmlformats.org/officeDocument/2006/relationships/slide" Target="slides/slide6.xml"/><Relationship Id="rId33" Type="http://schemas.openxmlformats.org/officeDocument/2006/relationships/font" Target="fonts/KulimPark-regular.fntdata"/><Relationship Id="rId10" Type="http://schemas.openxmlformats.org/officeDocument/2006/relationships/slide" Target="slides/slide5.xml"/><Relationship Id="rId32" Type="http://schemas.openxmlformats.org/officeDocument/2006/relationships/font" Target="fonts/TitilliumWeb-boldItalic.fntdata"/><Relationship Id="rId13" Type="http://schemas.openxmlformats.org/officeDocument/2006/relationships/slide" Target="slides/slide8.xml"/><Relationship Id="rId35" Type="http://schemas.openxmlformats.org/officeDocument/2006/relationships/font" Target="fonts/KulimPark-italic.fntdata"/><Relationship Id="rId12" Type="http://schemas.openxmlformats.org/officeDocument/2006/relationships/slide" Target="slides/slide7.xml"/><Relationship Id="rId34" Type="http://schemas.openxmlformats.org/officeDocument/2006/relationships/font" Target="fonts/KulimPark-bold.fntdata"/><Relationship Id="rId15" Type="http://schemas.openxmlformats.org/officeDocument/2006/relationships/slide" Target="slides/slide10.xml"/><Relationship Id="rId37" Type="http://schemas.openxmlformats.org/officeDocument/2006/relationships/font" Target="fonts/TitilliumWebLight-regular.fntdata"/><Relationship Id="rId14" Type="http://schemas.openxmlformats.org/officeDocument/2006/relationships/slide" Target="slides/slide9.xml"/><Relationship Id="rId36" Type="http://schemas.openxmlformats.org/officeDocument/2006/relationships/font" Target="fonts/KulimPark-boldItalic.fntdata"/><Relationship Id="rId17" Type="http://schemas.openxmlformats.org/officeDocument/2006/relationships/slide" Target="slides/slide12.xml"/><Relationship Id="rId39" Type="http://schemas.openxmlformats.org/officeDocument/2006/relationships/font" Target="fonts/TitilliumWebLight-italic.fntdata"/><Relationship Id="rId16" Type="http://schemas.openxmlformats.org/officeDocument/2006/relationships/slide" Target="slides/slide11.xml"/><Relationship Id="rId38" Type="http://schemas.openxmlformats.org/officeDocument/2006/relationships/font" Target="fonts/TitilliumWebLight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.ok.ru/dk?st.cmd=movieLayer&amp;st.retLoc=search&amp;st.mvId=6760305789637&amp;st.rtu=%2Fdk%3Fst.cmd%3DuserMovies%26st.vdsrch%3DDiarios%2Bde%2Bla%2Bcalle%26_prevCmd%3DuserMovies%26tkn%3D7510&amp;_prevCmd=userMovies&amp;tkn=6433&amp;_cl.id=1776671907739&amp;_clickLog=%5B%7B%22qId%22%3A%2229a48187e53e71079dd6ad6eb080a222%22%2C%22query%22%3A%22Diarios%20de%20la%20calle%22%2C%22position%22%3A1%2C%22entityId%22%3A%226760305789637%22%2C%22searchActionEntity%22%3A%22VIDEO%22%2C%22searchActionCard%22%3A%22MOVIE_CARD%22%2C%22searchActionLocation%22%3A%22ANON_GLOBAL_SEARCH_VIDEO%22%2C%22searchActionTarget%22%3A%22CLICKABLE_AREA%22%2C%22target%22%3A%22videoSearch%22%7D%5D&amp;_cl.sID=userMovies#lst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Enllaç a peli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844f6e708d_0_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844f6e708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844f6e708d_0_1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844f6e708d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844f6e708d_0_2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844f6e708d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844f6e708d_0_4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844f6e708d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844f6e708d_0_4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844f6e708d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844f6e708d_0_5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844f6e708d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844f6e708d_0_26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844f6e708d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84f736a57f_0_1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84f736a57f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89e8e27a5d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89e8e27a5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8694ec4bc2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8694ec4bc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844f6e708d_0_18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844f6e708d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84f736a57f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84f736a57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7d80c5df27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7d80c5df2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844f6e708d_0_3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844f6e708d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Exemple COVID 19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7d83a3e674_0_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7d83a3e674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844f6e708d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844f6e708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77ba84e81e_0_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77ba84e81e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844f6e708d_0_12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g2844f6e708d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>
                <a:solidFill>
                  <a:schemeClr val="dk1"/>
                </a:solidFill>
              </a:rPr>
              <a:t>Liderazgo y motivación de equipos de trabajo</a:t>
            </a:r>
            <a:r>
              <a:rPr lang="en">
                <a:solidFill>
                  <a:schemeClr val="dk1"/>
                </a:solidFill>
              </a:rPr>
              <a:t>, p.20-21; </a:t>
            </a:r>
            <a:r>
              <a:rPr b="1" lang="en">
                <a:solidFill>
                  <a:schemeClr val="dk1"/>
                </a:solidFill>
              </a:rPr>
              <a:t>Villace</a:t>
            </a:r>
            <a:r>
              <a:rPr lang="en">
                <a:solidFill>
                  <a:schemeClr val="dk1"/>
                </a:solidFill>
              </a:rPr>
              <a:t>, p.51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745800"/>
          </a:xfrm>
          <a:prstGeom prst="rect">
            <a:avLst/>
          </a:prstGeom>
          <a:solidFill>
            <a:srgbClr val="FF0040">
              <a:alpha val="81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79000" y="1920450"/>
            <a:ext cx="54300" cy="1191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685800" y="1915625"/>
            <a:ext cx="54123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background">
  <p:cSld name="TITLE_ONLY_1_1_1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/>
          <p:nvPr/>
        </p:nvSpPr>
        <p:spPr>
          <a:xfrm>
            <a:off x="0" y="0"/>
            <a:ext cx="2292000" cy="5143500"/>
          </a:xfrm>
          <a:prstGeom prst="rect">
            <a:avLst/>
          </a:prstGeom>
          <a:solidFill>
            <a:srgbClr val="FF0040">
              <a:alpha val="81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1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2"/>
          <p:cNvSpPr txBox="1"/>
          <p:nvPr>
            <p:ph idx="1" type="body"/>
          </p:nvPr>
        </p:nvSpPr>
        <p:spPr>
          <a:xfrm>
            <a:off x="633300" y="4285675"/>
            <a:ext cx="80535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/>
        </p:txBody>
      </p:sp>
      <p:sp>
        <p:nvSpPr>
          <p:cNvPr id="66" name="Google Shape;66;p12"/>
          <p:cNvSpPr/>
          <p:nvPr/>
        </p:nvSpPr>
        <p:spPr>
          <a:xfrm>
            <a:off x="579000" y="4467900"/>
            <a:ext cx="54300" cy="67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2"/>
          <p:cNvSpPr/>
          <p:nvPr/>
        </p:nvSpPr>
        <p:spPr>
          <a:xfrm>
            <a:off x="9089700" y="0"/>
            <a:ext cx="543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2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/>
          <p:nvPr/>
        </p:nvSpPr>
        <p:spPr>
          <a:xfrm>
            <a:off x="9089700" y="0"/>
            <a:ext cx="543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3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color">
  <p:cSld name="BLANK_1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/>
          <p:nvPr/>
        </p:nvSpPr>
        <p:spPr>
          <a:xfrm>
            <a:off x="0" y="0"/>
            <a:ext cx="9144000" cy="259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4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0" y="0"/>
            <a:ext cx="9144000" cy="374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579000" y="1722000"/>
            <a:ext cx="54300" cy="136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" name="Google Shape;16;p3"/>
          <p:cNvSpPr txBox="1"/>
          <p:nvPr>
            <p:ph type="ctrTitle"/>
          </p:nvPr>
        </p:nvSpPr>
        <p:spPr>
          <a:xfrm>
            <a:off x="826350" y="1519225"/>
            <a:ext cx="4638300" cy="11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826350" y="2763850"/>
            <a:ext cx="76320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-9750"/>
            <a:ext cx="7726800" cy="516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1261050" y="1058150"/>
            <a:ext cx="5404500" cy="274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▪"/>
              <a:defRPr i="1" sz="3000">
                <a:solidFill>
                  <a:srgbClr val="FFFFFF"/>
                </a:solidFill>
              </a:defRPr>
            </a:lvl1pPr>
            <a:lvl2pPr indent="-4191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▫"/>
              <a:defRPr i="1" sz="3000">
                <a:solidFill>
                  <a:srgbClr val="FFFFFF"/>
                </a:solidFill>
              </a:defRPr>
            </a:lvl2pPr>
            <a:lvl3pPr indent="-4191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▸"/>
              <a:defRPr i="1" sz="3000">
                <a:solidFill>
                  <a:srgbClr val="FFFFFF"/>
                </a:solidFill>
              </a:defRPr>
            </a:lvl3pPr>
            <a:lvl4pPr indent="-4191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▹"/>
              <a:defRPr i="1" sz="3000">
                <a:solidFill>
                  <a:srgbClr val="FFFFFF"/>
                </a:solidFill>
              </a:defRPr>
            </a:lvl4pPr>
            <a:lvl5pPr indent="-4191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▹"/>
              <a:defRPr i="1" sz="3000">
                <a:solidFill>
                  <a:srgbClr val="FFFFFF"/>
                </a:solidFill>
              </a:defRPr>
            </a:lvl5pPr>
            <a:lvl6pPr indent="-4191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▹"/>
              <a:defRPr i="1" sz="3000">
                <a:solidFill>
                  <a:srgbClr val="FFFFFF"/>
                </a:solidFill>
              </a:defRPr>
            </a:lvl6pPr>
            <a:lvl7pPr indent="-4191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▹"/>
              <a:defRPr i="1" sz="3000">
                <a:solidFill>
                  <a:srgbClr val="FFFFFF"/>
                </a:solidFill>
              </a:defRPr>
            </a:lvl7pPr>
            <a:lvl8pPr indent="-4191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▹"/>
              <a:defRPr i="1" sz="3000">
                <a:solidFill>
                  <a:srgbClr val="FFFFFF"/>
                </a:solidFill>
              </a:defRPr>
            </a:lvl8pPr>
            <a:lvl9pPr indent="-419100" lvl="8" marL="411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▹"/>
              <a:defRPr i="1"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2" name="Google Shape;22;p4"/>
          <p:cNvSpPr txBox="1"/>
          <p:nvPr/>
        </p:nvSpPr>
        <p:spPr>
          <a:xfrm>
            <a:off x="439873" y="742344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>
                <a:solidFill>
                  <a:srgbClr val="FFFFFF"/>
                </a:solidFill>
              </a:rPr>
              <a:t>“</a:t>
            </a:r>
            <a:endParaRPr b="1" sz="9600">
              <a:solidFill>
                <a:srgbClr val="FFFFFF"/>
              </a:solidFill>
            </a:endParaRPr>
          </a:p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844425" y="1586325"/>
            <a:ext cx="5971500" cy="31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▫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▸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9pPr>
          </a:lstStyle>
          <a:p/>
        </p:txBody>
      </p:sp>
      <p:sp>
        <p:nvSpPr>
          <p:cNvPr id="27" name="Google Shape;27;p5"/>
          <p:cNvSpPr/>
          <p:nvPr/>
        </p:nvSpPr>
        <p:spPr>
          <a:xfrm>
            <a:off x="579000" y="579000"/>
            <a:ext cx="54300" cy="67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/>
          <p:nvPr/>
        </p:nvSpPr>
        <p:spPr>
          <a:xfrm>
            <a:off x="9089700" y="0"/>
            <a:ext cx="543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" type="body"/>
          </p:nvPr>
        </p:nvSpPr>
        <p:spPr>
          <a:xfrm>
            <a:off x="844425" y="1584700"/>
            <a:ext cx="3267300" cy="32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▫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▸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2" type="body"/>
          </p:nvPr>
        </p:nvSpPr>
        <p:spPr>
          <a:xfrm>
            <a:off x="4308498" y="1584700"/>
            <a:ext cx="3267300" cy="32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▫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▸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9pPr>
          </a:lstStyle>
          <a:p/>
        </p:txBody>
      </p:sp>
      <p:sp>
        <p:nvSpPr>
          <p:cNvPr id="34" name="Google Shape;34;p6"/>
          <p:cNvSpPr/>
          <p:nvPr/>
        </p:nvSpPr>
        <p:spPr>
          <a:xfrm>
            <a:off x="579000" y="579000"/>
            <a:ext cx="54300" cy="67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6"/>
          <p:cNvSpPr/>
          <p:nvPr/>
        </p:nvSpPr>
        <p:spPr>
          <a:xfrm>
            <a:off x="9089700" y="0"/>
            <a:ext cx="543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6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/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844425" y="1610450"/>
            <a:ext cx="2257200" cy="331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▫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9pPr>
          </a:lstStyle>
          <a:p/>
        </p:txBody>
      </p:sp>
      <p:sp>
        <p:nvSpPr>
          <p:cNvPr id="40" name="Google Shape;40;p7"/>
          <p:cNvSpPr txBox="1"/>
          <p:nvPr>
            <p:ph idx="2" type="body"/>
          </p:nvPr>
        </p:nvSpPr>
        <p:spPr>
          <a:xfrm>
            <a:off x="3217286" y="1610450"/>
            <a:ext cx="2257200" cy="331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▫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9pPr>
          </a:lstStyle>
          <a:p/>
        </p:txBody>
      </p:sp>
      <p:sp>
        <p:nvSpPr>
          <p:cNvPr id="41" name="Google Shape;41;p7"/>
          <p:cNvSpPr txBox="1"/>
          <p:nvPr>
            <p:ph idx="3" type="body"/>
          </p:nvPr>
        </p:nvSpPr>
        <p:spPr>
          <a:xfrm>
            <a:off x="5590146" y="1610450"/>
            <a:ext cx="2257200" cy="331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▫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▹"/>
              <a:defRPr sz="1400"/>
            </a:lvl9pPr>
          </a:lstStyle>
          <a:p/>
        </p:txBody>
      </p:sp>
      <p:sp>
        <p:nvSpPr>
          <p:cNvPr id="42" name="Google Shape;42;p7"/>
          <p:cNvSpPr/>
          <p:nvPr/>
        </p:nvSpPr>
        <p:spPr>
          <a:xfrm>
            <a:off x="579000" y="579000"/>
            <a:ext cx="54300" cy="67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7"/>
          <p:cNvSpPr/>
          <p:nvPr/>
        </p:nvSpPr>
        <p:spPr>
          <a:xfrm>
            <a:off x="9089700" y="0"/>
            <a:ext cx="543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7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/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47" name="Google Shape;47;p8"/>
          <p:cNvSpPr/>
          <p:nvPr/>
        </p:nvSpPr>
        <p:spPr>
          <a:xfrm>
            <a:off x="579000" y="579000"/>
            <a:ext cx="54300" cy="67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8"/>
          <p:cNvSpPr/>
          <p:nvPr/>
        </p:nvSpPr>
        <p:spPr>
          <a:xfrm>
            <a:off x="9089700" y="0"/>
            <a:ext cx="543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8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color">
  <p:cSld name="TITLE_ONLY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/>
          <p:nvPr/>
        </p:nvSpPr>
        <p:spPr>
          <a:xfrm>
            <a:off x="0" y="0"/>
            <a:ext cx="9144000" cy="374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9"/>
          <p:cNvSpPr txBox="1"/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3" name="Google Shape;53;p9"/>
          <p:cNvSpPr/>
          <p:nvPr/>
        </p:nvSpPr>
        <p:spPr>
          <a:xfrm>
            <a:off x="579000" y="579000"/>
            <a:ext cx="54300" cy="67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half">
  <p:cSld name="TITLE_ONLY_1_1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/>
          <p:nvPr/>
        </p:nvSpPr>
        <p:spPr>
          <a:xfrm>
            <a:off x="0" y="0"/>
            <a:ext cx="4578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0"/>
          <p:cNvSpPr txBox="1"/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8" name="Google Shape;58;p10"/>
          <p:cNvSpPr/>
          <p:nvPr/>
        </p:nvSpPr>
        <p:spPr>
          <a:xfrm>
            <a:off x="579000" y="579000"/>
            <a:ext cx="54300" cy="67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9" name="Google Shape;59;p10"/>
          <p:cNvSpPr/>
          <p:nvPr/>
        </p:nvSpPr>
        <p:spPr>
          <a:xfrm>
            <a:off x="9089700" y="0"/>
            <a:ext cx="54300" cy="51435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0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illium Web"/>
              <a:buNone/>
              <a:defRPr b="1" sz="26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illium Web"/>
              <a:buNone/>
              <a:defRPr b="1" sz="26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illium Web"/>
              <a:buNone/>
              <a:defRPr b="1" sz="26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illium Web"/>
              <a:buNone/>
              <a:defRPr b="1" sz="26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illium Web"/>
              <a:buNone/>
              <a:defRPr b="1" sz="26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illium Web"/>
              <a:buNone/>
              <a:defRPr b="1" sz="26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illium Web"/>
              <a:buNone/>
              <a:defRPr b="1" sz="26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illium Web"/>
              <a:buNone/>
              <a:defRPr b="1" sz="26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illium Web"/>
              <a:buNone/>
              <a:defRPr b="1" sz="26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23798" y="1586325"/>
            <a:ext cx="6092100" cy="3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Char char="▪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Char char="▫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Char char="▸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8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8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8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8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8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8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b="1" sz="1200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algn="r">
              <a:buNone/>
              <a:defRPr b="1" sz="1200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algn="r">
              <a:buNone/>
              <a:defRPr b="1" sz="1200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algn="r">
              <a:buNone/>
              <a:defRPr b="1" sz="1200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algn="r">
              <a:buNone/>
              <a:defRPr b="1" sz="1200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algn="r">
              <a:buNone/>
              <a:defRPr b="1" sz="1200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algn="r">
              <a:buNone/>
              <a:defRPr b="1" sz="1200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algn="r">
              <a:buNone/>
              <a:defRPr b="1" sz="1200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algn="r">
              <a:buNone/>
              <a:defRPr b="1" sz="1200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youtube.com/watch?v=_bnnmWYI0lM&amp;t=139s" TargetMode="External"/><Relationship Id="rId4" Type="http://schemas.openxmlformats.org/officeDocument/2006/relationships/image" Target="../media/image14.png"/><Relationship Id="rId5" Type="http://schemas.openxmlformats.org/officeDocument/2006/relationships/hyperlink" Target="https://www.youtube.com/watch?v=ZHH4pjKJBrg" TargetMode="External"/><Relationship Id="rId6" Type="http://schemas.openxmlformats.org/officeDocument/2006/relationships/image" Target="../media/image17.png"/><Relationship Id="rId7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.youtube.com/watch?v=6nQCVSWmpao" TargetMode="External"/><Relationship Id="rId4" Type="http://schemas.openxmlformats.org/officeDocument/2006/relationships/image" Target="../media/image16.png"/><Relationship Id="rId5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youtube.com/watch?v=gjPs0V7pLSA" TargetMode="External"/><Relationship Id="rId4" Type="http://schemas.openxmlformats.org/officeDocument/2006/relationships/image" Target="../media/image8.png"/><Relationship Id="rId9" Type="http://schemas.openxmlformats.org/officeDocument/2006/relationships/hyperlink" Target="https://www.youtube.com/watch?v=gjPs0V7pLSA" TargetMode="External"/><Relationship Id="rId5" Type="http://schemas.openxmlformats.org/officeDocument/2006/relationships/hyperlink" Target="https://www.youtube.com/watch?v=XwMWSUJKHYQ" TargetMode="External"/><Relationship Id="rId6" Type="http://schemas.openxmlformats.org/officeDocument/2006/relationships/image" Target="../media/image15.png"/><Relationship Id="rId7" Type="http://schemas.openxmlformats.org/officeDocument/2006/relationships/hyperlink" Target="https://www.youtube.com/watch?v=_qC8Dtq-BcA" TargetMode="External"/><Relationship Id="rId8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hyperlink" Target="https://www.youtube.com/watch?v=fXBXOaLcMZg" TargetMode="External"/><Relationship Id="rId5" Type="http://schemas.openxmlformats.org/officeDocument/2006/relationships/image" Target="../media/image6.png"/><Relationship Id="rId6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ctrTitle"/>
          </p:nvPr>
        </p:nvSpPr>
        <p:spPr>
          <a:xfrm>
            <a:off x="685800" y="1915625"/>
            <a:ext cx="75531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“DIARIOS DE LA CALLE”</a:t>
            </a:r>
            <a:endParaRPr sz="31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/>
          <p:nvPr>
            <p:ph type="title"/>
          </p:nvPr>
        </p:nvSpPr>
        <p:spPr>
          <a:xfrm>
            <a:off x="855700" y="534075"/>
            <a:ext cx="7914900" cy="47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4E"/>
                </a:solidFill>
              </a:rPr>
              <a:t>Dissonància cognitiva</a:t>
            </a:r>
            <a:endParaRPr/>
          </a:p>
        </p:txBody>
      </p:sp>
      <p:sp>
        <p:nvSpPr>
          <p:cNvPr id="156" name="Google Shape;156;p24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7" name="Google Shape;15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5104" y="1127075"/>
            <a:ext cx="3331396" cy="1758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4250" y="1128269"/>
            <a:ext cx="3373969" cy="1758943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4"/>
          <p:cNvSpPr txBox="1"/>
          <p:nvPr/>
        </p:nvSpPr>
        <p:spPr>
          <a:xfrm>
            <a:off x="947598" y="2906036"/>
            <a:ext cx="7068900" cy="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tillium Web"/>
                <a:ea typeface="Titillium Web"/>
                <a:cs typeface="Titillium Web"/>
                <a:sym typeface="Titillium Web"/>
              </a:rPr>
              <a:t>Els d’una altra banda són enemics				… però ell és innocent</a:t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60" name="Google Shape;160;p24"/>
          <p:cNvSpPr txBox="1"/>
          <p:nvPr/>
        </p:nvSpPr>
        <p:spPr>
          <a:xfrm>
            <a:off x="974425" y="3475850"/>
            <a:ext cx="7642200" cy="12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tillium Web"/>
                <a:ea typeface="Titillium Web"/>
                <a:cs typeface="Titillium Web"/>
                <a:sym typeface="Titillium Web"/>
              </a:rPr>
              <a:t>OPCIÓ 1 </a:t>
            </a:r>
            <a:r>
              <a:rPr lang="en">
                <a:latin typeface="Titillium Web"/>
                <a:ea typeface="Titillium Web"/>
                <a:cs typeface="Titillium Web"/>
                <a:sym typeface="Titillium Web"/>
              </a:rPr>
              <a:t>(genero un 3r element tranquilitzador): el meu pare diu que “aquí no hay nadie inocente”</a:t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tillium Web"/>
                <a:ea typeface="Titillium Web"/>
                <a:cs typeface="Titillium Web"/>
                <a:sym typeface="Titillium Web"/>
              </a:rPr>
              <a:t>OPCIÓ 2</a:t>
            </a:r>
            <a:r>
              <a:rPr lang="en">
                <a:latin typeface="Titillium Web"/>
                <a:ea typeface="Titillium Web"/>
                <a:cs typeface="Titillium Web"/>
                <a:sym typeface="Titillium Web"/>
              </a:rPr>
              <a:t> (anul.lo un el pensament que no és coherent). </a:t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7500" lvl="0" marL="1828800" rtl="0" algn="l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Char char="●"/>
            </a:pPr>
            <a:r>
              <a:rPr lang="en">
                <a:latin typeface="Titillium Web"/>
                <a:ea typeface="Titillium Web"/>
                <a:cs typeface="Titillium Web"/>
                <a:sym typeface="Titillium Web"/>
              </a:rPr>
              <a:t>Són enemics? (Diarios de la calle)</a:t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7500" lvl="0" marL="1828800" rtl="0" algn="l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Char char="●"/>
            </a:pPr>
            <a:r>
              <a:rPr lang="en">
                <a:latin typeface="Titillium Web"/>
                <a:ea typeface="Titillium Web"/>
                <a:cs typeface="Titillium Web"/>
                <a:sym typeface="Titillium Web"/>
              </a:rPr>
              <a:t>Potser el James sap fer entrevistes? (“el entrevistador”)</a:t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7500" lvl="0" marL="1828800" rtl="0" algn="l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Char char="●"/>
            </a:pPr>
            <a:r>
              <a:rPr lang="en">
                <a:latin typeface="Titillium Web"/>
                <a:ea typeface="Titillium Web"/>
                <a:cs typeface="Titillium Web"/>
                <a:sym typeface="Titillium Web"/>
              </a:rPr>
              <a:t>I si deixo de fumar? (Exemple dissonància cognitiva)</a:t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/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Diarios de la calle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4E"/>
                </a:solidFill>
              </a:rPr>
              <a:t>FITXA</a:t>
            </a:r>
            <a:endParaRPr>
              <a:solidFill>
                <a:srgbClr val="FF004E"/>
              </a:solidFill>
            </a:endParaRPr>
          </a:p>
        </p:txBody>
      </p:sp>
      <p:sp>
        <p:nvSpPr>
          <p:cNvPr id="166" name="Google Shape;166;p25"/>
          <p:cNvSpPr txBox="1"/>
          <p:nvPr>
            <p:ph idx="1" type="body"/>
          </p:nvPr>
        </p:nvSpPr>
        <p:spPr>
          <a:xfrm>
            <a:off x="1063025" y="4322300"/>
            <a:ext cx="5412900" cy="57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“La verdadera lucha hay que librarla en la clase”</a:t>
            </a:r>
            <a:endParaRPr/>
          </a:p>
        </p:txBody>
      </p:sp>
      <p:sp>
        <p:nvSpPr>
          <p:cNvPr id="167" name="Google Shape;167;p25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8" name="Google Shape;16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3025" y="1504700"/>
            <a:ext cx="5629848" cy="267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 txBox="1"/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Diarios de la calle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004E"/>
                </a:solidFill>
              </a:rPr>
              <a:t>FITXA</a:t>
            </a:r>
            <a:endParaRPr/>
          </a:p>
        </p:txBody>
      </p:sp>
      <p:sp>
        <p:nvSpPr>
          <p:cNvPr id="174" name="Google Shape;174;p26"/>
          <p:cNvSpPr txBox="1"/>
          <p:nvPr>
            <p:ph idx="1" type="body"/>
          </p:nvPr>
        </p:nvSpPr>
        <p:spPr>
          <a:xfrm>
            <a:off x="682025" y="4474700"/>
            <a:ext cx="8122200" cy="57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“Yo sé lo que un blanco puede hacer” /</a:t>
            </a:r>
            <a:r>
              <a:rPr b="1" lang="en" sz="1500">
                <a:solidFill>
                  <a:srgbClr val="FF004E"/>
                </a:solidFill>
                <a:latin typeface="Kulim Park"/>
                <a:ea typeface="Kulim Park"/>
                <a:cs typeface="Kulim Park"/>
                <a:sym typeface="Kulim Park"/>
              </a:rPr>
              <a:t>Adams, JS. </a:t>
            </a:r>
            <a:r>
              <a:rPr lang="en" sz="1500">
                <a:solidFill>
                  <a:srgbClr val="FF004E"/>
                </a:solidFill>
                <a:latin typeface="Kulim Park Light"/>
                <a:ea typeface="Kulim Park Light"/>
                <a:cs typeface="Kulim Park Light"/>
                <a:sym typeface="Kulim Park Light"/>
              </a:rPr>
              <a:t>(Toward an understanding of inequity) </a:t>
            </a:r>
            <a:endParaRPr>
              <a:solidFill>
                <a:srgbClr val="FF004E"/>
              </a:solidFill>
            </a:endParaRPr>
          </a:p>
        </p:txBody>
      </p:sp>
      <p:sp>
        <p:nvSpPr>
          <p:cNvPr id="175" name="Google Shape;175;p26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6" name="Google Shape;17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3825" y="1658100"/>
            <a:ext cx="4271101" cy="246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7"/>
          <p:cNvSpPr txBox="1"/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Diarios de la calle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004E"/>
                </a:solidFill>
              </a:rPr>
              <a:t>FITXA</a:t>
            </a:r>
            <a:endParaRPr/>
          </a:p>
        </p:txBody>
      </p:sp>
      <p:sp>
        <p:nvSpPr>
          <p:cNvPr id="182" name="Google Shape;182;p27"/>
          <p:cNvSpPr txBox="1"/>
          <p:nvPr>
            <p:ph idx="1" type="body"/>
          </p:nvPr>
        </p:nvSpPr>
        <p:spPr>
          <a:xfrm>
            <a:off x="3004500" y="4474700"/>
            <a:ext cx="2041800" cy="46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Les expectatives</a:t>
            </a:r>
            <a:endParaRPr/>
          </a:p>
        </p:txBody>
      </p:sp>
      <p:sp>
        <p:nvSpPr>
          <p:cNvPr id="183" name="Google Shape;183;p27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4" name="Google Shape;18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6550" y="1795925"/>
            <a:ext cx="3922883" cy="2657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 txBox="1"/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Diarios de la calle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004E"/>
                </a:solidFill>
              </a:rPr>
              <a:t>FITXA</a:t>
            </a:r>
            <a:endParaRPr/>
          </a:p>
        </p:txBody>
      </p:sp>
      <p:sp>
        <p:nvSpPr>
          <p:cNvPr id="190" name="Google Shape;190;p28"/>
          <p:cNvSpPr txBox="1"/>
          <p:nvPr>
            <p:ph idx="1" type="body"/>
          </p:nvPr>
        </p:nvSpPr>
        <p:spPr>
          <a:xfrm>
            <a:off x="2955150" y="4322275"/>
            <a:ext cx="2295300" cy="4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Liderant el canvi</a:t>
            </a:r>
            <a:endParaRPr/>
          </a:p>
        </p:txBody>
      </p:sp>
      <p:sp>
        <p:nvSpPr>
          <p:cNvPr id="191" name="Google Shape;191;p28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2" name="Google Shape;19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5250" y="1731850"/>
            <a:ext cx="3873382" cy="265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9"/>
          <p:cNvSpPr txBox="1"/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Diarios de la calle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004E"/>
                </a:solidFill>
              </a:rPr>
              <a:t>FITXA</a:t>
            </a:r>
            <a:endParaRPr/>
          </a:p>
        </p:txBody>
      </p:sp>
      <p:sp>
        <p:nvSpPr>
          <p:cNvPr id="198" name="Google Shape;198;p29"/>
          <p:cNvSpPr txBox="1"/>
          <p:nvPr>
            <p:ph idx="1" type="body"/>
          </p:nvPr>
        </p:nvSpPr>
        <p:spPr>
          <a:xfrm>
            <a:off x="543250" y="4474700"/>
            <a:ext cx="7428300" cy="57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Entendre TOTS els relats </a:t>
            </a:r>
            <a:r>
              <a:rPr lang="en" sz="1500"/>
              <a:t>(importància d’escriure/explicar/escoltar TOTES les històries)</a:t>
            </a:r>
            <a:endParaRPr sz="1500"/>
          </a:p>
        </p:txBody>
      </p:sp>
      <p:sp>
        <p:nvSpPr>
          <p:cNvPr id="199" name="Google Shape;199;p29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0" name="Google Shape;20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3125" y="1664575"/>
            <a:ext cx="4476742" cy="265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0"/>
          <p:cNvSpPr txBox="1"/>
          <p:nvPr>
            <p:ph type="title"/>
          </p:nvPr>
        </p:nvSpPr>
        <p:spPr>
          <a:xfrm>
            <a:off x="844425" y="727300"/>
            <a:ext cx="32268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Exercici </a:t>
            </a:r>
            <a:r>
              <a:rPr lang="en">
                <a:solidFill>
                  <a:srgbClr val="FF004E"/>
                </a:solidFill>
              </a:rPr>
              <a:t>OBSERVACIÓ</a:t>
            </a:r>
            <a:endParaRPr>
              <a:solidFill>
                <a:srgbClr val="FF004E"/>
              </a:solidFill>
            </a:endParaRPr>
          </a:p>
        </p:txBody>
      </p:sp>
      <p:sp>
        <p:nvSpPr>
          <p:cNvPr id="206" name="Google Shape;206;p30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7" name="Google Shape;207;p3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23665" l="7575" r="31627" t="25530"/>
          <a:stretch/>
        </p:blipFill>
        <p:spPr>
          <a:xfrm>
            <a:off x="701444" y="1858450"/>
            <a:ext cx="3491193" cy="216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0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31108" l="23643" r="28203" t="17260"/>
          <a:stretch/>
        </p:blipFill>
        <p:spPr>
          <a:xfrm>
            <a:off x="4961450" y="1858450"/>
            <a:ext cx="3491225" cy="2167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0"/>
          <p:cNvSpPr txBox="1"/>
          <p:nvPr/>
        </p:nvSpPr>
        <p:spPr>
          <a:xfrm>
            <a:off x="6056275" y="4213850"/>
            <a:ext cx="1955100" cy="5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tillium Web"/>
                <a:ea typeface="Titillium Web"/>
                <a:cs typeface="Titillium Web"/>
                <a:sym typeface="Titillium Web"/>
              </a:rPr>
              <a:t>El bibliotecario</a:t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10" name="Google Shape;210;p30"/>
          <p:cNvSpPr txBox="1"/>
          <p:nvPr/>
        </p:nvSpPr>
        <p:spPr>
          <a:xfrm>
            <a:off x="1637513" y="4220950"/>
            <a:ext cx="3491100" cy="5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tillium Web"/>
                <a:ea typeface="Titillium Web"/>
                <a:cs typeface="Titillium Web"/>
                <a:sym typeface="Titillium Web"/>
              </a:rPr>
              <a:t>Selective attention test</a:t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11" name="Google Shape;211;p30"/>
          <p:cNvPicPr preferRelativeResize="0"/>
          <p:nvPr/>
        </p:nvPicPr>
        <p:blipFill rotWithShape="1">
          <a:blip r:embed="rId7">
            <a:alphaModFix/>
          </a:blip>
          <a:srcRect b="45778" l="29932" r="29859" t="14670"/>
          <a:stretch/>
        </p:blipFill>
        <p:spPr>
          <a:xfrm>
            <a:off x="6509338" y="2811272"/>
            <a:ext cx="404423" cy="39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0"/>
          <p:cNvPicPr preferRelativeResize="0"/>
          <p:nvPr/>
        </p:nvPicPr>
        <p:blipFill rotWithShape="1">
          <a:blip r:embed="rId7">
            <a:alphaModFix/>
          </a:blip>
          <a:srcRect b="45778" l="29932" r="29859" t="14670"/>
          <a:stretch/>
        </p:blipFill>
        <p:spPr>
          <a:xfrm>
            <a:off x="2242138" y="3039872"/>
            <a:ext cx="404423" cy="39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1"/>
          <p:cNvSpPr txBox="1"/>
          <p:nvPr>
            <p:ph type="title"/>
          </p:nvPr>
        </p:nvSpPr>
        <p:spPr>
          <a:xfrm>
            <a:off x="844425" y="422500"/>
            <a:ext cx="64743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4E"/>
                </a:solidFill>
              </a:rPr>
              <a:t>PRIVILEGIS:</a:t>
            </a:r>
            <a:endParaRPr>
              <a:solidFill>
                <a:srgbClr val="FF004E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 paràbola de la granota bullida</a:t>
            </a:r>
            <a:endParaRPr/>
          </a:p>
        </p:txBody>
      </p:sp>
      <p:sp>
        <p:nvSpPr>
          <p:cNvPr id="218" name="Google Shape;218;p31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9" name="Google Shape;219;p3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3875" y="1661400"/>
            <a:ext cx="4560849" cy="284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1"/>
          <p:cNvPicPr preferRelativeResize="0"/>
          <p:nvPr/>
        </p:nvPicPr>
        <p:blipFill rotWithShape="1">
          <a:blip r:embed="rId5">
            <a:alphaModFix/>
          </a:blip>
          <a:srcRect b="45778" l="29932" r="29859" t="14670"/>
          <a:stretch/>
        </p:blipFill>
        <p:spPr>
          <a:xfrm>
            <a:off x="4375738" y="3268472"/>
            <a:ext cx="404423" cy="39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2"/>
          <p:cNvSpPr txBox="1"/>
          <p:nvPr>
            <p:ph type="title"/>
          </p:nvPr>
        </p:nvSpPr>
        <p:spPr>
          <a:xfrm>
            <a:off x="844425" y="422500"/>
            <a:ext cx="59082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Gestió dels conflictes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4E"/>
                </a:solidFill>
              </a:rPr>
              <a:t>5 maneres de negociar</a:t>
            </a:r>
            <a:endParaRPr>
              <a:solidFill>
                <a:srgbClr val="FF004E"/>
              </a:solidFill>
            </a:endParaRPr>
          </a:p>
        </p:txBody>
      </p:sp>
      <p:sp>
        <p:nvSpPr>
          <p:cNvPr id="226" name="Google Shape;226;p32"/>
          <p:cNvSpPr txBox="1"/>
          <p:nvPr>
            <p:ph idx="1" type="body"/>
          </p:nvPr>
        </p:nvSpPr>
        <p:spPr>
          <a:xfrm>
            <a:off x="662125" y="1586325"/>
            <a:ext cx="7748100" cy="31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4E"/>
              </a:buClr>
              <a:buSzPts val="1800"/>
              <a:buFont typeface="Kulim Park"/>
              <a:buAutoNum type="arabicPeriod"/>
            </a:pPr>
            <a:r>
              <a:rPr b="1" lang="en">
                <a:solidFill>
                  <a:srgbClr val="4E515E"/>
                </a:solidFill>
              </a:rPr>
              <a:t>Guanyar/Guanyar</a:t>
            </a:r>
            <a:r>
              <a:rPr lang="en">
                <a:solidFill>
                  <a:srgbClr val="4E515E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 (fuig del pensament binari per trobar la 3ª alternativa)</a:t>
            </a:r>
            <a:endParaRPr>
              <a:solidFill>
                <a:srgbClr val="4E515E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004E"/>
              </a:buClr>
              <a:buSzPts val="1800"/>
              <a:buFont typeface="Kulim Park"/>
              <a:buAutoNum type="arabicPeriod"/>
            </a:pPr>
            <a:r>
              <a:rPr b="1" lang="en">
                <a:solidFill>
                  <a:srgbClr val="4E515E"/>
                </a:solidFill>
              </a:rPr>
              <a:t>Guanyo/perds</a:t>
            </a:r>
            <a:r>
              <a:rPr lang="en">
                <a:solidFill>
                  <a:srgbClr val="4E515E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 (es basa en el poder i la posició, no en principis. Ments defensives. No són creatives ni cooperatives)</a:t>
            </a:r>
            <a:endParaRPr>
              <a:solidFill>
                <a:srgbClr val="4E515E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004E"/>
              </a:buClr>
              <a:buSzPts val="1800"/>
              <a:buFont typeface="Kulim Park"/>
              <a:buAutoNum type="arabicPeriod"/>
            </a:pPr>
            <a:r>
              <a:rPr b="1" lang="en">
                <a:solidFill>
                  <a:srgbClr val="4E515E"/>
                </a:solidFill>
              </a:rPr>
              <a:t>Perdo/guanyes</a:t>
            </a:r>
            <a:r>
              <a:rPr lang="en">
                <a:solidFill>
                  <a:srgbClr val="4E515E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 (en negociació es considera una capitulació: o cedir o renunciar)</a:t>
            </a:r>
            <a:endParaRPr>
              <a:solidFill>
                <a:srgbClr val="4E515E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004E"/>
              </a:buClr>
              <a:buSzPts val="1800"/>
              <a:buFont typeface="Kulim Park"/>
              <a:buAutoNum type="arabicPeriod"/>
            </a:pPr>
            <a:r>
              <a:rPr b="1" lang="en">
                <a:solidFill>
                  <a:srgbClr val="4E515E"/>
                </a:solidFill>
              </a:rPr>
              <a:t>Perdo/Perds</a:t>
            </a:r>
            <a:r>
              <a:rPr lang="en">
                <a:solidFill>
                  <a:srgbClr val="4E515E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 (si mai guanya ningú potser no és tant dolent perdre…)</a:t>
            </a:r>
            <a:endParaRPr>
              <a:solidFill>
                <a:srgbClr val="4E515E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004E"/>
              </a:buClr>
              <a:buSzPts val="1800"/>
              <a:buFont typeface="Kulim Park"/>
              <a:buAutoNum type="arabicPeriod"/>
            </a:pPr>
            <a:r>
              <a:rPr b="1" lang="en">
                <a:solidFill>
                  <a:srgbClr val="4E515E"/>
                </a:solidFill>
              </a:rPr>
              <a:t>Guanyar/Guanyar o no hi ha tracte </a:t>
            </a:r>
            <a:r>
              <a:rPr lang="en">
                <a:solidFill>
                  <a:srgbClr val="4E515E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(si no es pot aconseguir el guanyar/guanyar és preferible postergar la negociació)</a:t>
            </a:r>
            <a:endParaRPr/>
          </a:p>
        </p:txBody>
      </p:sp>
      <p:sp>
        <p:nvSpPr>
          <p:cNvPr id="227" name="Google Shape;227;p32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3"/>
          <p:cNvSpPr txBox="1"/>
          <p:nvPr>
            <p:ph type="title"/>
          </p:nvPr>
        </p:nvSpPr>
        <p:spPr>
          <a:xfrm>
            <a:off x="844425" y="727300"/>
            <a:ext cx="41445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Altres idees que han sortit</a:t>
            </a:r>
            <a:endParaRPr/>
          </a:p>
        </p:txBody>
      </p:sp>
      <p:sp>
        <p:nvSpPr>
          <p:cNvPr id="233" name="Google Shape;233;p33"/>
          <p:cNvSpPr txBox="1"/>
          <p:nvPr>
            <p:ph idx="1" type="body"/>
          </p:nvPr>
        </p:nvSpPr>
        <p:spPr>
          <a:xfrm>
            <a:off x="844425" y="1967325"/>
            <a:ext cx="6171300" cy="177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Els invisibles s’ho cobren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Dinàmica gestió de conflictes (plàtan)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Mentalitat escassetat/abundància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33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idx="4294967295" type="ctrTitle"/>
          </p:nvPr>
        </p:nvSpPr>
        <p:spPr>
          <a:xfrm>
            <a:off x="2361750" y="1205500"/>
            <a:ext cx="6439500" cy="11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600">
                <a:solidFill>
                  <a:srgbClr val="FFFFFF"/>
                </a:solidFill>
              </a:rPr>
              <a:t>Violències</a:t>
            </a:r>
            <a:endParaRPr sz="8600">
              <a:solidFill>
                <a:srgbClr val="FFFFFF"/>
              </a:solidFill>
            </a:endParaRPr>
          </a:p>
        </p:txBody>
      </p:sp>
      <p:sp>
        <p:nvSpPr>
          <p:cNvPr id="85" name="Google Shape;85;p16"/>
          <p:cNvSpPr txBox="1"/>
          <p:nvPr>
            <p:ph idx="4294967295" type="subTitle"/>
          </p:nvPr>
        </p:nvSpPr>
        <p:spPr>
          <a:xfrm>
            <a:off x="2456875" y="2851875"/>
            <a:ext cx="6099900" cy="9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00000"/>
                </a:solidFill>
              </a:rPr>
              <a:t>Quins tipus de violència veiem a la pel·lícula?</a:t>
            </a:r>
            <a:endParaRPr sz="2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500">
              <a:solidFill>
                <a:srgbClr val="000000"/>
              </a:solidFill>
            </a:endParaRPr>
          </a:p>
        </p:txBody>
      </p:sp>
      <p:pic>
        <p:nvPicPr>
          <p:cNvPr id="86" name="Google Shape;86;p16"/>
          <p:cNvPicPr preferRelativeResize="0"/>
          <p:nvPr/>
        </p:nvPicPr>
        <p:blipFill rotWithShape="1">
          <a:blip r:embed="rId3">
            <a:alphaModFix/>
          </a:blip>
          <a:srcRect b="11437" l="0" r="0" t="11444"/>
          <a:stretch/>
        </p:blipFill>
        <p:spPr>
          <a:xfrm>
            <a:off x="776201" y="1798660"/>
            <a:ext cx="1393800" cy="1393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/>
          <p:nvPr>
            <p:ph type="title"/>
          </p:nvPr>
        </p:nvSpPr>
        <p:spPr>
          <a:xfrm>
            <a:off x="844425" y="422500"/>
            <a:ext cx="36606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Violència estructural i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4E"/>
                </a:solidFill>
              </a:rPr>
              <a:t>EFECTE </a:t>
            </a:r>
            <a:r>
              <a:rPr lang="en">
                <a:solidFill>
                  <a:srgbClr val="FF004E"/>
                </a:solidFill>
              </a:rPr>
              <a:t>PIGMALIÓ</a:t>
            </a:r>
            <a:endParaRPr>
              <a:solidFill>
                <a:srgbClr val="FF004E"/>
              </a:solidFill>
            </a:endParaRPr>
          </a:p>
        </p:txBody>
      </p:sp>
      <p:sp>
        <p:nvSpPr>
          <p:cNvPr id="93" name="Google Shape;93;p17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17"/>
          <p:cNvSpPr txBox="1"/>
          <p:nvPr/>
        </p:nvSpPr>
        <p:spPr>
          <a:xfrm>
            <a:off x="4774450" y="4213850"/>
            <a:ext cx="3417000" cy="5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tillium Web"/>
                <a:ea typeface="Titillium Web"/>
                <a:cs typeface="Titillium Web"/>
                <a:sym typeface="Titillium Web"/>
              </a:rPr>
              <a:t>Efecte Pigmalió </a:t>
            </a:r>
            <a:r>
              <a:rPr lang="en" sz="1300">
                <a:latin typeface="Titillium Web"/>
                <a:ea typeface="Titillium Web"/>
                <a:cs typeface="Titillium Web"/>
                <a:sym typeface="Titillium Web"/>
              </a:rPr>
              <a:t>o profecia d’autocumpliment</a:t>
            </a:r>
            <a:endParaRPr sz="13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95" name="Google Shape;95;p17"/>
          <p:cNvSpPr txBox="1"/>
          <p:nvPr/>
        </p:nvSpPr>
        <p:spPr>
          <a:xfrm>
            <a:off x="1488651" y="4220950"/>
            <a:ext cx="1834500" cy="5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tillium Web"/>
                <a:ea typeface="Titillium Web"/>
                <a:cs typeface="Titillium Web"/>
                <a:sym typeface="Titillium Web"/>
              </a:rPr>
              <a:t>Violència estructural</a:t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96" name="Google Shape;96;p1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38837" l="18349" r="50125" t="24077"/>
          <a:stretch/>
        </p:blipFill>
        <p:spPr>
          <a:xfrm>
            <a:off x="783025" y="1928800"/>
            <a:ext cx="3417110" cy="2132649"/>
          </a:xfrm>
          <a:prstGeom prst="rect">
            <a:avLst/>
          </a:prstGeom>
          <a:noFill/>
          <a:ln cap="flat" cmpd="tri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7" name="Google Shape;97;p17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21414" l="11166" r="39798" t="21253"/>
          <a:stretch/>
        </p:blipFill>
        <p:spPr>
          <a:xfrm>
            <a:off x="4774475" y="1928801"/>
            <a:ext cx="3417101" cy="213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45778" l="29932" r="29859" t="14670"/>
          <a:stretch/>
        </p:blipFill>
        <p:spPr>
          <a:xfrm>
            <a:off x="6280738" y="2735072"/>
            <a:ext cx="404423" cy="39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>
            <a:hlinkClick r:id="rId9"/>
          </p:cNvPr>
          <p:cNvPicPr preferRelativeResize="0"/>
          <p:nvPr/>
        </p:nvPicPr>
        <p:blipFill rotWithShape="1">
          <a:blip r:embed="rId8">
            <a:alphaModFix/>
          </a:blip>
          <a:srcRect b="45778" l="29932" r="29859" t="14670"/>
          <a:stretch/>
        </p:blipFill>
        <p:spPr>
          <a:xfrm>
            <a:off x="2242138" y="2887472"/>
            <a:ext cx="404423" cy="39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/>
          <p:nvPr>
            <p:ph type="title"/>
          </p:nvPr>
        </p:nvSpPr>
        <p:spPr>
          <a:xfrm>
            <a:off x="692025" y="803500"/>
            <a:ext cx="32268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CONCEPTES </a:t>
            </a:r>
            <a:r>
              <a:rPr lang="en">
                <a:solidFill>
                  <a:schemeClr val="dk1"/>
                </a:solidFill>
              </a:rPr>
              <a:t>aplicats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5" name="Google Shape;105;p18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" name="Google Shape;106;p18"/>
          <p:cNvSpPr txBox="1"/>
          <p:nvPr/>
        </p:nvSpPr>
        <p:spPr>
          <a:xfrm>
            <a:off x="385675" y="1781675"/>
            <a:ext cx="3826800" cy="29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tillium Web"/>
              <a:buAutoNum type="arabicPeriod"/>
            </a:pPr>
            <a:r>
              <a:rPr lang="en">
                <a:latin typeface="Titillium Web"/>
                <a:ea typeface="Titillium Web"/>
                <a:cs typeface="Titillium Web"/>
                <a:sym typeface="Titillium Web"/>
              </a:rPr>
              <a:t>Paradigmes (</a:t>
            </a:r>
            <a:r>
              <a:rPr i="1" lang="en">
                <a:latin typeface="Titillium Web"/>
                <a:ea typeface="Titillium Web"/>
                <a:cs typeface="Titillium Web"/>
                <a:sym typeface="Titillium Web"/>
              </a:rPr>
              <a:t>sólo veo a una blanca). </a:t>
            </a:r>
            <a:endParaRPr i="1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Titillium Web"/>
              <a:buAutoNum type="arabicPeriod"/>
            </a:pPr>
            <a:r>
              <a:rPr lang="en">
                <a:latin typeface="Titillium Web"/>
                <a:ea typeface="Titillium Web"/>
                <a:cs typeface="Titillium Web"/>
                <a:sym typeface="Titillium Web"/>
              </a:rPr>
              <a:t>El perill d’una sola història </a:t>
            </a:r>
            <a:r>
              <a:rPr i="1" lang="en">
                <a:latin typeface="Titillium Web"/>
                <a:ea typeface="Titillium Web"/>
                <a:cs typeface="Titillium Web"/>
                <a:sym typeface="Titillium Web"/>
              </a:rPr>
              <a:t>(diaris)</a:t>
            </a:r>
            <a:endParaRPr i="1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Titillium Web"/>
              <a:buAutoNum type="arabicPeriod"/>
            </a:pPr>
            <a:r>
              <a:rPr lang="en">
                <a:latin typeface="Titillium Web"/>
                <a:ea typeface="Titillium Web"/>
                <a:cs typeface="Titillium Web"/>
                <a:sym typeface="Titillium Web"/>
              </a:rPr>
              <a:t>…”secondly” </a:t>
            </a:r>
            <a:r>
              <a:rPr i="1" lang="en">
                <a:latin typeface="Titillium Web"/>
                <a:ea typeface="Titillium Web"/>
                <a:cs typeface="Titillium Web"/>
                <a:sym typeface="Titillium Web"/>
              </a:rPr>
              <a:t>(exemple nen presó). </a:t>
            </a:r>
            <a:endParaRPr i="1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Titillium Web"/>
              <a:buAutoNum type="arabicPeriod"/>
            </a:pPr>
            <a:r>
              <a:rPr lang="en">
                <a:latin typeface="Titillium Web"/>
                <a:ea typeface="Titillium Web"/>
                <a:cs typeface="Titillium Web"/>
                <a:sym typeface="Titillium Web"/>
              </a:rPr>
              <a:t>El concepte de </a:t>
            </a:r>
            <a:r>
              <a:rPr b="1" lang="en">
                <a:latin typeface="Titillium Web"/>
                <a:ea typeface="Titillium Web"/>
                <a:cs typeface="Titillium Web"/>
                <a:sym typeface="Titillium Web"/>
              </a:rPr>
              <a:t>justícia</a:t>
            </a:r>
            <a:endParaRPr b="1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Titillium Web"/>
              <a:buAutoNum type="arabicPeriod"/>
            </a:pPr>
            <a:r>
              <a:rPr lang="en">
                <a:latin typeface="Titillium Web"/>
                <a:ea typeface="Titillium Web"/>
                <a:cs typeface="Titillium Web"/>
                <a:sym typeface="Titillium Web"/>
              </a:rPr>
              <a:t>El concepte de </a:t>
            </a:r>
            <a:r>
              <a:rPr b="1" lang="en">
                <a:latin typeface="Titillium Web"/>
                <a:ea typeface="Titillium Web"/>
                <a:cs typeface="Titillium Web"/>
                <a:sym typeface="Titillium Web"/>
              </a:rPr>
              <a:t>poder</a:t>
            </a:r>
            <a:endParaRPr b="1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Titillium Web"/>
              <a:buAutoNum type="arabicPeriod"/>
            </a:pPr>
            <a:r>
              <a:rPr lang="en">
                <a:latin typeface="Titillium Web"/>
                <a:ea typeface="Titillium Web"/>
                <a:cs typeface="Titillium Web"/>
                <a:sym typeface="Titillium Web"/>
              </a:rPr>
              <a:t>Els “codis font visuals” (fam, guettos…)</a:t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Font typeface="Titillium Web"/>
              <a:buAutoNum type="arabicPeriod"/>
            </a:pPr>
            <a:r>
              <a:rPr b="1" lang="en">
                <a:latin typeface="Titillium Web"/>
                <a:ea typeface="Titillium Web"/>
                <a:cs typeface="Titillium Web"/>
                <a:sym typeface="Titillium Web"/>
              </a:rPr>
              <a:t>La dissonància cognitiva</a:t>
            </a:r>
            <a:endParaRPr b="1"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>
            <p:ph type="title"/>
          </p:nvPr>
        </p:nvSpPr>
        <p:spPr>
          <a:xfrm>
            <a:off x="844425" y="422500"/>
            <a:ext cx="39345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4E"/>
                </a:solidFill>
              </a:rPr>
              <a:t>Paradigmes mentals</a:t>
            </a:r>
            <a:endParaRPr>
              <a:solidFill>
                <a:srgbClr val="FF004E"/>
              </a:solidFill>
            </a:endParaRPr>
          </a:p>
        </p:txBody>
      </p:sp>
      <p:sp>
        <p:nvSpPr>
          <p:cNvPr id="112" name="Google Shape;112;p19"/>
          <p:cNvSpPr txBox="1"/>
          <p:nvPr>
            <p:ph idx="1" type="body"/>
          </p:nvPr>
        </p:nvSpPr>
        <p:spPr>
          <a:xfrm>
            <a:off x="734825" y="4462525"/>
            <a:ext cx="39345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“Les trae sin cuidado la educación” </a:t>
            </a:r>
            <a:endParaRPr/>
          </a:p>
        </p:txBody>
      </p:sp>
      <p:sp>
        <p:nvSpPr>
          <p:cNvPr id="113" name="Google Shape;113;p19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475" y="1754125"/>
            <a:ext cx="3603850" cy="263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19189" l="13881" r="39113" t="23801"/>
          <a:stretch/>
        </p:blipFill>
        <p:spPr>
          <a:xfrm>
            <a:off x="4669325" y="1782621"/>
            <a:ext cx="4039848" cy="2548303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9"/>
          <p:cNvSpPr txBox="1"/>
          <p:nvPr>
            <p:ph idx="1" type="body"/>
          </p:nvPr>
        </p:nvSpPr>
        <p:spPr>
          <a:xfrm>
            <a:off x="5764025" y="4462525"/>
            <a:ext cx="23340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“El perill d’encasellar” </a:t>
            </a:r>
            <a:endParaRPr/>
          </a:p>
        </p:txBody>
      </p:sp>
      <p:pic>
        <p:nvPicPr>
          <p:cNvPr id="117" name="Google Shape;117;p19"/>
          <p:cNvPicPr preferRelativeResize="0"/>
          <p:nvPr/>
        </p:nvPicPr>
        <p:blipFill rotWithShape="1">
          <a:blip r:embed="rId6">
            <a:alphaModFix/>
          </a:blip>
          <a:srcRect b="45778" l="29932" r="29859" t="14670"/>
          <a:stretch/>
        </p:blipFill>
        <p:spPr>
          <a:xfrm>
            <a:off x="6433138" y="3268472"/>
            <a:ext cx="404423" cy="39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/>
          <p:nvPr>
            <p:ph type="title"/>
          </p:nvPr>
        </p:nvSpPr>
        <p:spPr>
          <a:xfrm>
            <a:off x="855700" y="838875"/>
            <a:ext cx="7914900" cy="47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4E"/>
                </a:solidFill>
              </a:rPr>
              <a:t>Justícia</a:t>
            </a:r>
            <a:endParaRPr/>
          </a:p>
        </p:txBody>
      </p:sp>
      <p:sp>
        <p:nvSpPr>
          <p:cNvPr id="123" name="Google Shape;123;p20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4" name="Google Shape;12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800" y="1847175"/>
            <a:ext cx="6991350" cy="2762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" name="Google Shape;125;p20"/>
          <p:cNvCxnSpPr/>
          <p:nvPr/>
        </p:nvCxnSpPr>
        <p:spPr>
          <a:xfrm flipH="1">
            <a:off x="2945250" y="1062300"/>
            <a:ext cx="1789500" cy="2138400"/>
          </a:xfrm>
          <a:prstGeom prst="straightConnector1">
            <a:avLst/>
          </a:prstGeom>
          <a:noFill/>
          <a:ln cap="flat" cmpd="sng" w="76200">
            <a:solidFill>
              <a:srgbClr val="FF004E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6" name="Google Shape;126;p20"/>
          <p:cNvSpPr txBox="1"/>
          <p:nvPr/>
        </p:nvSpPr>
        <p:spPr>
          <a:xfrm>
            <a:off x="4744825" y="709900"/>
            <a:ext cx="4183200" cy="5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tillium Web"/>
                <a:ea typeface="Titillium Web"/>
                <a:cs typeface="Titillium Web"/>
                <a:sym typeface="Titillium Web"/>
              </a:rPr>
              <a:t>Sistema educatiu (“</a:t>
            </a:r>
            <a:r>
              <a:rPr i="1" lang="en">
                <a:latin typeface="Titillium Web"/>
                <a:ea typeface="Titillium Web"/>
                <a:cs typeface="Titillium Web"/>
                <a:sym typeface="Titillium Web"/>
              </a:rPr>
              <a:t>¿Qué nos puedes enseñar tú que suponga un cambio en nuestras vidas?</a:t>
            </a:r>
            <a:r>
              <a:rPr lang="en">
                <a:latin typeface="Titillium Web"/>
                <a:ea typeface="Titillium Web"/>
                <a:cs typeface="Titillium Web"/>
                <a:sym typeface="Titillium Web"/>
              </a:rPr>
              <a:t>”)</a:t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/>
          <p:nvPr>
            <p:ph type="title"/>
          </p:nvPr>
        </p:nvSpPr>
        <p:spPr>
          <a:xfrm>
            <a:off x="855700" y="838875"/>
            <a:ext cx="7914900" cy="47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4E"/>
                </a:solidFill>
              </a:rPr>
              <a:t>Poder</a:t>
            </a:r>
            <a:endParaRPr/>
          </a:p>
        </p:txBody>
      </p:sp>
      <p:sp>
        <p:nvSpPr>
          <p:cNvPr id="132" name="Google Shape;132;p21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3" name="Google Shape;133;p21"/>
          <p:cNvSpPr txBox="1"/>
          <p:nvPr/>
        </p:nvSpPr>
        <p:spPr>
          <a:xfrm>
            <a:off x="798600" y="1810300"/>
            <a:ext cx="7274100" cy="14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Char char="-"/>
            </a:pPr>
            <a:r>
              <a:rPr lang="en">
                <a:latin typeface="Titillium Web"/>
                <a:ea typeface="Titillium Web"/>
                <a:cs typeface="Titillium Web"/>
                <a:sym typeface="Titillium Web"/>
              </a:rPr>
              <a:t>En què s’assembla la professora a Dexter? (“el entrevistador”)</a:t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Char char="-"/>
            </a:pPr>
            <a:r>
              <a:rPr lang="en">
                <a:latin typeface="Titillium Web"/>
                <a:ea typeface="Titillium Web"/>
                <a:cs typeface="Titillium Web"/>
                <a:sym typeface="Titillium Web"/>
              </a:rPr>
              <a:t>On resideix el poder? I el lideratge? Eva/James…</a:t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Char char="-"/>
            </a:pPr>
            <a:r>
              <a:rPr lang="en">
                <a:latin typeface="Titillium Web"/>
                <a:ea typeface="Titillium Web"/>
                <a:cs typeface="Titillium Web"/>
                <a:sym typeface="Titillium Web"/>
              </a:rPr>
              <a:t>“</a:t>
            </a:r>
            <a:r>
              <a:rPr i="1" lang="en">
                <a:latin typeface="Titillium Web"/>
                <a:ea typeface="Titillium Web"/>
                <a:cs typeface="Titillium Web"/>
                <a:sym typeface="Titillium Web"/>
              </a:rPr>
              <a:t>¿Con quién más puedo hablar?</a:t>
            </a:r>
            <a:r>
              <a:rPr lang="en">
                <a:latin typeface="Titillium Web"/>
                <a:ea typeface="Titillium Web"/>
                <a:cs typeface="Titillium Web"/>
                <a:sym typeface="Titillium Web"/>
              </a:rPr>
              <a:t>” El poder formal vs el poder dels principis (poder moral)</a:t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34" name="Google Shape;13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0" y="3186100"/>
            <a:ext cx="2850735" cy="157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/>
          <p:nvPr>
            <p:ph type="title"/>
          </p:nvPr>
        </p:nvSpPr>
        <p:spPr>
          <a:xfrm>
            <a:off x="844425" y="422500"/>
            <a:ext cx="79149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4E"/>
                </a:solidFill>
              </a:rPr>
              <a:t>DIRIGIR </a:t>
            </a:r>
            <a:r>
              <a:rPr lang="en" sz="3000"/>
              <a:t>vs LIDERAR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2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1" name="Google Shape;1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850" y="2735025"/>
            <a:ext cx="2941624" cy="1697026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2"/>
          <p:cNvSpPr txBox="1"/>
          <p:nvPr>
            <p:ph idx="2" type="body"/>
          </p:nvPr>
        </p:nvSpPr>
        <p:spPr>
          <a:xfrm>
            <a:off x="3884525" y="1636475"/>
            <a:ext cx="4504800" cy="2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sz="1100">
                <a:latin typeface="Kulim Park"/>
                <a:ea typeface="Kulim Park"/>
                <a:cs typeface="Kulim Park"/>
                <a:sym typeface="Kulim Park"/>
              </a:rPr>
              <a:t>WARREN BENNIS</a:t>
            </a:r>
            <a:endParaRPr b="1" sz="1100">
              <a:latin typeface="Kulim Park"/>
              <a:ea typeface="Kulim Park"/>
              <a:cs typeface="Kulim Park"/>
              <a:sym typeface="Kulim Park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100"/>
          </a:p>
        </p:txBody>
      </p:sp>
      <p:graphicFrame>
        <p:nvGraphicFramePr>
          <p:cNvPr id="143" name="Google Shape;143;p22"/>
          <p:cNvGraphicFramePr/>
          <p:nvPr/>
        </p:nvGraphicFramePr>
        <p:xfrm>
          <a:off x="3777025" y="1947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{840A44D2-DF90-434B-9B82-E940CAEA15B1}</a:tableStyleId>
              </a:tblPr>
              <a:tblGrid>
                <a:gridCol w="2530075"/>
                <a:gridCol w="2452225"/>
              </a:tblGrid>
              <a:tr h="410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200" u="none" cap="none" strike="noStrike">
                          <a:latin typeface="Kulim Park"/>
                          <a:ea typeface="Kulim Park"/>
                          <a:cs typeface="Kulim Park"/>
                          <a:sym typeface="Kulim Park"/>
                        </a:rPr>
                        <a:t>Dirigir</a:t>
                      </a:r>
                      <a:endParaRPr b="1" sz="1200" u="none" cap="none" strike="noStrike">
                        <a:latin typeface="Kulim Park"/>
                        <a:ea typeface="Kulim Park"/>
                        <a:cs typeface="Kulim Park"/>
                        <a:sym typeface="Kulim Par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200" u="none" cap="none" strike="noStrike">
                          <a:latin typeface="Kulim Park"/>
                          <a:ea typeface="Kulim Park"/>
                          <a:cs typeface="Kulim Park"/>
                          <a:sym typeface="Kulim Park"/>
                        </a:rPr>
                        <a:t>Liderar</a:t>
                      </a:r>
                      <a:endParaRPr b="1" sz="1200" u="none" cap="none" strike="noStrike">
                        <a:latin typeface="Kulim Park"/>
                        <a:ea typeface="Kulim Park"/>
                        <a:cs typeface="Kulim Park"/>
                        <a:sym typeface="Kulim Par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63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Administra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És una còpia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Conserva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Es concentra en les </a:t>
                      </a:r>
                      <a:r>
                        <a:rPr b="1" lang="en" sz="1200" u="none" cap="none" strike="noStrike">
                          <a:latin typeface="Kulim Park"/>
                          <a:ea typeface="Kulim Park"/>
                          <a:cs typeface="Kulim Park"/>
                          <a:sym typeface="Kulim Park"/>
                        </a:rPr>
                        <a:t>estructures</a:t>
                      </a:r>
                      <a:endParaRPr b="1" sz="1200" u="none" cap="none" strike="noStrike">
                        <a:latin typeface="Kulim Park"/>
                        <a:ea typeface="Kulim Park"/>
                        <a:cs typeface="Kulim Park"/>
                        <a:sym typeface="Kulim Par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Fa valer el control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Visió a curt termini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Pregunta COM i QUAN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Mirada en els beneficis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Imita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Accepta l</a:t>
                      </a:r>
                      <a:r>
                        <a:rPr b="1" lang="en" sz="1200" u="none" cap="none" strike="noStrike">
                          <a:latin typeface="Kulim Park"/>
                          <a:ea typeface="Kulim Park"/>
                          <a:cs typeface="Kulim Park"/>
                          <a:sym typeface="Kulim Park"/>
                        </a:rPr>
                        <a:t>’status quo</a:t>
                      </a:r>
                      <a:endParaRPr b="1" sz="1200" u="none" cap="none" strike="noStrike">
                        <a:latin typeface="Kulim Park"/>
                        <a:ea typeface="Kulim Park"/>
                        <a:cs typeface="Kulim Park"/>
                        <a:sym typeface="Kulim Par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Fa les coses “bé”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Innova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És un original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Desenvolupa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Es concentra en les </a:t>
                      </a:r>
                      <a:r>
                        <a:rPr b="1" lang="en" sz="1200" u="none" cap="none" strike="noStrike">
                          <a:latin typeface="Kulim Park"/>
                          <a:ea typeface="Kulim Park"/>
                          <a:cs typeface="Kulim Park"/>
                          <a:sym typeface="Kulim Park"/>
                        </a:rPr>
                        <a:t>persones</a:t>
                      </a:r>
                      <a:endParaRPr b="1" sz="1200" u="none" cap="none" strike="noStrike">
                        <a:latin typeface="Kulim Park"/>
                        <a:ea typeface="Kulim Park"/>
                        <a:cs typeface="Kulim Park"/>
                        <a:sym typeface="Kulim Par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Inspira confiança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Perspectiva a llarg termini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Pregunta QUÈ i PER QUÈ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Mirada a l’horitzó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Origina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Desafia l’</a:t>
                      </a:r>
                      <a:r>
                        <a:rPr b="1" lang="en" sz="1200" u="none" cap="none" strike="noStrike">
                          <a:latin typeface="Kulim Park"/>
                          <a:ea typeface="Kulim Park"/>
                          <a:cs typeface="Kulim Park"/>
                          <a:sym typeface="Kulim Park"/>
                        </a:rPr>
                        <a:t>status quo</a:t>
                      </a:r>
                      <a:endParaRPr b="1" sz="1200" u="none" cap="none" strike="noStrike">
                        <a:latin typeface="Kulim Park"/>
                        <a:ea typeface="Kulim Park"/>
                        <a:cs typeface="Kulim Park"/>
                        <a:sym typeface="Kulim Par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Fa les coses “que s’han de fer”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49" name="Google Shape;149;p23"/>
          <p:cNvGraphicFramePr/>
          <p:nvPr/>
        </p:nvGraphicFramePr>
        <p:xfrm>
          <a:off x="690925" y="685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{840A44D2-DF90-434B-9B82-E940CAEA15B1}</a:tableStyleId>
              </a:tblPr>
              <a:tblGrid>
                <a:gridCol w="3563800"/>
                <a:gridCol w="4203475"/>
              </a:tblGrid>
              <a:tr h="450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" sz="2200" u="none" cap="none" strike="noStrike">
                          <a:solidFill>
                            <a:schemeClr val="accent1"/>
                          </a:solidFill>
                          <a:latin typeface="Kulim Park"/>
                          <a:ea typeface="Kulim Park"/>
                          <a:cs typeface="Kulim Park"/>
                          <a:sym typeface="Kulim Park"/>
                        </a:rPr>
                        <a:t>Dirigir</a:t>
                      </a:r>
                      <a:endParaRPr b="1" sz="2200" u="none" cap="none" strike="noStrike">
                        <a:solidFill>
                          <a:schemeClr val="accent1"/>
                        </a:solidFill>
                        <a:latin typeface="Kulim Park"/>
                        <a:ea typeface="Kulim Park"/>
                        <a:cs typeface="Kulim Park"/>
                        <a:sym typeface="Kulim Par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" sz="2200" u="none" cap="none" strike="noStrike">
                          <a:solidFill>
                            <a:schemeClr val="accent1"/>
                          </a:solidFill>
                          <a:latin typeface="Kulim Park"/>
                          <a:ea typeface="Kulim Park"/>
                          <a:cs typeface="Kulim Park"/>
                          <a:sym typeface="Kulim Park"/>
                        </a:rPr>
                        <a:t>Liderar</a:t>
                      </a:r>
                      <a:endParaRPr b="1" sz="2200" u="none" cap="none" strike="noStrike">
                        <a:solidFill>
                          <a:schemeClr val="accent1"/>
                        </a:solidFill>
                        <a:latin typeface="Kulim Park"/>
                        <a:ea typeface="Kulim Park"/>
                        <a:cs typeface="Kulim Park"/>
                        <a:sym typeface="Kulim Par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39350">
                <a:tc>
                  <a:txBody>
                    <a:bodyPr/>
                    <a:lstStyle/>
                    <a:p>
                      <a:pPr indent="-3048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Kulim Park Light"/>
                        <a:buChar char="●"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Està legitimat per l’organització i les seves estructures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-3048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Kulim Park Light"/>
                        <a:buChar char="●"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“</a:t>
                      </a:r>
                      <a:r>
                        <a:rPr b="1" i="1" lang="en" sz="1200" u="none" cap="none" strike="noStrike">
                          <a:latin typeface="Kulim Park"/>
                          <a:ea typeface="Kulim Park"/>
                          <a:cs typeface="Kulim Park"/>
                          <a:sym typeface="Kulim Park"/>
                        </a:rPr>
                        <a:t>Know-how</a:t>
                      </a: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” (tecnologia)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-3048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Kulim Park Light"/>
                        <a:buChar char="●"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Organitza i gestiona els recursos disponibles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-3048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Kulim Park Light"/>
                        <a:buChar char="●"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S’encarrega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-3048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Kulim Park Light"/>
                        <a:buChar char="●"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Gestiona, planifica, organitza, controla, delega i realitza ajustaments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-3048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Kulim Park Light"/>
                        <a:buChar char="●"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Manté i accepta l’</a:t>
                      </a:r>
                      <a:r>
                        <a:rPr i="1"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status quo</a:t>
                      </a: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 i les normes establertes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-3048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Kulim Park Light"/>
                        <a:buChar char="●"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“</a:t>
                      </a:r>
                      <a:r>
                        <a:rPr b="1" i="1" lang="en" sz="1200" u="none" cap="none" strike="noStrike">
                          <a:latin typeface="Kulim Park"/>
                          <a:ea typeface="Kulim Park"/>
                          <a:cs typeface="Kulim Park"/>
                          <a:sym typeface="Kulim Park"/>
                        </a:rPr>
                        <a:t>Problem-solvers</a:t>
                      </a: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”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-3048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Kulim Park Light"/>
                        <a:buChar char="●"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Sap usar la tecnologia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-3048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Kulim Park Light"/>
                        <a:buChar char="●"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Èmfasis en els recursos físics i materials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-3048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Kulim Park Light"/>
                        <a:buChar char="●"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Exigeix capacitats tècniques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-3048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Kulim Park Light"/>
                        <a:buChar char="●"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Controla i supervisa els resultats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048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Kulim Park Light"/>
                        <a:buChar char="●"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Legitimat per l’impacte i influència que té sobre els altres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-3048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Kulim Park Light"/>
                        <a:buChar char="●"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“</a:t>
                      </a:r>
                      <a:r>
                        <a:rPr b="1" i="1" lang="en" sz="1200" u="none" cap="none" strike="noStrike">
                          <a:latin typeface="Kulim Park"/>
                          <a:ea typeface="Kulim Park"/>
                          <a:cs typeface="Kulim Park"/>
                          <a:sym typeface="Kulim Park"/>
                        </a:rPr>
                        <a:t>Know-why</a:t>
                      </a: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” (filosofia)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-3048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Kulim Park Light"/>
                        <a:buChar char="●"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Motiva i genera compromís emocional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-3048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Kulim Park Light"/>
                        <a:buChar char="●"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Forma opinió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-3048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Kulim Park Light"/>
                        <a:buChar char="●"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Crea (noves idees, noves estratègies, noves polítiques, noves metodologies…)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-3048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Kulim Park Light"/>
                        <a:buChar char="●"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Canvia l’</a:t>
                      </a:r>
                      <a:r>
                        <a:rPr i="1"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status quo</a:t>
                      </a:r>
                      <a:endParaRPr i="1"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-3048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Kulim Park Light"/>
                        <a:buChar char="●"/>
                      </a:pPr>
                      <a:r>
                        <a:rPr i="1"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“</a:t>
                      </a:r>
                      <a:r>
                        <a:rPr b="1" i="1" lang="en" sz="1200" u="none" cap="none" strike="noStrike">
                          <a:latin typeface="Kulim Park"/>
                          <a:ea typeface="Kulim Park"/>
                          <a:cs typeface="Kulim Park"/>
                          <a:sym typeface="Kulim Park"/>
                        </a:rPr>
                        <a:t>Problem-finders</a:t>
                      </a:r>
                      <a:r>
                        <a:rPr i="1"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”</a:t>
                      </a:r>
                      <a:endParaRPr i="1"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-3048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Kulim Park Light"/>
                        <a:buChar char="●"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Coneixedor de les persones i potencia els seus valors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-3048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Kulim Park Light"/>
                        <a:buChar char="●"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Èmfasi en els recursos personals i emocionals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-3048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Kulim Park Light"/>
                        <a:buChar char="●"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Exigeix integritat, coherència i fidelitat a principis i valors compartits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  <a:p>
                      <a:pPr indent="-3048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Kulim Park Light"/>
                        <a:buChar char="●"/>
                      </a:pPr>
                      <a:r>
                        <a:rPr lang="en" sz="1200" u="none" cap="none" strike="noStrike">
                          <a:latin typeface="Kulim Park Light"/>
                          <a:ea typeface="Kulim Park Light"/>
                          <a:cs typeface="Kulim Park Light"/>
                          <a:sym typeface="Kulim Park Light"/>
                        </a:rPr>
                        <a:t>Forma i assessora els col·laboradors (coach)</a:t>
                      </a:r>
                      <a:endParaRPr sz="1200" u="none" cap="none" strike="noStrike">
                        <a:latin typeface="Kulim Park Light"/>
                        <a:ea typeface="Kulim Park Light"/>
                        <a:cs typeface="Kulim Park Light"/>
                        <a:sym typeface="Kulim Park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50" name="Google Shape;150;p23"/>
          <p:cNvSpPr txBox="1"/>
          <p:nvPr/>
        </p:nvSpPr>
        <p:spPr>
          <a:xfrm>
            <a:off x="609600" y="4572000"/>
            <a:ext cx="7848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FF004E"/>
                </a:solidFill>
                <a:latin typeface="Kulim Park"/>
                <a:ea typeface="Kulim Park"/>
                <a:cs typeface="Kulim Park"/>
                <a:sym typeface="Kulim Park"/>
              </a:rPr>
              <a:t>FONT: </a:t>
            </a:r>
            <a:r>
              <a:rPr b="0" i="0" lang="en" sz="1200" u="none" cap="none" strike="noStrike">
                <a:solidFill>
                  <a:srgbClr val="FF004E"/>
                </a:solidFill>
                <a:latin typeface="Kulim Park Light"/>
                <a:ea typeface="Kulim Park Light"/>
                <a:cs typeface="Kulim Park Light"/>
                <a:sym typeface="Kulim Park Light"/>
              </a:rPr>
              <a:t>Adaptat de Díaz Carrera, 1994; HayGroup, 2000: 601 Lease, 2006:9-11</a:t>
            </a:r>
            <a:endParaRPr b="0" i="0" sz="1100" u="none" cap="none" strike="noStrike">
              <a:solidFill>
                <a:srgbClr val="FF004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idele template">
  <a:themeElements>
    <a:clrScheme name="Custom 347">
      <a:dk1>
        <a:srgbClr val="000000"/>
      </a:dk1>
      <a:lt1>
        <a:srgbClr val="FFFFFF"/>
      </a:lt1>
      <a:dk2>
        <a:srgbClr val="3F3F3F"/>
      </a:dk2>
      <a:lt2>
        <a:srgbClr val="F3F3F3"/>
      </a:lt2>
      <a:accent1>
        <a:srgbClr val="FF004E"/>
      </a:accent1>
      <a:accent2>
        <a:srgbClr val="901829"/>
      </a:accent2>
      <a:accent3>
        <a:srgbClr val="5AB1C9"/>
      </a:accent3>
      <a:accent4>
        <a:srgbClr val="66B368"/>
      </a:accent4>
      <a:accent5>
        <a:srgbClr val="EFAB00"/>
      </a:accent5>
      <a:accent6>
        <a:srgbClr val="E5804B"/>
      </a:accent6>
      <a:hlink>
        <a:srgbClr val="FF004E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