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Nunito San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ifjoMR7uO+mvq0CR5uYxlSC+WJ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NunitoSans-bold.fntdata"/><Relationship Id="rId16" Type="http://schemas.openxmlformats.org/officeDocument/2006/relationships/font" Target="fonts/NunitoSans-regular.fntdata"/><Relationship Id="rId5" Type="http://schemas.openxmlformats.org/officeDocument/2006/relationships/slide" Target="slides/slide1.xml"/><Relationship Id="rId19" Type="http://schemas.openxmlformats.org/officeDocument/2006/relationships/font" Target="fonts/NunitoSans-boldItalic.fntdata"/><Relationship Id="rId6" Type="http://schemas.openxmlformats.org/officeDocument/2006/relationships/slide" Target="slides/slide2.xml"/><Relationship Id="rId18" Type="http://schemas.openxmlformats.org/officeDocument/2006/relationships/font" Target="fonts/NunitoSans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f1ce474042_0_10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g2f1ce474042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08b93bdcf2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g308b93bdc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08b93bdcf2_0_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g308b93bdcf2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084863d14f_0_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3084863d14f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08b93bdcf2_0_3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g308b93bdcf2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08b93bdcf2_0_27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308b93bdcf2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08b93bdcf2_0_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g308b93bdcf2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08b93bdcf2_0_1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308b93bdcf2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08b93bdcf2_0_2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g308b93bdcf2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08b93bdcf2_0_2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g308b93bdcf2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43"/>
          <p:cNvSpPr txBox="1"/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2" name="Google Shape;12;p43"/>
          <p:cNvSpPr/>
          <p:nvPr/>
        </p:nvSpPr>
        <p:spPr>
          <a:xfrm>
            <a:off x="4574900" y="-150"/>
            <a:ext cx="185400" cy="5143500"/>
          </a:xfrm>
          <a:prstGeom prst="rect">
            <a:avLst/>
          </a:prstGeom>
          <a:gradFill>
            <a:gsLst>
              <a:gs pos="0">
                <a:srgbClr val="000014">
                  <a:alpha val="4784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 with intro text">
  <p:cSld name="TITLE_AND_BODY_1_2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4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4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44"/>
          <p:cNvSpPr txBox="1"/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1" name="Google Shape;61;p44"/>
          <p:cNvSpPr txBox="1"/>
          <p:nvPr>
            <p:ph idx="1" type="body"/>
          </p:nvPr>
        </p:nvSpPr>
        <p:spPr>
          <a:xfrm>
            <a:off x="3090625" y="575500"/>
            <a:ext cx="5596200" cy="12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▪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62" name="Google Shape;62;p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44"/>
          <p:cNvSpPr txBox="1"/>
          <p:nvPr>
            <p:ph idx="2" type="body"/>
          </p:nvPr>
        </p:nvSpPr>
        <p:spPr>
          <a:xfrm>
            <a:off x="3090625" y="2004325"/>
            <a:ext cx="2727000" cy="25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/>
        </p:txBody>
      </p:sp>
      <p:sp>
        <p:nvSpPr>
          <p:cNvPr id="64" name="Google Shape;64;p44"/>
          <p:cNvSpPr txBox="1"/>
          <p:nvPr>
            <p:ph idx="3" type="body"/>
          </p:nvPr>
        </p:nvSpPr>
        <p:spPr>
          <a:xfrm>
            <a:off x="5959744" y="2004325"/>
            <a:ext cx="2727000" cy="25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with intro text">
  <p:cSld name="TITLE_AND_BODY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5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45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45"/>
          <p:cNvSpPr txBox="1"/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9" name="Google Shape;69;p45"/>
          <p:cNvSpPr txBox="1"/>
          <p:nvPr>
            <p:ph idx="1" type="body"/>
          </p:nvPr>
        </p:nvSpPr>
        <p:spPr>
          <a:xfrm>
            <a:off x="3090625" y="575500"/>
            <a:ext cx="5596200" cy="12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▪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i="1" sz="1600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70" name="Google Shape;70;p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" name="Google Shape;71;p45"/>
          <p:cNvSpPr txBox="1"/>
          <p:nvPr>
            <p:ph idx="2" type="body"/>
          </p:nvPr>
        </p:nvSpPr>
        <p:spPr>
          <a:xfrm>
            <a:off x="3090625" y="2004313"/>
            <a:ext cx="5596200" cy="25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2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2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2"/>
          <p:cNvSpPr txBox="1"/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" name="Google Shape;76;p52"/>
          <p:cNvSpPr txBox="1"/>
          <p:nvPr>
            <p:ph idx="1" type="body"/>
          </p:nvPr>
        </p:nvSpPr>
        <p:spPr>
          <a:xfrm>
            <a:off x="3069325" y="575500"/>
            <a:ext cx="17898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indent="-2857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indent="-2857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indent="-2857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indent="-2857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indent="-2857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indent="-2857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indent="-2857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indent="-2857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/>
        </p:txBody>
      </p:sp>
      <p:sp>
        <p:nvSpPr>
          <p:cNvPr id="77" name="Google Shape;77;p52"/>
          <p:cNvSpPr txBox="1"/>
          <p:nvPr>
            <p:ph idx="2" type="body"/>
          </p:nvPr>
        </p:nvSpPr>
        <p:spPr>
          <a:xfrm>
            <a:off x="4951006" y="575500"/>
            <a:ext cx="17898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indent="-2857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indent="-2857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indent="-2857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indent="-2857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indent="-2857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indent="-2857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indent="-2857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indent="-2857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/>
        </p:txBody>
      </p:sp>
      <p:sp>
        <p:nvSpPr>
          <p:cNvPr id="78" name="Google Shape;78;p52"/>
          <p:cNvSpPr txBox="1"/>
          <p:nvPr>
            <p:ph idx="3" type="body"/>
          </p:nvPr>
        </p:nvSpPr>
        <p:spPr>
          <a:xfrm>
            <a:off x="6832686" y="575500"/>
            <a:ext cx="17898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indent="-2857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indent="-2857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indent="-2857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indent="-2857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indent="-2857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indent="-2857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indent="-2857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indent="-2857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/>
        </p:txBody>
      </p:sp>
      <p:sp>
        <p:nvSpPr>
          <p:cNvPr id="79" name="Google Shape;79;p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5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55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5"/>
          <p:cNvSpPr txBox="1"/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4" name="Google Shape;84;p55"/>
          <p:cNvSpPr txBox="1"/>
          <p:nvPr>
            <p:ph idx="1" type="body"/>
          </p:nvPr>
        </p:nvSpPr>
        <p:spPr>
          <a:xfrm>
            <a:off x="3062200" y="575500"/>
            <a:ext cx="27300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/>
        </p:txBody>
      </p:sp>
      <p:sp>
        <p:nvSpPr>
          <p:cNvPr id="85" name="Google Shape;85;p55"/>
          <p:cNvSpPr txBox="1"/>
          <p:nvPr>
            <p:ph idx="2" type="body"/>
          </p:nvPr>
        </p:nvSpPr>
        <p:spPr>
          <a:xfrm>
            <a:off x="5956701" y="575500"/>
            <a:ext cx="27300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/>
        </p:txBody>
      </p:sp>
      <p:sp>
        <p:nvSpPr>
          <p:cNvPr id="86" name="Google Shape;86;p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4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54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54"/>
          <p:cNvSpPr txBox="1"/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9" name="Google Shape;19;p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ITLE_1_2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6"/>
          <p:cNvSpPr/>
          <p:nvPr/>
        </p:nvSpPr>
        <p:spPr>
          <a:xfrm flipH="1">
            <a:off x="4568412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6"/>
          <p:cNvSpPr txBox="1"/>
          <p:nvPr>
            <p:ph idx="1" type="subTitle"/>
          </p:nvPr>
        </p:nvSpPr>
        <p:spPr>
          <a:xfrm>
            <a:off x="646550" y="1989500"/>
            <a:ext cx="3246900" cy="21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i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i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i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i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i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i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i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i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23" name="Google Shape;23;p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46"/>
          <p:cNvSpPr/>
          <p:nvPr/>
        </p:nvSpPr>
        <p:spPr>
          <a:xfrm flipH="1">
            <a:off x="4455300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6"/>
          <p:cNvSpPr txBox="1"/>
          <p:nvPr>
            <p:ph idx="2" type="body"/>
          </p:nvPr>
        </p:nvSpPr>
        <p:spPr>
          <a:xfrm>
            <a:off x="5130225" y="1016000"/>
            <a:ext cx="34707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1800"/>
            </a:lvl1pPr>
            <a:lvl2pPr indent="-3175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/>
        </p:txBody>
      </p:sp>
      <p:sp>
        <p:nvSpPr>
          <p:cNvPr id="26" name="Google Shape;26;p46"/>
          <p:cNvSpPr txBox="1"/>
          <p:nvPr>
            <p:ph type="title"/>
          </p:nvPr>
        </p:nvSpPr>
        <p:spPr>
          <a:xfrm>
            <a:off x="646573" y="1016000"/>
            <a:ext cx="32469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9"/>
          <p:cNvSpPr/>
          <p:nvPr/>
        </p:nvSpPr>
        <p:spPr>
          <a:xfrm flipH="1" rot="5400000">
            <a:off x="4518950" y="-3360875"/>
            <a:ext cx="113100" cy="91512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9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9"/>
          <p:cNvSpPr txBox="1"/>
          <p:nvPr>
            <p:ph idx="1" type="body"/>
          </p:nvPr>
        </p:nvSpPr>
        <p:spPr>
          <a:xfrm>
            <a:off x="1847275" y="1704600"/>
            <a:ext cx="5449500" cy="27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Georgia"/>
              <a:buChar char="▪"/>
              <a:defRPr i="1" sz="2400">
                <a:latin typeface="Georgia"/>
                <a:ea typeface="Georgia"/>
                <a:cs typeface="Georgia"/>
                <a:sym typeface="Georgia"/>
              </a:defRPr>
            </a:lvl1pPr>
            <a:lvl2pPr indent="-3810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i="1" sz="2400">
                <a:latin typeface="Georgia"/>
                <a:ea typeface="Georgia"/>
                <a:cs typeface="Georgia"/>
                <a:sym typeface="Georgia"/>
              </a:defRPr>
            </a:lvl2pPr>
            <a:lvl3pPr indent="-3810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i="1" sz="2400">
                <a:latin typeface="Georgia"/>
                <a:ea typeface="Georgia"/>
                <a:cs typeface="Georgia"/>
                <a:sym typeface="Georgia"/>
              </a:defRPr>
            </a:lvl3pPr>
            <a:lvl4pPr indent="-3810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i="1" sz="2400">
                <a:latin typeface="Georgia"/>
                <a:ea typeface="Georgia"/>
                <a:cs typeface="Georgia"/>
                <a:sym typeface="Georgia"/>
              </a:defRPr>
            </a:lvl4pPr>
            <a:lvl5pPr indent="-3810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i="1" sz="2400">
                <a:latin typeface="Georgia"/>
                <a:ea typeface="Georgia"/>
                <a:cs typeface="Georgia"/>
                <a:sym typeface="Georgia"/>
              </a:defRPr>
            </a:lvl5pPr>
            <a:lvl6pPr indent="-3810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i="1" sz="2400">
                <a:latin typeface="Georgia"/>
                <a:ea typeface="Georgia"/>
                <a:cs typeface="Georgia"/>
                <a:sym typeface="Georgia"/>
              </a:defRPr>
            </a:lvl6pPr>
            <a:lvl7pPr indent="-3810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i="1" sz="2400">
                <a:latin typeface="Georgia"/>
                <a:ea typeface="Georgia"/>
                <a:cs typeface="Georgia"/>
                <a:sym typeface="Georgia"/>
              </a:defRPr>
            </a:lvl7pPr>
            <a:lvl8pPr indent="-3810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i="1" sz="2400">
                <a:latin typeface="Georgia"/>
                <a:ea typeface="Georgia"/>
                <a:cs typeface="Georgia"/>
                <a:sym typeface="Georgia"/>
              </a:defRPr>
            </a:lvl8pPr>
            <a:lvl9pPr indent="-3810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i="1" sz="2400"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31" name="Google Shape;31;p49"/>
          <p:cNvSpPr txBox="1"/>
          <p:nvPr/>
        </p:nvSpPr>
        <p:spPr>
          <a:xfrm>
            <a:off x="3593400" y="22772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en" sz="72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“</a:t>
            </a:r>
            <a:endParaRPr b="0" i="0" sz="72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2" name="Google Shape;32;p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0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50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50"/>
          <p:cNvSpPr txBox="1"/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7" name="Google Shape;37;p50"/>
          <p:cNvSpPr txBox="1"/>
          <p:nvPr>
            <p:ph idx="1" type="body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/>
        </p:txBody>
      </p:sp>
      <p:sp>
        <p:nvSpPr>
          <p:cNvPr id="38" name="Google Shape;38;p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half">
  <p:cSld name="TITLE_AND_BODY_1_1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7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7"/>
          <p:cNvSpPr/>
          <p:nvPr/>
        </p:nvSpPr>
        <p:spPr>
          <a:xfrm>
            <a:off x="4574903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7"/>
          <p:cNvSpPr txBox="1"/>
          <p:nvPr>
            <p:ph type="title"/>
          </p:nvPr>
        </p:nvSpPr>
        <p:spPr>
          <a:xfrm>
            <a:off x="511425" y="575500"/>
            <a:ext cx="35172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9pPr>
          </a:lstStyle>
          <a:p/>
        </p:txBody>
      </p:sp>
      <p:sp>
        <p:nvSpPr>
          <p:cNvPr id="43" name="Google Shape;43;p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" name="Google Shape;44;p47"/>
          <p:cNvSpPr txBox="1"/>
          <p:nvPr>
            <p:ph idx="1" type="body"/>
          </p:nvPr>
        </p:nvSpPr>
        <p:spPr>
          <a:xfrm>
            <a:off x="511425" y="1598600"/>
            <a:ext cx="3517200" cy="29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8"/>
          <p:cNvSpPr/>
          <p:nvPr/>
        </p:nvSpPr>
        <p:spPr>
          <a:xfrm flipH="1">
            <a:off x="-7125" y="0"/>
            <a:ext cx="2592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48"/>
          <p:cNvSpPr/>
          <p:nvPr/>
        </p:nvSpPr>
        <p:spPr>
          <a:xfrm>
            <a:off x="2585478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8"/>
          <p:cNvSpPr txBox="1"/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9" name="Google Shape;49;p48"/>
          <p:cNvSpPr txBox="1"/>
          <p:nvPr>
            <p:ph idx="1" type="subTitle"/>
          </p:nvPr>
        </p:nvSpPr>
        <p:spPr>
          <a:xfrm>
            <a:off x="277100" y="3983050"/>
            <a:ext cx="20241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Georgia"/>
              <a:buNone/>
              <a:defRPr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i="1" sz="30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i="1" sz="30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i="1" sz="30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i="1" sz="30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i="1" sz="30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i="1" sz="30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i="1" sz="30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i="1" sz="30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50" name="Google Shape;50;p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left">
  <p:cSld name="TITLE_AND_BODY_1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3"/>
          <p:cNvSpPr/>
          <p:nvPr/>
        </p:nvSpPr>
        <p:spPr>
          <a:xfrm flipH="1">
            <a:off x="-7125" y="0"/>
            <a:ext cx="2592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3"/>
          <p:cNvSpPr/>
          <p:nvPr/>
        </p:nvSpPr>
        <p:spPr>
          <a:xfrm>
            <a:off x="2585478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3"/>
          <p:cNvSpPr txBox="1"/>
          <p:nvPr>
            <p:ph type="title"/>
          </p:nvPr>
        </p:nvSpPr>
        <p:spPr>
          <a:xfrm>
            <a:off x="234450" y="575500"/>
            <a:ext cx="2046300" cy="136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9pPr>
          </a:lstStyle>
          <a:p/>
        </p:txBody>
      </p:sp>
      <p:sp>
        <p:nvSpPr>
          <p:cNvPr id="55" name="Google Shape;55;p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53"/>
          <p:cNvSpPr txBox="1"/>
          <p:nvPr>
            <p:ph idx="1" type="body"/>
          </p:nvPr>
        </p:nvSpPr>
        <p:spPr>
          <a:xfrm>
            <a:off x="234450" y="2004325"/>
            <a:ext cx="2046300" cy="25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2"/>
          <p:cNvSpPr txBox="1"/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b="0" i="0" sz="2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7" name="Google Shape;7;p42"/>
          <p:cNvSpPr txBox="1"/>
          <p:nvPr>
            <p:ph idx="1" type="body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b="0" i="0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8" name="Google Shape;8;p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hyperlink" Target="mailto:amasllor@xtec.cat" TargetMode="External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f1ce474042_0_108"/>
          <p:cNvSpPr txBox="1"/>
          <p:nvPr>
            <p:ph type="ctrTitle"/>
          </p:nvPr>
        </p:nvSpPr>
        <p:spPr>
          <a:xfrm>
            <a:off x="440750" y="1376300"/>
            <a:ext cx="3636600" cy="24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700">
                <a:solidFill>
                  <a:srgbClr val="1C4587"/>
                </a:solidFill>
              </a:rPr>
              <a:t>Com </a:t>
            </a:r>
            <a:r>
              <a:rPr lang="en" sz="2700">
                <a:solidFill>
                  <a:srgbClr val="1C4587"/>
                </a:solidFill>
              </a:rPr>
              <a:t>és</a:t>
            </a:r>
            <a:r>
              <a:rPr lang="en" sz="2700">
                <a:solidFill>
                  <a:srgbClr val="1C4587"/>
                </a:solidFill>
              </a:rPr>
              <a:t> la nova selectivitat?</a:t>
            </a:r>
            <a:endParaRPr sz="2700">
              <a:solidFill>
                <a:srgbClr val="1C4587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2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27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0" i="1" sz="1400">
              <a:solidFill>
                <a:srgbClr val="99999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i="1" lang="en" sz="14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rPr>
              <a:t>Història d’Espanya i Catalunya</a:t>
            </a:r>
            <a:endParaRPr b="0" i="1" sz="1400">
              <a:solidFill>
                <a:srgbClr val="99999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i="1" lang="en" sz="1400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rPr>
              <a:t>2n Batxillerat</a:t>
            </a:r>
            <a:endParaRPr sz="2700"/>
          </a:p>
        </p:txBody>
      </p:sp>
      <p:grpSp>
        <p:nvGrpSpPr>
          <p:cNvPr id="92" name="Google Shape;92;g2f1ce474042_0_108"/>
          <p:cNvGrpSpPr/>
          <p:nvPr/>
        </p:nvGrpSpPr>
        <p:grpSpPr>
          <a:xfrm>
            <a:off x="572754" y="756272"/>
            <a:ext cx="549262" cy="487982"/>
            <a:chOff x="5292575" y="3681900"/>
            <a:chExt cx="420150" cy="373275"/>
          </a:xfrm>
        </p:grpSpPr>
        <p:sp>
          <p:nvSpPr>
            <p:cNvPr id="93" name="Google Shape;93;g2f1ce474042_0_108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2f1ce474042_0_108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g2f1ce474042_0_108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g2f1ce474042_0_108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2f1ce474042_0_108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g2f1ce474042_0_108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g2f1ce474042_0_108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g2f1ce474042_0_108"/>
          <p:cNvSpPr txBox="1"/>
          <p:nvPr/>
        </p:nvSpPr>
        <p:spPr>
          <a:xfrm>
            <a:off x="2305700" y="221700"/>
            <a:ext cx="20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g2f1ce474042_0_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2100" y="4176775"/>
            <a:ext cx="1247775" cy="79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4587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"/>
          <p:cNvSpPr txBox="1"/>
          <p:nvPr>
            <p:ph type="title"/>
          </p:nvPr>
        </p:nvSpPr>
        <p:spPr>
          <a:xfrm>
            <a:off x="646573" y="1016000"/>
            <a:ext cx="32469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Àmbits d’estudi</a:t>
            </a:r>
            <a:endParaRPr/>
          </a:p>
        </p:txBody>
      </p:sp>
      <p:sp>
        <p:nvSpPr>
          <p:cNvPr id="335" name="Google Shape;335;p4"/>
          <p:cNvSpPr txBox="1"/>
          <p:nvPr>
            <p:ph idx="2" type="body"/>
          </p:nvPr>
        </p:nvSpPr>
        <p:spPr>
          <a:xfrm>
            <a:off x="4827550" y="1016000"/>
            <a:ext cx="3980700" cy="3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800"/>
              <a:buAutoNum type="arabicPeriod"/>
            </a:pPr>
            <a:r>
              <a:rPr i="1" lang="en">
                <a:solidFill>
                  <a:srgbClr val="93C47D"/>
                </a:solidFill>
              </a:rPr>
              <a:t>La revolució liberal </a:t>
            </a:r>
            <a:r>
              <a:rPr i="1" lang="en" sz="1300">
                <a:solidFill>
                  <a:srgbClr val="93C47D"/>
                </a:solidFill>
              </a:rPr>
              <a:t>(1808-1874)</a:t>
            </a:r>
            <a:endParaRPr i="1" sz="1300">
              <a:solidFill>
                <a:srgbClr val="93C47D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AA84F"/>
              </a:buClr>
              <a:buSzPts val="1800"/>
              <a:buAutoNum type="arabicPeriod"/>
            </a:pPr>
            <a:r>
              <a:rPr lang="en"/>
              <a:t>La Restauració </a:t>
            </a:r>
            <a:r>
              <a:rPr lang="en" sz="1300"/>
              <a:t>(1875-1931)</a:t>
            </a:r>
            <a:endParaRPr sz="13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AA84F"/>
              </a:buClr>
              <a:buSzPts val="1800"/>
              <a:buAutoNum type="arabicPeriod"/>
            </a:pPr>
            <a:r>
              <a:rPr lang="en"/>
              <a:t>El catalanisme polític </a:t>
            </a:r>
            <a:r>
              <a:rPr lang="en" sz="1300"/>
              <a:t>(1833-1931)</a:t>
            </a:r>
            <a:endParaRPr sz="13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AA84F"/>
              </a:buClr>
              <a:buSzPts val="1800"/>
              <a:buAutoNum type="arabicPeriod"/>
            </a:pPr>
            <a:r>
              <a:rPr lang="en"/>
              <a:t>La segona República </a:t>
            </a:r>
            <a:r>
              <a:rPr lang="en" sz="1300"/>
              <a:t>(1931-1936)</a:t>
            </a:r>
            <a:endParaRPr sz="13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AA84F"/>
              </a:buClr>
              <a:buSzPts val="1800"/>
              <a:buAutoNum type="arabicPeriod"/>
            </a:pPr>
            <a:r>
              <a:rPr lang="en"/>
              <a:t>La guerra civil </a:t>
            </a:r>
            <a:r>
              <a:rPr lang="en" sz="1300"/>
              <a:t>(1936-1939)</a:t>
            </a:r>
            <a:endParaRPr sz="13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AA84F"/>
              </a:buClr>
              <a:buSzPts val="1800"/>
              <a:buAutoNum type="arabicPeriod"/>
            </a:pPr>
            <a:r>
              <a:rPr lang="en"/>
              <a:t>El franquisme</a:t>
            </a:r>
            <a:r>
              <a:rPr lang="en" sz="1500"/>
              <a:t> </a:t>
            </a:r>
            <a:r>
              <a:rPr lang="en" sz="1300"/>
              <a:t>(1939-1975)</a:t>
            </a:r>
            <a:endParaRPr sz="13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6AA84F"/>
              </a:buClr>
              <a:buSzPts val="1800"/>
              <a:buAutoNum type="arabicPeriod"/>
            </a:pPr>
            <a:r>
              <a:rPr lang="en"/>
              <a:t>La transició i la democràcia </a:t>
            </a:r>
            <a:r>
              <a:rPr lang="en" sz="1300"/>
              <a:t>(1975-1986)</a:t>
            </a:r>
            <a:endParaRPr sz="1300"/>
          </a:p>
        </p:txBody>
      </p:sp>
      <p:sp>
        <p:nvSpPr>
          <p:cNvPr id="336" name="Google Shape;336;p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08b93bdcf2_0_0"/>
          <p:cNvSpPr txBox="1"/>
          <p:nvPr>
            <p:ph type="title"/>
          </p:nvPr>
        </p:nvSpPr>
        <p:spPr>
          <a:xfrm>
            <a:off x="511425" y="1549400"/>
            <a:ext cx="35172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3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amasllor@xtec.cat</a:t>
            </a:r>
            <a:endParaRPr sz="2300">
              <a:solidFill>
                <a:schemeClr val="accent6"/>
              </a:solidFill>
            </a:endParaRPr>
          </a:p>
        </p:txBody>
      </p:sp>
      <p:sp>
        <p:nvSpPr>
          <p:cNvPr id="342" name="Google Shape;342;g308b93bdcf2_0_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3" name="Google Shape;343;g308b93bdcf2_0_0"/>
          <p:cNvPicPr preferRelativeResize="0"/>
          <p:nvPr/>
        </p:nvPicPr>
        <p:blipFill rotWithShape="1">
          <a:blip r:embed="rId5">
            <a:alphaModFix/>
          </a:blip>
          <a:srcRect b="0" l="11240" r="-11240" t="0"/>
          <a:stretch/>
        </p:blipFill>
        <p:spPr>
          <a:xfrm>
            <a:off x="4286775" y="0"/>
            <a:ext cx="5543024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4" name="Google Shape;344;g308b93bdcf2_0_0"/>
          <p:cNvGrpSpPr/>
          <p:nvPr/>
        </p:nvGrpSpPr>
        <p:grpSpPr>
          <a:xfrm>
            <a:off x="327251" y="1557146"/>
            <a:ext cx="391001" cy="264085"/>
            <a:chOff x="564675" y="1700625"/>
            <a:chExt cx="465200" cy="314200"/>
          </a:xfrm>
        </p:grpSpPr>
        <p:sp>
          <p:nvSpPr>
            <p:cNvPr id="345" name="Google Shape;345;g308b93bdcf2_0_0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g308b93bdcf2_0_0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g308b93bdcf2_0_0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8" name="Google Shape;348;g308b93bdcf2_0_0"/>
          <p:cNvGrpSpPr/>
          <p:nvPr/>
        </p:nvGrpSpPr>
        <p:grpSpPr>
          <a:xfrm>
            <a:off x="1605771" y="3196788"/>
            <a:ext cx="745018" cy="424233"/>
            <a:chOff x="564675" y="1700625"/>
            <a:chExt cx="465200" cy="314200"/>
          </a:xfrm>
        </p:grpSpPr>
        <p:sp>
          <p:nvSpPr>
            <p:cNvPr id="349" name="Google Shape;349;g308b93bdcf2_0_0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g308b93bdcf2_0_0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g308b93bdcf2_0_0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4587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b93bdcf2_0_18"/>
          <p:cNvSpPr txBox="1"/>
          <p:nvPr>
            <p:ph idx="4294967295" type="subTitle"/>
          </p:nvPr>
        </p:nvSpPr>
        <p:spPr>
          <a:xfrm>
            <a:off x="1678025" y="1624625"/>
            <a:ext cx="6878700" cy="30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En totes les matèries descomptarà </a:t>
            </a:r>
            <a:r>
              <a:rPr b="0" i="0" lang="en" sz="1400" u="sng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fins a 1 punt</a:t>
            </a: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 en el conjunt de l’examen (10% de la nota) per la presentació, si la redacció és incoherent, mancada de cohesió, de correcció lingüística o no es fa un ús adequat de la terminologia específica.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No hi haurà opcionalitat, tothom farà el mateix examen i </a:t>
            </a:r>
            <a:r>
              <a:rPr b="0" i="0" lang="en" sz="1400" u="sng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entrarà tot el temari</a:t>
            </a: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. Ara bé, a l’interior d’una pregunta es podran escollir diverses opcions.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Presència equilibrada de qüestions d’Espanya i de Catalunya i de temàtiques polítiques, socials i econòmiques.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07" name="Google Shape;107;g308b93bdcf2_0_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" name="Google Shape;108;g308b93bdcf2_0_18"/>
          <p:cNvSpPr txBox="1"/>
          <p:nvPr/>
        </p:nvSpPr>
        <p:spPr>
          <a:xfrm>
            <a:off x="411700" y="649450"/>
            <a:ext cx="8317200" cy="6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Qüestions generals</a:t>
            </a:r>
            <a:endParaRPr b="0" i="0" sz="30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109" name="Google Shape;109;g308b93bdcf2_0_18"/>
          <p:cNvGrpSpPr/>
          <p:nvPr/>
        </p:nvGrpSpPr>
        <p:grpSpPr>
          <a:xfrm>
            <a:off x="1016947" y="1789607"/>
            <a:ext cx="342903" cy="447293"/>
            <a:chOff x="590250" y="244200"/>
            <a:chExt cx="407975" cy="532175"/>
          </a:xfrm>
        </p:grpSpPr>
        <p:sp>
          <p:nvSpPr>
            <p:cNvPr id="110" name="Google Shape;110;g308b93bdcf2_0_18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g308b93bdcf2_0_18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g308b93bdcf2_0_18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g308b93bdcf2_0_18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308b93bdcf2_0_18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308b93bdcf2_0_18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g308b93bdcf2_0_18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308b93bdcf2_0_18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g308b93bdcf2_0_18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g308b93bdcf2_0_18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g308b93bdcf2_0_18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g308b93bdcf2_0_18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g308b93bdcf2_0_18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g308b93bdcf2_0_18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g308b93bdcf2_0_18"/>
          <p:cNvGrpSpPr/>
          <p:nvPr/>
        </p:nvGrpSpPr>
        <p:grpSpPr>
          <a:xfrm>
            <a:off x="976763" y="3016657"/>
            <a:ext cx="359272" cy="376691"/>
            <a:chOff x="5961125" y="1623900"/>
            <a:chExt cx="427450" cy="448175"/>
          </a:xfrm>
        </p:grpSpPr>
        <p:sp>
          <p:nvSpPr>
            <p:cNvPr id="125" name="Google Shape;125;g308b93bdcf2_0_18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g308b93bdcf2_0_18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g308b93bdcf2_0_18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g308b93bdcf2_0_18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g308b93bdcf2_0_18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g308b93bdcf2_0_18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g308b93bdcf2_0_18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g308b93bdcf2_0_18"/>
          <p:cNvGrpSpPr/>
          <p:nvPr/>
        </p:nvGrpSpPr>
        <p:grpSpPr>
          <a:xfrm>
            <a:off x="1019721" y="4045769"/>
            <a:ext cx="333700" cy="329077"/>
            <a:chOff x="3292425" y="3664250"/>
            <a:chExt cx="397025" cy="391525"/>
          </a:xfrm>
        </p:grpSpPr>
        <p:sp>
          <p:nvSpPr>
            <p:cNvPr id="133" name="Google Shape;133;g308b93bdcf2_0_18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g308b93bdcf2_0_18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g308b93bdcf2_0_18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4587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084863d14f_0_34"/>
          <p:cNvSpPr txBox="1"/>
          <p:nvPr>
            <p:ph type="title"/>
          </p:nvPr>
        </p:nvSpPr>
        <p:spPr>
          <a:xfrm>
            <a:off x="234450" y="575500"/>
            <a:ext cx="2106600" cy="14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300"/>
              <a:t>Les 4 PARTS de la NOVA SELECTIVITAT d’HISTÒRIA </a:t>
            </a:r>
            <a:endParaRPr sz="2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i="1" sz="2300"/>
          </a:p>
        </p:txBody>
      </p:sp>
      <p:sp>
        <p:nvSpPr>
          <p:cNvPr id="141" name="Google Shape;141;g3084863d14f_0_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2" name="Google Shape;142;g3084863d14f_0_34"/>
          <p:cNvGrpSpPr/>
          <p:nvPr/>
        </p:nvGrpSpPr>
        <p:grpSpPr>
          <a:xfrm>
            <a:off x="3428824" y="338722"/>
            <a:ext cx="4752117" cy="4533651"/>
            <a:chOff x="3618600" y="537300"/>
            <a:chExt cx="4271950" cy="4256550"/>
          </a:xfrm>
        </p:grpSpPr>
        <p:sp>
          <p:nvSpPr>
            <p:cNvPr id="143" name="Google Shape;143;g3084863d14f_0_34"/>
            <p:cNvSpPr/>
            <p:nvPr/>
          </p:nvSpPr>
          <p:spPr>
            <a:xfrm>
              <a:off x="3680275" y="537300"/>
              <a:ext cx="1906800" cy="1906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ANÀLISI CRÍTICA DE LES FONTS</a:t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144" name="Google Shape;144;g3084863d14f_0_34"/>
            <p:cNvSpPr/>
            <p:nvPr/>
          </p:nvSpPr>
          <p:spPr>
            <a:xfrm>
              <a:off x="5983750" y="537300"/>
              <a:ext cx="1906800" cy="1906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SITUA’T EN EL TEMPS UTILITZANT TERMES HISTÒRICS</a:t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145" name="Google Shape;145;g3084863d14f_0_34"/>
            <p:cNvSpPr/>
            <p:nvPr/>
          </p:nvSpPr>
          <p:spPr>
            <a:xfrm>
              <a:off x="3618600" y="2887050"/>
              <a:ext cx="1906800" cy="1906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EXPOSICIÓ D’UN TEMA A TRAVÉS DE GRANS CONCEPTES</a:t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146" name="Google Shape;146;g3084863d14f_0_34"/>
            <p:cNvSpPr/>
            <p:nvPr/>
          </p:nvSpPr>
          <p:spPr>
            <a:xfrm>
              <a:off x="5983750" y="2887050"/>
              <a:ext cx="1906800" cy="1906800"/>
            </a:xfrm>
            <a:prstGeom prst="ellipse">
              <a:avLst/>
            </a:prstGeom>
            <a:solidFill>
              <a:srgbClr val="ED003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POSA A PROVA ELS TEUS SABERS </a:t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(TEST)</a:t>
              </a:r>
              <a:endParaRPr b="0" i="0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sp>
        <p:nvSpPr>
          <p:cNvPr id="147" name="Google Shape;147;g3084863d14f_0_34"/>
          <p:cNvSpPr/>
          <p:nvPr/>
        </p:nvSpPr>
        <p:spPr>
          <a:xfrm>
            <a:off x="4701175" y="1518350"/>
            <a:ext cx="2106600" cy="2106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rPr>
              <a:t>4 BLOCS</a:t>
            </a:r>
            <a:endParaRPr b="1" i="0" sz="1400" u="none" cap="none" strike="noStrike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200" u="none" cap="none" strike="noStrik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rPr>
              <a:t>(2,5 punts x bloc)</a:t>
            </a:r>
            <a:endParaRPr b="1" i="0" sz="1200" u="none" cap="none" strike="noStrike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48" name="Google Shape;148;g3084863d14f_0_34"/>
          <p:cNvSpPr/>
          <p:nvPr/>
        </p:nvSpPr>
        <p:spPr>
          <a:xfrm>
            <a:off x="4840050" y="1651475"/>
            <a:ext cx="1829100" cy="1829100"/>
          </a:xfrm>
          <a:prstGeom prst="donut">
            <a:avLst>
              <a:gd fmla="val 11468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" name="Google Shape;149;g3084863d14f_0_34"/>
          <p:cNvGrpSpPr/>
          <p:nvPr/>
        </p:nvGrpSpPr>
        <p:grpSpPr>
          <a:xfrm>
            <a:off x="6941809" y="3138024"/>
            <a:ext cx="304009" cy="326513"/>
            <a:chOff x="616425" y="2329600"/>
            <a:chExt cx="361700" cy="388475"/>
          </a:xfrm>
        </p:grpSpPr>
        <p:sp>
          <p:nvSpPr>
            <p:cNvPr id="150" name="Google Shape;150;g3084863d14f_0_34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g3084863d14f_0_34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g3084863d14f_0_34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g3084863d14f_0_34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g3084863d14f_0_34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g3084863d14f_0_34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g3084863d14f_0_34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g3084863d14f_0_34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g3084863d14f_0_34"/>
          <p:cNvGrpSpPr/>
          <p:nvPr/>
        </p:nvGrpSpPr>
        <p:grpSpPr>
          <a:xfrm>
            <a:off x="6927475" y="537853"/>
            <a:ext cx="332670" cy="332670"/>
            <a:chOff x="6649150" y="309350"/>
            <a:chExt cx="395800" cy="395800"/>
          </a:xfrm>
        </p:grpSpPr>
        <p:sp>
          <p:nvSpPr>
            <p:cNvPr id="159" name="Google Shape;159;g3084863d14f_0_34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g3084863d14f_0_34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g3084863d14f_0_34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g3084863d14f_0_34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g3084863d14f_0_34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g3084863d14f_0_34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g3084863d14f_0_34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g3084863d14f_0_34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g3084863d14f_0_34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g3084863d14f_0_34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g3084863d14f_0_34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g3084863d14f_0_34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g3084863d14f_0_34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g3084863d14f_0_34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g3084863d14f_0_34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g3084863d14f_0_34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g3084863d14f_0_34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g3084863d14f_0_34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g3084863d14f_0_34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g3084863d14f_0_34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g3084863d14f_0_34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g3084863d14f_0_34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g3084863d14f_0_34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g3084863d14f_0_34"/>
          <p:cNvGrpSpPr/>
          <p:nvPr/>
        </p:nvGrpSpPr>
        <p:grpSpPr>
          <a:xfrm>
            <a:off x="4502578" y="685397"/>
            <a:ext cx="215966" cy="342399"/>
            <a:chOff x="6718575" y="2318625"/>
            <a:chExt cx="256950" cy="407375"/>
          </a:xfrm>
        </p:grpSpPr>
        <p:sp>
          <p:nvSpPr>
            <p:cNvPr id="183" name="Google Shape;183;g3084863d14f_0_3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g3084863d14f_0_3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g3084863d14f_0_3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g3084863d14f_0_3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g3084863d14f_0_3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g3084863d14f_0_3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g3084863d14f_0_3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g3084863d14f_0_3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g3084863d14f_0_34"/>
          <p:cNvGrpSpPr/>
          <p:nvPr/>
        </p:nvGrpSpPr>
        <p:grpSpPr>
          <a:xfrm>
            <a:off x="4251420" y="3148986"/>
            <a:ext cx="452420" cy="433992"/>
            <a:chOff x="5233525" y="4954450"/>
            <a:chExt cx="538275" cy="516350"/>
          </a:xfrm>
        </p:grpSpPr>
        <p:sp>
          <p:nvSpPr>
            <p:cNvPr id="192" name="Google Shape;192;g3084863d14f_0_34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g3084863d14f_0_34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g3084863d14f_0_34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g3084863d14f_0_34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g3084863d14f_0_34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g3084863d14f_0_34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g3084863d14f_0_34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g3084863d14f_0_34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g3084863d14f_0_34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g3084863d14f_0_34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g3084863d14f_0_34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4587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8b93bdcf2_0_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8" name="Google Shape;208;g308b93bdcf2_0_31"/>
          <p:cNvSpPr/>
          <p:nvPr/>
        </p:nvSpPr>
        <p:spPr>
          <a:xfrm>
            <a:off x="401932" y="276172"/>
            <a:ext cx="2121000" cy="203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ANÀLISI CRÍTICA DE LES FONTS</a:t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209" name="Google Shape;209;g308b93bdcf2_0_31"/>
          <p:cNvGrpSpPr/>
          <p:nvPr/>
        </p:nvGrpSpPr>
        <p:grpSpPr>
          <a:xfrm>
            <a:off x="1378378" y="609197"/>
            <a:ext cx="215966" cy="342399"/>
            <a:chOff x="6718575" y="2318625"/>
            <a:chExt cx="256950" cy="407375"/>
          </a:xfrm>
        </p:grpSpPr>
        <p:sp>
          <p:nvSpPr>
            <p:cNvPr id="210" name="Google Shape;210;g308b93bdcf2_0_3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g308b93bdcf2_0_3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308b93bdcf2_0_3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308b93bdcf2_0_3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g308b93bdcf2_0_3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g308b93bdcf2_0_3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g308b93bdcf2_0_3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g308b93bdcf2_0_3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g308b93bdcf2_0_31"/>
          <p:cNvSpPr txBox="1"/>
          <p:nvPr/>
        </p:nvSpPr>
        <p:spPr>
          <a:xfrm>
            <a:off x="401925" y="2479150"/>
            <a:ext cx="8257500" cy="8958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Exemples:</a:t>
            </a:r>
            <a:r>
              <a:rPr b="0" i="0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 paper de la dona, constitucions o lleis, catalanisme, estructura territorial de l’estat, conflictivitat social, ordre públic, règims i partits polítics, paper de l’església o de l’exèrcit, conflictes bèlics, repressió…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08b93bdcf2_0_31"/>
          <p:cNvSpPr txBox="1"/>
          <p:nvPr>
            <p:ph idx="4294967295" type="ctrTitle"/>
          </p:nvPr>
        </p:nvSpPr>
        <p:spPr>
          <a:xfrm>
            <a:off x="401925" y="3546925"/>
            <a:ext cx="2542500" cy="1372500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3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a</a:t>
            </a:r>
            <a:endParaRPr b="1" i="0" sz="3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Identifica dues idees fonamentals de la 1a Font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(0,5 punts)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20" name="Google Shape;220;g308b93bdcf2_0_31"/>
          <p:cNvSpPr txBox="1"/>
          <p:nvPr>
            <p:ph idx="4294967295" type="ctrTitle"/>
          </p:nvPr>
        </p:nvSpPr>
        <p:spPr>
          <a:xfrm>
            <a:off x="3221325" y="3546925"/>
            <a:ext cx="2542500" cy="1372500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3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b</a:t>
            </a:r>
            <a:endParaRPr b="1" i="0" sz="3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Identifica dues idees fonamentals de la 2a Font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(0,5 punts)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21" name="Google Shape;221;g308b93bdcf2_0_31"/>
          <p:cNvSpPr txBox="1"/>
          <p:nvPr>
            <p:ph idx="4294967295" type="ctrTitle"/>
          </p:nvPr>
        </p:nvSpPr>
        <p:spPr>
          <a:xfrm>
            <a:off x="6040725" y="3546925"/>
            <a:ext cx="2618700" cy="1372500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3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</a:t>
            </a:r>
            <a:endParaRPr b="1" i="0" sz="3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Fes una breu redacció amb el següent fil conductor…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(1,5 punts)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22" name="Google Shape;222;g308b93bdcf2_0_31"/>
          <p:cNvSpPr txBox="1"/>
          <p:nvPr>
            <p:ph idx="4294967295" type="ctrTitle"/>
          </p:nvPr>
        </p:nvSpPr>
        <p:spPr>
          <a:xfrm>
            <a:off x="6040725" y="1870525"/>
            <a:ext cx="2618700" cy="393600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Al voltant de les </a:t>
            </a: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100 paraules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23" name="Google Shape;223;g308b93bdcf2_0_31"/>
          <p:cNvSpPr txBox="1"/>
          <p:nvPr>
            <p:ph idx="4294967295" type="subTitle"/>
          </p:nvPr>
        </p:nvSpPr>
        <p:spPr>
          <a:xfrm>
            <a:off x="2819275" y="657175"/>
            <a:ext cx="58002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Consisteix en el</a:t>
            </a:r>
            <a:r>
              <a:rPr b="1" i="0" lang="en" sz="1400" u="none" cap="none" strike="noStrike">
                <a:solidFill>
                  <a:schemeClr val="accent2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b="1" i="0" lang="en" sz="1500" u="none" cap="none" strike="noStrike">
                <a:solidFill>
                  <a:schemeClr val="accent2"/>
                </a:solidFill>
                <a:latin typeface="Nunito Sans"/>
                <a:ea typeface="Nunito Sans"/>
                <a:cs typeface="Nunito Sans"/>
                <a:sym typeface="Nunito Sans"/>
              </a:rPr>
              <a:t>comentari de dues fonts</a:t>
            </a: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 que l’alumne/a ha d’entendre, contrastar, valorar i relacionar amb el context històric. Les dues fonts tindran un mateix eix temàtic però NO cal que corresponguin a la mateixa etapa històrica.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4587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08b93bdcf2_0_27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9" name="Google Shape;229;g308b93bdcf2_0_277"/>
          <p:cNvSpPr/>
          <p:nvPr/>
        </p:nvSpPr>
        <p:spPr>
          <a:xfrm>
            <a:off x="401932" y="276172"/>
            <a:ext cx="2121000" cy="203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ANÀLISI CRÍTICA DE LES FONTS</a:t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230" name="Google Shape;230;g308b93bdcf2_0_277"/>
          <p:cNvGrpSpPr/>
          <p:nvPr/>
        </p:nvGrpSpPr>
        <p:grpSpPr>
          <a:xfrm>
            <a:off x="1378378" y="609197"/>
            <a:ext cx="215966" cy="342399"/>
            <a:chOff x="6718575" y="2318625"/>
            <a:chExt cx="256950" cy="407375"/>
          </a:xfrm>
        </p:grpSpPr>
        <p:sp>
          <p:nvSpPr>
            <p:cNvPr id="231" name="Google Shape;231;g308b93bdcf2_0_27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g308b93bdcf2_0_27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g308b93bdcf2_0_27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g308b93bdcf2_0_27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g308b93bdcf2_0_27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308b93bdcf2_0_27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g308b93bdcf2_0_27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308b93bdcf2_0_27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g308b93bdcf2_0_277"/>
          <p:cNvSpPr txBox="1"/>
          <p:nvPr/>
        </p:nvSpPr>
        <p:spPr>
          <a:xfrm>
            <a:off x="443250" y="4067425"/>
            <a:ext cx="8257500" cy="1006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lphaLcPeriod"/>
            </a:pPr>
            <a:r>
              <a:rPr b="0" i="0" lang="en" sz="12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Comenta la informació que proporciona la primera imatge (0,5 punts)</a:t>
            </a:r>
            <a:endParaRPr b="0" i="0" sz="12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"/>
              <a:buAutoNum type="alphaLcPeriod"/>
            </a:pPr>
            <a:r>
              <a:rPr b="0" i="0" lang="en" sz="12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Comenta la informació que proporciona la primera imatge (0,5 punts)</a:t>
            </a:r>
            <a:endParaRPr b="0" i="0" sz="12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"/>
              <a:buAutoNum type="alphaLcPeriod"/>
            </a:pPr>
            <a:r>
              <a:rPr b="0" i="0" lang="en" sz="12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Feu una breu redacció valorant el context històric de les imatges anteriors i que respongui al següent enunciat: La internacionalització de la guerra civil, el seu component ideològic i el patiment de la població civil (1,5 punts)</a:t>
            </a:r>
            <a:endParaRPr b="0" i="0" sz="12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240" name="Google Shape;240;g308b93bdcf2_0_277"/>
          <p:cNvPicPr preferRelativeResize="0"/>
          <p:nvPr/>
        </p:nvPicPr>
        <p:blipFill rotWithShape="1">
          <a:blip r:embed="rId3">
            <a:alphaModFix/>
          </a:blip>
          <a:srcRect b="8172" l="0" r="0" t="0"/>
          <a:stretch/>
        </p:blipFill>
        <p:spPr>
          <a:xfrm>
            <a:off x="2866100" y="830575"/>
            <a:ext cx="1894475" cy="2354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308b93bdcf2_0_277"/>
          <p:cNvSpPr txBox="1"/>
          <p:nvPr/>
        </p:nvSpPr>
        <p:spPr>
          <a:xfrm>
            <a:off x="2754775" y="342675"/>
            <a:ext cx="1813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a/ L’ANTIFEIXISME</a:t>
            </a:r>
            <a:endParaRPr b="1" i="0" sz="1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42" name="Google Shape;242;g308b93bdcf2_0_277"/>
          <p:cNvSpPr txBox="1"/>
          <p:nvPr/>
        </p:nvSpPr>
        <p:spPr>
          <a:xfrm>
            <a:off x="436700" y="3326700"/>
            <a:ext cx="4571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Autor: Pere Català Pic, fotografia “Aixafem el feixisme” per encàrrec del Comissariat de Propaganda de la Generalitat de Catalunya i publicada per primer cop a </a:t>
            </a:r>
            <a:r>
              <a:rPr b="0" i="1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La Vanguardia</a:t>
            </a: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 el 24 d’octubre de 1936.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308b93bdcf2_0_277"/>
          <p:cNvSpPr txBox="1"/>
          <p:nvPr/>
        </p:nvSpPr>
        <p:spPr>
          <a:xfrm>
            <a:off x="5652500" y="342675"/>
            <a:ext cx="3033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b/ LA INTERVENCIÓ ITALIANA A LA GUERRA CIVIL</a:t>
            </a:r>
            <a:endParaRPr b="1" i="0" sz="1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44" name="Google Shape;244;g308b93bdcf2_0_277"/>
          <p:cNvSpPr txBox="1"/>
          <p:nvPr/>
        </p:nvSpPr>
        <p:spPr>
          <a:xfrm>
            <a:off x="5618300" y="3326700"/>
            <a:ext cx="3296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Font: Procedent del fons de l’</a:t>
            </a:r>
            <a:r>
              <a:rPr b="0" i="1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Operazione militare Spagna</a:t>
            </a: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, dipositat a l’</a:t>
            </a:r>
            <a:r>
              <a:rPr b="0" i="1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Ufficio Storico delle Aeronautica Militare</a:t>
            </a: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 de Roma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g308b93bdcf2_0_277"/>
          <p:cNvPicPr preferRelativeResize="0"/>
          <p:nvPr/>
        </p:nvPicPr>
        <p:blipFill rotWithShape="1">
          <a:blip r:embed="rId4">
            <a:alphaModFix/>
          </a:blip>
          <a:srcRect b="0" l="0" r="0" t="8206"/>
          <a:stretch/>
        </p:blipFill>
        <p:spPr>
          <a:xfrm>
            <a:off x="5717750" y="971800"/>
            <a:ext cx="2186450" cy="235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4587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08b93bdcf2_0_10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1" name="Google Shape;251;g308b93bdcf2_0_106"/>
          <p:cNvSpPr txBox="1"/>
          <p:nvPr/>
        </p:nvSpPr>
        <p:spPr>
          <a:xfrm>
            <a:off x="401925" y="2479150"/>
            <a:ext cx="8257500" cy="1220700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Exemple:</a:t>
            </a:r>
            <a:r>
              <a:rPr b="0" i="0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 “Un diari estranger t’ha enviat com a corresponsal a la Barcelona de principis de segle XX per explicar l’impacte de la Setmana Tràgica. Com a part de la teva feina has de redactar un article de 150 paraules utilitzant els següents termes de forma acurada: </a:t>
            </a:r>
            <a:endParaRPr b="0" i="0" sz="1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RESERVISTES, BARRICADES, ANTICLERICALISME i FRANCESC FERRER i GUÀRDIA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308b93bdcf2_0_106"/>
          <p:cNvSpPr txBox="1"/>
          <p:nvPr>
            <p:ph idx="4294967295" type="ctrTitle"/>
          </p:nvPr>
        </p:nvSpPr>
        <p:spPr>
          <a:xfrm>
            <a:off x="706725" y="3871950"/>
            <a:ext cx="3636900" cy="1123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Valoració del contingut de la redacció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(1,5 punts)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53" name="Google Shape;253;g308b93bdcf2_0_106"/>
          <p:cNvSpPr txBox="1"/>
          <p:nvPr>
            <p:ph idx="4294967295" type="ctrTitle"/>
          </p:nvPr>
        </p:nvSpPr>
        <p:spPr>
          <a:xfrm>
            <a:off x="4669125" y="3871950"/>
            <a:ext cx="3636900" cy="1123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Ús correcte dels 4 termes històrics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(1 punt)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54" name="Google Shape;254;g308b93bdcf2_0_106"/>
          <p:cNvSpPr txBox="1"/>
          <p:nvPr>
            <p:ph idx="4294967295" type="ctrTitle"/>
          </p:nvPr>
        </p:nvSpPr>
        <p:spPr>
          <a:xfrm>
            <a:off x="6040725" y="1870525"/>
            <a:ext cx="261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Al voltant de les </a:t>
            </a: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150 paraules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55" name="Google Shape;255;g308b93bdcf2_0_106"/>
          <p:cNvSpPr/>
          <p:nvPr/>
        </p:nvSpPr>
        <p:spPr>
          <a:xfrm>
            <a:off x="421017" y="338722"/>
            <a:ext cx="2121000" cy="2031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SITUA’T EN EL TEMPS UTILITZANT TERMES HISTÒRICS</a:t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256" name="Google Shape;256;g308b93bdcf2_0_106"/>
          <p:cNvGrpSpPr/>
          <p:nvPr/>
        </p:nvGrpSpPr>
        <p:grpSpPr>
          <a:xfrm>
            <a:off x="1288675" y="537853"/>
            <a:ext cx="332670" cy="332670"/>
            <a:chOff x="6649150" y="309350"/>
            <a:chExt cx="395800" cy="395800"/>
          </a:xfrm>
        </p:grpSpPr>
        <p:sp>
          <p:nvSpPr>
            <p:cNvPr id="257" name="Google Shape;257;g308b93bdcf2_0_106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g308b93bdcf2_0_106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g308b93bdcf2_0_106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308b93bdcf2_0_106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g308b93bdcf2_0_106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g308b93bdcf2_0_106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308b93bdcf2_0_106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g308b93bdcf2_0_106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g308b93bdcf2_0_106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g308b93bdcf2_0_106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g308b93bdcf2_0_106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g308b93bdcf2_0_106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g308b93bdcf2_0_106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g308b93bdcf2_0_106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g308b93bdcf2_0_106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g308b93bdcf2_0_106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g308b93bdcf2_0_106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g308b93bdcf2_0_106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g308b93bdcf2_0_106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g308b93bdcf2_0_106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g308b93bdcf2_0_106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g308b93bdcf2_0_106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g308b93bdcf2_0_106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g308b93bdcf2_0_106"/>
          <p:cNvSpPr txBox="1"/>
          <p:nvPr>
            <p:ph idx="4294967295" type="subTitle"/>
          </p:nvPr>
        </p:nvSpPr>
        <p:spPr>
          <a:xfrm>
            <a:off x="2819275" y="657175"/>
            <a:ext cx="58002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Consisteix valorar episodis i escenaris del passat en els quals </a:t>
            </a:r>
            <a:r>
              <a:rPr b="1" i="0" lang="en" sz="1500" u="none" cap="none" strike="noStrike">
                <a:solidFill>
                  <a:schemeClr val="accent3"/>
                </a:solidFill>
                <a:latin typeface="Nunito Sans"/>
                <a:ea typeface="Nunito Sans"/>
                <a:cs typeface="Nunito Sans"/>
                <a:sym typeface="Nunito Sans"/>
              </a:rPr>
              <a:t>l’estudiant n’és protagonista</a:t>
            </a: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. Cal fer ús d’una terminologia històrica adeqüada usant </a:t>
            </a:r>
            <a:r>
              <a:rPr b="1" i="0" lang="en" sz="1500" u="none" cap="none" strike="noStrike">
                <a:solidFill>
                  <a:schemeClr val="accent3"/>
                </a:solidFill>
                <a:latin typeface="Nunito Sans"/>
                <a:ea typeface="Nunito Sans"/>
                <a:cs typeface="Nunito Sans"/>
                <a:sym typeface="Nunito Sans"/>
              </a:rPr>
              <a:t>4 termes</a:t>
            </a: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 que ajudaran a estructurar la resposta.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POTS TRIAR ENTRE DUES OPCIONS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4587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08b93bdcf2_0_1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6" name="Google Shape;286;g308b93bdcf2_0_165"/>
          <p:cNvSpPr txBox="1"/>
          <p:nvPr/>
        </p:nvSpPr>
        <p:spPr>
          <a:xfrm>
            <a:off x="401925" y="2783950"/>
            <a:ext cx="8257500" cy="725100"/>
          </a:xfrm>
          <a:prstGeom prst="rect">
            <a:avLst/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Exemple:</a:t>
            </a:r>
            <a:r>
              <a:rPr b="0" i="0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 “La reinstauració del sufragi universal el 1890 va fer d’Espanya un país democràtic”. </a:t>
            </a:r>
            <a:endParaRPr b="0" i="0" sz="1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Valora aquest enunciat a partir de la discussió entre liberalisme i democràcia, i la corrupció sistèmica.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308b93bdcf2_0_165"/>
          <p:cNvSpPr txBox="1"/>
          <p:nvPr>
            <p:ph idx="4294967295" type="ctrTitle"/>
          </p:nvPr>
        </p:nvSpPr>
        <p:spPr>
          <a:xfrm>
            <a:off x="2916525" y="3871950"/>
            <a:ext cx="3636900" cy="1123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Valoració del contingut de la redacció</a:t>
            </a:r>
            <a:endParaRPr b="0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(2,5 punts)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88" name="Google Shape;288;g308b93bdcf2_0_165"/>
          <p:cNvSpPr txBox="1"/>
          <p:nvPr>
            <p:ph idx="4294967295" type="ctrTitle"/>
          </p:nvPr>
        </p:nvSpPr>
        <p:spPr>
          <a:xfrm>
            <a:off x="6040725" y="2099125"/>
            <a:ext cx="2618700" cy="39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Al voltant de les </a:t>
            </a: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150 paraules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89" name="Google Shape;289;g308b93bdcf2_0_165"/>
          <p:cNvSpPr txBox="1"/>
          <p:nvPr>
            <p:ph idx="4294967295" type="subTitle"/>
          </p:nvPr>
        </p:nvSpPr>
        <p:spPr>
          <a:xfrm>
            <a:off x="2819275" y="809575"/>
            <a:ext cx="58002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Consisteix en </a:t>
            </a:r>
            <a:r>
              <a:rPr b="0" i="0" lang="en" sz="1400" u="none" cap="none" strike="noStrike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rPr>
              <a:t>redactar un tema transversal </a:t>
            </a: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(que pot incloure diverses etapes històriques). El fil conductor de la resposta utilitza algun concepte o àmbit del </a:t>
            </a:r>
            <a:r>
              <a:rPr b="1" i="0" lang="en" sz="1400" u="none" cap="none" strike="noStrike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rPr>
              <a:t>GLOSSARI.</a:t>
            </a:r>
            <a:endParaRPr b="1" i="0" sz="1400" u="none" cap="none" strike="noStrike">
              <a:solidFill>
                <a:schemeClr val="accent4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POTS TRIAR ENTRE DUES OPCIONS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90" name="Google Shape;290;g308b93bdcf2_0_165"/>
          <p:cNvSpPr/>
          <p:nvPr/>
        </p:nvSpPr>
        <p:spPr>
          <a:xfrm>
            <a:off x="457024" y="326841"/>
            <a:ext cx="2121000" cy="2031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EXPOSICIÓ D’UN TEMA A TRAVÉS DE GRANS CONCEPTES</a:t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291" name="Google Shape;291;g308b93bdcf2_0_165"/>
          <p:cNvGrpSpPr/>
          <p:nvPr/>
        </p:nvGrpSpPr>
        <p:grpSpPr>
          <a:xfrm>
            <a:off x="1279620" y="558186"/>
            <a:ext cx="452420" cy="433992"/>
            <a:chOff x="5233525" y="4954450"/>
            <a:chExt cx="538275" cy="516350"/>
          </a:xfrm>
        </p:grpSpPr>
        <p:sp>
          <p:nvSpPr>
            <p:cNvPr id="292" name="Google Shape;292;g308b93bdcf2_0_165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g308b93bdcf2_0_165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g308b93bdcf2_0_165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g308b93bdcf2_0_165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g308b93bdcf2_0_165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g308b93bdcf2_0_165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g308b93bdcf2_0_165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g308b93bdcf2_0_165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g308b93bdcf2_0_165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g308b93bdcf2_0_165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g308b93bdcf2_0_165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08b93bdcf2_0_216"/>
          <p:cNvSpPr/>
          <p:nvPr/>
        </p:nvSpPr>
        <p:spPr>
          <a:xfrm>
            <a:off x="364775" y="839100"/>
            <a:ext cx="8473500" cy="4033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08" name="Google Shape;308;g308b93bdcf2_0_216"/>
          <p:cNvSpPr txBox="1"/>
          <p:nvPr/>
        </p:nvSpPr>
        <p:spPr>
          <a:xfrm>
            <a:off x="396050" y="182400"/>
            <a:ext cx="84735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GLOSSARI d’àmbits i qüestions clau d’Història</a:t>
            </a:r>
            <a:endParaRPr b="1" i="0" sz="26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09" name="Google Shape;309;g308b93bdcf2_0_216"/>
          <p:cNvSpPr txBox="1"/>
          <p:nvPr>
            <p:ph idx="4294967295" type="body"/>
          </p:nvPr>
        </p:nvSpPr>
        <p:spPr>
          <a:xfrm>
            <a:off x="786900" y="1296016"/>
            <a:ext cx="3611400" cy="3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600">
                <a:solidFill>
                  <a:schemeClr val="accent4"/>
                </a:solidFill>
              </a:rPr>
              <a:t>1. </a:t>
            </a:r>
            <a:r>
              <a:rPr lang="en"/>
              <a:t>Liberalisme i democràcia. Clientelisme i corrupció.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600">
                <a:solidFill>
                  <a:schemeClr val="accent4"/>
                </a:solidFill>
              </a:rPr>
              <a:t>2.</a:t>
            </a:r>
            <a:r>
              <a:rPr b="1" lang="en"/>
              <a:t> </a:t>
            </a:r>
            <a:r>
              <a:rPr lang="en"/>
              <a:t>Canvi econòmic i social a Espanya i Catalunya.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600">
                <a:solidFill>
                  <a:schemeClr val="accent4"/>
                </a:solidFill>
              </a:rPr>
              <a:t>3. </a:t>
            </a:r>
            <a:r>
              <a:rPr lang="en"/>
              <a:t>Revolució i revolucionaris. Conflicte social i sindicalisme.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600">
                <a:solidFill>
                  <a:schemeClr val="accent4"/>
                </a:solidFill>
              </a:rPr>
              <a:t>4.</a:t>
            </a:r>
            <a:r>
              <a:rPr lang="en"/>
              <a:t> C</a:t>
            </a:r>
            <a:r>
              <a:rPr lang="en"/>
              <a:t>onquesta dels drets socials i estat del benestar incipient.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600">
                <a:solidFill>
                  <a:schemeClr val="accent4"/>
                </a:solidFill>
              </a:rPr>
              <a:t>5.</a:t>
            </a:r>
            <a:r>
              <a:rPr lang="en"/>
              <a:t> Militarisme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g308b93bdcf2_0_216"/>
          <p:cNvSpPr txBox="1"/>
          <p:nvPr>
            <p:ph idx="4294967295" type="body"/>
          </p:nvPr>
        </p:nvSpPr>
        <p:spPr>
          <a:xfrm>
            <a:off x="5046332" y="1296016"/>
            <a:ext cx="3254400" cy="3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</a:pPr>
            <a:r>
              <a:rPr b="1" lang="en" sz="1600">
                <a:solidFill>
                  <a:schemeClr val="accent4"/>
                </a:solidFill>
              </a:rPr>
              <a:t>6.</a:t>
            </a:r>
            <a:r>
              <a:rPr lang="en"/>
              <a:t> Contrarevolució: corporativisme, democràcia orgànica i feixisme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</a:pPr>
            <a:r>
              <a:rPr b="1" lang="en" sz="1600">
                <a:solidFill>
                  <a:schemeClr val="accent4"/>
                </a:solidFill>
              </a:rPr>
              <a:t>7.</a:t>
            </a:r>
            <a:r>
              <a:rPr lang="en"/>
              <a:t> Viol</a:t>
            </a:r>
            <a:r>
              <a:rPr lang="en"/>
              <a:t>ència política i social (en temps de pau i en temps de guerra)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</a:pPr>
            <a:r>
              <a:rPr b="1" lang="en" sz="1600">
                <a:solidFill>
                  <a:schemeClr val="accent4"/>
                </a:solidFill>
              </a:rPr>
              <a:t>8.</a:t>
            </a:r>
            <a:r>
              <a:rPr lang="en"/>
              <a:t> Església i poder. Clericalisme i anticlericalisme.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</a:pPr>
            <a:r>
              <a:rPr b="1" lang="en" sz="1600">
                <a:solidFill>
                  <a:schemeClr val="accent4"/>
                </a:solidFill>
              </a:rPr>
              <a:t>9. </a:t>
            </a:r>
            <a:r>
              <a:rPr lang="en"/>
              <a:t>El paper de la dona.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</a:pPr>
            <a:r>
              <a:rPr b="1" lang="en" sz="1600">
                <a:solidFill>
                  <a:schemeClr val="accent4"/>
                </a:solidFill>
              </a:rPr>
              <a:t>10. </a:t>
            </a:r>
            <a:r>
              <a:rPr lang="en"/>
              <a:t>Centralisme, catalanisme i experiències d’auto-govern.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4587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08b93bdcf2_0_2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6" name="Google Shape;316;g308b93bdcf2_0_241"/>
          <p:cNvSpPr txBox="1"/>
          <p:nvPr/>
        </p:nvSpPr>
        <p:spPr>
          <a:xfrm>
            <a:off x="401925" y="2783950"/>
            <a:ext cx="8257500" cy="2210700"/>
          </a:xfrm>
          <a:prstGeom prst="rect">
            <a:avLst/>
          </a:prstGeom>
          <a:noFill/>
          <a:ln cap="flat" cmpd="sng" w="19050">
            <a:solidFill>
              <a:srgbClr val="ED003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Exemple:</a:t>
            </a:r>
            <a:r>
              <a:rPr b="0" i="0" lang="en" sz="1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b="0" i="0" lang="en" sz="13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Has estat secretari de Mariano Alejandre Oliveros, responsable de la policia política a finals del segle XIX i t’han encarregat un informe sobre el moviment obrer per tal de conèixer-lo i controlar-lo millor. Respon el següent test amb la resposta que millor s’ajusti a allò que escriuries..</a:t>
            </a:r>
            <a:endParaRPr b="0" i="0" sz="13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17" name="Google Shape;317;g308b93bdcf2_0_241"/>
          <p:cNvSpPr txBox="1"/>
          <p:nvPr>
            <p:ph idx="4294967295" type="ctrTitle"/>
          </p:nvPr>
        </p:nvSpPr>
        <p:spPr>
          <a:xfrm>
            <a:off x="6040725" y="1870525"/>
            <a:ext cx="2618700" cy="393600"/>
          </a:xfrm>
          <a:prstGeom prst="rect">
            <a:avLst/>
          </a:prstGeom>
          <a:solidFill>
            <a:srgbClr val="ED00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10 preguntes TEST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18" name="Google Shape;318;g308b93bdcf2_0_241"/>
          <p:cNvSpPr txBox="1"/>
          <p:nvPr>
            <p:ph idx="4294967295" type="subTitle"/>
          </p:nvPr>
        </p:nvSpPr>
        <p:spPr>
          <a:xfrm>
            <a:off x="2819275" y="809575"/>
            <a:ext cx="5800200" cy="11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Es presenten dues enquestes tipus test amb 5 preguntes cadascuna. De les possibles respostes l’alumnat n’ha d’encerclar una com a correcta (cada error descompta 0,</a:t>
            </a:r>
            <a:r>
              <a:rPr lang="en">
                <a:solidFill>
                  <a:srgbClr val="FFFFFF"/>
                </a:solidFill>
              </a:rPr>
              <a:t>08</a:t>
            </a:r>
            <a:r>
              <a:rPr b="0" i="0" lang="en" sz="14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 punts). Les respostes en blanc NO penalitzen.</a:t>
            </a:r>
            <a:endParaRPr b="1" i="0" sz="14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19" name="Google Shape;319;g308b93bdcf2_0_241"/>
          <p:cNvSpPr/>
          <p:nvPr/>
        </p:nvSpPr>
        <p:spPr>
          <a:xfrm>
            <a:off x="421017" y="555441"/>
            <a:ext cx="2121000" cy="2031000"/>
          </a:xfrm>
          <a:prstGeom prst="ellipse">
            <a:avLst/>
          </a:prstGeom>
          <a:solidFill>
            <a:srgbClr val="ED00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POSA A PROVA ELS TEUS SABERS </a:t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(TEST)</a:t>
            </a:r>
            <a:endParaRPr b="0" i="0" sz="1000" u="none" cap="none" strike="noStrik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320" name="Google Shape;320;g308b93bdcf2_0_241"/>
          <p:cNvGrpSpPr/>
          <p:nvPr/>
        </p:nvGrpSpPr>
        <p:grpSpPr>
          <a:xfrm>
            <a:off x="1379209" y="852024"/>
            <a:ext cx="304009" cy="326513"/>
            <a:chOff x="616425" y="2329600"/>
            <a:chExt cx="361700" cy="388475"/>
          </a:xfrm>
        </p:grpSpPr>
        <p:sp>
          <p:nvSpPr>
            <p:cNvPr id="321" name="Google Shape;321;g308b93bdcf2_0_241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g308b93bdcf2_0_241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g308b93bdcf2_0_241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g308b93bdcf2_0_241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g308b93bdcf2_0_241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g308b93bdcf2_0_241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g308b93bdcf2_0_241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g308b93bdcf2_0_241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" name="Google Shape;329;g308b93bdcf2_0_241"/>
          <p:cNvSpPr txBox="1"/>
          <p:nvPr/>
        </p:nvSpPr>
        <p:spPr>
          <a:xfrm>
            <a:off x="1461000" y="3670675"/>
            <a:ext cx="66600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"/>
              <a:buAutoNum type="arabicPeriod"/>
            </a:pPr>
            <a:r>
              <a:rPr b="0" i="0" lang="en" sz="12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El moviment obrer català de finals del segle XIX s’adscrivia a 2 grans tendències:</a:t>
            </a:r>
            <a:endParaRPr b="0" i="0" sz="12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a/ Socialistes i comunistes</a:t>
            </a:r>
            <a:endParaRPr b="0" i="0" sz="11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b/ Socialistes i anarquistes</a:t>
            </a:r>
            <a:endParaRPr b="0" i="0" sz="11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c/ Socialistes i carlistes</a:t>
            </a:r>
            <a:endParaRPr b="0" i="0" sz="11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d/ Anarquistes i lerrouxistes</a:t>
            </a:r>
            <a:endParaRPr b="0" i="0" sz="1100" u="none" cap="none" strike="noStrike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Ulysses template">
  <a:themeElements>
    <a:clrScheme name="Custom 347">
      <a:dk1>
        <a:srgbClr val="000000"/>
      </a:dk1>
      <a:lt1>
        <a:srgbClr val="FFFFFF"/>
      </a:lt1>
      <a:dk2>
        <a:srgbClr val="575E5F"/>
      </a:dk2>
      <a:lt2>
        <a:srgbClr val="E7E4DD"/>
      </a:lt2>
      <a:accent1>
        <a:srgbClr val="F67031"/>
      </a:accent1>
      <a:accent2>
        <a:srgbClr val="FFA400"/>
      </a:accent2>
      <a:accent3>
        <a:srgbClr val="7A7AAA"/>
      </a:accent3>
      <a:accent4>
        <a:srgbClr val="00BCD4"/>
      </a:accent4>
      <a:accent5>
        <a:srgbClr val="F2496F"/>
      </a:accent5>
      <a:accent6>
        <a:srgbClr val="A2324B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