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6" r:id="rId2"/>
    <p:sldId id="257" r:id="rId3"/>
    <p:sldId id="258" r:id="rId4"/>
    <p:sldId id="259" r:id="rId5"/>
    <p:sldId id="260" r:id="rId6"/>
    <p:sldId id="261" r:id="rId7"/>
    <p:sldId id="262" r:id="rId8"/>
  </p:sldIdLst>
  <p:sldSz cx="9144000" cy="6858000" type="screen4x3"/>
  <p:notesSz cx="6669088" cy="992822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777607" y="0"/>
            <a:ext cx="2889938" cy="496411"/>
          </a:xfrm>
          <a:prstGeom prst="rect">
            <a:avLst/>
          </a:prstGeom>
        </p:spPr>
        <p:txBody>
          <a:bodyPr vert="horz" lIns="91440" tIns="45720" rIns="91440" bIns="45720" rtlCol="0"/>
          <a:lstStyle>
            <a:lvl1pPr algn="r">
              <a:defRPr sz="1200"/>
            </a:lvl1pPr>
          </a:lstStyle>
          <a:p>
            <a:fld id="{14C192B6-4DE0-4987-9863-4C631DD9C9EA}" type="datetimeFigureOut">
              <a:rPr lang="ca-ES" smtClean="0"/>
              <a:t>14/10/2014</a:t>
            </a:fld>
            <a:endParaRPr lang="es-ES"/>
          </a:p>
        </p:txBody>
      </p:sp>
      <p:sp>
        <p:nvSpPr>
          <p:cNvPr id="4" name="3 Marcador de pie de página"/>
          <p:cNvSpPr>
            <a:spLocks noGrp="1"/>
          </p:cNvSpPr>
          <p:nvPr>
            <p:ph type="ftr" sz="quarter" idx="2"/>
          </p:nvPr>
        </p:nvSpPr>
        <p:spPr>
          <a:xfrm>
            <a:off x="0" y="9430091"/>
            <a:ext cx="2889938" cy="496411"/>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777607" y="9430091"/>
            <a:ext cx="2889938" cy="496411"/>
          </a:xfrm>
          <a:prstGeom prst="rect">
            <a:avLst/>
          </a:prstGeom>
        </p:spPr>
        <p:txBody>
          <a:bodyPr vert="horz" lIns="91440" tIns="45720" rIns="91440" bIns="45720" rtlCol="0" anchor="b"/>
          <a:lstStyle>
            <a:lvl1pPr algn="r">
              <a:defRPr sz="1200"/>
            </a:lvl1pPr>
          </a:lstStyle>
          <a:p>
            <a:fld id="{839DEEC8-8611-4E16-869F-8AC27718E579}" type="slidenum">
              <a:rPr lang="es-ES" smtClean="0"/>
              <a:t>‹Nº›</a:t>
            </a:fld>
            <a:endParaRPr lang="es-ES"/>
          </a:p>
        </p:txBody>
      </p:sp>
    </p:spTree>
    <p:extLst>
      <p:ext uri="{BB962C8B-B14F-4D97-AF65-F5344CB8AC3E}">
        <p14:creationId xmlns:p14="http://schemas.microsoft.com/office/powerpoint/2010/main" val="407245233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3241022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4016326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3918981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707922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4010962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1844587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1625379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3968835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2962076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241657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9850284-BB94-402A-9505-F001D5C2EA13}" type="datetimeFigureOut">
              <a:rPr lang="es-ES" smtClean="0"/>
              <a:pPr/>
              <a:t>14/10/2014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0741B43-B78E-41E2-BE62-215069CC9925}" type="slidenum">
              <a:rPr lang="es-ES" smtClean="0"/>
              <a:pPr/>
              <a:t>‹Nº›</a:t>
            </a:fld>
            <a:endParaRPr lang="es-ES"/>
          </a:p>
        </p:txBody>
      </p:sp>
    </p:spTree>
    <p:extLst>
      <p:ext uri="{BB962C8B-B14F-4D97-AF65-F5344CB8AC3E}">
        <p14:creationId xmlns:p14="http://schemas.microsoft.com/office/powerpoint/2010/main" val="3085237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850284-BB94-402A-9505-F001D5C2EA13}" type="datetimeFigureOut">
              <a:rPr lang="es-ES" smtClean="0"/>
              <a:pPr/>
              <a:t>14/10/2014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741B43-B78E-41E2-BE62-215069CC9925}" type="slidenum">
              <a:rPr lang="es-ES" smtClean="0"/>
              <a:pPr/>
              <a:t>‹Nº›</a:t>
            </a:fld>
            <a:endParaRPr lang="es-ES"/>
          </a:p>
        </p:txBody>
      </p:sp>
    </p:spTree>
    <p:extLst>
      <p:ext uri="{BB962C8B-B14F-4D97-AF65-F5344CB8AC3E}">
        <p14:creationId xmlns:p14="http://schemas.microsoft.com/office/powerpoint/2010/main" val="2402502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b="1" dirty="0" smtClean="0"/>
              <a:t>EMBOTITS CRUS CURATS</a:t>
            </a:r>
            <a:endParaRPr lang="es-ES" b="1" dirty="0"/>
          </a:p>
        </p:txBody>
      </p:sp>
      <p:sp>
        <p:nvSpPr>
          <p:cNvPr id="3" name="2 Subtítulo"/>
          <p:cNvSpPr>
            <a:spLocks noGrp="1"/>
          </p:cNvSpPr>
          <p:nvPr>
            <p:ph type="subTitle" idx="1"/>
          </p:nvPr>
        </p:nvSpPr>
        <p:spPr/>
        <p:txBody>
          <a:bodyPr/>
          <a:lstStyle/>
          <a:p>
            <a:endParaRPr lang="es-ES" dirty="0"/>
          </a:p>
        </p:txBody>
      </p:sp>
    </p:spTree>
    <p:extLst>
      <p:ext uri="{BB962C8B-B14F-4D97-AF65-F5344CB8AC3E}">
        <p14:creationId xmlns:p14="http://schemas.microsoft.com/office/powerpoint/2010/main" val="2887248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ELABORACIÓ</a:t>
            </a:r>
            <a:endParaRPr lang="es-ES" b="1" dirty="0"/>
          </a:p>
        </p:txBody>
      </p:sp>
      <p:sp>
        <p:nvSpPr>
          <p:cNvPr id="3" name="2 Marcador de contenido"/>
          <p:cNvSpPr>
            <a:spLocks noGrp="1"/>
          </p:cNvSpPr>
          <p:nvPr>
            <p:ph idx="1"/>
          </p:nvPr>
        </p:nvSpPr>
        <p:spPr/>
        <p:txBody>
          <a:bodyPr>
            <a:normAutofit fontScale="70000" lnSpcReduction="20000"/>
          </a:bodyPr>
          <a:lstStyle/>
          <a:p>
            <a:r>
              <a:rPr lang="ca-ES" dirty="0" smtClean="0"/>
              <a:t>En general, els embotits crus-curats a Catalunya s'elaboren utilitzant sal i pebre negre com a únics condiments bàsics.</a:t>
            </a:r>
          </a:p>
          <a:p>
            <a:r>
              <a:rPr lang="ca-ES" dirty="0" smtClean="0"/>
              <a:t>La sàvia barreja de les diverses carns de porc, l'ús racional de les espècies i l'art de curar-los donen el seu sabor característic.</a:t>
            </a:r>
          </a:p>
          <a:p>
            <a:r>
              <a:rPr lang="ca-ES" dirty="0" smtClean="0"/>
              <a:t>L'embotit va disminuint la seva activitat d'aigua pel procés natural de deshidratació i perquè es produeixi un sabor típic i l'aroma cal que es desenvolupin les floridures i els llevats que són implantats en l'interior de l'embotit.</a:t>
            </a:r>
          </a:p>
          <a:p>
            <a:r>
              <a:rPr lang="ca-ES" dirty="0" smtClean="0"/>
              <a:t>flora fúngica comença a manifestar-se en l'exterior de l'embotit de manera que les hifes dels fongs penetrin a través de la tripa natural que s'utilitza per a la fabricació de la llonganissa, i així  permet una  lenta I constant deshidratació.</a:t>
            </a:r>
          </a:p>
          <a:p>
            <a:r>
              <a:rPr lang="ca-ES" dirty="0" smtClean="0"/>
              <a:t>Hi ha una gran varietat de tripes naturals utilitzades en l'elaboració que condicionen el calibre, el pes i la longitud del producte</a:t>
            </a:r>
            <a:r>
              <a:rPr lang="es-ES" dirty="0" smtClean="0"/>
              <a:t>.</a:t>
            </a:r>
            <a:endParaRPr lang="es-ES" dirty="0" smtClean="0"/>
          </a:p>
          <a:p>
            <a:endParaRPr lang="es-ES" dirty="0" smtClean="0"/>
          </a:p>
          <a:p>
            <a:endParaRPr lang="es-ES" dirty="0"/>
          </a:p>
        </p:txBody>
      </p:sp>
    </p:spTree>
    <p:extLst>
      <p:ext uri="{BB962C8B-B14F-4D97-AF65-F5344CB8AC3E}">
        <p14:creationId xmlns:p14="http://schemas.microsoft.com/office/powerpoint/2010/main" val="305332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CONTROLS I CERTIF</a:t>
            </a:r>
            <a:r>
              <a:rPr lang="es-ES" dirty="0" smtClean="0"/>
              <a:t>ICACIÓ</a:t>
            </a:r>
            <a:endParaRPr lang="es-ES" dirty="0"/>
          </a:p>
        </p:txBody>
      </p:sp>
      <p:sp>
        <p:nvSpPr>
          <p:cNvPr id="3" name="2 Marcador de contenido"/>
          <p:cNvSpPr>
            <a:spLocks noGrp="1"/>
          </p:cNvSpPr>
          <p:nvPr>
            <p:ph idx="1"/>
          </p:nvPr>
        </p:nvSpPr>
        <p:spPr/>
        <p:txBody>
          <a:bodyPr>
            <a:normAutofit fontScale="70000" lnSpcReduction="20000"/>
          </a:bodyPr>
          <a:lstStyle/>
          <a:p>
            <a:r>
              <a:rPr lang="ca-ES" dirty="0" smtClean="0"/>
              <a:t>Són requisits fonamentals que avalen l'origen del producte.</a:t>
            </a:r>
          </a:p>
          <a:p>
            <a:r>
              <a:rPr lang="ca-ES" dirty="0" smtClean="0"/>
              <a:t>La llonganissa  per exemple s'elabora amb carn de porc seleccionada (pernil, espatlla i magres de primera) i cansalada.</a:t>
            </a:r>
          </a:p>
          <a:p>
            <a:r>
              <a:rPr lang="ca-ES" dirty="0" smtClean="0"/>
              <a:t>Les empreses elaboradores inscrites en el registre corresponent estaran ubicades dins de la zona de producció i controlades per l'Entitat de Control.</a:t>
            </a:r>
          </a:p>
          <a:p>
            <a:r>
              <a:rPr lang="ca-ES" dirty="0" smtClean="0"/>
              <a:t>El producte elaborat serà sotmès a l'autocontrol de cada una de les empreses elaboradores i a les anàlisis corresponents per poder garantir-ne la qualitat. Posteriorment, l'Entitat de Control de l'IGP (si és el cas)comprovarà que tots els productes certificats compleixin les característiques establertes en el plec de condicions.</a:t>
            </a:r>
          </a:p>
          <a:p>
            <a:r>
              <a:rPr lang="ca-ES" dirty="0" smtClean="0"/>
              <a:t>Finalitzats tots els controls citats anteriorment, el producte sortirà al mercat amb la garantia del seu origen, materialitzada a l'etiqueta numerada amb el logotip de la IGP ( si és el cas)</a:t>
            </a:r>
            <a:endParaRPr lang="ca-ES" dirty="0"/>
          </a:p>
        </p:txBody>
      </p:sp>
    </p:spTree>
    <p:extLst>
      <p:ext uri="{BB962C8B-B14F-4D97-AF65-F5344CB8AC3E}">
        <p14:creationId xmlns:p14="http://schemas.microsoft.com/office/powerpoint/2010/main" val="593405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PROCÉS</a:t>
            </a:r>
            <a:endParaRPr lang="es-ES" b="1" dirty="0"/>
          </a:p>
        </p:txBody>
      </p:sp>
      <p:sp>
        <p:nvSpPr>
          <p:cNvPr id="3" name="2 Marcador de contenido"/>
          <p:cNvSpPr>
            <a:spLocks noGrp="1"/>
          </p:cNvSpPr>
          <p:nvPr>
            <p:ph idx="1"/>
          </p:nvPr>
        </p:nvSpPr>
        <p:spPr>
          <a:xfrm>
            <a:off x="457200" y="1196752"/>
            <a:ext cx="8229600" cy="4929411"/>
          </a:xfrm>
        </p:spPr>
        <p:txBody>
          <a:bodyPr>
            <a:normAutofit fontScale="55000" lnSpcReduction="20000"/>
          </a:bodyPr>
          <a:lstStyle/>
          <a:p>
            <a:r>
              <a:rPr lang="ca-ES" dirty="0" smtClean="0"/>
              <a:t>La carn es trinxa amb  fulles ben afilades que simplifica i escurça molt aquest treball i deixa la carn en l'estat que desitjat, i a més lliure de membranes, nervis, tendons i altres teixits durs que queden retinguts entre les làmines o fulles tallants de la màquina, i es pot aprofitar després per als embotits o botifarrons, que són productes menys estimats.</a:t>
            </a:r>
          </a:p>
          <a:p>
            <a:r>
              <a:rPr lang="ca-ES" dirty="0" smtClean="0"/>
              <a:t>Picada ja la carn i afegida la cansalada tallada a daus, es llança sal i pebre en quantitat suficient per a la seva conservació, i es barreja i s'estreny amb força i vigor fins que adquireixi la major duresa possible. Aquesta barreja se sotmetrà a una maceració durant un període no inferior a 48 hores en cambra frigorífica de 2ºC a 5ºC.</a:t>
            </a:r>
          </a:p>
          <a:p>
            <a:r>
              <a:rPr lang="ca-ES" dirty="0" smtClean="0"/>
              <a:t>S'introdueix dins de la tripa o intestí summament net i preparat ja per endavant, tret el greix anterior i rebut una miqueta de sal. Aquesta operació s'ha de fer amb cura i vigilant que no quedin buits o espais plens d'aire, ja que es corrompria i faria malbé la llonganissa.</a:t>
            </a:r>
          </a:p>
          <a:p>
            <a:r>
              <a:rPr lang="ca-ES" dirty="0" smtClean="0"/>
              <a:t>Finalment, es procedirà es procedirà a la curació als assecadors 45 dies com a mínim. La durada del període de curació dependrà de les tripes utilitzades.</a:t>
            </a:r>
          </a:p>
          <a:p>
            <a:r>
              <a:rPr lang="ca-ES" dirty="0" smtClean="0"/>
              <a:t>El tall d'aquest embotit es presentarà homogeni, llis i ben lligat, sense coloracions anormals i amb una diferenciació neta entre fragments de carn i cansalada. Presentarà l'olor i el sabor característics que li proporcionen fonamentalment les espècies (pebre) i condiments (sal) junt amb el procés de curat.</a:t>
            </a:r>
            <a:endParaRPr lang="ca-ES" dirty="0"/>
          </a:p>
        </p:txBody>
      </p:sp>
    </p:spTree>
    <p:extLst>
      <p:ext uri="{BB962C8B-B14F-4D97-AF65-F5344CB8AC3E}">
        <p14:creationId xmlns:p14="http://schemas.microsoft.com/office/powerpoint/2010/main" val="624779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ca-ES" sz="3600" b="1" dirty="0" smtClean="0"/>
              <a:t>LLONGANISSA DE VIC</a:t>
            </a:r>
            <a:br>
              <a:rPr lang="ca-ES" sz="3600" b="1" dirty="0" smtClean="0"/>
            </a:br>
            <a:r>
              <a:rPr lang="ca-ES" sz="3600" dirty="0" smtClean="0"/>
              <a:t>(producte carni embotit </a:t>
            </a:r>
            <a:r>
              <a:rPr lang="ca-ES" sz="3600" dirty="0" err="1" smtClean="0"/>
              <a:t>cru-curat</a:t>
            </a:r>
            <a:r>
              <a:rPr lang="ca-ES" sz="3600" dirty="0" smtClean="0"/>
              <a:t>)</a:t>
            </a:r>
            <a:r>
              <a:rPr lang="ca-ES" dirty="0" smtClean="0"/>
              <a:t/>
            </a:r>
            <a:br>
              <a:rPr lang="ca-ES" dirty="0" smtClean="0"/>
            </a:br>
            <a:endParaRPr lang="ca-ES" dirty="0"/>
          </a:p>
        </p:txBody>
      </p:sp>
      <p:sp>
        <p:nvSpPr>
          <p:cNvPr id="3" name="2 Marcador de contenido"/>
          <p:cNvSpPr>
            <a:spLocks noGrp="1"/>
          </p:cNvSpPr>
          <p:nvPr>
            <p:ph idx="1"/>
          </p:nvPr>
        </p:nvSpPr>
        <p:spPr>
          <a:xfrm>
            <a:off x="285720" y="1071546"/>
            <a:ext cx="8372476" cy="5429288"/>
          </a:xfrm>
        </p:spPr>
        <p:txBody>
          <a:bodyPr>
            <a:normAutofit fontScale="62500" lnSpcReduction="20000"/>
          </a:bodyPr>
          <a:lstStyle/>
          <a:p>
            <a:pPr marL="0" indent="0">
              <a:buNone/>
            </a:pPr>
            <a:r>
              <a:rPr lang="ca-ES" dirty="0" smtClean="0">
                <a:solidFill>
                  <a:srgbClr val="FF0000"/>
                </a:solidFill>
              </a:rPr>
              <a:t>Totes les llonganisses emparades per aquesta Indicació Geogràfica són de categoria Extra, d'acord amb la Norma de Qualitat (Ordre 7 de febrer de 1980; BOE núm. 70, de 21 de març de 1980) per a productes carnis embotits crus-curats i s'ajusten a les característiques següents</a:t>
            </a:r>
            <a:r>
              <a:rPr lang="ca-ES" dirty="0" smtClean="0"/>
              <a:t>:</a:t>
            </a:r>
          </a:p>
          <a:p>
            <a:r>
              <a:rPr lang="ca-ES" dirty="0" smtClean="0"/>
              <a:t>Perfecte lligat de tota la massa embotida.</a:t>
            </a:r>
          </a:p>
          <a:p>
            <a:r>
              <a:rPr lang="ca-ES" dirty="0" smtClean="0"/>
              <a:t> Tripa natural culana o arrissada.</a:t>
            </a:r>
          </a:p>
          <a:p>
            <a:r>
              <a:rPr lang="ca-ES" dirty="0" smtClean="0"/>
              <a:t> Fàcil despreniment de la tripa del conjunt de la massa càrnia.</a:t>
            </a:r>
          </a:p>
          <a:p>
            <a:r>
              <a:rPr lang="ca-ES" dirty="0" smtClean="0"/>
              <a:t> Distribució regular dels components dins de la massa càrnia.</a:t>
            </a:r>
          </a:p>
          <a:p>
            <a:r>
              <a:rPr lang="ca-ES" dirty="0" smtClean="0"/>
              <a:t> Tall de color característic, amb la cansalada visible a daus i el pebre en gra.</a:t>
            </a:r>
          </a:p>
          <a:p>
            <a:r>
              <a:rPr lang="ca-ES" dirty="0" smtClean="0"/>
              <a:t>Olor i gust característics i agradables que li proporciona el procés de curat i les espècies.</a:t>
            </a:r>
          </a:p>
          <a:p>
            <a:r>
              <a:rPr lang="ca-ES" dirty="0" smtClean="0"/>
              <a:t> Forma cilíndrica més o menys regular.</a:t>
            </a:r>
          </a:p>
          <a:p>
            <a:r>
              <a:rPr lang="ca-ES" dirty="0" smtClean="0"/>
              <a:t> Consistència ferma i compacta al tacte.</a:t>
            </a:r>
          </a:p>
          <a:p>
            <a:r>
              <a:rPr lang="ca-ES" dirty="0" smtClean="0"/>
              <a:t> Presentació en recte de longituds variables.</a:t>
            </a:r>
          </a:p>
          <a:p>
            <a:r>
              <a:rPr lang="ca-ES" dirty="0" smtClean="0"/>
              <a:t> Aspecte exterior rugós amb la tripa ben adherida a la massa.</a:t>
            </a:r>
          </a:p>
          <a:p>
            <a:r>
              <a:rPr lang="ca-ES" dirty="0" smtClean="0"/>
              <a:t> Flora externa de color blanquinós que posteriorment va adquirint una tonalitat marró violàcia.</a:t>
            </a:r>
            <a:endParaRPr lang="ca-E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5554683"/>
          </a:xfrm>
        </p:spPr>
        <p:txBody>
          <a:bodyPr>
            <a:normAutofit/>
          </a:bodyPr>
          <a:lstStyle/>
          <a:p>
            <a:r>
              <a:rPr lang="ca-ES" sz="2400" dirty="0" smtClean="0"/>
              <a:t>La composició química serà:</a:t>
            </a:r>
          </a:p>
          <a:p>
            <a:pPr>
              <a:buNone/>
            </a:pPr>
            <a:r>
              <a:rPr lang="ca-ES" sz="2400" dirty="0" smtClean="0"/>
              <a:t>- Greix màxim: 48%*</a:t>
            </a:r>
          </a:p>
          <a:p>
            <a:pPr>
              <a:buNone/>
            </a:pPr>
            <a:r>
              <a:rPr lang="ca-ES" sz="2400" dirty="0" smtClean="0"/>
              <a:t>- Humitat màxima: 40%</a:t>
            </a:r>
          </a:p>
          <a:p>
            <a:pPr>
              <a:buNone/>
            </a:pPr>
            <a:r>
              <a:rPr lang="ca-ES" sz="2400" dirty="0" smtClean="0"/>
              <a:t>- Proteïna mínim: 38%*</a:t>
            </a:r>
          </a:p>
          <a:p>
            <a:pPr>
              <a:buNone/>
            </a:pPr>
            <a:r>
              <a:rPr lang="ca-ES" sz="2400" dirty="0" smtClean="0"/>
              <a:t>- Relació  col·lagen/proteïna x 100 màxim: 12</a:t>
            </a:r>
          </a:p>
          <a:p>
            <a:pPr>
              <a:buNone/>
            </a:pPr>
            <a:r>
              <a:rPr lang="ca-ES" sz="2400" dirty="0" smtClean="0"/>
              <a:t>- Sucres màxim: 3%*</a:t>
            </a:r>
          </a:p>
          <a:p>
            <a:pPr>
              <a:buNone/>
            </a:pPr>
            <a:r>
              <a:rPr lang="ca-ES" sz="2400" dirty="0" smtClean="0"/>
              <a:t>- Proteïnes afegides: Absència</a:t>
            </a:r>
            <a:endParaRPr lang="ca-ES" sz="2400" dirty="0"/>
          </a:p>
        </p:txBody>
      </p:sp>
      <p:graphicFrame>
        <p:nvGraphicFramePr>
          <p:cNvPr id="4" name="3 Tabla"/>
          <p:cNvGraphicFramePr>
            <a:graphicFrameLocks noGrp="1"/>
          </p:cNvGraphicFramePr>
          <p:nvPr/>
        </p:nvGraphicFramePr>
        <p:xfrm>
          <a:off x="1428728" y="4000504"/>
          <a:ext cx="6096000" cy="2291080"/>
        </p:xfrm>
        <a:graphic>
          <a:graphicData uri="http://schemas.openxmlformats.org/drawingml/2006/table">
            <a:tbl>
              <a:tblPr firstRow="1" bandRow="1">
                <a:tableStyleId>{5940675A-B579-460E-94D1-54222C63F5DA}</a:tableStyleId>
              </a:tblPr>
              <a:tblGrid>
                <a:gridCol w="2032000"/>
                <a:gridCol w="2032000"/>
                <a:gridCol w="2032000"/>
              </a:tblGrid>
              <a:tr h="370840">
                <a:tc>
                  <a:txBody>
                    <a:bodyPr/>
                    <a:lstStyle/>
                    <a:p>
                      <a:endParaRPr lang="ca-ES" dirty="0"/>
                    </a:p>
                  </a:txBody>
                  <a:tcPr/>
                </a:tc>
                <a:tc>
                  <a:txBody>
                    <a:bodyPr/>
                    <a:lstStyle/>
                    <a:p>
                      <a:pPr algn="ctr"/>
                      <a:r>
                        <a:rPr lang="ca-ES" b="1" dirty="0" smtClean="0"/>
                        <a:t>Mínim</a:t>
                      </a:r>
                      <a:endParaRPr lang="ca-ES" b="1" dirty="0"/>
                    </a:p>
                  </a:txBody>
                  <a:tcPr/>
                </a:tc>
                <a:tc>
                  <a:txBody>
                    <a:bodyPr/>
                    <a:lstStyle/>
                    <a:p>
                      <a:pPr algn="ctr"/>
                      <a:r>
                        <a:rPr lang="ca-ES" b="1" dirty="0" smtClean="0"/>
                        <a:t>Màxim</a:t>
                      </a:r>
                      <a:endParaRPr lang="ca-ES" b="1" dirty="0"/>
                    </a:p>
                  </a:txBody>
                  <a:tcPr/>
                </a:tc>
              </a:tr>
              <a:tr h="370840">
                <a:tc>
                  <a:txBody>
                    <a:bodyPr/>
                    <a:lstStyle/>
                    <a:p>
                      <a:r>
                        <a:rPr lang="ca-ES" dirty="0" smtClean="0"/>
                        <a:t>Calibre diàmetre (mil·límetres)</a:t>
                      </a:r>
                      <a:endParaRPr lang="ca-ES" dirty="0"/>
                    </a:p>
                  </a:txBody>
                  <a:tcPr/>
                </a:tc>
                <a:tc>
                  <a:txBody>
                    <a:bodyPr/>
                    <a:lstStyle/>
                    <a:p>
                      <a:pPr algn="ctr"/>
                      <a:r>
                        <a:rPr lang="ca-ES" dirty="0" smtClean="0"/>
                        <a:t>35-40</a:t>
                      </a:r>
                      <a:endParaRPr lang="ca-ES" dirty="0"/>
                    </a:p>
                  </a:txBody>
                  <a:tcPr/>
                </a:tc>
                <a:tc>
                  <a:txBody>
                    <a:bodyPr/>
                    <a:lstStyle/>
                    <a:p>
                      <a:pPr algn="ctr"/>
                      <a:r>
                        <a:rPr lang="ca-ES" dirty="0" smtClean="0"/>
                        <a:t>90</a:t>
                      </a:r>
                      <a:endParaRPr lang="ca-ES" dirty="0"/>
                    </a:p>
                  </a:txBody>
                  <a:tcPr/>
                </a:tc>
              </a:tr>
              <a:tr h="370840">
                <a:tc>
                  <a:txBody>
                    <a:bodyPr/>
                    <a:lstStyle/>
                    <a:p>
                      <a:r>
                        <a:rPr lang="ca-ES" dirty="0" smtClean="0"/>
                        <a:t>Pes (grams)</a:t>
                      </a:r>
                    </a:p>
                    <a:p>
                      <a:endParaRPr lang="ca-ES" dirty="0"/>
                    </a:p>
                  </a:txBody>
                  <a:tcPr/>
                </a:tc>
                <a:tc>
                  <a:txBody>
                    <a:bodyPr/>
                    <a:lstStyle/>
                    <a:p>
                      <a:pPr algn="ctr"/>
                      <a:r>
                        <a:rPr lang="ca-ES" dirty="0" smtClean="0"/>
                        <a:t>300</a:t>
                      </a:r>
                      <a:endParaRPr lang="ca-ES" dirty="0"/>
                    </a:p>
                  </a:txBody>
                  <a:tcPr/>
                </a:tc>
                <a:tc>
                  <a:txBody>
                    <a:bodyPr/>
                    <a:lstStyle/>
                    <a:p>
                      <a:pPr algn="ctr"/>
                      <a:r>
                        <a:rPr lang="ca-ES" dirty="0" smtClean="0"/>
                        <a:t>2500</a:t>
                      </a:r>
                      <a:endParaRPr lang="ca-ES" dirty="0"/>
                    </a:p>
                  </a:txBody>
                  <a:tcPr/>
                </a:tc>
              </a:tr>
              <a:tr h="370840">
                <a:tc>
                  <a:txBody>
                    <a:bodyPr/>
                    <a:lstStyle/>
                    <a:p>
                      <a:r>
                        <a:rPr lang="ca-ES" dirty="0" smtClean="0"/>
                        <a:t>Longitud (centímetres)</a:t>
                      </a:r>
                      <a:endParaRPr lang="ca-ES" dirty="0"/>
                    </a:p>
                  </a:txBody>
                  <a:tcPr/>
                </a:tc>
                <a:tc>
                  <a:txBody>
                    <a:bodyPr/>
                    <a:lstStyle/>
                    <a:p>
                      <a:pPr algn="ctr"/>
                      <a:r>
                        <a:rPr lang="ca-ES" dirty="0" smtClean="0"/>
                        <a:t>20</a:t>
                      </a:r>
                      <a:endParaRPr lang="ca-ES" dirty="0"/>
                    </a:p>
                  </a:txBody>
                  <a:tcPr/>
                </a:tc>
                <a:tc>
                  <a:txBody>
                    <a:bodyPr/>
                    <a:lstStyle/>
                    <a:p>
                      <a:pPr algn="ctr"/>
                      <a:r>
                        <a:rPr lang="ca-ES" dirty="0" smtClean="0"/>
                        <a:t>90</a:t>
                      </a:r>
                      <a:endParaRPr lang="ca-ES"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96908"/>
          </a:xfrm>
        </p:spPr>
        <p:txBody>
          <a:bodyPr>
            <a:normAutofit/>
          </a:bodyPr>
          <a:lstStyle/>
          <a:p>
            <a:r>
              <a:rPr lang="ca-ES" sz="3200" b="1" dirty="0" smtClean="0"/>
              <a:t>SISTEMES DE PRODUCCIÓ I ELABORACIÓ</a:t>
            </a:r>
            <a:endParaRPr lang="ca-ES" sz="3200" b="1" dirty="0"/>
          </a:p>
        </p:txBody>
      </p:sp>
      <p:sp>
        <p:nvSpPr>
          <p:cNvPr id="3" name="2 Marcador de contenido"/>
          <p:cNvSpPr>
            <a:spLocks noGrp="1"/>
          </p:cNvSpPr>
          <p:nvPr>
            <p:ph idx="1"/>
          </p:nvPr>
        </p:nvSpPr>
        <p:spPr>
          <a:xfrm>
            <a:off x="428596" y="1000108"/>
            <a:ext cx="8715404" cy="5357850"/>
          </a:xfrm>
        </p:spPr>
        <p:txBody>
          <a:bodyPr>
            <a:noAutofit/>
          </a:bodyPr>
          <a:lstStyle/>
          <a:p>
            <a:pPr marL="0" indent="0"/>
            <a:r>
              <a:rPr lang="ca-ES" sz="2400" dirty="0" smtClean="0"/>
              <a:t>Les carns de porcí utilitzades per a l'elaboració  procediran del pernil, la paleta o bé de magres de primera, una vegada </a:t>
            </a:r>
            <a:r>
              <a:rPr lang="ca-ES" sz="2400" b="1" dirty="0" smtClean="0"/>
              <a:t>seleccionada i picada</a:t>
            </a:r>
            <a:r>
              <a:rPr lang="ca-ES" sz="2400" dirty="0" smtClean="0"/>
              <a:t>, se li afegirà la cansalada tallada a daus, sal i pebre. Es procedirà a </a:t>
            </a:r>
            <a:r>
              <a:rPr lang="ca-ES" sz="2400" b="1" dirty="0" smtClean="0"/>
              <a:t>pastar</a:t>
            </a:r>
            <a:r>
              <a:rPr lang="ca-ES" sz="2400" dirty="0" smtClean="0"/>
              <a:t> tots els ingredients citats i després se sotmetran a </a:t>
            </a:r>
            <a:r>
              <a:rPr lang="ca-ES" sz="2400" b="1" dirty="0" smtClean="0"/>
              <a:t>maceració</a:t>
            </a:r>
            <a:r>
              <a:rPr lang="ca-ES" sz="2400" dirty="0" smtClean="0"/>
              <a:t> durant un període no inferior a </a:t>
            </a:r>
            <a:r>
              <a:rPr lang="ca-ES" sz="2400" b="1" dirty="0" smtClean="0"/>
              <a:t>48 hores </a:t>
            </a:r>
            <a:r>
              <a:rPr lang="ca-ES" sz="2400" dirty="0" smtClean="0"/>
              <a:t>en cambra frigorífica de </a:t>
            </a:r>
            <a:r>
              <a:rPr lang="ca-ES" sz="2400" b="1" dirty="0" smtClean="0"/>
              <a:t>2ºC a 5ºC</a:t>
            </a:r>
            <a:r>
              <a:rPr lang="ca-ES" sz="2400" dirty="0" smtClean="0"/>
              <a:t>.</a:t>
            </a:r>
          </a:p>
          <a:p>
            <a:pPr marL="0" indent="0"/>
            <a:r>
              <a:rPr lang="ca-ES" sz="2400" dirty="0" smtClean="0"/>
              <a:t>Finalitzada la maceració, es procedirà a l</a:t>
            </a:r>
            <a:r>
              <a:rPr lang="ca-ES" sz="2400" b="1" dirty="0" smtClean="0"/>
              <a:t>'embotit</a:t>
            </a:r>
            <a:r>
              <a:rPr lang="ca-ES" sz="2400" dirty="0" smtClean="0"/>
              <a:t> de la pasta resultant a tripes naturals, i a la seva </a:t>
            </a:r>
            <a:r>
              <a:rPr lang="ca-ES" sz="2400" b="1" dirty="0" smtClean="0"/>
              <a:t>curació als assecadors durant un mínim de 45 dies</a:t>
            </a:r>
            <a:r>
              <a:rPr lang="ca-ES" sz="2400" dirty="0" smtClean="0"/>
              <a:t>. El període de curació variarà en funció del calibre de la tripa utilitzada. En aquesta fase la llonganissa desenvoluparà una flora externa característica de color blanquinós, que després va adquirint una tonalitat marró violàcia.</a:t>
            </a:r>
          </a:p>
          <a:p>
            <a:pPr marL="0" indent="0"/>
            <a:r>
              <a:rPr lang="ca-ES" sz="2400" dirty="0" smtClean="0"/>
              <a:t>El buquet especial d'aquesta llonganissa prové del seu procés de curació i de la flora externa que es forma en l'exterior de la tripa.</a:t>
            </a:r>
            <a:endParaRPr lang="ca-ES" sz="24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981</Words>
  <Application>Microsoft Office PowerPoint</Application>
  <PresentationFormat>Presentación en pantalla (4:3)</PresentationFormat>
  <Paragraphs>54</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EMBOTITS CRUS CURATS</vt:lpstr>
      <vt:lpstr>ELABORACIÓ</vt:lpstr>
      <vt:lpstr>CONTROLS I CERTIFICACIÓ</vt:lpstr>
      <vt:lpstr>PROCÉS</vt:lpstr>
      <vt:lpstr>LLONGANISSA DE VIC (producte carni embotit cru-curat) </vt:lpstr>
      <vt:lpstr>Presentación de PowerPoint</vt:lpstr>
      <vt:lpstr>SISTEMES DE PRODUCCIÓ I ELABORACIÓ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EMBOTITS CRUS CURATS</dc:title>
  <dc:creator>alum</dc:creator>
  <cp:lastModifiedBy>super</cp:lastModifiedBy>
  <cp:revision>7</cp:revision>
  <cp:lastPrinted>2014-10-14T06:29:57Z</cp:lastPrinted>
  <dcterms:created xsi:type="dcterms:W3CDTF">2014-10-13T10:01:52Z</dcterms:created>
  <dcterms:modified xsi:type="dcterms:W3CDTF">2014-10-14T06:30:55Z</dcterms:modified>
</cp:coreProperties>
</file>