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7" r:id="rId22"/>
    <p:sldId id="316" r:id="rId23"/>
    <p:sldId id="317" r:id="rId24"/>
    <p:sldId id="328" r:id="rId25"/>
    <p:sldId id="318" r:id="rId26"/>
    <p:sldId id="319" r:id="rId27"/>
    <p:sldId id="320" r:id="rId28"/>
    <p:sldId id="321" r:id="rId29"/>
    <p:sldId id="322" r:id="rId30"/>
    <p:sldId id="329" r:id="rId31"/>
    <p:sldId id="323" r:id="rId32"/>
    <p:sldId id="324" r:id="rId33"/>
    <p:sldId id="325" r:id="rId34"/>
    <p:sldId id="326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embed/RJeTvrAhsy0?controls=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embed/g1qn9DeaOM4?controls=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Continguts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vitals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l'organisme.</a:t>
            </a:r>
            <a:endParaRPr lang="fr-FR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vitals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fr-FR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avaluar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l'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fr-FR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Prioritats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d'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fr-FR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diverses </a:t>
            </a:r>
            <a:r>
              <a:rPr lang="fr-FR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86;p39">
            <a:extLst>
              <a:ext uri="{FF2B5EF4-FFF2-40B4-BE49-F238E27FC236}">
                <a16:creationId xmlns="" xmlns:a16="http://schemas.microsoft.com/office/drawing/2014/main" id="{168A61E6-03C1-4D62-A171-CCBBFF2703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0152" y="4126591"/>
            <a:ext cx="2820987" cy="240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921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fr-FR" sz="20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</a:t>
            </a:r>
            <a:r>
              <a:rPr lang="fr-FR" sz="20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aparell</a:t>
            </a:r>
            <a:r>
              <a:rPr lang="fr-FR" sz="20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0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respiratori</a:t>
            </a:r>
            <a:endParaRPr lang="fr-FR" sz="1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</a:t>
            </a:r>
            <a:r>
              <a:rPr lang="fr-FR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aparell</a:t>
            </a: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respiratori</a:t>
            </a:r>
            <a:r>
              <a:rPr lang="fr-FR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format per:</a:t>
            </a:r>
            <a:endParaRPr lang="fr-FR" sz="1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fr-FR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vies </a:t>
            </a:r>
            <a:r>
              <a:rPr lang="fr-FR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respiratòries</a:t>
            </a: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fr-FR" sz="1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fr-FR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fr-FR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fr-FR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fr-FR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fr-FR" sz="10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42;p47">
            <a:extLst>
              <a:ext uri="{FF2B5EF4-FFF2-40B4-BE49-F238E27FC236}">
                <a16:creationId xmlns="" xmlns:a16="http://schemas.microsoft.com/office/drawing/2014/main" id="{6CCE94AF-3523-4866-8382-5C94BD72DB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5083" y="3730016"/>
            <a:ext cx="5024437" cy="3078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1139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ventilació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s'omplen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buiden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d'aire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349;p48">
            <a:extLst>
              <a:ext uri="{FF2B5EF4-FFF2-40B4-BE49-F238E27FC236}">
                <a16:creationId xmlns="" xmlns:a16="http://schemas.microsoft.com/office/drawing/2014/main" id="{9511304A-C3E4-4C4F-82AF-DB461A3759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4906" y="3530879"/>
            <a:ext cx="6850062" cy="330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31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L'intercanvi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transferència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diòxid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carboni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56;p49">
            <a:extLst>
              <a:ext uri="{FF2B5EF4-FFF2-40B4-BE49-F238E27FC236}">
                <a16:creationId xmlns="" xmlns:a16="http://schemas.microsoft.com/office/drawing/2014/main" id="{534FB245-88EA-4B38-8E78-D0804B0BC2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1831" y="3612800"/>
            <a:ext cx="2557462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7382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L'intercanvi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transferència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diòxid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carboni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</a:t>
            </a:r>
            <a:endParaRPr lang="en-U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produeix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intercanvi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Després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conductes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sanguinis. 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següent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1.Intercanvi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diòxid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carboni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alvèols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2.Transport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400" dirty="0"/>
          </a:p>
          <a:p>
            <a:pPr marL="444500" marR="0" lvl="0" indent="-323850" algn="l" rtl="0">
              <a:lnSpc>
                <a:spcPct val="86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dirigeix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s’impulsa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totes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cèl·lules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l’organisme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9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rica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diòxid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carboni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cel·lular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retorna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s’impulsa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on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s’oxigenarà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36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 per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l'organisme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Distribueix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nutrients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cèl·lules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substàncies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deixalla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L'aparell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cardiovascular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realitza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format per: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sang 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mig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líquid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qual 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substàncies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conductes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on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sang: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artèries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impulsa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 per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l'organisme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="" xmlns:a16="http://schemas.microsoft.com/office/drawing/2014/main" id="{B2CC22A5-A853-48A9-AFF2-2B7E07414E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26" y="3458224"/>
            <a:ext cx="2415783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12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s-E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cicle </a:t>
            </a:r>
            <a:r>
              <a:rPr lang="es-E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cardíac</a:t>
            </a:r>
            <a:endParaRPr lang="es-ES" sz="2400" dirty="0"/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efectua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moviment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rítmic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contracció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relaxació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denominat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cicle </a:t>
            </a:r>
            <a:r>
              <a:rPr lang="es-E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cardíac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cicle es 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compon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dues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fases:</a:t>
            </a:r>
            <a:endParaRPr lang="es-E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sístole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diàstole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76;p52">
            <a:extLst>
              <a:ext uri="{FF2B5EF4-FFF2-40B4-BE49-F238E27FC236}">
                <a16:creationId xmlns="" xmlns:a16="http://schemas.microsoft.com/office/drawing/2014/main" id="{100E947B-C0AE-4E90-9FDC-FB948FB5EC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5696" y="3789040"/>
            <a:ext cx="6203950" cy="271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5987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cicle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cardíac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dret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l’aurícula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dreta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rep la sang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prové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cos.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baixa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Des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l’aurícula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dreta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ventricle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dret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des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enviada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dret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hi ha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endParaRPr lang="en-US"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esquerre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l’aurícula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esquerra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rep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           El ventricle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esquerre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l’artèria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aorta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distribuir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per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cos. 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esquerre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hi ha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16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aurícules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reben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sang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venós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ventricles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d’aquí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arterial.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383;p53">
            <a:extLst>
              <a:ext uri="{FF2B5EF4-FFF2-40B4-BE49-F238E27FC236}">
                <a16:creationId xmlns="" xmlns:a16="http://schemas.microsoft.com/office/drawing/2014/main" id="{BFFBCECB-408C-42B9-961A-752C467B3D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4361" y="757664"/>
            <a:ext cx="2985325" cy="206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3298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vasos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sanguinis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Artèries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s’encarreguen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dur la sang des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teixits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l’organisme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sanguinis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petits.  Els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constitueixen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punt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d’unió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arterials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venosos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fer possible l’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intercanvi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metabòlic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teixits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la  sang  des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capil·lars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fins  al  cor. 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Moltes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l’interior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variable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vàlvules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vàlvules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venoses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quals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assegurar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la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impedir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-ne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reflux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contrari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90;p54">
            <a:extLst>
              <a:ext uri="{FF2B5EF4-FFF2-40B4-BE49-F238E27FC236}">
                <a16:creationId xmlns="" xmlns:a16="http://schemas.microsoft.com/office/drawing/2014/main" id="{7AF834D0-2D39-4F42-9FBB-F393EC7695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048" y="764704"/>
            <a:ext cx="3925638" cy="1916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3687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Dins del cos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humà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sang 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un circuit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tancat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recorre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contínuament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en-US" sz="1800" dirty="0"/>
          </a:p>
          <a:p>
            <a:pPr marL="444500" marR="0" lvl="0" indent="-3238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 circuit es 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dividir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dues parts:</a:t>
            </a:r>
            <a:endParaRPr lang="en-US" sz="1800" dirty="0"/>
          </a:p>
          <a:p>
            <a:pPr marL="4445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Circuit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sistèmic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major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part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circulatori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cap a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cos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retorna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pobra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cor.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sistèmica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distància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800" dirty="0">
                <a:sym typeface="Tahoma"/>
              </a:rPr>
              <a:t> 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molt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llarga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ja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 a totes les parts del cos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llevat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Circuit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part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circulatori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transporta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des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pulmons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després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tornar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cor.</a:t>
            </a:r>
            <a:endParaRPr lang="en-US" sz="1800" dirty="0"/>
          </a:p>
          <a:p>
            <a:pPr marL="444500" marR="0" lvl="0" indent="-323850" algn="l" rtl="0"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2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sistema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elèctric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endParaRPr lang="es-ES" sz="1800" dirty="0"/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compta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sistema de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generació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d'impulsos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nerviosos.</a:t>
            </a:r>
            <a:endParaRPr lang="es-ES" sz="1100" dirty="0"/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S'adapta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necessitats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cos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 sistema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En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ocasions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contracció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cardíaca es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descoordina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que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coneixem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fibril·lació</a:t>
            </a:r>
            <a:r>
              <a:rPr lang="es-ES" sz="2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ventricular.</a:t>
            </a:r>
            <a:endParaRPr lang="es-ES" sz="1100" dirty="0"/>
          </a:p>
          <a:p>
            <a:pPr marL="444500" marR="0" lvl="0" indent="-323850" algn="l" rtl="0"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04;p56">
            <a:extLst>
              <a:ext uri="{FF2B5EF4-FFF2-40B4-BE49-F238E27FC236}">
                <a16:creationId xmlns="" xmlns:a16="http://schemas.microsoft.com/office/drawing/2014/main" id="{F70B4C30-05AE-4226-B7B4-6EBD9FAC5A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2545" y="930848"/>
            <a:ext cx="2124297" cy="3080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311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24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24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vitals de </a:t>
            </a:r>
            <a:r>
              <a:rPr lang="en-US" sz="24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l’organisme</a:t>
            </a: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s-E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2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93;p40">
            <a:extLst>
              <a:ext uri="{FF2B5EF4-FFF2-40B4-BE49-F238E27FC236}">
                <a16:creationId xmlns="" xmlns:a16="http://schemas.microsoft.com/office/drawing/2014/main" id="{90508425-AF9A-4FDE-AA44-8A3AD9C796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8736" y="1747471"/>
            <a:ext cx="3790950" cy="440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280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 algn="ctr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parada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cardiorrespiratòria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(PCR)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suspensió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generalment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inesperada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vegades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reversible, de 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espontànies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indent="-323850" algn="ctr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S'interromp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l'arribada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d'oxigen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òrgans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causada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per: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Infart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cardíac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Asfíxia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Inhalació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fums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tòxics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Electrocució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Hidrocució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tall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digestió</a:t>
            </a:r>
            <a:endParaRPr lang="en-US" sz="1800" dirty="0"/>
          </a:p>
          <a:p>
            <a:pPr marL="0" marR="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Sobredosi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drogues o medicaments…</a:t>
            </a:r>
            <a:endParaRPr lang="en-US" sz="18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36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vitals</a:t>
            </a: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neurológica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circulatòria</a:t>
            </a: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de la temperatura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4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s-ES" sz="24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2400" dirty="0">
                <a:latin typeface="Tahoma"/>
                <a:ea typeface="Tahoma"/>
                <a:cs typeface="Tahoma"/>
                <a:sym typeface="Tahoma"/>
              </a:rPr>
              <a:t> del dolor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99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L'estat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endParaRPr lang="en-U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capacitat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persona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mateixa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entorn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 principals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van des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lipotímia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al coma.</a:t>
            </a:r>
            <a:endParaRPr lang="en-U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Orienta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gravetat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cerebral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pronòstic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 persona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incapaç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respondre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estímuls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sofrint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circulatòria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de tots dos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tipus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5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presenta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persona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s’utilitza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codi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AVDN;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següents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descripcions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A-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alerta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oberts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forma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espontània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malgrat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desorientada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just" rtl="0">
              <a:lnSpc>
                <a:spcPct val="83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V-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Conserva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capacitat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verbal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parlar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sacsejar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gerament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espatlles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Si la persona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tot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desperta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comprovarem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capaç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respondre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nostra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Si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obrint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parlant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moviments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classificarà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 ‘V’.</a:t>
            </a:r>
            <a:endParaRPr lang="en-US" sz="2400" dirty="0"/>
          </a:p>
          <a:p>
            <a:pPr marL="444500" marR="0" lvl="0" indent="-323850" algn="l" rtl="0">
              <a:lnSpc>
                <a:spcPct val="99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P-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Només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dolor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davant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estímul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dolorós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com pot ser una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pessigada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99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U-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Directament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cap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estímul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per tant,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consciencia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aturada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cardiorespiratòria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25;p59">
            <a:extLst>
              <a:ext uri="{FF2B5EF4-FFF2-40B4-BE49-F238E27FC236}">
                <a16:creationId xmlns="" xmlns:a16="http://schemas.microsoft.com/office/drawing/2014/main" id="{BE775E9D-5B05-45C5-B793-45070EA76D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611" y="692696"/>
            <a:ext cx="2378075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6511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nivells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="" xmlns:a16="http://schemas.microsoft.com/office/drawing/2014/main" id="{3C9ED800-ECFE-428C-A077-FDFABE8EA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444895"/>
              </p:ext>
            </p:extLst>
          </p:nvPr>
        </p:nvGraphicFramePr>
        <p:xfrm>
          <a:off x="214282" y="2436065"/>
          <a:ext cx="8715436" cy="433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36">
                  <a:extLst>
                    <a:ext uri="{9D8B030D-6E8A-4147-A177-3AD203B41FA5}">
                      <a16:colId xmlns="" xmlns:a16="http://schemas.microsoft.com/office/drawing/2014/main" val="85350179"/>
                    </a:ext>
                  </a:extLst>
                </a:gridCol>
                <a:gridCol w="7124400">
                  <a:extLst>
                    <a:ext uri="{9D8B030D-6E8A-4147-A177-3AD203B41FA5}">
                      <a16:colId xmlns="" xmlns:a16="http://schemas.microsoft.com/office/drawing/2014/main" val="3890820314"/>
                    </a:ext>
                  </a:extLst>
                </a:gridCol>
              </a:tblGrid>
              <a:tr h="416871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Nivell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Manifestacions</a:t>
                      </a:r>
                      <a:r>
                        <a:rPr lang="es-ES" dirty="0"/>
                        <a:t> de la víctima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91095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s-ES" b="1" dirty="0"/>
                        <a:t>Normal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Pensa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amb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claredat</a:t>
                      </a:r>
                      <a:r>
                        <a:rPr lang="es-ES" dirty="0"/>
                        <a:t> i </a:t>
                      </a:r>
                      <a:r>
                        <a:rPr lang="es-ES" dirty="0" err="1"/>
                        <a:t>rapidesa</a:t>
                      </a:r>
                      <a:r>
                        <a:rPr lang="es-ES" dirty="0"/>
                        <a:t>.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432204"/>
                  </a:ext>
                </a:extLst>
              </a:tr>
              <a:tr h="669546">
                <a:tc>
                  <a:txBody>
                    <a:bodyPr/>
                    <a:lstStyle/>
                    <a:p>
                      <a:r>
                        <a:rPr lang="es-ES" b="1" dirty="0" err="1"/>
                        <a:t>Confusió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Està</a:t>
                      </a:r>
                      <a:r>
                        <a:rPr lang="es-ES" dirty="0"/>
                        <a:t> desorientada i </a:t>
                      </a:r>
                      <a:r>
                        <a:rPr lang="es-ES" dirty="0" err="1"/>
                        <a:t>li</a:t>
                      </a:r>
                      <a:r>
                        <a:rPr lang="es-ES" dirty="0"/>
                        <a:t> costa </a:t>
                      </a:r>
                      <a:r>
                        <a:rPr lang="es-ES" dirty="0" err="1"/>
                        <a:t>mantenir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l’atenció</a:t>
                      </a:r>
                      <a:r>
                        <a:rPr lang="es-ES" dirty="0"/>
                        <a:t> i recordar</a:t>
                      </a:r>
                    </a:p>
                    <a:p>
                      <a:r>
                        <a:rPr lang="es-ES" dirty="0" err="1"/>
                        <a:t>Pensa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amb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menys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rapidesa</a:t>
                      </a:r>
                      <a:r>
                        <a:rPr lang="es-ES" dirty="0"/>
                        <a:t> i de </a:t>
                      </a:r>
                      <a:r>
                        <a:rPr lang="es-ES" dirty="0" err="1"/>
                        <a:t>vegades</a:t>
                      </a:r>
                      <a:r>
                        <a:rPr lang="es-ES" dirty="0"/>
                        <a:t> de manera </a:t>
                      </a:r>
                      <a:r>
                        <a:rPr lang="es-ES" dirty="0" err="1"/>
                        <a:t>incoherent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Pot</a:t>
                      </a:r>
                      <a:r>
                        <a:rPr lang="es-ES" dirty="0"/>
                        <a:t> alternar la </a:t>
                      </a:r>
                      <a:r>
                        <a:rPr lang="es-ES" dirty="0" err="1"/>
                        <a:t>irritabilitat</a:t>
                      </a:r>
                      <a:r>
                        <a:rPr lang="es-ES" dirty="0"/>
                        <a:t> i la </a:t>
                      </a:r>
                      <a:r>
                        <a:rPr lang="es-ES" dirty="0" err="1"/>
                        <a:t>somnolència</a:t>
                      </a:r>
                      <a:r>
                        <a:rPr lang="es-ES" dirty="0"/>
                        <a:t>.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1872052"/>
                  </a:ext>
                </a:extLst>
              </a:tr>
              <a:tr h="669546">
                <a:tc>
                  <a:txBody>
                    <a:bodyPr/>
                    <a:lstStyle/>
                    <a:p>
                      <a:r>
                        <a:rPr lang="es-ES" b="1" dirty="0" err="1"/>
                        <a:t>Somnolència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Està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semiadormida,però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obeir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ordres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senzilles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S’adona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molt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poc</a:t>
                      </a:r>
                      <a:r>
                        <a:rPr lang="es-ES" dirty="0"/>
                        <a:t> del que pasa al </a:t>
                      </a:r>
                      <a:r>
                        <a:rPr lang="es-ES" dirty="0" err="1"/>
                        <a:t>seu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voltant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Pot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dir</a:t>
                      </a:r>
                      <a:r>
                        <a:rPr lang="es-ES" dirty="0"/>
                        <a:t> poques </a:t>
                      </a:r>
                      <a:r>
                        <a:rPr lang="es-ES" dirty="0" err="1"/>
                        <a:t>paraules</a:t>
                      </a:r>
                      <a:r>
                        <a:rPr lang="es-ES" dirty="0"/>
                        <a:t> o frases curtes. </a:t>
                      </a:r>
                      <a:r>
                        <a:rPr lang="es-ES" dirty="0" err="1"/>
                        <a:t>Enfront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estímuls</a:t>
                      </a:r>
                      <a:r>
                        <a:rPr lang="es-ES" dirty="0"/>
                        <a:t> dolorosos, es </a:t>
                      </a:r>
                      <a:r>
                        <a:rPr lang="es-ES" dirty="0" err="1"/>
                        <a:t>desperta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ràpidament</a:t>
                      </a:r>
                      <a:r>
                        <a:rPr lang="es-ES" dirty="0"/>
                        <a:t> i fa </a:t>
                      </a:r>
                      <a:r>
                        <a:rPr lang="es-ES" dirty="0" err="1"/>
                        <a:t>moviments</a:t>
                      </a:r>
                      <a:r>
                        <a:rPr lang="es-ES" dirty="0"/>
                        <a:t> de defensa.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8489109"/>
                  </a:ext>
                </a:extLst>
              </a:tr>
              <a:tr h="669546">
                <a:tc>
                  <a:txBody>
                    <a:bodyPr/>
                    <a:lstStyle/>
                    <a:p>
                      <a:r>
                        <a:rPr lang="es-ES" b="1" dirty="0"/>
                        <a:t>Estupor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Està</a:t>
                      </a:r>
                      <a:r>
                        <a:rPr lang="es-ES" dirty="0"/>
                        <a:t> adormida, tan </a:t>
                      </a:r>
                      <a:r>
                        <a:rPr lang="es-ES" dirty="0" err="1"/>
                        <a:t>sols</a:t>
                      </a:r>
                      <a:r>
                        <a:rPr lang="es-ES" dirty="0"/>
                        <a:t> la </a:t>
                      </a:r>
                      <a:r>
                        <a:rPr lang="es-ES" dirty="0" err="1"/>
                        <a:t>desperten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els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estímuls</a:t>
                      </a:r>
                      <a:r>
                        <a:rPr lang="es-ES" dirty="0"/>
                        <a:t> intensos o </a:t>
                      </a:r>
                      <a:r>
                        <a:rPr lang="es-ES" dirty="0" err="1"/>
                        <a:t>repetits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 err="1"/>
                        <a:t>Dóna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respostes</a:t>
                      </a:r>
                      <a:r>
                        <a:rPr lang="es-ES" dirty="0"/>
                        <a:t> lentes i </a:t>
                      </a:r>
                      <a:r>
                        <a:rPr lang="es-ES" dirty="0" err="1"/>
                        <a:t>incoherents</a:t>
                      </a:r>
                      <a:r>
                        <a:rPr lang="es-ES" dirty="0"/>
                        <a:t>.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6282495"/>
                  </a:ext>
                </a:extLst>
              </a:tr>
              <a:tr h="669546">
                <a:tc>
                  <a:txBody>
                    <a:bodyPr/>
                    <a:lstStyle/>
                    <a:p>
                      <a:r>
                        <a:rPr lang="es-ES" b="1" dirty="0"/>
                        <a:t>Coma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Està</a:t>
                      </a:r>
                      <a:r>
                        <a:rPr lang="es-ES" dirty="0"/>
                        <a:t> adormida i tan </a:t>
                      </a:r>
                      <a:r>
                        <a:rPr lang="es-ES" dirty="0" err="1"/>
                        <a:t>sols</a:t>
                      </a:r>
                      <a:r>
                        <a:rPr lang="es-ES" dirty="0"/>
                        <a:t> reacciona </a:t>
                      </a:r>
                      <a:r>
                        <a:rPr lang="es-ES" dirty="0" err="1"/>
                        <a:t>als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estímuls</a:t>
                      </a:r>
                      <a:r>
                        <a:rPr lang="es-ES" dirty="0"/>
                        <a:t> dolorosos </a:t>
                      </a:r>
                      <a:r>
                        <a:rPr lang="es-ES" dirty="0" err="1"/>
                        <a:t>intensos.En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els</a:t>
                      </a:r>
                      <a:r>
                        <a:rPr lang="es-ES" dirty="0"/>
                        <a:t> comes </a:t>
                      </a:r>
                      <a:r>
                        <a:rPr lang="es-ES" dirty="0" err="1"/>
                        <a:t>més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profunds</a:t>
                      </a:r>
                      <a:r>
                        <a:rPr lang="es-ES" dirty="0"/>
                        <a:t> no hi ha </a:t>
                      </a:r>
                      <a:r>
                        <a:rPr lang="es-ES" dirty="0" err="1"/>
                        <a:t>resposta</a:t>
                      </a:r>
                      <a:r>
                        <a:rPr lang="es-ES" dirty="0"/>
                        <a:t> al dolor i </a:t>
                      </a:r>
                      <a:r>
                        <a:rPr lang="es-ES" dirty="0" err="1"/>
                        <a:t>desapareixen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els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reflexos</a:t>
                      </a:r>
                      <a:r>
                        <a:rPr lang="es-ES" dirty="0"/>
                        <a:t> corneal, </a:t>
                      </a:r>
                      <a:r>
                        <a:rPr lang="es-ES" dirty="0" err="1"/>
                        <a:t>pupil.lar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faringi</a:t>
                      </a:r>
                      <a:r>
                        <a:rPr lang="es-ES" dirty="0"/>
                        <a:t>… </a:t>
                      </a:r>
                      <a:r>
                        <a:rPr lang="es-ES" dirty="0" err="1"/>
                        <a:t>Manté</a:t>
                      </a:r>
                      <a:r>
                        <a:rPr lang="es-ES" dirty="0"/>
                        <a:t> la </a:t>
                      </a:r>
                      <a:r>
                        <a:rPr lang="es-ES" dirty="0" err="1"/>
                        <a:t>respiració</a:t>
                      </a:r>
                      <a:r>
                        <a:rPr lang="es-ES" dirty="0"/>
                        <a:t> i la circulación.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325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196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pupil·les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cerebral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Les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pupil·les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canvien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de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grandària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tot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depenent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de  la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quantitat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d’oxigen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que 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cervell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l’existència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traumatismes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cranials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ingestió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fàrmacs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drogues...  Per tant,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examinem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pupil·les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endParaRPr lang="en-US" sz="2800" dirty="0"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contretes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petites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miosi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o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grans o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dilatades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midriasi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2800" dirty="0"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reactivitat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reaccionen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una font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llum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sobtada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reactives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o no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reaccionen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areactives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2800" dirty="0"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simetria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iguals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isocòria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o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anisocòria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23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activitats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sensitiva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motora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 lesions del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central o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sensitius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motors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funcionament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Recollida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d'informació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dut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través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sentits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Respostes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motores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realitzades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partir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moviments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-li que: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Somriqui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aixequi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dos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braços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digui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frase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400" b="0" i="1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sentit</a:t>
            </a:r>
            <a:endParaRPr lang="en-US" sz="2400" i="1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81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assegurar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-se que la persona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ho fa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eficàcia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necessari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observar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següents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paràmetres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Nombre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d’inspiracions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minut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12-16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adultes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nadons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40.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isminuint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l’edat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'amplitud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profunditat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volum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d’aire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dolor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moviments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respiratoris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(possible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44;p62">
            <a:extLst>
              <a:ext uri="{FF2B5EF4-FFF2-40B4-BE49-F238E27FC236}">
                <a16:creationId xmlns="" xmlns:a16="http://schemas.microsoft.com/office/drawing/2014/main" id="{B08AD572-1DD6-4185-B307-47BF7D9F5C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9727" y="1120764"/>
            <a:ext cx="3538537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0822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 ha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alteracions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20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Taquipnea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presenta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24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respiracions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minut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Apareix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febre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l’exercici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l’ansietat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por, les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anèmies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xocs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les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pneumònies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insuficiència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20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Bradipnea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presenta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menys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10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respiracions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minut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Apareix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tumors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cerebrals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per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depressió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respiratori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consum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narcòtics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morfina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entre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factors.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20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Apnea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qual hi ha una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absència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transitòria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en-US" sz="20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Dispnea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forçada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dificultosa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Sensació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manca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d’aire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2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circulació</a:t>
            </a: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30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pols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dilatació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artèries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transmet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l'impuls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contracció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cardíaca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30"/>
              <a:buNone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paràmetes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avaluem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intensitat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(fort,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dèbil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ritme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(regular, irregular)</a:t>
            </a: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freqüències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normals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adultes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estan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entre 60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70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batecs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minut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Disminueix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l’edat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120650" marR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L'absència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pols pot ser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deguda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a: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Afectació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cardíaca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Lesions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vasos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sanguinis.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Infeccions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molt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greus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casos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anteriors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neessita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immediata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4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2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2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32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constituït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una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complexa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xarxa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d’estructures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interrelacionades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responsable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d’afavorir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controlar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totes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corporals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destinades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mantenir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l’equilibri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intern del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organisme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seva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adaptació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ambient.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endParaRPr lang="en-US" sz="32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òrgans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l’encèfal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medul·la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espinal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nombrosos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distribuïts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tot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cos.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Diferenciarem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dos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nerviosos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32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95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circulació</a:t>
            </a: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Canvis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freqüència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cardíaca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l’edat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="" xmlns:a16="http://schemas.microsoft.com/office/drawing/2014/main" id="{F8E63A4B-1A30-4988-BF04-55C91E826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011910"/>
              </p:ext>
            </p:extLst>
          </p:nvPr>
        </p:nvGraphicFramePr>
        <p:xfrm>
          <a:off x="2627784" y="3068960"/>
          <a:ext cx="3888432" cy="35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85814667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4205476859"/>
                    </a:ext>
                  </a:extLst>
                </a:gridCol>
              </a:tblGrid>
              <a:tr h="43930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Edat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Batecs</a:t>
                      </a:r>
                      <a:r>
                        <a:rPr lang="es-ES" dirty="0"/>
                        <a:t> per </a:t>
                      </a:r>
                      <a:r>
                        <a:rPr lang="es-ES" dirty="0" err="1"/>
                        <a:t>minut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73005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r>
                        <a:rPr lang="es-ES" dirty="0"/>
                        <a:t>De 0 a 6 </a:t>
                      </a:r>
                      <a:r>
                        <a:rPr lang="es-ES" dirty="0" err="1"/>
                        <a:t>mesos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100-140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9916353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 6 a 12 </a:t>
                      </a:r>
                      <a:r>
                        <a:rPr lang="es-ES" dirty="0" err="1"/>
                        <a:t>mesos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100-120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1963219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r>
                        <a:rPr lang="es-ES" dirty="0"/>
                        <a:t>D’1 a 6 </a:t>
                      </a:r>
                      <a:r>
                        <a:rPr lang="es-ES" dirty="0" err="1"/>
                        <a:t>anys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90-110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0699424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 7 a 10 </a:t>
                      </a:r>
                      <a:r>
                        <a:rPr lang="es-ES" dirty="0" err="1"/>
                        <a:t>anys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80-100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7743058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D’11 a 14 </a:t>
                      </a:r>
                      <a:r>
                        <a:rPr lang="es-ES" dirty="0" err="1"/>
                        <a:t>anys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70-90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004031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 15 a 18 </a:t>
                      </a:r>
                      <a:r>
                        <a:rPr lang="es-ES" dirty="0" err="1"/>
                        <a:t>anys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65-80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2263852"/>
                  </a:ext>
                </a:extLst>
              </a:tr>
              <a:tr h="439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/>
                        <a:t>Més</a:t>
                      </a:r>
                      <a:r>
                        <a:rPr lang="es-ES" dirty="0"/>
                        <a:t> de 18 </a:t>
                      </a:r>
                      <a:r>
                        <a:rPr lang="es-ES" dirty="0" err="1"/>
                        <a:t>anys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60-70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55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3400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circulació</a:t>
            </a: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90"/>
              <a:buNone/>
            </a:pP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On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pren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pols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?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endParaRPr lang="es-ES" sz="1400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1800"/>
              <a:buFont typeface="Tahoma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l’arteria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radial                    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l’artèria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caròtida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                  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l’artèria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humeral</a:t>
            </a:r>
            <a:endParaRPr lang="es-E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pren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pols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dits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índex i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mig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sobre el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punt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l’artèria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comprimint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contra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l’ós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No el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prenguis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polze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té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petites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artèries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l’extrem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i notaries el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teu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pols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63;p65">
            <a:extLst>
              <a:ext uri="{FF2B5EF4-FFF2-40B4-BE49-F238E27FC236}">
                <a16:creationId xmlns="" xmlns:a16="http://schemas.microsoft.com/office/drawing/2014/main" id="{9457D0F3-C200-422E-A8C8-097D3C6C9E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6748" y="3068960"/>
            <a:ext cx="8008937" cy="217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76889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20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corporal</a:t>
            </a:r>
          </a:p>
          <a:p>
            <a:pPr marL="444500" marR="0" lvl="0" indent="-323850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quantitat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calor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mesurada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graus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centígrads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que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informa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l’equilibri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entre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calor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produïda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pel cos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calor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perduda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corporal normal:</a:t>
            </a:r>
            <a:endParaRPr lang="en-US" sz="2800" dirty="0"/>
          </a:p>
          <a:p>
            <a:pPr marL="444500" marR="0" lvl="0" indent="-323850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Oscil·la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entre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36 ºC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37,5 ºC.</a:t>
            </a:r>
            <a:endParaRPr lang="en-US" sz="2800" dirty="0"/>
          </a:p>
          <a:p>
            <a:pPr marL="444500" marR="0" lvl="0" indent="-323850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-Quan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36 ºC o per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39ºC 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precisa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mèdica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Menys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35º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hipotèrmia</a:t>
            </a:r>
            <a:endParaRPr lang="en-US" sz="2800" dirty="0"/>
          </a:p>
          <a:p>
            <a:pPr marL="444500" marR="0" lvl="0" indent="-323850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grans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infants petits: Pot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pujar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baixar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fora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límits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normals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Si no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disposem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termòmetre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podem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aproximació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posant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dors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la nostra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front de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I, per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comparació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pròpia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valorarem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hi ha un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excés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calor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o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fred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98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dolor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El dolor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ímptoma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molt important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Reacció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emocional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proporcional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sofriment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S'haurà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Lesions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cremades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Blaus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contusions.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Deformitats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fractures.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Lesions internes.</a:t>
            </a:r>
            <a:endParaRPr lang="en-US" sz="2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76;p67">
            <a:extLst>
              <a:ext uri="{FF2B5EF4-FFF2-40B4-BE49-F238E27FC236}">
                <a16:creationId xmlns="" xmlns:a16="http://schemas.microsoft.com/office/drawing/2014/main" id="{27432229-90DF-4636-BDE3-F02106A478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3925" y="4216456"/>
            <a:ext cx="3952875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92442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Com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avaluar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Si una persona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vital: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d’emergència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existeix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d'urgència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Existeixen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tres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nivells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d'urgència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mèdica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1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2400" b="1" i="0" u="none" dirty="0">
                <a:latin typeface="Tahoma"/>
                <a:ea typeface="Tahoma"/>
                <a:cs typeface="Tahoma"/>
                <a:sym typeface="Tahoma"/>
              </a:rPr>
              <a:t> vital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: Les lesions que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sofreix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posen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la seva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1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24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latin typeface="Tahoma"/>
                <a:ea typeface="Tahoma"/>
                <a:cs typeface="Tahoma"/>
                <a:sym typeface="Tahoma"/>
              </a:rPr>
              <a:t>funcional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: Les lesions no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alteren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seves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vitals.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2400" b="1" i="0" u="none" dirty="0">
                <a:latin typeface="Tahoma"/>
                <a:ea typeface="Tahoma"/>
                <a:cs typeface="Tahoma"/>
                <a:sym typeface="Tahoma"/>
              </a:rPr>
              <a:t>Sense </a:t>
            </a:r>
            <a:r>
              <a:rPr lang="en-US" sz="2400" b="1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: Les lesions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evolucionaran</a:t>
            </a:r>
            <a:r>
              <a:rPr lang="en-US" sz="2400" b="0" i="0" u="none" dirty="0">
                <a:latin typeface="Tahoma"/>
                <a:ea typeface="Tahoma"/>
                <a:cs typeface="Tahoma"/>
                <a:sym typeface="Tahoma"/>
              </a:rPr>
              <a:t> cap a una plena </a:t>
            </a: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recuperació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48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d’emergència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630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d'emergència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com 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finalitat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saber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corre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imminent.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2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S'inicia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comprovant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la persona 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conscient.</a:t>
            </a:r>
            <a:endParaRPr lang="en-US" sz="1800" dirty="0"/>
          </a:p>
          <a:p>
            <a:pPr marL="444500" marR="0" lvl="0" indent="-323850" algn="l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inconscient 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S'avalua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endParaRPr lang="en-US" sz="1800" dirty="0"/>
          </a:p>
          <a:p>
            <a:pPr marL="444500" marR="0" lvl="0" indent="-323850" algn="l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l’existència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d’hemorràgies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severes</a:t>
            </a:r>
            <a:endParaRPr lang="en-US" sz="1800" dirty="0"/>
          </a:p>
          <a:p>
            <a:pPr marL="444500" marR="0" lvl="0" indent="-323850" algn="l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Arial"/>
              <a:buNone/>
            </a:pPr>
            <a:r>
              <a:rPr lang="en-US" sz="1800" b="0" i="0" u="sng" dirty="0"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https://www.youtube.com/embed/RJeTvrAhsy0?controls=1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89;p69">
            <a:extLst>
              <a:ext uri="{FF2B5EF4-FFF2-40B4-BE49-F238E27FC236}">
                <a16:creationId xmlns="" xmlns:a16="http://schemas.microsoft.com/office/drawing/2014/main" id="{0EEFDC78-5F74-4963-BEBC-AD715E6E25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686" y="1007305"/>
            <a:ext cx="3048000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1806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d’emergència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Valoració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consciència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conscient: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sacsejar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suavitat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espatlles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preguntant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-li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prou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alta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“Et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trobes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?”.</a:t>
            </a:r>
            <a:endParaRPr lang="en-US" sz="24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-se: La sang li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1206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inconscient: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S'ha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decúbit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supí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d’obrir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-li la via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aèria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realitzant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maniobra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front-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mentó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valoració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tècnica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veure-escoltar-sentir</a:t>
            </a:r>
            <a:r>
              <a:rPr lang="en-US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644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d’emergència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Valoració</a:t>
            </a:r>
            <a:r>
              <a:rPr lang="es-ES" sz="1800" b="0" i="0" u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s-ES" sz="1800" b="0" i="0" u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endParaRPr lang="es-ES" sz="1800" dirty="0">
              <a:solidFill>
                <a:schemeClr val="accent1"/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Per valorar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via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aèria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ha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d'estar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lliure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444500" marR="0" lvl="0" indent="-32385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Explorar si hi ha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realitzant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la maniobra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front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-mentó i, si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eficaç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Aplicar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l’estratègia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mirar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escoltar 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sentir (MES)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durant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segons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sigui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suficiente, ha de ser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intensa que una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alenada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esporàdica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o que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uns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intents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dèbils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de respirar (en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primers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moments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de la ACR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comunes les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petites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alenades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agòniques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).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02;p71">
            <a:extLst>
              <a:ext uri="{FF2B5EF4-FFF2-40B4-BE49-F238E27FC236}">
                <a16:creationId xmlns="" xmlns:a16="http://schemas.microsoft.com/office/drawing/2014/main" id="{4383406C-FE23-47E2-A3C2-A512AA5FCE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3966" y="1279997"/>
            <a:ext cx="3738562" cy="257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9705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urgent</a:t>
            </a: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urgent es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duu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no hi ha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vital,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com 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objectiu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identificar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màxim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detall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, les lesions o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danys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pateix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. Es fa una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exploració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 de cap a </a:t>
            </a:r>
            <a:r>
              <a:rPr lang="en-US" sz="1800" i="0" u="none" dirty="0" err="1">
                <a:latin typeface="Tahoma"/>
                <a:ea typeface="Tahoma"/>
                <a:cs typeface="Tahoma"/>
                <a:sym typeface="Tahoma"/>
              </a:rPr>
              <a:t>peus</a:t>
            </a:r>
            <a:r>
              <a:rPr lang="en-US" sz="180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509;p72">
            <a:extLst>
              <a:ext uri="{FF2B5EF4-FFF2-40B4-BE49-F238E27FC236}">
                <a16:creationId xmlns="" xmlns:a16="http://schemas.microsoft.com/office/drawing/2014/main" id="{BD7F1812-3015-481C-A573-AC924BA5CF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7813" y="3795362"/>
            <a:ext cx="5834062" cy="244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72985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urgent 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de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tranquil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litzar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la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mantenir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-la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informada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de  les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nostres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intencions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accions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Explorarem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16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Cap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mirarem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l’aspecte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cara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buscarem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contusions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sota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cabell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cara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Apreciarem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epistaxi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(sang del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nas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o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otorràgia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(sang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orella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lesions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ulls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Coll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tractar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molta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cura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Si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moure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mantenir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l’eix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cap-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coll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-tronc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como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 bloc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rígid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Tòrax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buscar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presència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deformacions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Valorar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moviments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respiratoris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Abdomen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buscar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localitzar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dolor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existeix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notar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dur o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tou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pensar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possibilitat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lesions internes.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Extremitats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moure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al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mínim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possible,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comparar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ambdós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membres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buscar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punts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sagnants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deformacions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explorar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sensibilitat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moviment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descartar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lesions de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medul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espinal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06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Esquena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sospitar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fractures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vertebrals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/o lesions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medul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lars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mecanisme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l’accident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93750"/>
              </a:lnSpc>
              <a:spcBef>
                <a:spcPts val="4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Sempre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convenient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buscar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qualsevol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indicatiu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de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tipus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mèdic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com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ara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d’informació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braçalets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collars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d’alerta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mèdica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que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poden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informar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 per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exemple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diabètica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lèrgica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algun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medicament,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hemofílica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sota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tractament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mèdic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donant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d’òrgans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4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SN central (SNC):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s’encarrega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d’elaborar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directrius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corporals.</a:t>
            </a:r>
            <a:endParaRPr lang="en-US" sz="32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SN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perifèric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(SNP) :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recull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necessària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extern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intern,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duu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indispensables per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efectuar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modificacions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necessàries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divideix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3200" dirty="0"/>
          </a:p>
          <a:p>
            <a:pPr marL="444500" marR="0" lvl="0" indent="-323850" algn="l" rtl="0">
              <a:lnSpc>
                <a:spcPct val="116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autònom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SNA, format  per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estructures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regulen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automàtiques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involuntàries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3200" dirty="0"/>
          </a:p>
          <a:p>
            <a:pPr marL="444500" marR="0" lvl="0" indent="-323850" algn="l" rtl="0">
              <a:lnSpc>
                <a:spcPct val="116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ahoma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somàtic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format per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estructures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regulen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voluntàries</a:t>
            </a:r>
            <a:r>
              <a:rPr lang="en-US" sz="2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32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61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procediment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operatiu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Sistema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d’Emergències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Mèdiques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Catalunya (SEM) 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considera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incident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múltiples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(IMV) un accident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6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greus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10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qualsevol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categoria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  <a:p>
            <a:pPr marL="12065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Aquestes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emergències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requereixen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ràpida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intervenció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garanteixi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l’atenció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totes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persones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afectades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garantir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bona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assistència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sanitària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serà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necessari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saber com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organitzar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-se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aquestes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situacions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poder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donar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millor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atenció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possible a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22;p74">
            <a:extLst>
              <a:ext uri="{FF2B5EF4-FFF2-40B4-BE49-F238E27FC236}">
                <a16:creationId xmlns="" xmlns:a16="http://schemas.microsoft.com/office/drawing/2014/main" id="{B8D9D9F1-9366-4925-A169-74EEEFFBCF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928670"/>
            <a:ext cx="2845518" cy="1569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8607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Existeixen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diferents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emergències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col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lectives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un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exemple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funció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causes que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provoquen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Naturals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terratrèmols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inundacions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riuades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incendis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...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Antròpiques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desencadenades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accions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humanes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com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centrals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nuclears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autopistes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aeroports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xarxa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ferroviària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...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Socials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situades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zones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concentracions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població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com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concerts,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aglomeracions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estadis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esportius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...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69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Quan 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produeix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catàstrofe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o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emergència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lectiva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seguretat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dels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que hi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participen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fonamental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prevenir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nous accidents;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això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s’han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d’acotar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diferents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zones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funció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situació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del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risc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existent.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delimitació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es fa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zones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concèntriques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rescat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auxili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suport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</a:t>
            </a: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mbri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36;p76">
            <a:extLst>
              <a:ext uri="{FF2B5EF4-FFF2-40B4-BE49-F238E27FC236}">
                <a16:creationId xmlns="" xmlns:a16="http://schemas.microsoft.com/office/drawing/2014/main" id="{C942E2B4-E3E6-416F-B955-D10389C19B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1600" y="3789040"/>
            <a:ext cx="6657975" cy="279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8073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de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rescat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salvament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o 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calenta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lloc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on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s’ha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produït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succés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la zona zero.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ella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es fa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primer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triatge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o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triatge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bàsic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Hi ha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risc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per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intervinents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funció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tipus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sinistre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aquesta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zona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només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hi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haurien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d’accedir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equips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salvament:representants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del SEM (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Servei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d’emergències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mèdiques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),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extinció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d’incendis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(bombers),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Mossos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d’esquadra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protecció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civil de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generalitat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Els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serveis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mèdics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només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entraran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escena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aquesta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àrea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quan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la seva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assistència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seu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suport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siguin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necessaris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rescats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complicats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d’auxili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socors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o 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tèbia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l’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espai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destinat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al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triatge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avançat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(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precís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que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bàsic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propi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servei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mèdic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), on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realitza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l’atenció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sanitària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evacuació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ferits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Dins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d’aquesta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zona hi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trobem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958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Cambria"/>
              <a:buNone/>
            </a:pPr>
            <a:r>
              <a:rPr lang="en-US" sz="180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L’ </a:t>
            </a:r>
            <a:r>
              <a:rPr lang="en-US" sz="180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àrea</a:t>
            </a:r>
            <a:r>
              <a:rPr lang="en-US" sz="180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classificació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on es fa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triatge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avançat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víctimes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lloc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on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porten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ferits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il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lesos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un cop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classificats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 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lloc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càrrega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d’ambulàncies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Cambria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 punt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mèdic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avançat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(PMA) o hospital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campanya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que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permet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donar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un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suport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mèdic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avançat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imprescindible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múltiples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víctimes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estabilitzant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-les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perquè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puguin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suportar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transport.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Cambria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També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es pot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ubicar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un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niu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ferits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(zona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reagrupament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ferits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abans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passar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pel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triatge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).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un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espai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segur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ampli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amb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un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accés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ràpid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que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faciliti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transport.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444500" marR="0" lvl="0" indent="-323850" algn="just" rtl="0"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imes New Roman"/>
              <a:buNone/>
            </a:pP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base de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suport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o 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zona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freda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 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on se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situen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comandaments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serveis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intervinents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elements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suport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establint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un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centre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comanda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-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avançat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(CCA).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la zona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destinada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per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exemple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l’aparcament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d’ambulàncies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espera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,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manera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que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permeti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circulació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de vehicles.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257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general de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Assegurar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protecció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tant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propia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com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o terceres persones.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 Trucar a </a:t>
            </a:r>
            <a:r>
              <a:rPr lang="ca-ES" sz="1800" dirty="0">
                <a:latin typeface="Tahoma"/>
                <a:ea typeface="Tahoma"/>
                <a:cs typeface="Tahoma"/>
                <a:sym typeface="Tahoma"/>
              </a:rPr>
              <a:t>emergències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classificació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dirty="0" err="1"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planteja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dues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fases:</a:t>
            </a:r>
            <a:endParaRPr lang="es-ES" sz="1800" dirty="0"/>
          </a:p>
          <a:p>
            <a:pPr marL="120650" marR="0" lvl="0" indent="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    -Es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demana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que si poden, 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s'aixequin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caminin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120650" marR="0" lvl="0" indent="0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dirty="0">
                <a:latin typeface="Tahoma"/>
                <a:ea typeface="Tahoma"/>
                <a:cs typeface="Tahoma"/>
                <a:sym typeface="Tahoma"/>
              </a:rPr>
              <a:t>     -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dua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l'avaluació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d’emergencia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les que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no han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pogut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desplaçar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-se,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començant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per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propera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12065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S'obté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una primera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aproximació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: nombre de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gravetat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necessitats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d'atenció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...</a:t>
            </a:r>
            <a:endParaRPr lang="es-ES" sz="1800" dirty="0"/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971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6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triatge</a:t>
            </a:r>
            <a:r>
              <a:rPr lang="en-US" sz="16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defineix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com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procediment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destinat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obtenir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determinades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categories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funció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pronòstic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vital per,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d’aquesta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manera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poder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prioritzar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-ne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l’atenció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tractament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mitjançant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recursos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disponibles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Totes les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abans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ser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evacuades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ser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classificades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exceptuant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situacions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què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sigui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dificultós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foscor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meteorologia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adversa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pel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risc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al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reanimador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la </a:t>
            </a:r>
            <a:r>
              <a:rPr lang="en-US" sz="16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6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6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                                                      El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pràctica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d’origen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militar</a:t>
            </a: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270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neix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sanitat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militar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atès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camp de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batalla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hi ha un gran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nombre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baixes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sigut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adaptat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vida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civil.</a:t>
            </a: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27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L’exèrcit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Napoleó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ser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primer a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aplicar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El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seu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cirurgià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cap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inventar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aquesta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manera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classificar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segons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gravetat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seves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soldats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mortals es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deixaven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un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costat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perquè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morissin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mentre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aquells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lesions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menys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greus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eren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atesos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perquè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poguessin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tornar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la </a:t>
            </a:r>
            <a:r>
              <a:rPr lang="en-US" sz="12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batalla</a:t>
            </a:r>
            <a:r>
              <a:rPr lang="en-US" sz="12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2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501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2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com 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mètode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classificació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ha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seguir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 protocol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compartit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tothom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tot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hi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hagi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maneres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diferents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dur 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terme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aquesta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Així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perquè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sigui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eficaç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ha de ser: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imes New Roman"/>
              <a:buNone/>
            </a:pP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Ràpid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regla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general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s’estima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dedicar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 temps de: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30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segons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morta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minut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lleu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minuts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greu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637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imes New Roman"/>
              <a:buNone/>
            </a:pP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Complet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dur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terme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correcta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valoració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retirar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apòsits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embenats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peces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roba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imes New Roman"/>
              <a:buNone/>
            </a:pP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Precís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segur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errors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fatals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dubte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millor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gravetat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que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pensem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passar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vermella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negra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dubte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imes New Roman"/>
              <a:buNone/>
            </a:pP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Individual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ha de ser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manera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individual. No es fan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avaluacions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grup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avaluar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tothom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a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primera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ronda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no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podrà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reavaluar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fins que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s’hagin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valorat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totes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altres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2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690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triatge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s’han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detectar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principals </a:t>
            </a:r>
            <a:r>
              <a:rPr lang="en-US" sz="2000" b="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amenaces</a:t>
            </a:r>
            <a:r>
              <a:rPr lang="en-US" sz="2000" b="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per a la </a:t>
            </a:r>
            <a:r>
              <a:rPr lang="en-US" sz="2000" b="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vida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l’asfíxia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l’hemorràgia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xoc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 Una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classificació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correcta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diferenciarà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aquells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pacients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requereixen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reanimació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immediata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d’aquells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presenten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lesions mortals o lesions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lleus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no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necessitin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assistència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immediata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marR="0" lvl="0" indent="-323850" algn="just" rtl="0">
              <a:lnSpc>
                <a:spcPct val="116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/>
          </a:p>
          <a:p>
            <a:pPr marL="444500" marR="0" lvl="0" indent="-323850" algn="just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tipus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triatge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bàsic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ser molts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comuns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mètode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SHORT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mètode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START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3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2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just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ca-ES" sz="20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Totes les accions del sistema nerviós es realitzen gràcies a la generació d’impulsos nerviosos que es transmeten, en forma de descàrrega química, des de una </a:t>
            </a:r>
            <a:r>
              <a:rPr lang="ca-ES" sz="20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cèl.lula</a:t>
            </a:r>
            <a:r>
              <a:rPr lang="ca-ES" sz="20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nerviosa a una altre. </a:t>
            </a:r>
            <a:endParaRPr lang="ca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000" b="0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just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ca-ES" sz="20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sistema nerviós central està protegit i aïllat per unes capes de teixit no nerviós, anomenades meninges, entre les quals passa un fluid que esmorteeix els moviments sobtats del cos, anomenat líquid </a:t>
            </a:r>
            <a:r>
              <a:rPr lang="ca-ES" sz="20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cefaloraquidi</a:t>
            </a:r>
            <a:r>
              <a:rPr lang="ca-ES" sz="20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Les meninges es componen de tres capes diferents que són anomenades, de dins a fora, piamàter, aracnoide i duramàter</a:t>
            </a:r>
            <a:endParaRPr lang="ca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306;p42">
            <a:extLst>
              <a:ext uri="{FF2B5EF4-FFF2-40B4-BE49-F238E27FC236}">
                <a16:creationId xmlns="" xmlns:a16="http://schemas.microsoft.com/office/drawing/2014/main" id="{C520AF6A-1276-4C6C-B91E-8B9390ADE8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6486" y="850282"/>
            <a:ext cx="2743200" cy="2011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48339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Mètode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SHORT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Davant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 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incident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múltiples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(IMV), qui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realitza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bàsic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primer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la zona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rescat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personal no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mèdic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responsable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la zona: agents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bombers, policies...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just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al 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personal no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mèdic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resulta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difícil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priorització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l’evacuació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això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simplificat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molt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bàsic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instaurant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mètode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SHORT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un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acrònim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què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inicial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referència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passos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seguir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324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Mètode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SHORT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80;p83">
            <a:extLst>
              <a:ext uri="{FF2B5EF4-FFF2-40B4-BE49-F238E27FC236}">
                <a16:creationId xmlns="" xmlns:a16="http://schemas.microsoft.com/office/drawing/2014/main" id="{169FF656-0F1A-48D9-8583-D61D05017E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032" y="1772816"/>
            <a:ext cx="4937125" cy="5156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9055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endParaRPr lang="es-E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Mètode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START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900" b="0" i="0" u="sng" dirty="0">
                <a:solidFill>
                  <a:srgbClr val="2980B9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https://www.youtube.com/embed/g1qn9DeaOM4?controls=1</a:t>
            </a: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587;p84">
            <a:extLst>
              <a:ext uri="{FF2B5EF4-FFF2-40B4-BE49-F238E27FC236}">
                <a16:creationId xmlns="" xmlns:a16="http://schemas.microsoft.com/office/drawing/2014/main" id="{31A243AB-7FB1-450C-A7A9-442F7FC3BE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89" y="1700808"/>
            <a:ext cx="5258674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27275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segons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prioritat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triatge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categories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funció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pronòstic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vital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funcional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per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determinar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l'ordre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què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s’han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d’atendre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evacuar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2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2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Sistema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protocolitzat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selecció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mitjançant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colors:</a:t>
            </a:r>
          </a:p>
          <a:p>
            <a:pPr marL="120650" marR="0" lvl="0" indent="0" algn="l" rtl="0">
              <a:lnSpc>
                <a:spcPct val="12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vermella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Màxima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prioritat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groga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intermtja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verda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mínima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Targeta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negra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Exitus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Tarjeta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blava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/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gris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Lesions incompatibles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vida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D925619-8AFA-414B-8270-F008DB10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04" y="4153280"/>
            <a:ext cx="3181350" cy="201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881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incidents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múltiples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2000" b="0" i="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(IMV)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Classificació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segons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prioritat</a:t>
            </a: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a 6">
            <a:extLst>
              <a:ext uri="{FF2B5EF4-FFF2-40B4-BE49-F238E27FC236}">
                <a16:creationId xmlns="" xmlns:a16="http://schemas.microsoft.com/office/drawing/2014/main" id="{5D4F1E9E-6D88-4EF6-AA6B-3747414E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7517438"/>
              </p:ext>
            </p:extLst>
          </p:nvPr>
        </p:nvGraphicFramePr>
        <p:xfrm>
          <a:off x="107504" y="1988841"/>
          <a:ext cx="8856022" cy="481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011">
                  <a:extLst>
                    <a:ext uri="{9D8B030D-6E8A-4147-A177-3AD203B41FA5}">
                      <a16:colId xmlns="" xmlns:a16="http://schemas.microsoft.com/office/drawing/2014/main" val="3083051123"/>
                    </a:ext>
                  </a:extLst>
                </a:gridCol>
                <a:gridCol w="4428011">
                  <a:extLst>
                    <a:ext uri="{9D8B030D-6E8A-4147-A177-3AD203B41FA5}">
                      <a16:colId xmlns="" xmlns:a16="http://schemas.microsoft.com/office/drawing/2014/main" val="2327451967"/>
                    </a:ext>
                  </a:extLst>
                </a:gridCol>
              </a:tblGrid>
              <a:tr h="2533797">
                <a:tc>
                  <a:txBody>
                    <a:bodyPr/>
                    <a:lstStyle/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Aturada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cardiorespiratòria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(ACR)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presenciada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i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reversible.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Obstrucció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mecànica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de la via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aèria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Lesions penetrants al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tòrax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Pneumotòrax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tensió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Xoc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hipovolèmic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molt sever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Cremades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en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una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superfície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superior al 20%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-32385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800" b="0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erveix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per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indicar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les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víctimes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que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presenten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lesions que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poden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trigar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 ser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ateses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,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en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principi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, un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màxim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de sis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hores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; lesions com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ara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: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Ferides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viscerals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None/>
                      </a:pP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Ferides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toràciques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sense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afectació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 la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ventilació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Fractures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obertes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950" marR="0" lvl="0" indent="0" algn="l" rtl="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Abdomen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agut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ca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4012"/>
                  </a:ext>
                </a:extLst>
              </a:tr>
              <a:tr h="2218730">
                <a:tc>
                  <a:txBody>
                    <a:bodyPr/>
                    <a:lstStyle/>
                    <a:p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Serveix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 indicar les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víctimes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que poden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trigar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ser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ateses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terminis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superiors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6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hores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sense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risc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vital.</a:t>
                      </a:r>
                    </a:p>
                    <a:p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Lesions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cerebrals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que necesiten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descompressió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ferides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musculars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fractures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d’ossos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llargs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contusions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toràciques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fractures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d’ossos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curts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s-ES" sz="1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luxacions</a:t>
                      </a:r>
                      <a:r>
                        <a:rPr lang="es-E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La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targeta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negra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i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targeta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gris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indica les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víctimes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mortes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o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amb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lesions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incompa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-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tibles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amb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la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vida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; lesions com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ara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: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aturada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cardiorespiratòria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(ACR) no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presenciada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,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traumatisme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cranioencefàlic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(TCE)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amb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sortida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de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massa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encefàlica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i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destrucció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multiorgànica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.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En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aquesta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categoria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ja no es pot fer res per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salvar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la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vida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de la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víctima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; per tant,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serà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el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grup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amb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menys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prioritat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d’atenció</a:t>
                      </a: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.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ca-E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570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72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central (SNC)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format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nerviosos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Cerebel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Tronc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encefàlic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Medul·la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espinal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-El SNC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regula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funcionament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diversos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òrgans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aparells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cos, 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localitzen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psíquiques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superiors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pròpies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l’ésser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humà</a:t>
            </a:r>
            <a:endParaRPr lang="en-US" sz="1800" dirty="0"/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L’encèfal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compost pel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cerebel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tija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encefàlica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Rep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totes les parts del cos,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després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missatges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músculs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indicant com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d’actuar</a:t>
            </a:r>
            <a:endParaRPr lang="en-US" sz="1800" dirty="0"/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medul</a:t>
            </a:r>
            <a:r>
              <a:rPr lang="en-US"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espinal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senyals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l’encèfal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perifèric</a:t>
            </a: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13;p43">
            <a:extLst>
              <a:ext uri="{FF2B5EF4-FFF2-40B4-BE49-F238E27FC236}">
                <a16:creationId xmlns="" xmlns:a16="http://schemas.microsoft.com/office/drawing/2014/main" id="{5A5E12A7-DBBF-4A58-A5DC-32C1BA7235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0663" y="1443037"/>
            <a:ext cx="1259632" cy="397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697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nerviós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s'encarrega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activitats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causa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traumatismes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malalties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activitats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veure's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afectades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320;p44">
            <a:extLst>
              <a:ext uri="{FF2B5EF4-FFF2-40B4-BE49-F238E27FC236}">
                <a16:creationId xmlns="" xmlns:a16="http://schemas.microsoft.com/office/drawing/2014/main" id="{794F5AF4-F4B8-4A41-9BD4-EF7AE271A4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5604" y="3429000"/>
            <a:ext cx="4694237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3554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neurològica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1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sistema</a:t>
            </a:r>
            <a:r>
              <a:rPr lang="en-US" sz="1800" b="1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nerviós</a:t>
            </a:r>
            <a:r>
              <a:rPr lang="en-US" sz="1800" b="1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perifèric</a:t>
            </a:r>
            <a:r>
              <a:rPr lang="en-US" sz="1800" b="1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(SNP)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part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sistema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nerviós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formada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pels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nervis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ganglis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nerviosos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que es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troben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fora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l’encèfal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medul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espinal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mesura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s’allunyen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medul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ucida Sans"/>
              </a:rPr>
              <a:t>·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espinal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nervis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es van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ramificant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donen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lloc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nervis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diàmetre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menor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innerven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òrgans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pell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músculs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esdevenen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dos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tipus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terminacions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Sensitives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pell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nervis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acaben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unes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ramificacions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fines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d’es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tructura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especial que se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situen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diversos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nivells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pell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constitueixen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receptors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detecten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tacte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dolor,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pressió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fred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l’escalfor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També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hi ha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terminacions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sensitives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músculs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òrgans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interns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detecten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Motores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transmeten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impulsos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provoquen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contracció</a:t>
            </a:r>
            <a:r>
              <a:rPr lang="en-US" sz="1800" b="0" i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muscular.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25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2   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6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l’estat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s-E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respiratòria</a:t>
            </a:r>
            <a:endParaRPr lang="es-ES" sz="18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respiració</a:t>
            </a:r>
            <a:r>
              <a:rPr lang="es-E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porta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(O2) de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l'aire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ambiental a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cadascuna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cèl·lules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i que evacua a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l'exterior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diòxid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carboni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(CO2)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generat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les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mateixes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24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333;p46">
            <a:extLst>
              <a:ext uri="{FF2B5EF4-FFF2-40B4-BE49-F238E27FC236}">
                <a16:creationId xmlns="" xmlns:a16="http://schemas.microsoft.com/office/drawing/2014/main" id="{447CF485-B89A-4C33-9DFF-0DC4D52CE3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837" y="3343275"/>
            <a:ext cx="7680325" cy="324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43298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5774</Words>
  <Application>Microsoft Office PowerPoint</Application>
  <PresentationFormat>Presentación en pantalla (4:3)</PresentationFormat>
  <Paragraphs>4163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NF 2   L’ Avaluació de l’estat de la víctima 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  <vt:lpstr>NF 2   L’ Avaluació de l’estat de la víctima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 1  Valoració inicial de l’assistència en una urgència</dc:title>
  <dc:creator>profe</dc:creator>
  <cp:lastModifiedBy>profe</cp:lastModifiedBy>
  <cp:revision>41</cp:revision>
  <dcterms:created xsi:type="dcterms:W3CDTF">2021-10-05T13:18:40Z</dcterms:created>
  <dcterms:modified xsi:type="dcterms:W3CDTF">2021-10-14T13:20:38Z</dcterms:modified>
</cp:coreProperties>
</file>