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y="5143500" cx="9144000"/>
  <p:notesSz cx="9144000" cy="5143500"/>
  <p:embeddedFontLst>
    <p:embeddedFont>
      <p:font typeface="Tahoma"/>
      <p:regular r:id="rId64"/>
      <p:bold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66" roundtripDataSignature="AMtx7mjjKQLKc/cwsEd/1BBLbZUzxeC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Tahoma-regular.fntdata"/><Relationship Id="rId63" Type="http://schemas.openxmlformats.org/officeDocument/2006/relationships/slide" Target="slides/slide58.xml"/><Relationship Id="rId22" Type="http://schemas.openxmlformats.org/officeDocument/2006/relationships/slide" Target="slides/slide17.xml"/><Relationship Id="rId66" Type="http://customschemas.google.com/relationships/presentationmetadata" Target="metadata"/><Relationship Id="rId21" Type="http://schemas.openxmlformats.org/officeDocument/2006/relationships/slide" Target="slides/slide16.xml"/><Relationship Id="rId65" Type="http://schemas.openxmlformats.org/officeDocument/2006/relationships/font" Target="fonts/Tahoma-bold.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 name="Google Shape;44;p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9022400a9_0_7: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109022400a9_0_7: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c9ca761fa_0_19: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g10c9ca761fa_0_19: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0c9ca761fa_0_35: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10c9ca761fa_0_35: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0c9ca761fa_0_41: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g10c9ca761fa_0_41: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0c9ca761fa_0_47: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10c9ca761fa_0_47: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1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c9ca761fa_0_54: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10c9ca761fa_0_54: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1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p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1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0c9ca761fa_0_69: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g10c9ca761fa_0_69: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p1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1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0dce41fd68_0_4: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g10dce41fd68_0_4: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1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4" name="Google Shape;264;p1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 name="Google Shape;62;p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2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10a8605a3f_0_20: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g110a8605a3f_0_2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10a8605a3f_0_10: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g110a8605a3f_0_1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11dcdb5de8_0_6: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111dcdb5de8_0_6: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2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2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10a8605a3f_0_1: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g110a8605a3f_0_1: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11dcdb5de8_0_0: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g111dcdb5de8_0_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p2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9" name="Google Shape;339;p2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0c9ca761fa_0_0: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g10c9ca761fa_0_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p2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p2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2" name="Google Shape;362;p2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p2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p2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p3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p3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p3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p3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11dcdb5de8_0_23: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3" name="Google Shape;413;g111dcdb5de8_0_23: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c9ca761fa_0_9: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g10c9ca761fa_0_9: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11dcdb5de8_0_17: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0" name="Google Shape;420;g111dcdb5de8_0_17: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7" name="Google Shape;427;p3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11dcdb5de8_0_29: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6" name="Google Shape;436;g111dcdb5de8_0_29: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p3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p3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p3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2" name="Google Shape;462;p3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0" name="Google Shape;470;p4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 name="Google Shape;476;p4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9022400a9_0_0:notes"/>
          <p:cNvSpPr txBox="1"/>
          <p:nvPr>
            <p:ph idx="1" type="body"/>
          </p:nvPr>
        </p:nvSpPr>
        <p:spPr>
          <a:xfrm>
            <a:off x="914400" y="2443150"/>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109022400a9_0_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43"/>
          <p:cNvSpPr txBox="1"/>
          <p:nvPr>
            <p:ph type="title"/>
          </p:nvPr>
        </p:nvSpPr>
        <p:spPr>
          <a:xfrm>
            <a:off x="117054" y="150403"/>
            <a:ext cx="4925060" cy="26924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600">
                <a:solidFill>
                  <a:srgbClr val="B7B7B7"/>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3"/>
          <p:cNvSpPr txBox="1"/>
          <p:nvPr>
            <p:ph idx="1" type="body"/>
          </p:nvPr>
        </p:nvSpPr>
        <p:spPr>
          <a:xfrm>
            <a:off x="428325" y="1669875"/>
            <a:ext cx="8287349" cy="153923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 name="Google Shape;17;p43"/>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3"/>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3"/>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 name="Shape 20"/>
        <p:cNvGrpSpPr/>
        <p:nvPr/>
      </p:nvGrpSpPr>
      <p:grpSpPr>
        <a:xfrm>
          <a:off x="0" y="0"/>
          <a:ext cx="0" cy="0"/>
          <a:chOff x="0" y="0"/>
          <a:chExt cx="0" cy="0"/>
        </a:xfrm>
      </p:grpSpPr>
      <p:sp>
        <p:nvSpPr>
          <p:cNvPr id="21" name="Google Shape;21;p44"/>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4"/>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4"/>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 name="Shape 24"/>
        <p:cNvGrpSpPr/>
        <p:nvPr/>
      </p:nvGrpSpPr>
      <p:grpSpPr>
        <a:xfrm>
          <a:off x="0" y="0"/>
          <a:ext cx="0" cy="0"/>
          <a:chOff x="0" y="0"/>
          <a:chExt cx="0" cy="0"/>
        </a:xfrm>
      </p:grpSpPr>
      <p:sp>
        <p:nvSpPr>
          <p:cNvPr id="25" name="Google Shape;25;p45"/>
          <p:cNvSpPr txBox="1"/>
          <p:nvPr>
            <p:ph type="ctrTitle"/>
          </p:nvPr>
        </p:nvSpPr>
        <p:spPr>
          <a:xfrm>
            <a:off x="117054" y="150403"/>
            <a:ext cx="4925060" cy="26924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600">
                <a:solidFill>
                  <a:srgbClr val="B7B7B7"/>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5"/>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5"/>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5"/>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5"/>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46"/>
          <p:cNvSpPr txBox="1"/>
          <p:nvPr>
            <p:ph type="title"/>
          </p:nvPr>
        </p:nvSpPr>
        <p:spPr>
          <a:xfrm>
            <a:off x="117054" y="150403"/>
            <a:ext cx="4925060" cy="26924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600">
                <a:solidFill>
                  <a:srgbClr val="B7B7B7"/>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6"/>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 name="Google Shape;33;p46"/>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46"/>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6"/>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6"/>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 name="Shape 37"/>
        <p:cNvGrpSpPr/>
        <p:nvPr/>
      </p:nvGrpSpPr>
      <p:grpSpPr>
        <a:xfrm>
          <a:off x="0" y="0"/>
          <a:ext cx="0" cy="0"/>
          <a:chOff x="0" y="0"/>
          <a:chExt cx="0" cy="0"/>
        </a:xfrm>
      </p:grpSpPr>
      <p:sp>
        <p:nvSpPr>
          <p:cNvPr id="38" name="Google Shape;38;p47"/>
          <p:cNvSpPr txBox="1"/>
          <p:nvPr>
            <p:ph type="title"/>
          </p:nvPr>
        </p:nvSpPr>
        <p:spPr>
          <a:xfrm>
            <a:off x="117054" y="150403"/>
            <a:ext cx="4925060" cy="26924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600">
                <a:solidFill>
                  <a:srgbClr val="B7B7B7"/>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7"/>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7"/>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7"/>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2"/>
          <p:cNvSpPr/>
          <p:nvPr/>
        </p:nvSpPr>
        <p:spPr>
          <a:xfrm>
            <a:off x="0" y="437293"/>
            <a:ext cx="9144000" cy="0"/>
          </a:xfrm>
          <a:custGeom>
            <a:rect b="b" l="l" r="r" t="t"/>
            <a:pathLst>
              <a:path extrusionOk="0" h="120000" w="9144000">
                <a:moveTo>
                  <a:pt x="0" y="0"/>
                </a:moveTo>
                <a:lnTo>
                  <a:pt x="9143999" y="0"/>
                </a:lnTo>
              </a:path>
            </a:pathLst>
          </a:custGeom>
          <a:noFill/>
          <a:ln cap="flat" cmpd="sng" w="9525">
            <a:solidFill>
              <a:srgbClr val="D6D6D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 name="Google Shape;7;p42"/>
          <p:cNvPicPr preferRelativeResize="0"/>
          <p:nvPr/>
        </p:nvPicPr>
        <p:blipFill rotWithShape="1">
          <a:blip r:embed="rId1">
            <a:alphaModFix/>
          </a:blip>
          <a:srcRect b="0" l="0" r="0" t="0"/>
          <a:stretch/>
        </p:blipFill>
        <p:spPr>
          <a:xfrm>
            <a:off x="8322337" y="20980"/>
            <a:ext cx="821662" cy="393595"/>
          </a:xfrm>
          <a:prstGeom prst="rect">
            <a:avLst/>
          </a:prstGeom>
          <a:noFill/>
          <a:ln>
            <a:noFill/>
          </a:ln>
        </p:spPr>
      </p:pic>
      <p:sp>
        <p:nvSpPr>
          <p:cNvPr id="8" name="Google Shape;8;p42"/>
          <p:cNvSpPr/>
          <p:nvPr/>
        </p:nvSpPr>
        <p:spPr>
          <a:xfrm>
            <a:off x="0" y="1"/>
            <a:ext cx="9144000" cy="431800"/>
          </a:xfrm>
          <a:custGeom>
            <a:rect b="b" l="l" r="r" t="t"/>
            <a:pathLst>
              <a:path extrusionOk="0" h="431800" w="9144000">
                <a:moveTo>
                  <a:pt x="0" y="431698"/>
                </a:moveTo>
                <a:lnTo>
                  <a:pt x="0" y="0"/>
                </a:lnTo>
                <a:lnTo>
                  <a:pt x="9144000" y="0"/>
                </a:lnTo>
                <a:lnTo>
                  <a:pt x="9144000" y="431698"/>
                </a:lnTo>
                <a:lnTo>
                  <a:pt x="0" y="431698"/>
                </a:lnTo>
                <a:close/>
              </a:path>
            </a:pathLst>
          </a:cu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 name="Google Shape;9;p42"/>
          <p:cNvSpPr txBox="1"/>
          <p:nvPr>
            <p:ph type="title"/>
          </p:nvPr>
        </p:nvSpPr>
        <p:spPr>
          <a:xfrm>
            <a:off x="117054" y="150403"/>
            <a:ext cx="4925060" cy="26924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B7B7B7"/>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42"/>
          <p:cNvSpPr txBox="1"/>
          <p:nvPr>
            <p:ph idx="1" type="body"/>
          </p:nvPr>
        </p:nvSpPr>
        <p:spPr>
          <a:xfrm>
            <a:off x="428325" y="1669875"/>
            <a:ext cx="8287349" cy="153923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1" name="Google Shape;11;p42"/>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42"/>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2"/>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hyperlink" Target="https://player.vimeo.com/video/27577709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jpg"/><Relationship Id="rId4" Type="http://schemas.openxmlformats.org/officeDocument/2006/relationships/image" Target="../media/image21.jpg"/><Relationship Id="rId5"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 Id="rId4" Type="http://schemas.openxmlformats.org/officeDocument/2006/relationships/image" Target="../media/image29.jpg"/><Relationship Id="rId5"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youtube.com/v/hGMBMI5FHMs?allowFullScreen=true&amp;allowScriptAccess=always&amp;fs=1" TargetMode="External"/><Relationship Id="rId4" Type="http://schemas.openxmlformats.org/officeDocument/2006/relationships/hyperlink" Target="http://www.youtube.com/v/vVX8quUdPLA?allowFullScreen=true&amp;allowScriptAccess=always&amp;fs=1" TargetMode="External"/><Relationship Id="rId5"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jp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3.jp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jp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8.jpg"/><Relationship Id="rId4" Type="http://schemas.openxmlformats.org/officeDocument/2006/relationships/image" Target="../media/image49.jpg"/><Relationship Id="rId5" Type="http://schemas.openxmlformats.org/officeDocument/2006/relationships/image" Target="../media/image45.jpg"/><Relationship Id="rId6"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6.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0.jpg"/><Relationship Id="rId4" Type="http://schemas.openxmlformats.org/officeDocument/2006/relationships/image" Target="../media/image4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3.jpg"/><Relationship Id="rId4" Type="http://schemas.openxmlformats.org/officeDocument/2006/relationships/image" Target="../media/image4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6.jpg"/><Relationship Id="rId4" Type="http://schemas.openxmlformats.org/officeDocument/2006/relationships/image" Target="../media/image5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sp>
        <p:nvSpPr>
          <p:cNvPr id="46" name="Google Shape;46;p1"/>
          <p:cNvSpPr/>
          <p:nvPr/>
        </p:nvSpPr>
        <p:spPr>
          <a:xfrm>
            <a:off x="0" y="1"/>
            <a:ext cx="9144000" cy="2524760"/>
          </a:xfrm>
          <a:custGeom>
            <a:rect b="b" l="l" r="r" t="t"/>
            <a:pathLst>
              <a:path extrusionOk="0" h="2524760" w="9144000">
                <a:moveTo>
                  <a:pt x="9144000" y="0"/>
                </a:moveTo>
                <a:lnTo>
                  <a:pt x="0" y="0"/>
                </a:lnTo>
                <a:lnTo>
                  <a:pt x="0" y="2524201"/>
                </a:lnTo>
                <a:lnTo>
                  <a:pt x="9144000" y="2524201"/>
                </a:lnTo>
                <a:lnTo>
                  <a:pt x="9144000"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 name="Google Shape;47;p1"/>
          <p:cNvSpPr txBox="1"/>
          <p:nvPr>
            <p:ph type="title"/>
          </p:nvPr>
        </p:nvSpPr>
        <p:spPr>
          <a:xfrm>
            <a:off x="0" y="2065075"/>
            <a:ext cx="9144000" cy="7518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b="1" lang="en-US" sz="2400">
                <a:solidFill>
                  <a:schemeClr val="dk1"/>
                </a:solidFill>
              </a:rPr>
              <a:t>UNITAT FORMATIVA 2</a:t>
            </a:r>
            <a:endParaRPr b="1" sz="2400">
              <a:solidFill>
                <a:schemeClr val="dk1"/>
              </a:solidFill>
            </a:endParaRPr>
          </a:p>
          <a:p>
            <a:pPr indent="0" lvl="0" marL="12700" rtl="0" algn="ctr">
              <a:lnSpc>
                <a:spcPct val="100000"/>
              </a:lnSpc>
              <a:spcBef>
                <a:spcPts val="0"/>
              </a:spcBef>
              <a:spcAft>
                <a:spcPts val="0"/>
              </a:spcAft>
              <a:buSzPts val="1400"/>
              <a:buNone/>
            </a:pPr>
            <a:r>
              <a:t/>
            </a:r>
            <a:endParaRPr sz="2400">
              <a:solidFill>
                <a:schemeClr val="dk1"/>
              </a:solidFill>
            </a:endParaRPr>
          </a:p>
        </p:txBody>
      </p:sp>
      <p:sp>
        <p:nvSpPr>
          <p:cNvPr id="48" name="Google Shape;48;p1"/>
          <p:cNvSpPr txBox="1"/>
          <p:nvPr/>
        </p:nvSpPr>
        <p:spPr>
          <a:xfrm>
            <a:off x="39100" y="2716550"/>
            <a:ext cx="9066000" cy="981300"/>
          </a:xfrm>
          <a:prstGeom prst="rect">
            <a:avLst/>
          </a:prstGeom>
          <a:noFill/>
          <a:ln>
            <a:noFill/>
          </a:ln>
        </p:spPr>
        <p:txBody>
          <a:bodyPr anchorCtr="0" anchor="t" bIns="0" lIns="0" spcFirstLastPara="1" rIns="0" wrap="square" tIns="57150">
            <a:spAutoFit/>
          </a:bodyPr>
          <a:lstStyle/>
          <a:p>
            <a:pPr indent="0" lvl="0" marL="12700" marR="5080" rtl="0" algn="ctr">
              <a:lnSpc>
                <a:spcPct val="100000"/>
              </a:lnSpc>
              <a:spcBef>
                <a:spcPts val="745"/>
              </a:spcBef>
              <a:spcAft>
                <a:spcPts val="0"/>
              </a:spcAft>
              <a:buClr>
                <a:schemeClr val="dk1"/>
              </a:buClr>
              <a:buSzPts val="3000"/>
              <a:buFont typeface="Arial"/>
              <a:buNone/>
            </a:pPr>
            <a:r>
              <a:rPr b="0" i="0" lang="en-US" sz="3000" u="none" cap="none" strike="noStrike">
                <a:solidFill>
                  <a:schemeClr val="dk1"/>
                </a:solidFill>
                <a:latin typeface="Tahoma"/>
                <a:ea typeface="Tahoma"/>
                <a:cs typeface="Tahoma"/>
                <a:sym typeface="Tahoma"/>
              </a:rPr>
              <a:t>Aplicació de tècniques de suport vital bàsic  i desfibril·lació externa</a:t>
            </a:r>
            <a:endParaRPr b="0" i="0" sz="3000" u="none" cap="none" strike="noStrike">
              <a:solidFill>
                <a:schemeClr val="dk1"/>
              </a:solidFill>
              <a:latin typeface="Tahoma"/>
              <a:ea typeface="Tahoma"/>
              <a:cs typeface="Tahoma"/>
              <a:sym typeface="Tahoma"/>
            </a:endParaRPr>
          </a:p>
        </p:txBody>
      </p:sp>
      <p:pic>
        <p:nvPicPr>
          <p:cNvPr id="49" name="Google Shape;49;p1"/>
          <p:cNvPicPr preferRelativeResize="0"/>
          <p:nvPr/>
        </p:nvPicPr>
        <p:blipFill rotWithShape="1">
          <a:blip r:embed="rId3">
            <a:alphaModFix/>
          </a:blip>
          <a:srcRect b="0" l="0" r="0" t="0"/>
          <a:stretch/>
        </p:blipFill>
        <p:spPr>
          <a:xfrm>
            <a:off x="2948050" y="461575"/>
            <a:ext cx="2925465" cy="1140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09022400a9_0_7"/>
          <p:cNvSpPr txBox="1"/>
          <p:nvPr/>
        </p:nvSpPr>
        <p:spPr>
          <a:xfrm>
            <a:off x="117047" y="18650"/>
            <a:ext cx="9027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B7B7B7"/>
                </a:solidFill>
                <a:latin typeface="Tahoma"/>
                <a:ea typeface="Tahoma"/>
                <a:cs typeface="Tahoma"/>
                <a:sym typeface="Tahoma"/>
              </a:rPr>
              <a:t>UF2       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121" name="Google Shape;121;g109022400a9_0_7"/>
          <p:cNvSpPr txBox="1"/>
          <p:nvPr/>
        </p:nvSpPr>
        <p:spPr>
          <a:xfrm>
            <a:off x="125" y="621300"/>
            <a:ext cx="9144000" cy="367500"/>
          </a:xfrm>
          <a:prstGeom prst="rect">
            <a:avLst/>
          </a:prstGeom>
          <a:noFill/>
          <a:ln>
            <a:noFill/>
          </a:ln>
        </p:spPr>
        <p:txBody>
          <a:bodyPr anchorCtr="0" anchor="t" bIns="0" lIns="0" spcFirstLastPara="1" rIns="0" wrap="square" tIns="43800">
            <a:spAutoFit/>
          </a:bodyPr>
          <a:lstStyle/>
          <a:p>
            <a:pPr indent="0" lvl="0" marL="0" marR="0" rtl="0" algn="l">
              <a:lnSpc>
                <a:spcPct val="100000"/>
              </a:lnSpc>
              <a:spcBef>
                <a:spcPts val="0"/>
              </a:spcBef>
              <a:spcAft>
                <a:spcPts val="0"/>
              </a:spcAft>
              <a:buClr>
                <a:srgbClr val="000000"/>
              </a:buClr>
              <a:buSzPts val="2600"/>
              <a:buFont typeface="Arial"/>
              <a:buNone/>
            </a:pPr>
            <a:r>
              <a:t/>
            </a:r>
            <a:endParaRPr b="0" i="0" sz="2100" u="none" cap="none" strike="noStrike">
              <a:solidFill>
                <a:schemeClr val="dk1"/>
              </a:solidFill>
              <a:latin typeface="Tahoma"/>
              <a:ea typeface="Tahoma"/>
              <a:cs typeface="Tahoma"/>
              <a:sym typeface="Tahoma"/>
            </a:endParaRPr>
          </a:p>
        </p:txBody>
      </p:sp>
      <p:sp>
        <p:nvSpPr>
          <p:cNvPr id="122" name="Google Shape;122;g109022400a9_0_7"/>
          <p:cNvSpPr txBox="1"/>
          <p:nvPr/>
        </p:nvSpPr>
        <p:spPr>
          <a:xfrm>
            <a:off x="-75" y="621300"/>
            <a:ext cx="9144000" cy="21363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Tahoma"/>
                <a:ea typeface="Tahoma"/>
                <a:cs typeface="Tahoma"/>
                <a:sym typeface="Tahoma"/>
              </a:rPr>
              <a:t>  </a:t>
            </a:r>
            <a:endParaRPr sz="16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b="1" lang="en-US" sz="1600">
                <a:solidFill>
                  <a:schemeClr val="dk1"/>
                </a:solidFill>
                <a:latin typeface="Tahoma"/>
                <a:ea typeface="Tahoma"/>
                <a:cs typeface="Tahoma"/>
                <a:sym typeface="Tahoma"/>
              </a:rPr>
              <a:t>DEA</a:t>
            </a:r>
            <a:r>
              <a:rPr lang="en-US" sz="1600">
                <a:solidFill>
                  <a:schemeClr val="dk1"/>
                </a:solidFill>
                <a:latin typeface="Tahoma"/>
                <a:ea typeface="Tahoma"/>
                <a:cs typeface="Tahoma"/>
                <a:sym typeface="Tahoma"/>
              </a:rPr>
              <a:t> Personal mèdic                         </a:t>
            </a:r>
            <a:r>
              <a:rPr b="1" lang="en-US" sz="1600">
                <a:solidFill>
                  <a:schemeClr val="dk1"/>
                </a:solidFill>
                <a:latin typeface="Tahoma"/>
                <a:ea typeface="Tahoma"/>
                <a:cs typeface="Tahoma"/>
                <a:sym typeface="Tahoma"/>
              </a:rPr>
              <a:t>DEA/DESA </a:t>
            </a:r>
            <a:r>
              <a:rPr lang="en-US" sz="1600">
                <a:solidFill>
                  <a:schemeClr val="dk1"/>
                </a:solidFill>
                <a:latin typeface="Tahoma"/>
                <a:ea typeface="Tahoma"/>
                <a:cs typeface="Tahoma"/>
                <a:sym typeface="Tahoma"/>
              </a:rPr>
              <a:t> </a:t>
            </a:r>
            <a:r>
              <a:rPr lang="en-US" sz="1600">
                <a:solidFill>
                  <a:schemeClr val="dk1"/>
                </a:solidFill>
                <a:latin typeface="Tahoma"/>
                <a:ea typeface="Tahoma"/>
                <a:cs typeface="Tahoma"/>
                <a:sym typeface="Tahoma"/>
              </a:rPr>
              <a:t>(desfibril.lador extern automàtic/semiautomàtic) </a:t>
            </a:r>
            <a:r>
              <a:rPr lang="en-US" sz="1600">
                <a:solidFill>
                  <a:schemeClr val="dk1"/>
                </a:solidFill>
                <a:latin typeface="Tahoma"/>
                <a:ea typeface="Tahoma"/>
                <a:cs typeface="Tahoma"/>
                <a:sym typeface="Tahoma"/>
              </a:rPr>
              <a:t>                                                                                               </a:t>
            </a:r>
            <a:endParaRPr sz="16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t/>
            </a:r>
            <a:endParaRPr sz="1600" u="sng">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t/>
            </a:r>
            <a:endParaRPr sz="1600" u="sng">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ahoma"/>
              <a:ea typeface="Tahoma"/>
              <a:cs typeface="Tahoma"/>
              <a:sym typeface="Tahoma"/>
            </a:endParaRPr>
          </a:p>
          <a:p>
            <a:pPr indent="0" lvl="0" marL="0" marR="5080" rtl="0" algn="l">
              <a:lnSpc>
                <a:spcPct val="118750"/>
              </a:lnSpc>
              <a:spcBef>
                <a:spcPts val="1195"/>
              </a:spcBef>
              <a:spcAft>
                <a:spcPts val="0"/>
              </a:spcAft>
              <a:buClr>
                <a:srgbClr val="000000"/>
              </a:buClr>
              <a:buSzPts val="1600"/>
              <a:buFont typeface="Arial"/>
              <a:buNone/>
            </a:pPr>
            <a:r>
              <a:t/>
            </a:r>
            <a:endParaRPr sz="1600">
              <a:solidFill>
                <a:schemeClr val="dk1"/>
              </a:solidFill>
              <a:latin typeface="Tahoma"/>
              <a:ea typeface="Tahoma"/>
              <a:cs typeface="Tahoma"/>
              <a:sym typeface="Tahoma"/>
            </a:endParaRPr>
          </a:p>
        </p:txBody>
      </p:sp>
      <p:pic>
        <p:nvPicPr>
          <p:cNvPr id="123" name="Google Shape;123;g109022400a9_0_7"/>
          <p:cNvPicPr preferRelativeResize="0"/>
          <p:nvPr/>
        </p:nvPicPr>
        <p:blipFill>
          <a:blip r:embed="rId3">
            <a:alphaModFix/>
          </a:blip>
          <a:stretch>
            <a:fillRect/>
          </a:stretch>
        </p:blipFill>
        <p:spPr>
          <a:xfrm>
            <a:off x="4781075" y="2134475"/>
            <a:ext cx="2934425" cy="1847850"/>
          </a:xfrm>
          <a:prstGeom prst="rect">
            <a:avLst/>
          </a:prstGeom>
          <a:noFill/>
          <a:ln>
            <a:noFill/>
          </a:ln>
        </p:spPr>
      </p:pic>
      <p:pic>
        <p:nvPicPr>
          <p:cNvPr id="124" name="Google Shape;124;g109022400a9_0_7"/>
          <p:cNvPicPr preferRelativeResize="0"/>
          <p:nvPr/>
        </p:nvPicPr>
        <p:blipFill>
          <a:blip r:embed="rId4">
            <a:alphaModFix/>
          </a:blip>
          <a:stretch>
            <a:fillRect/>
          </a:stretch>
        </p:blipFill>
        <p:spPr>
          <a:xfrm>
            <a:off x="125" y="2216900"/>
            <a:ext cx="2612937" cy="2081100"/>
          </a:xfrm>
          <a:prstGeom prst="rect">
            <a:avLst/>
          </a:prstGeom>
          <a:noFill/>
          <a:ln>
            <a:noFill/>
          </a:ln>
        </p:spPr>
      </p:pic>
      <p:sp>
        <p:nvSpPr>
          <p:cNvPr id="125" name="Google Shape;125;g109022400a9_0_7"/>
          <p:cNvSpPr txBox="1"/>
          <p:nvPr/>
        </p:nvSpPr>
        <p:spPr>
          <a:xfrm>
            <a:off x="0" y="373463"/>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u="sng">
                <a:solidFill>
                  <a:schemeClr val="hlink"/>
                </a:solidFill>
                <a:hlinkClick r:id="rId5"/>
              </a:rPr>
              <a:t>Diferències entre DEA/DESA from IOC on Vimeo</a:t>
            </a:r>
            <a:endParaRPr/>
          </a:p>
        </p:txBody>
      </p:sp>
      <p:sp>
        <p:nvSpPr>
          <p:cNvPr id="126" name="Google Shape;126;g109022400a9_0_7"/>
          <p:cNvSpPr txBox="1"/>
          <p:nvPr/>
        </p:nvSpPr>
        <p:spPr>
          <a:xfrm>
            <a:off x="152400" y="1524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txBox="1"/>
          <p:nvPr/>
        </p:nvSpPr>
        <p:spPr>
          <a:xfrm>
            <a:off x="117047" y="18650"/>
            <a:ext cx="9144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B7B7B7"/>
                </a:solidFill>
                <a:latin typeface="Tahoma"/>
                <a:ea typeface="Tahoma"/>
                <a:cs typeface="Tahoma"/>
                <a:sym typeface="Tahoma"/>
              </a:rPr>
              <a:t>UF 2     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132" name="Google Shape;132;p8"/>
          <p:cNvSpPr txBox="1"/>
          <p:nvPr/>
        </p:nvSpPr>
        <p:spPr>
          <a:xfrm>
            <a:off x="125" y="480600"/>
            <a:ext cx="9144000" cy="8100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 ressucitació cardiopulmomar</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La cadena de supervivència</a:t>
            </a:r>
            <a:endParaRPr b="0" i="0" sz="2200" u="none" cap="none" strike="noStrike">
              <a:solidFill>
                <a:schemeClr val="dk1"/>
              </a:solidFill>
              <a:latin typeface="Tahoma"/>
              <a:ea typeface="Tahoma"/>
              <a:cs typeface="Tahoma"/>
              <a:sym typeface="Tahoma"/>
            </a:endParaRPr>
          </a:p>
        </p:txBody>
      </p:sp>
      <p:sp>
        <p:nvSpPr>
          <p:cNvPr id="133" name="Google Shape;133;p8"/>
          <p:cNvSpPr txBox="1"/>
          <p:nvPr/>
        </p:nvSpPr>
        <p:spPr>
          <a:xfrm>
            <a:off x="125" y="1353700"/>
            <a:ext cx="9143700" cy="641400"/>
          </a:xfrm>
          <a:prstGeom prst="rect">
            <a:avLst/>
          </a:prstGeom>
          <a:solidFill>
            <a:srgbClr val="F2F2F2"/>
          </a:solidFill>
          <a:ln>
            <a:noFill/>
          </a:ln>
        </p:spPr>
        <p:txBody>
          <a:bodyPr anchorCtr="0" anchor="t" bIns="0" lIns="0" spcFirstLastPara="1" rIns="0" wrap="square" tIns="101600">
            <a:spAutoFit/>
          </a:bodyPr>
          <a:lstStyle/>
          <a:p>
            <a:pPr indent="0" lvl="0" marL="90805" marR="598170" rtl="0" algn="just">
              <a:lnSpc>
                <a:spcPct val="118750"/>
              </a:lnSpc>
              <a:spcBef>
                <a:spcPts val="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La </a:t>
            </a:r>
            <a:r>
              <a:rPr b="1" i="0" lang="en-US" sz="1600" u="none" cap="none" strike="noStrike">
                <a:solidFill>
                  <a:schemeClr val="dk1"/>
                </a:solidFill>
                <a:latin typeface="Tahoma"/>
                <a:ea typeface="Tahoma"/>
                <a:cs typeface="Tahoma"/>
                <a:sym typeface="Tahoma"/>
              </a:rPr>
              <a:t>cadena de supervivència </a:t>
            </a:r>
            <a:r>
              <a:rPr b="0" i="0" lang="en-US" sz="1600" u="none" cap="none" strike="noStrike">
                <a:solidFill>
                  <a:schemeClr val="dk1"/>
                </a:solidFill>
                <a:latin typeface="Tahoma"/>
                <a:ea typeface="Tahoma"/>
                <a:cs typeface="Tahoma"/>
                <a:sym typeface="Tahoma"/>
              </a:rPr>
              <a:t>és una successió de quatre passos que han de seguir-se quan es  presencia una parada cardiorrespiratòria o es preveu la seva ocurrència imminent.</a:t>
            </a:r>
            <a:endParaRPr b="0" i="0" sz="1600" u="none" cap="none" strike="noStrike">
              <a:solidFill>
                <a:schemeClr val="dk1"/>
              </a:solidFill>
              <a:latin typeface="Tahoma"/>
              <a:ea typeface="Tahoma"/>
              <a:cs typeface="Tahoma"/>
              <a:sym typeface="Tahoma"/>
            </a:endParaRPr>
          </a:p>
        </p:txBody>
      </p:sp>
      <p:grpSp>
        <p:nvGrpSpPr>
          <p:cNvPr id="134" name="Google Shape;134;p8"/>
          <p:cNvGrpSpPr/>
          <p:nvPr/>
        </p:nvGrpSpPr>
        <p:grpSpPr>
          <a:xfrm>
            <a:off x="747020" y="2325432"/>
            <a:ext cx="7025557" cy="2621737"/>
            <a:chOff x="747020" y="2325432"/>
            <a:chExt cx="7025557" cy="2621737"/>
          </a:xfrm>
        </p:grpSpPr>
        <p:pic>
          <p:nvPicPr>
            <p:cNvPr id="135" name="Google Shape;135;p8"/>
            <p:cNvPicPr preferRelativeResize="0"/>
            <p:nvPr/>
          </p:nvPicPr>
          <p:blipFill rotWithShape="1">
            <a:blip r:embed="rId3">
              <a:alphaModFix/>
            </a:blip>
            <a:srcRect b="0" l="0" r="0" t="0"/>
            <a:stretch/>
          </p:blipFill>
          <p:spPr>
            <a:xfrm>
              <a:off x="831062" y="2381465"/>
              <a:ext cx="6941515" cy="2565704"/>
            </a:xfrm>
            <a:prstGeom prst="rect">
              <a:avLst/>
            </a:prstGeom>
            <a:noFill/>
            <a:ln>
              <a:noFill/>
            </a:ln>
          </p:spPr>
        </p:pic>
        <p:sp>
          <p:nvSpPr>
            <p:cNvPr id="136" name="Google Shape;136;p8"/>
            <p:cNvSpPr/>
            <p:nvPr/>
          </p:nvSpPr>
          <p:spPr>
            <a:xfrm>
              <a:off x="747020" y="2325432"/>
              <a:ext cx="224154" cy="392430"/>
            </a:xfrm>
            <a:custGeom>
              <a:rect b="b" l="l" r="r" t="t"/>
              <a:pathLst>
                <a:path extrusionOk="0" h="392430" w="224155">
                  <a:moveTo>
                    <a:pt x="224104" y="0"/>
                  </a:moveTo>
                  <a:lnTo>
                    <a:pt x="0" y="0"/>
                  </a:lnTo>
                  <a:lnTo>
                    <a:pt x="0" y="392239"/>
                  </a:lnTo>
                  <a:lnTo>
                    <a:pt x="224104" y="392239"/>
                  </a:lnTo>
                  <a:lnTo>
                    <a:pt x="22410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p8"/>
            <p:cNvSpPr/>
            <p:nvPr/>
          </p:nvSpPr>
          <p:spPr>
            <a:xfrm>
              <a:off x="747020" y="2325432"/>
              <a:ext cx="224154" cy="392430"/>
            </a:xfrm>
            <a:custGeom>
              <a:rect b="b" l="l" r="r" t="t"/>
              <a:pathLst>
                <a:path extrusionOk="0" h="392430" w="224155">
                  <a:moveTo>
                    <a:pt x="0" y="0"/>
                  </a:moveTo>
                  <a:lnTo>
                    <a:pt x="223991" y="0"/>
                  </a:lnTo>
                  <a:lnTo>
                    <a:pt x="223991" y="392041"/>
                  </a:lnTo>
                  <a:lnTo>
                    <a:pt x="0" y="392041"/>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0c9ca761fa_0_19"/>
          <p:cNvSpPr txBox="1"/>
          <p:nvPr/>
        </p:nvSpPr>
        <p:spPr>
          <a:xfrm>
            <a:off x="117047" y="18650"/>
            <a:ext cx="9144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B7B7B7"/>
                </a:solidFill>
                <a:latin typeface="Tahoma"/>
                <a:ea typeface="Tahoma"/>
                <a:cs typeface="Tahoma"/>
                <a:sym typeface="Tahoma"/>
              </a:rPr>
              <a:t>UF 2     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143" name="Google Shape;143;g10c9ca761fa_0_19"/>
          <p:cNvSpPr txBox="1"/>
          <p:nvPr/>
        </p:nvSpPr>
        <p:spPr>
          <a:xfrm>
            <a:off x="125" y="480600"/>
            <a:ext cx="9144000" cy="44454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 ressucitació cardiopulmomar</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La cadena de supervivència</a:t>
            </a:r>
            <a:endParaRPr b="0" i="0" sz="22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t/>
            </a:r>
            <a:endParaRPr sz="2200">
              <a:solidFill>
                <a:schemeClr val="dk1"/>
              </a:solidFill>
              <a:latin typeface="Tahoma"/>
              <a:ea typeface="Tahoma"/>
              <a:cs typeface="Tahoma"/>
              <a:sym typeface="Tahoma"/>
            </a:endParaRPr>
          </a:p>
          <a:p>
            <a:pPr indent="0" lvl="0" marL="90805" marR="598170" rtl="0" algn="just">
              <a:lnSpc>
                <a:spcPct val="118750"/>
              </a:lnSpc>
              <a:spcBef>
                <a:spcPts val="0"/>
              </a:spcBef>
              <a:spcAft>
                <a:spcPts val="0"/>
              </a:spcAft>
              <a:buClr>
                <a:schemeClr val="dk1"/>
              </a:buClr>
              <a:buSzPts val="1600"/>
              <a:buFont typeface="Arial"/>
              <a:buNone/>
            </a:pPr>
            <a:r>
              <a:rPr b="1" lang="en-US">
                <a:solidFill>
                  <a:srgbClr val="333333"/>
                </a:solidFill>
                <a:highlight>
                  <a:schemeClr val="lt1"/>
                </a:highlight>
                <a:latin typeface="Tahoma"/>
                <a:ea typeface="Tahoma"/>
                <a:cs typeface="Tahoma"/>
                <a:sym typeface="Tahoma"/>
              </a:rPr>
              <a:t>1. Reconeixement precoç i petició d’ajuda</a:t>
            </a:r>
            <a:r>
              <a:rPr lang="en-US">
                <a:solidFill>
                  <a:srgbClr val="333333"/>
                </a:solidFill>
                <a:highlight>
                  <a:schemeClr val="lt1"/>
                </a:highlight>
                <a:latin typeface="Tahoma"/>
                <a:ea typeface="Tahoma"/>
                <a:cs typeface="Tahoma"/>
                <a:sym typeface="Tahoma"/>
              </a:rPr>
              <a:t>: Consisteix en reconèixer ràpidament una ACR. Reconèixer el problema cardíac abans que la víctima caigui estesa a terra permetrà al servei mèdic d’emergències arribar més aviat i potser abans que es produeixi l’ACR, i així millorarà la supervivència. S’ha de sospitar algun problema cardíac que pot acabar amb una aturada cardiorespiratòria (ACR) quan una víctima té un dolor fort, opressiu i persistent al centre del pit que no cedeix amb el repòs. El dolor pot anar al braç, mandíbula o coll i és freqüent que la víctima tingui mareig, nàusees, suor…</a:t>
            </a:r>
            <a:endParaRPr>
              <a:solidFill>
                <a:srgbClr val="333333"/>
              </a:solidFill>
              <a:highlight>
                <a:schemeClr val="lt1"/>
              </a:highlight>
              <a:latin typeface="Tahoma"/>
              <a:ea typeface="Tahoma"/>
              <a:cs typeface="Tahoma"/>
              <a:sym typeface="Tahoma"/>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latin typeface="Tahoma"/>
              <a:ea typeface="Tahoma"/>
              <a:cs typeface="Tahoma"/>
              <a:sym typeface="Tahoma"/>
            </a:endParaRPr>
          </a:p>
          <a:p>
            <a:pPr indent="0" lvl="0" marL="0" marR="598170" rtl="0" algn="just">
              <a:lnSpc>
                <a:spcPct val="118750"/>
              </a:lnSpc>
              <a:spcBef>
                <a:spcPts val="0"/>
              </a:spcBef>
              <a:spcAft>
                <a:spcPts val="0"/>
              </a:spcAft>
              <a:buClr>
                <a:schemeClr val="dk1"/>
              </a:buClr>
              <a:buSzPts val="1600"/>
              <a:buFont typeface="Arial"/>
              <a:buNone/>
            </a:pPr>
            <a:r>
              <a:rPr lang="en-US">
                <a:solidFill>
                  <a:srgbClr val="333333"/>
                </a:solidFill>
                <a:highlight>
                  <a:schemeClr val="lt1"/>
                </a:highlight>
                <a:latin typeface="Tahoma"/>
                <a:ea typeface="Tahoma"/>
                <a:cs typeface="Tahoma"/>
                <a:sym typeface="Tahoma"/>
              </a:rPr>
              <a:t>Quan ens trobem una persona desplomada a terra, adonar-se de la seva importància d’això i saber que s’ha d’actuar amb rapidesa és essencial. En aquest cas s’ha de comprovar si respon a estímuls i respira.</a:t>
            </a:r>
            <a:endParaRPr>
              <a:solidFill>
                <a:srgbClr val="333333"/>
              </a:solidFill>
              <a:highlight>
                <a:schemeClr val="lt1"/>
              </a:highlight>
              <a:latin typeface="Tahoma"/>
              <a:ea typeface="Tahoma"/>
              <a:cs typeface="Tahoma"/>
              <a:sym typeface="Tahoma"/>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latin typeface="Tahoma"/>
              <a:ea typeface="Tahoma"/>
              <a:cs typeface="Tahoma"/>
              <a:sym typeface="Tahoma"/>
            </a:endParaRPr>
          </a:p>
          <a:p>
            <a:pPr indent="0" lvl="0" marL="0" rtl="0" algn="l">
              <a:lnSpc>
                <a:spcPct val="115000"/>
              </a:lnSpc>
              <a:spcBef>
                <a:spcPts val="0"/>
              </a:spcBef>
              <a:spcAft>
                <a:spcPts val="0"/>
              </a:spcAft>
              <a:buClr>
                <a:schemeClr val="dk1"/>
              </a:buClr>
              <a:buSzPts val="1100"/>
              <a:buFont typeface="Arial"/>
              <a:buNone/>
            </a:pPr>
            <a:r>
              <a:rPr lang="en-US">
                <a:solidFill>
                  <a:srgbClr val="333333"/>
                </a:solidFill>
                <a:highlight>
                  <a:schemeClr val="lt1"/>
                </a:highlight>
              </a:rPr>
              <a:t>Quan es truca al 112 s’ha d’informar de: la </a:t>
            </a:r>
            <a:r>
              <a:rPr b="1" lang="en-US">
                <a:solidFill>
                  <a:srgbClr val="333333"/>
                </a:solidFill>
                <a:highlight>
                  <a:schemeClr val="lt1"/>
                </a:highlight>
              </a:rPr>
              <a:t>identificació</a:t>
            </a:r>
            <a:r>
              <a:rPr lang="en-US">
                <a:solidFill>
                  <a:srgbClr val="333333"/>
                </a:solidFill>
                <a:highlight>
                  <a:schemeClr val="lt1"/>
                </a:highlight>
              </a:rPr>
              <a:t> de qui truca, el </a:t>
            </a:r>
            <a:r>
              <a:rPr b="1" lang="en-US">
                <a:solidFill>
                  <a:srgbClr val="333333"/>
                </a:solidFill>
                <a:highlight>
                  <a:schemeClr val="lt1"/>
                </a:highlight>
              </a:rPr>
              <a:t>motiu</a:t>
            </a:r>
            <a:r>
              <a:rPr lang="en-US">
                <a:solidFill>
                  <a:srgbClr val="333333"/>
                </a:solidFill>
                <a:highlight>
                  <a:schemeClr val="lt1"/>
                </a:highlight>
              </a:rPr>
              <a:t> de la trucada.,la </a:t>
            </a:r>
            <a:r>
              <a:rPr b="1" lang="en-US">
                <a:solidFill>
                  <a:srgbClr val="333333"/>
                </a:solidFill>
                <a:highlight>
                  <a:schemeClr val="lt1"/>
                </a:highlight>
              </a:rPr>
              <a:t>localització</a:t>
            </a:r>
            <a:r>
              <a:rPr lang="en-US">
                <a:solidFill>
                  <a:srgbClr val="333333"/>
                </a:solidFill>
                <a:highlight>
                  <a:schemeClr val="lt1"/>
                </a:highlight>
              </a:rPr>
              <a:t> del lloc del succés,el </a:t>
            </a:r>
            <a:r>
              <a:rPr b="1" lang="en-US">
                <a:solidFill>
                  <a:srgbClr val="333333"/>
                </a:solidFill>
                <a:highlight>
                  <a:schemeClr val="lt1"/>
                </a:highlight>
              </a:rPr>
              <a:t>nombre de víctimes</a:t>
            </a:r>
            <a:r>
              <a:rPr lang="en-US">
                <a:solidFill>
                  <a:srgbClr val="333333"/>
                </a:solidFill>
                <a:highlight>
                  <a:schemeClr val="lt1"/>
                </a:highlight>
              </a:rPr>
              <a:t> i el seu estat, els possibles </a:t>
            </a:r>
            <a:r>
              <a:rPr b="1" lang="en-US">
                <a:solidFill>
                  <a:srgbClr val="333333"/>
                </a:solidFill>
                <a:highlight>
                  <a:schemeClr val="lt1"/>
                </a:highlight>
              </a:rPr>
              <a:t>riscos</a:t>
            </a:r>
            <a:r>
              <a:rPr lang="en-US">
                <a:solidFill>
                  <a:srgbClr val="333333"/>
                </a:solidFill>
                <a:highlight>
                  <a:schemeClr val="lt1"/>
                </a:highlight>
              </a:rPr>
              <a:t> afegits.,les </a:t>
            </a:r>
            <a:r>
              <a:rPr b="1" lang="en-US">
                <a:solidFill>
                  <a:srgbClr val="333333"/>
                </a:solidFill>
                <a:highlight>
                  <a:schemeClr val="lt1"/>
                </a:highlight>
              </a:rPr>
              <a:t>mesures</a:t>
            </a:r>
            <a:r>
              <a:rPr lang="en-US">
                <a:solidFill>
                  <a:srgbClr val="333333"/>
                </a:solidFill>
                <a:highlight>
                  <a:schemeClr val="lt1"/>
                </a:highlight>
              </a:rPr>
              <a:t> que s’estan adoptant.</a:t>
            </a:r>
            <a:endParaRPr>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0c9ca761fa_0_35"/>
          <p:cNvSpPr txBox="1"/>
          <p:nvPr/>
        </p:nvSpPr>
        <p:spPr>
          <a:xfrm>
            <a:off x="117047" y="18650"/>
            <a:ext cx="9144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B7B7B7"/>
                </a:solidFill>
                <a:latin typeface="Tahoma"/>
                <a:ea typeface="Tahoma"/>
                <a:cs typeface="Tahoma"/>
                <a:sym typeface="Tahoma"/>
              </a:rPr>
              <a:t>UF 2     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149" name="Google Shape;149;g10c9ca761fa_0_35"/>
          <p:cNvSpPr txBox="1"/>
          <p:nvPr/>
        </p:nvSpPr>
        <p:spPr>
          <a:xfrm>
            <a:off x="125" y="480600"/>
            <a:ext cx="9144000" cy="49350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 ressucitació cardiopulmomar</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La cadena de supervivència</a:t>
            </a:r>
            <a:endParaRPr b="0" i="0" sz="22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t/>
            </a:r>
            <a:endParaRPr sz="2200">
              <a:solidFill>
                <a:schemeClr val="dk1"/>
              </a:solidFill>
              <a:latin typeface="Tahoma"/>
              <a:ea typeface="Tahoma"/>
              <a:cs typeface="Tahoma"/>
              <a:sym typeface="Tahoma"/>
            </a:endParaRPr>
          </a:p>
          <a:p>
            <a:pPr indent="0" lvl="0" marL="90805" marR="598170" rtl="0" algn="just">
              <a:lnSpc>
                <a:spcPct val="118750"/>
              </a:lnSpc>
              <a:spcBef>
                <a:spcPts val="0"/>
              </a:spcBef>
              <a:spcAft>
                <a:spcPts val="0"/>
              </a:spcAft>
              <a:buClr>
                <a:schemeClr val="dk1"/>
              </a:buClr>
              <a:buSzPts val="1600"/>
              <a:buFont typeface="Arial"/>
              <a:buNone/>
            </a:pPr>
            <a:r>
              <a:rPr b="1" lang="en-US">
                <a:solidFill>
                  <a:srgbClr val="333333"/>
                </a:solidFill>
                <a:highlight>
                  <a:schemeClr val="lt1"/>
                </a:highlight>
                <a:latin typeface="Tahoma"/>
                <a:ea typeface="Tahoma"/>
                <a:cs typeface="Tahoma"/>
                <a:sym typeface="Tahoma"/>
              </a:rPr>
              <a:t>2</a:t>
            </a:r>
            <a:r>
              <a:rPr b="1" lang="en-US">
                <a:solidFill>
                  <a:srgbClr val="333333"/>
                </a:solidFill>
                <a:highlight>
                  <a:schemeClr val="lt1"/>
                </a:highlight>
                <a:latin typeface="Tahoma"/>
                <a:ea typeface="Tahoma"/>
                <a:cs typeface="Tahoma"/>
                <a:sym typeface="Tahoma"/>
              </a:rPr>
              <a:t>. Reanimació cardiopulmonar bàsica (RCP)</a:t>
            </a:r>
            <a:r>
              <a:rPr lang="en-US">
                <a:solidFill>
                  <a:srgbClr val="333333"/>
                </a:solidFill>
                <a:highlight>
                  <a:schemeClr val="lt1"/>
                </a:highlight>
                <a:latin typeface="Tahoma"/>
                <a:ea typeface="Tahoma"/>
                <a:cs typeface="Tahoma"/>
                <a:sym typeface="Tahoma"/>
              </a:rPr>
              <a:t>:</a:t>
            </a:r>
            <a:r>
              <a:rPr lang="en-US">
                <a:solidFill>
                  <a:srgbClr val="333333"/>
                </a:solidFill>
                <a:highlight>
                  <a:schemeClr val="lt1"/>
                </a:highlight>
              </a:rPr>
              <a:t> </a:t>
            </a:r>
            <a:r>
              <a:rPr lang="en-US" sz="1500">
                <a:solidFill>
                  <a:srgbClr val="333333"/>
                </a:solidFill>
                <a:highlight>
                  <a:schemeClr val="lt1"/>
                </a:highlight>
              </a:rPr>
              <a:t>C</a:t>
            </a:r>
            <a:r>
              <a:rPr lang="en-US" sz="1300">
                <a:solidFill>
                  <a:srgbClr val="333333"/>
                </a:solidFill>
                <a:highlight>
                  <a:schemeClr val="lt1"/>
                </a:highlight>
              </a:rPr>
              <a:t>omporta l’execució de maniobres de reanimació cardiopulmonar bàsica, per testimonis.Perquè sigui eficaç s’han d’iniciar les compressions toràciques immediatament. Si s’espera els serveis d’emergència sense fer res, el més probable és que la víctima mori.</a:t>
            </a:r>
            <a:endParaRPr sz="1300">
              <a:solidFill>
                <a:srgbClr val="333333"/>
              </a:solidFill>
              <a:highlight>
                <a:schemeClr val="lt1"/>
              </a:highlight>
            </a:endParaRPr>
          </a:p>
          <a:p>
            <a:pPr indent="0" lvl="0" marL="0" marR="598170" rtl="0" algn="just">
              <a:lnSpc>
                <a:spcPct val="118750"/>
              </a:lnSpc>
              <a:spcBef>
                <a:spcPts val="0"/>
              </a:spcBef>
              <a:spcAft>
                <a:spcPts val="0"/>
              </a:spcAft>
              <a:buClr>
                <a:schemeClr val="dk1"/>
              </a:buClr>
              <a:buSzPts val="1600"/>
              <a:buFont typeface="Arial"/>
              <a:buNone/>
            </a:pPr>
            <a:r>
              <a:t/>
            </a:r>
            <a:endParaRPr sz="1300">
              <a:solidFill>
                <a:srgbClr val="333333"/>
              </a:solidFill>
              <a:highlight>
                <a:schemeClr val="lt1"/>
              </a:highlight>
            </a:endParaRPr>
          </a:p>
          <a:p>
            <a:pPr indent="0" lvl="0" marL="0" rtl="0" algn="just">
              <a:lnSpc>
                <a:spcPct val="115000"/>
              </a:lnSpc>
              <a:spcBef>
                <a:spcPts val="0"/>
              </a:spcBef>
              <a:spcAft>
                <a:spcPts val="0"/>
              </a:spcAft>
              <a:buClr>
                <a:schemeClr val="dk1"/>
              </a:buClr>
              <a:buSzPts val="1100"/>
              <a:buFont typeface="Arial"/>
              <a:buNone/>
            </a:pPr>
            <a:r>
              <a:rPr lang="en-US" sz="1300">
                <a:solidFill>
                  <a:srgbClr val="333333"/>
                </a:solidFill>
                <a:highlight>
                  <a:schemeClr val="lt1"/>
                </a:highlight>
              </a:rPr>
              <a:t>Durant els darrers anys s’ha comprovat que la respiració boca a boca és eficaç quan la persona que la fa està entrenada i la sap fer bé, però resulta innecessària i ineficaç quan la fa personal no entrenat (en aquest cas és correcte només fer compressions toràciques)</a:t>
            </a:r>
            <a:endParaRPr sz="1300">
              <a:solidFill>
                <a:srgbClr val="333333"/>
              </a:solidFill>
              <a:highlight>
                <a:schemeClr val="lt1"/>
              </a:highlight>
            </a:endParaRPr>
          </a:p>
          <a:p>
            <a:pPr indent="0" lvl="0" marL="0" rtl="0" algn="just">
              <a:lnSpc>
                <a:spcPct val="115000"/>
              </a:lnSpc>
              <a:spcBef>
                <a:spcPts val="0"/>
              </a:spcBef>
              <a:spcAft>
                <a:spcPts val="0"/>
              </a:spcAft>
              <a:buClr>
                <a:schemeClr val="dk1"/>
              </a:buClr>
              <a:buSzPts val="1100"/>
              <a:buFont typeface="Arial"/>
              <a:buNone/>
            </a:pPr>
            <a:r>
              <a:t/>
            </a:r>
            <a:endParaRPr sz="1300">
              <a:solidFill>
                <a:srgbClr val="333333"/>
              </a:solidFill>
              <a:highlight>
                <a:schemeClr val="lt1"/>
              </a:highlight>
            </a:endParaRPr>
          </a:p>
          <a:p>
            <a:pPr indent="0" lvl="0" marL="0" rtl="0" algn="just">
              <a:lnSpc>
                <a:spcPct val="115000"/>
              </a:lnSpc>
              <a:spcBef>
                <a:spcPts val="0"/>
              </a:spcBef>
              <a:spcAft>
                <a:spcPts val="0"/>
              </a:spcAft>
              <a:buClr>
                <a:schemeClr val="dk1"/>
              </a:buClr>
              <a:buSzPts val="1100"/>
              <a:buFont typeface="Arial"/>
              <a:buNone/>
            </a:pPr>
            <a:r>
              <a:rPr lang="en-US" sz="1300">
                <a:solidFill>
                  <a:srgbClr val="333333"/>
                </a:solidFill>
                <a:highlight>
                  <a:schemeClr val="lt1"/>
                </a:highlight>
              </a:rPr>
              <a:t>. El que és realment important és realitzar un </a:t>
            </a:r>
            <a:r>
              <a:rPr b="1" lang="en-US" sz="1300">
                <a:solidFill>
                  <a:srgbClr val="333333"/>
                </a:solidFill>
                <a:highlight>
                  <a:schemeClr val="lt1"/>
                </a:highlight>
              </a:rPr>
              <a:t>massatge cardíac</a:t>
            </a:r>
            <a:r>
              <a:rPr lang="en-US" sz="1300">
                <a:solidFill>
                  <a:srgbClr val="333333"/>
                </a:solidFill>
                <a:highlight>
                  <a:schemeClr val="lt1"/>
                </a:highlight>
              </a:rPr>
              <a:t> correcte:</a:t>
            </a:r>
            <a:endParaRPr sz="1300">
              <a:solidFill>
                <a:srgbClr val="333333"/>
              </a:solidFill>
              <a:highlight>
                <a:schemeClr val="lt1"/>
              </a:highlight>
            </a:endParaRPr>
          </a:p>
          <a:p>
            <a:pPr indent="-311150" lvl="0" marL="457200" rtl="0" algn="just">
              <a:lnSpc>
                <a:spcPct val="115000"/>
              </a:lnSpc>
              <a:spcBef>
                <a:spcPts val="0"/>
              </a:spcBef>
              <a:spcAft>
                <a:spcPts val="0"/>
              </a:spcAft>
              <a:buClr>
                <a:srgbClr val="333333"/>
              </a:buClr>
              <a:buSzPts val="1300"/>
              <a:buChar char="●"/>
            </a:pPr>
            <a:r>
              <a:rPr lang="en-US" sz="1300">
                <a:solidFill>
                  <a:srgbClr val="333333"/>
                </a:solidFill>
                <a:highlight>
                  <a:schemeClr val="lt1"/>
                </a:highlight>
              </a:rPr>
              <a:t>S’han de posar les dues mans entrecreuades en el centre de l’estèrnum de la víctima.</a:t>
            </a:r>
            <a:endParaRPr sz="1300">
              <a:solidFill>
                <a:srgbClr val="333333"/>
              </a:solidFill>
              <a:highlight>
                <a:schemeClr val="lt1"/>
              </a:highlight>
            </a:endParaRPr>
          </a:p>
          <a:p>
            <a:pPr indent="-311150" lvl="0" marL="457200" rtl="0" algn="just">
              <a:lnSpc>
                <a:spcPct val="115000"/>
              </a:lnSpc>
              <a:spcBef>
                <a:spcPts val="0"/>
              </a:spcBef>
              <a:spcAft>
                <a:spcPts val="0"/>
              </a:spcAft>
              <a:buClr>
                <a:srgbClr val="333333"/>
              </a:buClr>
              <a:buSzPts val="1300"/>
              <a:buChar char="●"/>
            </a:pPr>
            <a:r>
              <a:rPr lang="en-US" sz="1300">
                <a:solidFill>
                  <a:srgbClr val="333333"/>
                </a:solidFill>
                <a:highlight>
                  <a:schemeClr val="lt1"/>
                </a:highlight>
              </a:rPr>
              <a:t>Fer compressions amb els braços estesos en angle recte respecte al cos de la víctima.</a:t>
            </a:r>
            <a:endParaRPr sz="1300">
              <a:solidFill>
                <a:srgbClr val="333333"/>
              </a:solidFill>
              <a:highlight>
                <a:schemeClr val="lt1"/>
              </a:highlight>
            </a:endParaRPr>
          </a:p>
          <a:p>
            <a:pPr indent="-311150" lvl="0" marL="457200" rtl="0" algn="just">
              <a:lnSpc>
                <a:spcPct val="115000"/>
              </a:lnSpc>
              <a:spcBef>
                <a:spcPts val="0"/>
              </a:spcBef>
              <a:spcAft>
                <a:spcPts val="0"/>
              </a:spcAft>
              <a:buClr>
                <a:srgbClr val="333333"/>
              </a:buClr>
              <a:buSzPts val="1300"/>
              <a:buChar char="●"/>
            </a:pPr>
            <a:r>
              <a:rPr lang="en-US" sz="1300">
                <a:solidFill>
                  <a:srgbClr val="333333"/>
                </a:solidFill>
                <a:highlight>
                  <a:schemeClr val="lt1"/>
                </a:highlight>
              </a:rPr>
              <a:t>S’ha de comprimir l’estèrnum cap a baix uns 4-5 cm, amb una freqüència aproximada de 100 vegades per minut.</a:t>
            </a:r>
            <a:endParaRPr sz="1300">
              <a:solidFill>
                <a:srgbClr val="333333"/>
              </a:solidFill>
              <a:highlight>
                <a:schemeClr val="lt1"/>
              </a:highlight>
            </a:endParaRPr>
          </a:p>
          <a:p>
            <a:pPr indent="-311150" lvl="0" marL="457200" rtl="0" algn="just">
              <a:lnSpc>
                <a:spcPct val="115000"/>
              </a:lnSpc>
              <a:spcBef>
                <a:spcPts val="0"/>
              </a:spcBef>
              <a:spcAft>
                <a:spcPts val="0"/>
              </a:spcAft>
              <a:buClr>
                <a:srgbClr val="333333"/>
              </a:buClr>
              <a:buSzPts val="1300"/>
              <a:buChar char="●"/>
            </a:pPr>
            <a:r>
              <a:rPr lang="en-US" sz="1300">
                <a:solidFill>
                  <a:srgbClr val="333333"/>
                </a:solidFill>
                <a:highlight>
                  <a:schemeClr val="lt1"/>
                </a:highlight>
              </a:rPr>
              <a:t>S’ha d’intentar que las compressions siguin rítmiques i regulars, és a dir, amb les mínimes interrupcions possibles.</a:t>
            </a:r>
            <a:endParaRPr sz="1300">
              <a:solidFill>
                <a:srgbClr val="333333"/>
              </a:solidFill>
              <a:highlight>
                <a:schemeClr val="lt1"/>
              </a:highlight>
            </a:endParaRPr>
          </a:p>
          <a:p>
            <a:pPr indent="-311150" lvl="0" marL="457200" rtl="0" algn="just">
              <a:lnSpc>
                <a:spcPct val="115000"/>
              </a:lnSpc>
              <a:spcBef>
                <a:spcPts val="0"/>
              </a:spcBef>
              <a:spcAft>
                <a:spcPts val="0"/>
              </a:spcAft>
              <a:buClr>
                <a:srgbClr val="333333"/>
              </a:buClr>
              <a:buSzPts val="1300"/>
              <a:buChar char="●"/>
            </a:pPr>
            <a:r>
              <a:rPr lang="en-US" sz="1300">
                <a:solidFill>
                  <a:srgbClr val="333333"/>
                </a:solidFill>
                <a:highlight>
                  <a:schemeClr val="lt1"/>
                </a:highlight>
              </a:rPr>
              <a:t>Les compressions s’han de mantenir fins que la víctima recuperi el coneixement o fins que arribi l’assistència mèdica.</a:t>
            </a:r>
            <a:endParaRPr sz="1300">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0c9ca761fa_0_41"/>
          <p:cNvSpPr txBox="1"/>
          <p:nvPr/>
        </p:nvSpPr>
        <p:spPr>
          <a:xfrm>
            <a:off x="117047" y="18650"/>
            <a:ext cx="9144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B7B7B7"/>
                </a:solidFill>
                <a:latin typeface="Tahoma"/>
                <a:ea typeface="Tahoma"/>
                <a:cs typeface="Tahoma"/>
                <a:sym typeface="Tahoma"/>
              </a:rPr>
              <a:t>UF 2     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155" name="Google Shape;155;g10c9ca761fa_0_41"/>
          <p:cNvSpPr txBox="1"/>
          <p:nvPr/>
        </p:nvSpPr>
        <p:spPr>
          <a:xfrm>
            <a:off x="125" y="480600"/>
            <a:ext cx="9693600" cy="51645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 ressucitació cardiopulmomar</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La cadena de supervivència</a:t>
            </a:r>
            <a:endParaRPr b="0" i="0" sz="22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t/>
            </a:r>
            <a:endParaRPr sz="2200">
              <a:solidFill>
                <a:schemeClr val="dk1"/>
              </a:solidFill>
              <a:latin typeface="Tahoma"/>
              <a:ea typeface="Tahoma"/>
              <a:cs typeface="Tahoma"/>
              <a:sym typeface="Tahoma"/>
            </a:endParaRPr>
          </a:p>
          <a:p>
            <a:pPr indent="0" lvl="0" marL="90805" marR="598170" rtl="0" algn="just">
              <a:lnSpc>
                <a:spcPct val="118750"/>
              </a:lnSpc>
              <a:spcBef>
                <a:spcPts val="0"/>
              </a:spcBef>
              <a:spcAft>
                <a:spcPts val="0"/>
              </a:spcAft>
              <a:buClr>
                <a:schemeClr val="dk1"/>
              </a:buClr>
              <a:buSzPts val="1600"/>
              <a:buFont typeface="Arial"/>
              <a:buNone/>
            </a:pPr>
            <a:r>
              <a:rPr b="1" lang="en-US" sz="1600">
                <a:solidFill>
                  <a:srgbClr val="333333"/>
                </a:solidFill>
                <a:highlight>
                  <a:schemeClr val="lt1"/>
                </a:highlight>
                <a:latin typeface="Tahoma"/>
                <a:ea typeface="Tahoma"/>
                <a:cs typeface="Tahoma"/>
                <a:sym typeface="Tahoma"/>
              </a:rPr>
              <a:t>3. </a:t>
            </a:r>
            <a:r>
              <a:rPr b="1" lang="en-US" sz="1800">
                <a:solidFill>
                  <a:srgbClr val="333333"/>
                </a:solidFill>
                <a:highlight>
                  <a:schemeClr val="lt1"/>
                </a:highlight>
                <a:latin typeface="Tahoma"/>
                <a:ea typeface="Tahoma"/>
                <a:cs typeface="Tahoma"/>
                <a:sym typeface="Tahoma"/>
              </a:rPr>
              <a:t>Desfibril.lació ràpida</a:t>
            </a:r>
            <a:r>
              <a:rPr lang="en-US" sz="1800">
                <a:solidFill>
                  <a:srgbClr val="333333"/>
                </a:solidFill>
                <a:highlight>
                  <a:schemeClr val="lt1"/>
                </a:highlight>
                <a:latin typeface="Tahoma"/>
                <a:ea typeface="Tahoma"/>
                <a:cs typeface="Tahoma"/>
                <a:sym typeface="Tahoma"/>
              </a:rPr>
              <a:t>: </a:t>
            </a:r>
            <a:r>
              <a:rPr lang="en-US" sz="1800">
                <a:solidFill>
                  <a:srgbClr val="333333"/>
                </a:solidFill>
                <a:highlight>
                  <a:schemeClr val="lt1"/>
                </a:highlight>
              </a:rPr>
              <a:t>És la mesura més eficaç per al tractament de la fibril·lació ventricular. </a:t>
            </a:r>
            <a:endParaRPr sz="1800">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rPr lang="en-US" sz="1800">
                <a:solidFill>
                  <a:srgbClr val="333333"/>
                </a:solidFill>
                <a:highlight>
                  <a:schemeClr val="lt1"/>
                </a:highlight>
              </a:rPr>
              <a:t>Consisteix en administrar al cor de manera precoç una descàrrega elèctrica controlada amb el desfibril·lador. </a:t>
            </a:r>
            <a:endParaRPr sz="1800">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t/>
            </a:r>
            <a:endParaRPr sz="1800">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rPr lang="en-US" sz="1800">
                <a:solidFill>
                  <a:srgbClr val="333333"/>
                </a:solidFill>
                <a:highlight>
                  <a:schemeClr val="lt1"/>
                </a:highlight>
              </a:rPr>
              <a:t>Bàsicament, el que fa aquest dispositiu és descarregar l’activitat elèctrica de totes les cèl·lules del cor a la vegada i, al reiniciar “des de zero” l’activitat del cor, aquest recupera el seu ritme habitual normal. Si la desfibril·lació es fa en els primers 3-5 minuts del col·lapse pot produir taxes de supervivència de fins a 50-70%.</a:t>
            </a:r>
            <a:endParaRPr sz="1800">
              <a:solidFill>
                <a:srgbClr val="333333"/>
              </a:solidFill>
              <a:highlight>
                <a:schemeClr val="lt1"/>
              </a:highlight>
            </a:endParaRPr>
          </a:p>
          <a:p>
            <a:pPr indent="0" lvl="0" marL="0" rtl="0" algn="just">
              <a:lnSpc>
                <a:spcPct val="115000"/>
              </a:lnSpc>
              <a:spcBef>
                <a:spcPts val="0"/>
              </a:spcBef>
              <a:spcAft>
                <a:spcPts val="0"/>
              </a:spcAft>
              <a:buClr>
                <a:schemeClr val="dk1"/>
              </a:buClr>
              <a:buSzPts val="1100"/>
              <a:buFont typeface="Arial"/>
              <a:buNone/>
            </a:pPr>
            <a:r>
              <a:t/>
            </a:r>
            <a:endParaRPr sz="1700">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latin typeface="Tahoma"/>
              <a:ea typeface="Tahoma"/>
              <a:cs typeface="Tahoma"/>
              <a:sym typeface="Tahoma"/>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0c9ca761fa_0_47"/>
          <p:cNvSpPr txBox="1"/>
          <p:nvPr/>
        </p:nvSpPr>
        <p:spPr>
          <a:xfrm>
            <a:off x="117047" y="18650"/>
            <a:ext cx="9144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B7B7B7"/>
                </a:solidFill>
                <a:latin typeface="Tahoma"/>
                <a:ea typeface="Tahoma"/>
                <a:cs typeface="Tahoma"/>
                <a:sym typeface="Tahoma"/>
              </a:rPr>
              <a:t>UF 2     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161" name="Google Shape;161;g10c9ca761fa_0_47"/>
          <p:cNvSpPr txBox="1"/>
          <p:nvPr/>
        </p:nvSpPr>
        <p:spPr>
          <a:xfrm>
            <a:off x="125" y="480600"/>
            <a:ext cx="9144000" cy="46164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 ressucitació cardiopulmomar</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La cadena de supervivència</a:t>
            </a:r>
            <a:endParaRPr b="0" i="0" sz="2200" u="none" cap="none" strike="noStrike">
              <a:solidFill>
                <a:schemeClr val="dk1"/>
              </a:solidFill>
              <a:latin typeface="Tahoma"/>
              <a:ea typeface="Tahoma"/>
              <a:cs typeface="Tahoma"/>
              <a:sym typeface="Tahoma"/>
            </a:endParaRPr>
          </a:p>
          <a:p>
            <a:pPr indent="0" lvl="0" marL="0" marR="0" rtl="0" algn="l">
              <a:lnSpc>
                <a:spcPct val="100000"/>
              </a:lnSpc>
              <a:spcBef>
                <a:spcPts val="209"/>
              </a:spcBef>
              <a:spcAft>
                <a:spcPts val="0"/>
              </a:spcAft>
              <a:buClr>
                <a:srgbClr val="000000"/>
              </a:buClr>
              <a:buSzPts val="2200"/>
              <a:buFont typeface="Arial"/>
              <a:buNone/>
            </a:pPr>
            <a:r>
              <a:t/>
            </a:r>
            <a:endParaRPr sz="2200">
              <a:solidFill>
                <a:schemeClr val="dk1"/>
              </a:solidFill>
              <a:latin typeface="Tahoma"/>
              <a:ea typeface="Tahoma"/>
              <a:cs typeface="Tahoma"/>
              <a:sym typeface="Tahoma"/>
            </a:endParaRPr>
          </a:p>
          <a:p>
            <a:pPr indent="0" lvl="0" marL="90805" marR="598170" rtl="0" algn="just">
              <a:lnSpc>
                <a:spcPct val="118750"/>
              </a:lnSpc>
              <a:spcBef>
                <a:spcPts val="0"/>
              </a:spcBef>
              <a:spcAft>
                <a:spcPts val="0"/>
              </a:spcAft>
              <a:buClr>
                <a:schemeClr val="dk1"/>
              </a:buClr>
              <a:buSzPts val="1600"/>
              <a:buFont typeface="Arial"/>
              <a:buNone/>
            </a:pPr>
            <a:r>
              <a:rPr b="1" lang="en-US" sz="1800">
                <a:solidFill>
                  <a:srgbClr val="333333"/>
                </a:solidFill>
                <a:highlight>
                  <a:schemeClr val="lt1"/>
                </a:highlight>
                <a:latin typeface="Tahoma"/>
                <a:ea typeface="Tahoma"/>
                <a:cs typeface="Tahoma"/>
                <a:sym typeface="Tahoma"/>
              </a:rPr>
              <a:t>4</a:t>
            </a:r>
            <a:r>
              <a:rPr b="1" lang="en-US" sz="1600">
                <a:solidFill>
                  <a:srgbClr val="333333"/>
                </a:solidFill>
                <a:highlight>
                  <a:schemeClr val="lt1"/>
                </a:highlight>
                <a:latin typeface="Tahoma"/>
                <a:ea typeface="Tahoma"/>
                <a:cs typeface="Tahoma"/>
                <a:sym typeface="Tahoma"/>
              </a:rPr>
              <a:t>. </a:t>
            </a:r>
            <a:r>
              <a:rPr b="1" lang="en-US" sz="1800">
                <a:solidFill>
                  <a:srgbClr val="333333"/>
                </a:solidFill>
                <a:highlight>
                  <a:schemeClr val="lt1"/>
                </a:highlight>
                <a:latin typeface="Tahoma"/>
                <a:ea typeface="Tahoma"/>
                <a:cs typeface="Tahoma"/>
                <a:sym typeface="Tahoma"/>
              </a:rPr>
              <a:t>SVA i cures postressucitació</a:t>
            </a:r>
            <a:r>
              <a:rPr lang="en-US" sz="1800">
                <a:solidFill>
                  <a:srgbClr val="333333"/>
                </a:solidFill>
                <a:highlight>
                  <a:schemeClr val="lt1"/>
                </a:highlight>
                <a:latin typeface="Tahoma"/>
                <a:ea typeface="Tahoma"/>
                <a:cs typeface="Tahoma"/>
                <a:sym typeface="Tahoma"/>
              </a:rPr>
              <a:t>: </a:t>
            </a:r>
            <a:r>
              <a:rPr lang="en-US" sz="1800">
                <a:solidFill>
                  <a:srgbClr val="333333"/>
                </a:solidFill>
                <a:highlight>
                  <a:schemeClr val="lt1"/>
                </a:highlight>
              </a:rPr>
              <a:t>Aquesta quarta baula/anella és el darrer pas de la cadena de supervivència i pretén la restauració de les funcions vitals interrompudes per part de l’equip especialitzat. És molt important, però si no s’ha mantingut la víctima amb vida durant els minuts que pot tardar l’ajuda especialitzada, en la majoria dels casos l’SVA serà inútil.</a:t>
            </a:r>
            <a:endParaRPr sz="1800">
              <a:solidFill>
                <a:srgbClr val="333333"/>
              </a:solidFill>
              <a:highlight>
                <a:schemeClr val="lt1"/>
              </a:highlight>
            </a:endParaRPr>
          </a:p>
          <a:p>
            <a:pPr indent="0" lvl="0" marL="0" rtl="0" algn="just">
              <a:lnSpc>
                <a:spcPct val="115000"/>
              </a:lnSpc>
              <a:spcBef>
                <a:spcPts val="0"/>
              </a:spcBef>
              <a:spcAft>
                <a:spcPts val="0"/>
              </a:spcAft>
              <a:buClr>
                <a:schemeClr val="dk1"/>
              </a:buClr>
              <a:buSzPts val="1100"/>
              <a:buFont typeface="Arial"/>
              <a:buNone/>
            </a:pPr>
            <a:r>
              <a:t/>
            </a:r>
            <a:endParaRPr sz="1700">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latin typeface="Tahoma"/>
              <a:ea typeface="Tahoma"/>
              <a:cs typeface="Tahoma"/>
              <a:sym typeface="Tahoma"/>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endParaRPr>
          </a:p>
          <a:p>
            <a:pPr indent="0" lvl="0" marL="90805" marR="598170" rtl="0" algn="just">
              <a:lnSpc>
                <a:spcPct val="118750"/>
              </a:lnSpc>
              <a:spcBef>
                <a:spcPts val="0"/>
              </a:spcBef>
              <a:spcAft>
                <a:spcPts val="0"/>
              </a:spcAft>
              <a:buClr>
                <a:schemeClr val="dk1"/>
              </a:buClr>
              <a:buSzPts val="1600"/>
              <a:buFont typeface="Arial"/>
              <a:buNone/>
            </a:pPr>
            <a:r>
              <a:t/>
            </a:r>
            <a:endParaRPr>
              <a:solidFill>
                <a:srgbClr val="333333"/>
              </a:solidFill>
              <a:highlight>
                <a:schemeClr val="lt1"/>
              </a:highlight>
              <a:latin typeface="Tahoma"/>
              <a:ea typeface="Tahoma"/>
              <a:cs typeface="Tahoma"/>
              <a:sym typeface="Tahoma"/>
            </a:endParaRPr>
          </a:p>
        </p:txBody>
      </p:sp>
      <p:pic>
        <p:nvPicPr>
          <p:cNvPr id="162" name="Google Shape;162;g10c9ca761fa_0_47"/>
          <p:cNvPicPr preferRelativeResize="0"/>
          <p:nvPr/>
        </p:nvPicPr>
        <p:blipFill>
          <a:blip r:embed="rId3">
            <a:alphaModFix/>
          </a:blip>
          <a:stretch>
            <a:fillRect/>
          </a:stretch>
        </p:blipFill>
        <p:spPr>
          <a:xfrm>
            <a:off x="6054250" y="3316538"/>
            <a:ext cx="2838450" cy="1609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9"/>
          <p:cNvSpPr txBox="1"/>
          <p:nvPr/>
        </p:nvSpPr>
        <p:spPr>
          <a:xfrm>
            <a:off x="117047" y="18650"/>
            <a:ext cx="9027000" cy="266700"/>
          </a:xfrm>
          <a:prstGeom prst="rect">
            <a:avLst/>
          </a:prstGeom>
          <a:noFill/>
          <a:ln>
            <a:noFill/>
          </a:ln>
        </p:spPr>
        <p:txBody>
          <a:bodyPr anchorCtr="0" anchor="t" bIns="0" lIns="0" spcFirstLastPara="1" rIns="0" wrap="square" tIns="203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B7B7B7"/>
                </a:solidFill>
                <a:latin typeface="Tahoma"/>
                <a:ea typeface="Tahoma"/>
                <a:cs typeface="Tahoma"/>
                <a:sym typeface="Tahoma"/>
              </a:rPr>
              <a:t>UF2  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168" name="Google Shape;168;p9"/>
          <p:cNvSpPr txBox="1"/>
          <p:nvPr/>
        </p:nvSpPr>
        <p:spPr>
          <a:xfrm>
            <a:off x="125" y="480600"/>
            <a:ext cx="9144000" cy="8100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 ressucitació cardiopulmomar</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Els algoritmes de suport vital bàsic</a:t>
            </a:r>
            <a:endParaRPr b="0" i="0" sz="2200" u="none" cap="none" strike="noStrike">
              <a:solidFill>
                <a:schemeClr val="dk1"/>
              </a:solidFill>
              <a:latin typeface="Tahoma"/>
              <a:ea typeface="Tahoma"/>
              <a:cs typeface="Tahoma"/>
              <a:sym typeface="Tahoma"/>
            </a:endParaRPr>
          </a:p>
        </p:txBody>
      </p:sp>
      <p:sp>
        <p:nvSpPr>
          <p:cNvPr id="169" name="Google Shape;169;p9"/>
          <p:cNvSpPr txBox="1"/>
          <p:nvPr/>
        </p:nvSpPr>
        <p:spPr>
          <a:xfrm>
            <a:off x="299049" y="1582700"/>
            <a:ext cx="7901305" cy="669290"/>
          </a:xfrm>
          <a:prstGeom prst="rect">
            <a:avLst/>
          </a:prstGeom>
          <a:solidFill>
            <a:srgbClr val="F2F2F2"/>
          </a:solidFill>
          <a:ln>
            <a:noFill/>
          </a:ln>
        </p:spPr>
        <p:txBody>
          <a:bodyPr anchorCtr="0" anchor="t" bIns="0" lIns="0" spcFirstLastPara="1" rIns="0" wrap="square" tIns="101600">
            <a:spAutoFit/>
          </a:bodyPr>
          <a:lstStyle/>
          <a:p>
            <a:pPr indent="0" lvl="0" marL="90805" marR="196850" rtl="0" algn="l">
              <a:lnSpc>
                <a:spcPct val="118750"/>
              </a:lnSpc>
              <a:spcBef>
                <a:spcPts val="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L'</a:t>
            </a:r>
            <a:r>
              <a:rPr b="1" i="0" lang="en-US" sz="1600" u="none" cap="none" strike="noStrike">
                <a:solidFill>
                  <a:schemeClr val="dk1"/>
                </a:solidFill>
                <a:latin typeface="Tahoma"/>
                <a:ea typeface="Tahoma"/>
                <a:cs typeface="Tahoma"/>
                <a:sym typeface="Tahoma"/>
              </a:rPr>
              <a:t>algoritme de SVB </a:t>
            </a:r>
            <a:r>
              <a:rPr b="0" i="0" lang="en-US" sz="1600" u="none" cap="none" strike="noStrike">
                <a:solidFill>
                  <a:schemeClr val="dk1"/>
                </a:solidFill>
                <a:latin typeface="Tahoma"/>
                <a:ea typeface="Tahoma"/>
                <a:cs typeface="Tahoma"/>
                <a:sym typeface="Tahoma"/>
              </a:rPr>
              <a:t>és una seqüència detallada d'instruccions que ha de seguir-se pas a pas davant  una parada cardiorrespiratòria.</a:t>
            </a:r>
            <a:endParaRPr b="0" i="0" sz="1600" u="none" cap="none" strike="noStrike">
              <a:solidFill>
                <a:schemeClr val="dk1"/>
              </a:solidFill>
              <a:latin typeface="Tahoma"/>
              <a:ea typeface="Tahoma"/>
              <a:cs typeface="Tahoma"/>
              <a:sym typeface="Tahoma"/>
            </a:endParaRPr>
          </a:p>
        </p:txBody>
      </p:sp>
      <p:sp>
        <p:nvSpPr>
          <p:cNvPr id="170" name="Google Shape;170;p9"/>
          <p:cNvSpPr txBox="1"/>
          <p:nvPr/>
        </p:nvSpPr>
        <p:spPr>
          <a:xfrm>
            <a:off x="504775" y="2458375"/>
            <a:ext cx="5568300" cy="2186400"/>
          </a:xfrm>
          <a:prstGeom prst="rect">
            <a:avLst/>
          </a:prstGeom>
          <a:noFill/>
          <a:ln>
            <a:noFill/>
          </a:ln>
        </p:spPr>
        <p:txBody>
          <a:bodyPr anchorCtr="0" anchor="t" bIns="0" lIns="0" spcFirstLastPara="1" rIns="0" wrap="square" tIns="12700">
            <a:spAutoFit/>
          </a:bodyPr>
          <a:lstStyle/>
          <a:p>
            <a:pPr indent="-330200" lvl="0" marL="342900" marR="0" rtl="0" algn="l">
              <a:lnSpc>
                <a:spcPct val="100000"/>
              </a:lnSpc>
              <a:spcBef>
                <a:spcPts val="0"/>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Criteri: simplicitat, per facilitar el record.</a:t>
            </a:r>
            <a:endParaRPr b="0" i="0" sz="1600" u="none" cap="none" strike="noStrike">
              <a:solidFill>
                <a:schemeClr val="dk1"/>
              </a:solidFill>
              <a:latin typeface="Tahoma"/>
              <a:ea typeface="Tahoma"/>
              <a:cs typeface="Tahoma"/>
              <a:sym typeface="Tahoma"/>
            </a:endParaRPr>
          </a:p>
          <a:p>
            <a:pPr indent="-330200" lvl="0" marL="342900" marR="0" rtl="0" algn="l">
              <a:lnSpc>
                <a:spcPct val="100000"/>
              </a:lnSpc>
              <a:spcBef>
                <a:spcPts val="1685"/>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Algoritmes diferenciats:</a:t>
            </a:r>
            <a:endParaRPr b="0" i="0" sz="1600" u="none" cap="none" strike="noStrike">
              <a:solidFill>
                <a:schemeClr val="dk1"/>
              </a:solidFill>
              <a:latin typeface="Tahoma"/>
              <a:ea typeface="Tahoma"/>
              <a:cs typeface="Tahoma"/>
              <a:sym typeface="Tahoma"/>
            </a:endParaRPr>
          </a:p>
          <a:p>
            <a:pPr indent="-330200" lvl="1" marL="800100" marR="0" rtl="0" algn="l">
              <a:lnSpc>
                <a:spcPct val="100000"/>
              </a:lnSpc>
              <a:spcBef>
                <a:spcPts val="138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Algoritme de SVB para persones adultes. </a:t>
            </a:r>
            <a:r>
              <a:rPr lang="en-US" sz="1600">
                <a:solidFill>
                  <a:schemeClr val="dk1"/>
                </a:solidFill>
                <a:latin typeface="Tahoma"/>
                <a:ea typeface="Tahoma"/>
                <a:cs typeface="Tahoma"/>
                <a:sym typeface="Tahoma"/>
              </a:rPr>
              <a:t>A</a:t>
            </a:r>
            <a:r>
              <a:rPr b="0" i="0" lang="en-US" sz="1600" u="none" cap="none" strike="noStrike">
                <a:solidFill>
                  <a:schemeClr val="dk1"/>
                </a:solidFill>
                <a:latin typeface="Tahoma"/>
                <a:ea typeface="Tahoma"/>
                <a:cs typeface="Tahoma"/>
                <a:sym typeface="Tahoma"/>
              </a:rPr>
              <a:t>CR d'origen cardíac.</a:t>
            </a:r>
            <a:endParaRPr b="0" i="0" sz="1600" u="none" cap="none" strike="noStrike">
              <a:solidFill>
                <a:schemeClr val="dk1"/>
              </a:solidFill>
              <a:latin typeface="Tahoma"/>
              <a:ea typeface="Tahoma"/>
              <a:cs typeface="Tahoma"/>
              <a:sym typeface="Tahoma"/>
            </a:endParaRPr>
          </a:p>
          <a:p>
            <a:pPr indent="-330200" lvl="1" marL="800100" marR="0" rtl="0" algn="l">
              <a:lnSpc>
                <a:spcPct val="100000"/>
              </a:lnSpc>
              <a:spcBef>
                <a:spcPts val="118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Algoritme de SVB pediàtric. PCR d'origen respiratori.</a:t>
            </a:r>
            <a:endParaRPr b="0" i="0" sz="1600" u="none" cap="none" strike="noStrike">
              <a:solidFill>
                <a:schemeClr val="dk1"/>
              </a:solidFill>
              <a:latin typeface="Tahoma"/>
              <a:ea typeface="Tahoma"/>
              <a:cs typeface="Tahoma"/>
              <a:sym typeface="Tahoma"/>
            </a:endParaRPr>
          </a:p>
          <a:p>
            <a:pPr indent="-330200" lvl="1" marL="800100" marR="0" rtl="0" algn="l">
              <a:lnSpc>
                <a:spcPct val="100000"/>
              </a:lnSpc>
              <a:spcBef>
                <a:spcPts val="118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Algoritmes de OVACE.</a:t>
            </a:r>
            <a:endParaRPr b="0" i="0" sz="1600" u="none" cap="none" strike="noStrike">
              <a:solidFill>
                <a:schemeClr val="dk1"/>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txBox="1"/>
          <p:nvPr>
            <p:ph type="title"/>
          </p:nvPr>
        </p:nvSpPr>
        <p:spPr>
          <a:xfrm>
            <a:off x="117047" y="150400"/>
            <a:ext cx="90270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Aplicació de tècniques de suport vital bàsic i desfibril·lació externa</a:t>
            </a:r>
            <a:endParaRPr/>
          </a:p>
        </p:txBody>
      </p:sp>
      <p:sp>
        <p:nvSpPr>
          <p:cNvPr id="176" name="Google Shape;176;p10"/>
          <p:cNvSpPr txBox="1"/>
          <p:nvPr/>
        </p:nvSpPr>
        <p:spPr>
          <a:xfrm>
            <a:off x="301250" y="409600"/>
            <a:ext cx="8842800" cy="3739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L'algoritme de SVB para persones adultes</a:t>
            </a:r>
            <a:endParaRPr b="0" i="0" sz="2600" u="none" cap="none" strike="noStrike">
              <a:solidFill>
                <a:schemeClr val="dk1"/>
              </a:solidFill>
              <a:latin typeface="Tahoma"/>
              <a:ea typeface="Tahoma"/>
              <a:cs typeface="Tahoma"/>
              <a:sym typeface="Tahoma"/>
            </a:endParaRPr>
          </a:p>
          <a:p>
            <a:pPr indent="-138430" lvl="0" marL="681990" marR="0" rtl="0" algn="l">
              <a:lnSpc>
                <a:spcPct val="100000"/>
              </a:lnSpc>
              <a:spcBef>
                <a:spcPts val="218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Avaluació.</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25"/>
              </a:spcBef>
              <a:spcAft>
                <a:spcPts val="0"/>
              </a:spcAft>
              <a:buClr>
                <a:schemeClr val="dk1"/>
              </a:buClr>
              <a:buSzPts val="1950"/>
              <a:buFont typeface="Tahoma"/>
              <a:buNone/>
            </a:pPr>
            <a:r>
              <a:t/>
            </a:r>
            <a:endParaRPr b="0" i="0" sz="1950" u="none" cap="none" strike="noStrike">
              <a:solidFill>
                <a:schemeClr val="dk1"/>
              </a:solidFill>
              <a:latin typeface="Tahoma"/>
              <a:ea typeface="Tahoma"/>
              <a:cs typeface="Tahoma"/>
              <a:sym typeface="Tahoma"/>
            </a:endParaRPr>
          </a:p>
          <a:p>
            <a:pPr indent="-182880" lvl="0" marL="726440" marR="0" rtl="0" algn="l">
              <a:lnSpc>
                <a:spcPct val="100000"/>
              </a:lnSpc>
              <a:spcBef>
                <a:spcPts val="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Alerta.</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Clr>
                <a:schemeClr val="dk1"/>
              </a:buClr>
              <a:buSzPts val="2050"/>
              <a:buFont typeface="Tahoma"/>
              <a:buNone/>
            </a:pPr>
            <a:r>
              <a:t/>
            </a:r>
            <a:endParaRPr b="0" i="0" sz="2050" u="none" cap="none" strike="noStrike">
              <a:solidFill>
                <a:schemeClr val="dk1"/>
              </a:solidFill>
              <a:latin typeface="Tahoma"/>
              <a:ea typeface="Tahoma"/>
              <a:cs typeface="Tahoma"/>
              <a:sym typeface="Tahoma"/>
            </a:endParaRPr>
          </a:p>
          <a:p>
            <a:pPr indent="-186055" lvl="0" marL="729615" marR="0" rtl="0" algn="l">
              <a:lnSpc>
                <a:spcPct val="100000"/>
              </a:lnSpc>
              <a:spcBef>
                <a:spcPts val="5"/>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Ressucitació </a:t>
            </a:r>
            <a:r>
              <a:rPr b="1" i="0" lang="en-US" sz="1600" u="none" cap="none" strike="noStrike">
                <a:solidFill>
                  <a:schemeClr val="dk1"/>
                </a:solidFill>
                <a:latin typeface="Tahoma"/>
                <a:ea typeface="Tahoma"/>
                <a:cs typeface="Tahoma"/>
                <a:sym typeface="Tahoma"/>
              </a:rPr>
              <a:t>(30 CT).</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2050"/>
              <a:buFont typeface="Tahoma"/>
              <a:buNone/>
            </a:pPr>
            <a:r>
              <a:t/>
            </a:r>
            <a:endParaRPr b="0" i="0" sz="2050" u="none" cap="none" strike="noStrike">
              <a:solidFill>
                <a:schemeClr val="dk1"/>
              </a:solidFill>
              <a:latin typeface="Tahoma"/>
              <a:ea typeface="Tahoma"/>
              <a:cs typeface="Tahoma"/>
              <a:sym typeface="Tahoma"/>
            </a:endParaRPr>
          </a:p>
          <a:p>
            <a:pPr indent="-181608" lvl="0" marL="725170" marR="0" rtl="0" algn="l">
              <a:lnSpc>
                <a:spcPct val="100000"/>
              </a:lnSpc>
              <a:spcBef>
                <a:spcPts val="5"/>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Ressucitació </a:t>
            </a:r>
            <a:r>
              <a:rPr b="1" i="0" lang="en-US" sz="1600" u="none" cap="none" strike="noStrike">
                <a:solidFill>
                  <a:schemeClr val="dk1"/>
                </a:solidFill>
                <a:latin typeface="Tahoma"/>
                <a:ea typeface="Tahoma"/>
                <a:cs typeface="Tahoma"/>
                <a:sym typeface="Tahoma"/>
              </a:rPr>
              <a:t>(2 V).</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Clr>
                <a:schemeClr val="dk1"/>
              </a:buClr>
              <a:buSzPts val="2050"/>
              <a:buFont typeface="Tahoma"/>
              <a:buNone/>
            </a:pPr>
            <a:r>
              <a:t/>
            </a:r>
            <a:endParaRPr b="0" i="0" sz="2050" u="none" cap="none" strike="noStrike">
              <a:solidFill>
                <a:schemeClr val="dk1"/>
              </a:solidFill>
              <a:latin typeface="Tahoma"/>
              <a:ea typeface="Tahoma"/>
              <a:cs typeface="Tahoma"/>
              <a:sym typeface="Tahoma"/>
            </a:endParaRPr>
          </a:p>
          <a:p>
            <a:pPr indent="-183515" lvl="0" marL="727075" marR="0" rtl="0" algn="l">
              <a:lnSpc>
                <a:spcPct val="100000"/>
              </a:lnSpc>
              <a:spcBef>
                <a:spcPts val="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Ressucitació </a:t>
            </a:r>
            <a:r>
              <a:rPr b="1" i="0" lang="en-US" sz="1600" u="none" cap="none" strike="noStrike">
                <a:solidFill>
                  <a:schemeClr val="dk1"/>
                </a:solidFill>
                <a:latin typeface="Tahoma"/>
                <a:ea typeface="Tahoma"/>
                <a:cs typeface="Tahoma"/>
                <a:sym typeface="Tahoma"/>
              </a:rPr>
              <a:t>(RCP: 30.2).</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Clr>
                <a:schemeClr val="dk1"/>
              </a:buClr>
              <a:buSzPts val="2050"/>
              <a:buFont typeface="Tahoma"/>
              <a:buNone/>
            </a:pPr>
            <a:r>
              <a:t/>
            </a:r>
            <a:endParaRPr b="0" i="0" sz="2050" u="none" cap="none" strike="noStrike">
              <a:solidFill>
                <a:schemeClr val="dk1"/>
              </a:solidFill>
              <a:latin typeface="Tahoma"/>
              <a:ea typeface="Tahoma"/>
              <a:cs typeface="Tahoma"/>
              <a:sym typeface="Tahoma"/>
            </a:endParaRPr>
          </a:p>
          <a:p>
            <a:pPr indent="-191770" lvl="0" marL="735330" marR="0" rtl="0" algn="l">
              <a:lnSpc>
                <a:spcPct val="100000"/>
              </a:lnSpc>
              <a:spcBef>
                <a:spcPts val="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Ressucitació amb desfibril·lador.</a:t>
            </a:r>
            <a:endParaRPr b="0" i="0" sz="1600" u="none" cap="none" strike="noStrike">
              <a:solidFill>
                <a:schemeClr val="dk1"/>
              </a:solidFill>
              <a:latin typeface="Tahoma"/>
              <a:ea typeface="Tahoma"/>
              <a:cs typeface="Tahoma"/>
              <a:sym typeface="Tahoma"/>
            </a:endParaRPr>
          </a:p>
        </p:txBody>
      </p:sp>
      <p:pic>
        <p:nvPicPr>
          <p:cNvPr id="177" name="Google Shape;177;p10"/>
          <p:cNvPicPr preferRelativeResize="0"/>
          <p:nvPr/>
        </p:nvPicPr>
        <p:blipFill rotWithShape="1">
          <a:blip r:embed="rId3">
            <a:alphaModFix/>
          </a:blip>
          <a:srcRect b="0" l="0" r="0" t="0"/>
          <a:stretch/>
        </p:blipFill>
        <p:spPr>
          <a:xfrm>
            <a:off x="3978054" y="1150292"/>
            <a:ext cx="4425241" cy="36286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0c9ca761fa_0_54"/>
          <p:cNvSpPr txBox="1"/>
          <p:nvPr>
            <p:ph type="title"/>
          </p:nvPr>
        </p:nvSpPr>
        <p:spPr>
          <a:xfrm>
            <a:off x="117047" y="150400"/>
            <a:ext cx="90270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UF2    </a:t>
            </a:r>
            <a:r>
              <a:rPr lang="en-US"/>
              <a:t>Aplicació de tècniques de suport vital bàsic i desfibril·lació externa</a:t>
            </a:r>
            <a:endParaRPr/>
          </a:p>
        </p:txBody>
      </p:sp>
      <p:sp>
        <p:nvSpPr>
          <p:cNvPr id="183" name="Google Shape;183;g10c9ca761fa_0_54"/>
          <p:cNvSpPr txBox="1"/>
          <p:nvPr/>
        </p:nvSpPr>
        <p:spPr>
          <a:xfrm>
            <a:off x="209150" y="544825"/>
            <a:ext cx="8842800" cy="1185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L'algoritme de SVB para persones adultes</a:t>
            </a:r>
            <a:endParaRPr b="0" i="0" sz="2600" u="none" cap="none" strike="noStrike">
              <a:solidFill>
                <a:schemeClr val="dk1"/>
              </a:solidFill>
              <a:latin typeface="Tahoma"/>
              <a:ea typeface="Tahoma"/>
              <a:cs typeface="Tahoma"/>
              <a:sym typeface="Tahoma"/>
            </a:endParaRPr>
          </a:p>
          <a:p>
            <a:pPr indent="0" lvl="0" marL="457200" marR="0" rtl="0" algn="l">
              <a:lnSpc>
                <a:spcPct val="100000"/>
              </a:lnSpc>
              <a:spcBef>
                <a:spcPts val="2180"/>
              </a:spcBef>
              <a:spcAft>
                <a:spcPts val="0"/>
              </a:spcAft>
              <a:buNone/>
            </a:pPr>
            <a:r>
              <a:t/>
            </a:r>
            <a:endParaRPr b="0" i="0" sz="1600" u="none" cap="none" strike="noStrike">
              <a:solidFill>
                <a:schemeClr val="dk1"/>
              </a:solidFill>
              <a:latin typeface="Tahoma"/>
              <a:ea typeface="Tahoma"/>
              <a:cs typeface="Tahoma"/>
              <a:sym typeface="Tahoma"/>
            </a:endParaRPr>
          </a:p>
          <a:p>
            <a:pPr indent="0" lvl="0" marL="457200" marR="0" rtl="0" algn="l">
              <a:lnSpc>
                <a:spcPct val="100000"/>
              </a:lnSpc>
              <a:spcBef>
                <a:spcPts val="0"/>
              </a:spcBef>
              <a:spcAft>
                <a:spcPts val="0"/>
              </a:spcAft>
              <a:buNone/>
            </a:pPr>
            <a:r>
              <a:t/>
            </a:r>
            <a:endParaRPr b="0" i="0" sz="1600" u="none" cap="none" strike="noStrike">
              <a:solidFill>
                <a:schemeClr val="dk1"/>
              </a:solidFill>
              <a:latin typeface="Tahoma"/>
              <a:ea typeface="Tahoma"/>
              <a:cs typeface="Tahoma"/>
              <a:sym typeface="Tahoma"/>
            </a:endParaRPr>
          </a:p>
        </p:txBody>
      </p:sp>
      <p:pic>
        <p:nvPicPr>
          <p:cNvPr id="184" name="Google Shape;184;g10c9ca761fa_0_54"/>
          <p:cNvPicPr preferRelativeResize="0"/>
          <p:nvPr/>
        </p:nvPicPr>
        <p:blipFill>
          <a:blip r:embed="rId3">
            <a:alphaModFix/>
          </a:blip>
          <a:stretch>
            <a:fillRect/>
          </a:stretch>
        </p:blipFill>
        <p:spPr>
          <a:xfrm>
            <a:off x="5061350" y="1088825"/>
            <a:ext cx="3346575" cy="3902275"/>
          </a:xfrm>
          <a:prstGeom prst="rect">
            <a:avLst/>
          </a:prstGeom>
          <a:noFill/>
          <a:ln>
            <a:noFill/>
          </a:ln>
        </p:spPr>
      </p:pic>
      <p:sp>
        <p:nvSpPr>
          <p:cNvPr id="185" name="Google Shape;185;g10c9ca761fa_0_54"/>
          <p:cNvSpPr txBox="1"/>
          <p:nvPr/>
        </p:nvSpPr>
        <p:spPr>
          <a:xfrm flipH="1" rot="10800000">
            <a:off x="0" y="203935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https://player.vimeo.com/video/275777759</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1"/>
          <p:cNvSpPr txBox="1"/>
          <p:nvPr/>
        </p:nvSpPr>
        <p:spPr>
          <a:xfrm>
            <a:off x="117050" y="18650"/>
            <a:ext cx="9027000" cy="50244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L'algoritme de SVB para persones adultes</a:t>
            </a:r>
            <a:endParaRPr b="0" i="0" sz="26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t/>
            </a:r>
            <a:endParaRPr sz="2200">
              <a:solidFill>
                <a:srgbClr val="2980B9"/>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No respon i no respira normalment?</a:t>
            </a:r>
            <a:endParaRPr b="0" i="0" sz="22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t/>
            </a:r>
            <a:endParaRPr sz="1600">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1" lang="en-US" sz="1600">
                <a:solidFill>
                  <a:schemeClr val="dk1"/>
                </a:solidFill>
                <a:latin typeface="Tahoma"/>
                <a:ea typeface="Tahoma"/>
                <a:cs typeface="Tahoma"/>
                <a:sym typeface="Tahoma"/>
              </a:rPr>
              <a:t>Abans d’acostar-nos a la víctima cal verificar la seguretat de l’entorn </a:t>
            </a:r>
            <a:endParaRPr b="1" sz="1600">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1" lang="en-US" sz="1600">
                <a:solidFill>
                  <a:schemeClr val="dk1"/>
                </a:solidFill>
                <a:latin typeface="Tahoma"/>
                <a:ea typeface="Tahoma"/>
                <a:cs typeface="Tahoma"/>
                <a:sym typeface="Tahoma"/>
              </a:rPr>
              <a:t>i fer una aproximació segura !!!</a:t>
            </a:r>
            <a:endParaRPr b="1" sz="1600">
              <a:solidFill>
                <a:schemeClr val="dk1"/>
              </a:solidFill>
              <a:latin typeface="Tahoma"/>
              <a:ea typeface="Tahoma"/>
              <a:cs typeface="Tahoma"/>
              <a:sym typeface="Tahoma"/>
            </a:endParaRPr>
          </a:p>
          <a:p>
            <a:pPr indent="-330835" lvl="0" marL="654050" marR="0" rtl="0" algn="l">
              <a:lnSpc>
                <a:spcPct val="100000"/>
              </a:lnSpc>
              <a:spcBef>
                <a:spcPts val="1155"/>
              </a:spcBef>
              <a:spcAft>
                <a:spcPts val="0"/>
              </a:spcAft>
              <a:buClr>
                <a:schemeClr val="dk1"/>
              </a:buClr>
              <a:buSzPts val="1600"/>
              <a:buFont typeface="Lucida Sans"/>
              <a:buChar char="●"/>
            </a:pPr>
            <a:r>
              <a:rPr b="0" i="0" lang="en-US" sz="1600" u="none" cap="none" strike="noStrike">
                <a:solidFill>
                  <a:schemeClr val="dk1"/>
                </a:solidFill>
                <a:latin typeface="Tahoma"/>
                <a:ea typeface="Tahoma"/>
                <a:cs typeface="Tahoma"/>
                <a:sym typeface="Tahoma"/>
              </a:rPr>
              <a:t>Comprovar la resposta de la víctima</a:t>
            </a:r>
            <a:r>
              <a:rPr lang="en-US" sz="1600">
                <a:solidFill>
                  <a:schemeClr val="dk1"/>
                </a:solidFill>
                <a:latin typeface="Tahoma"/>
                <a:ea typeface="Tahoma"/>
                <a:cs typeface="Tahoma"/>
                <a:sym typeface="Tahoma"/>
              </a:rPr>
              <a:t> parlant-li, sacsejant-la per les espatlles</a:t>
            </a:r>
            <a:endParaRPr sz="1600">
              <a:solidFill>
                <a:schemeClr val="dk1"/>
              </a:solidFill>
              <a:latin typeface="Tahoma"/>
              <a:ea typeface="Tahoma"/>
              <a:cs typeface="Tahoma"/>
              <a:sym typeface="Tahoma"/>
            </a:endParaRPr>
          </a:p>
          <a:p>
            <a:pPr indent="-330835" lvl="1" marL="1111250" marR="0" rtl="0" algn="l">
              <a:lnSpc>
                <a:spcPct val="100000"/>
              </a:lnSpc>
              <a:spcBef>
                <a:spcPts val="118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Si respon:</a:t>
            </a:r>
            <a:endParaRPr b="0" i="0" sz="1600" u="none" cap="none" strike="noStrike">
              <a:solidFill>
                <a:schemeClr val="dk1"/>
              </a:solidFill>
              <a:latin typeface="Tahoma"/>
              <a:ea typeface="Tahoma"/>
              <a:cs typeface="Tahoma"/>
              <a:sym typeface="Tahoma"/>
            </a:endParaRPr>
          </a:p>
          <a:p>
            <a:pPr indent="-330835" lvl="2" marL="1631950" marR="0" rtl="0" algn="l">
              <a:lnSpc>
                <a:spcPct val="100000"/>
              </a:lnSpc>
              <a:spcBef>
                <a:spcPts val="880"/>
              </a:spcBef>
              <a:spcAft>
                <a:spcPts val="0"/>
              </a:spcAft>
              <a:buClr>
                <a:srgbClr val="B7B7B7"/>
              </a:buClr>
              <a:buSzPts val="1600"/>
              <a:buFont typeface="Arial"/>
              <a:buChar char="•"/>
            </a:pPr>
            <a:r>
              <a:rPr b="0" i="0" lang="en-US" sz="1600" u="none" cap="none" strike="noStrike">
                <a:solidFill>
                  <a:schemeClr val="dk1"/>
                </a:solidFill>
                <a:latin typeface="Tahoma"/>
                <a:ea typeface="Tahoma"/>
                <a:cs typeface="Tahoma"/>
                <a:sym typeface="Tahoma"/>
              </a:rPr>
              <a:t>La respiració i circulació són eficaces.</a:t>
            </a:r>
            <a:endParaRPr b="0" i="0" sz="1600" u="none" cap="none" strike="noStrike">
              <a:solidFill>
                <a:schemeClr val="dk1"/>
              </a:solidFill>
              <a:latin typeface="Tahoma"/>
              <a:ea typeface="Tahoma"/>
              <a:cs typeface="Tahoma"/>
              <a:sym typeface="Tahoma"/>
            </a:endParaRPr>
          </a:p>
          <a:p>
            <a:pPr indent="-330200" lvl="2" marL="1631950" marR="604520" rtl="0" algn="l">
              <a:lnSpc>
                <a:spcPct val="118750"/>
              </a:lnSpc>
              <a:spcBef>
                <a:spcPts val="960"/>
              </a:spcBef>
              <a:spcAft>
                <a:spcPts val="0"/>
              </a:spcAft>
              <a:buClr>
                <a:srgbClr val="B7B7B7"/>
              </a:buClr>
              <a:buSzPts val="1600"/>
              <a:buFont typeface="Arial"/>
              <a:buChar char="•"/>
            </a:pPr>
            <a:r>
              <a:rPr b="0" i="0" lang="en-US" sz="1600" u="none" cap="none" strike="noStrike">
                <a:solidFill>
                  <a:schemeClr val="dk1"/>
                </a:solidFill>
                <a:latin typeface="Tahoma"/>
                <a:ea typeface="Tahoma"/>
                <a:cs typeface="Tahoma"/>
                <a:sym typeface="Tahoma"/>
              </a:rPr>
              <a:t>Deixar a la víctima en la posició en què es  troba.</a:t>
            </a:r>
            <a:endParaRPr b="0" i="0" sz="1600" u="none" cap="none" strike="noStrike">
              <a:solidFill>
                <a:schemeClr val="dk1"/>
              </a:solidFill>
              <a:latin typeface="Tahoma"/>
              <a:ea typeface="Tahoma"/>
              <a:cs typeface="Tahoma"/>
              <a:sym typeface="Tahoma"/>
            </a:endParaRPr>
          </a:p>
          <a:p>
            <a:pPr indent="-330835" lvl="1" marL="1111250" marR="0" rtl="0" algn="l">
              <a:lnSpc>
                <a:spcPct val="100000"/>
              </a:lnSpc>
              <a:spcBef>
                <a:spcPts val="122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Si no respon:</a:t>
            </a:r>
            <a:endParaRPr b="0" i="0" sz="1600" u="none" cap="none" strike="noStrike">
              <a:solidFill>
                <a:schemeClr val="dk1"/>
              </a:solidFill>
              <a:latin typeface="Tahoma"/>
              <a:ea typeface="Tahoma"/>
              <a:cs typeface="Tahoma"/>
              <a:sym typeface="Tahoma"/>
            </a:endParaRPr>
          </a:p>
          <a:p>
            <a:pPr indent="-330835" lvl="2" marL="1631950" marR="0" rtl="0" algn="l">
              <a:lnSpc>
                <a:spcPct val="100000"/>
              </a:lnSpc>
              <a:spcBef>
                <a:spcPts val="880"/>
              </a:spcBef>
              <a:spcAft>
                <a:spcPts val="0"/>
              </a:spcAft>
              <a:buClr>
                <a:srgbClr val="B7B7B7"/>
              </a:buClr>
              <a:buSzPts val="1600"/>
              <a:buFont typeface="Arial"/>
              <a:buChar char="•"/>
            </a:pPr>
            <a:r>
              <a:rPr b="0" i="0" lang="en-US" sz="1600" u="none" cap="none" strike="noStrike">
                <a:solidFill>
                  <a:schemeClr val="dk1"/>
                </a:solidFill>
                <a:latin typeface="Tahoma"/>
                <a:ea typeface="Tahoma"/>
                <a:cs typeface="Tahoma"/>
                <a:sym typeface="Tahoma"/>
              </a:rPr>
              <a:t>Col·locar a la víctima en decúbit supí.</a:t>
            </a:r>
            <a:endParaRPr b="0" i="0" sz="1600" u="none" cap="none" strike="noStrike">
              <a:solidFill>
                <a:schemeClr val="dk1"/>
              </a:solidFill>
              <a:latin typeface="Tahoma"/>
              <a:ea typeface="Tahoma"/>
              <a:cs typeface="Tahoma"/>
              <a:sym typeface="Tahoma"/>
            </a:endParaRPr>
          </a:p>
          <a:p>
            <a:pPr indent="-330835" lvl="2" marL="1631950" marR="0" rtl="0" algn="l">
              <a:lnSpc>
                <a:spcPct val="100000"/>
              </a:lnSpc>
              <a:spcBef>
                <a:spcPts val="880"/>
              </a:spcBef>
              <a:spcAft>
                <a:spcPts val="0"/>
              </a:spcAft>
              <a:buClr>
                <a:srgbClr val="B7B7B7"/>
              </a:buClr>
              <a:buSzPts val="1600"/>
              <a:buFont typeface="Arial"/>
              <a:buChar char="•"/>
            </a:pPr>
            <a:r>
              <a:rPr b="0" i="0" lang="en-US" sz="1600" u="none" cap="none" strike="noStrike">
                <a:solidFill>
                  <a:schemeClr val="dk1"/>
                </a:solidFill>
                <a:latin typeface="Tahoma"/>
                <a:ea typeface="Tahoma"/>
                <a:cs typeface="Tahoma"/>
                <a:sym typeface="Tahoma"/>
              </a:rPr>
              <a:t>Obrir la via aèria</a:t>
            </a:r>
            <a:r>
              <a:rPr lang="en-US" sz="1600">
                <a:solidFill>
                  <a:schemeClr val="dk1"/>
                </a:solidFill>
                <a:latin typeface="Tahoma"/>
                <a:ea typeface="Tahoma"/>
                <a:cs typeface="Tahoma"/>
                <a:sym typeface="Tahoma"/>
              </a:rPr>
              <a:t> realitzant la maniobra front-mentó</a:t>
            </a:r>
            <a:endParaRPr b="0" i="0" sz="1600" u="none" cap="none" strike="noStrike">
              <a:solidFill>
                <a:schemeClr val="dk1"/>
              </a:solidFill>
              <a:latin typeface="Tahoma"/>
              <a:ea typeface="Tahoma"/>
              <a:cs typeface="Tahoma"/>
              <a:sym typeface="Tahoma"/>
            </a:endParaRPr>
          </a:p>
        </p:txBody>
      </p:sp>
      <p:pic>
        <p:nvPicPr>
          <p:cNvPr id="191" name="Google Shape;191;p11"/>
          <p:cNvPicPr preferRelativeResize="0"/>
          <p:nvPr/>
        </p:nvPicPr>
        <p:blipFill rotWithShape="1">
          <a:blip r:embed="rId3">
            <a:alphaModFix/>
          </a:blip>
          <a:srcRect b="0" l="0" r="0" t="0"/>
          <a:stretch/>
        </p:blipFill>
        <p:spPr>
          <a:xfrm>
            <a:off x="7409950" y="3545175"/>
            <a:ext cx="1434250" cy="1516675"/>
          </a:xfrm>
          <a:prstGeom prst="rect">
            <a:avLst/>
          </a:prstGeom>
          <a:noFill/>
          <a:ln>
            <a:noFill/>
          </a:ln>
        </p:spPr>
      </p:pic>
      <p:pic>
        <p:nvPicPr>
          <p:cNvPr id="192" name="Google Shape;192;p11"/>
          <p:cNvPicPr preferRelativeResize="0"/>
          <p:nvPr/>
        </p:nvPicPr>
        <p:blipFill rotWithShape="1">
          <a:blip r:embed="rId4">
            <a:alphaModFix/>
          </a:blip>
          <a:srcRect b="0" l="0" r="0" t="0"/>
          <a:stretch/>
        </p:blipFill>
        <p:spPr>
          <a:xfrm>
            <a:off x="7638643" y="625718"/>
            <a:ext cx="1505395" cy="27137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 name="Shape 53"/>
        <p:cNvGrpSpPr/>
        <p:nvPr/>
      </p:nvGrpSpPr>
      <p:grpSpPr>
        <a:xfrm>
          <a:off x="0" y="0"/>
          <a:ext cx="0" cy="0"/>
          <a:chOff x="0" y="0"/>
          <a:chExt cx="0" cy="0"/>
        </a:xfrm>
      </p:grpSpPr>
      <p:sp>
        <p:nvSpPr>
          <p:cNvPr id="54" name="Google Shape;54;p3"/>
          <p:cNvSpPr/>
          <p:nvPr/>
        </p:nvSpPr>
        <p:spPr>
          <a:xfrm>
            <a:off x="0" y="1"/>
            <a:ext cx="9144000" cy="1752600"/>
          </a:xfrm>
          <a:custGeom>
            <a:rect b="b" l="l" r="r" t="t"/>
            <a:pathLst>
              <a:path extrusionOk="0" h="1752600" w="9144000">
                <a:moveTo>
                  <a:pt x="0" y="1752600"/>
                </a:moveTo>
                <a:lnTo>
                  <a:pt x="0" y="0"/>
                </a:lnTo>
                <a:lnTo>
                  <a:pt x="9144000" y="0"/>
                </a:lnTo>
                <a:lnTo>
                  <a:pt x="9144000" y="1752600"/>
                </a:lnTo>
                <a:lnTo>
                  <a:pt x="0" y="175260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3"/>
          <p:cNvSpPr/>
          <p:nvPr/>
        </p:nvSpPr>
        <p:spPr>
          <a:xfrm>
            <a:off x="0" y="1762125"/>
            <a:ext cx="9144000" cy="0"/>
          </a:xfrm>
          <a:custGeom>
            <a:rect b="b" l="l" r="r" t="t"/>
            <a:pathLst>
              <a:path extrusionOk="0" h="120000" w="9144000">
                <a:moveTo>
                  <a:pt x="0" y="0"/>
                </a:moveTo>
                <a:lnTo>
                  <a:pt x="9143999" y="0"/>
                </a:lnTo>
              </a:path>
            </a:pathLst>
          </a:custGeom>
          <a:noFill/>
          <a:ln cap="flat" cmpd="sng" w="19025">
            <a:solidFill>
              <a:srgbClr val="E0E0E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3"/>
          <p:cNvSpPr txBox="1"/>
          <p:nvPr/>
        </p:nvSpPr>
        <p:spPr>
          <a:xfrm>
            <a:off x="1091849" y="469894"/>
            <a:ext cx="6130800" cy="1291800"/>
          </a:xfrm>
          <a:prstGeom prst="rect">
            <a:avLst/>
          </a:prstGeom>
          <a:noFill/>
          <a:ln>
            <a:noFill/>
          </a:ln>
        </p:spPr>
        <p:txBody>
          <a:bodyPr anchorCtr="0" anchor="t" bIns="0" lIns="0" spcFirstLastPara="1" rIns="0" wrap="square" tIns="56500">
            <a:spAutoFit/>
          </a:bodyPr>
          <a:lstStyle/>
          <a:p>
            <a:pPr indent="0" lvl="0" marL="31750" marR="0" rtl="0" algn="l">
              <a:lnSpc>
                <a:spcPct val="100000"/>
              </a:lnSpc>
              <a:spcBef>
                <a:spcPts val="0"/>
              </a:spcBef>
              <a:spcAft>
                <a:spcPts val="0"/>
              </a:spcAft>
              <a:buClr>
                <a:srgbClr val="000000"/>
              </a:buClr>
              <a:buSzPts val="1400"/>
              <a:buFont typeface="Arial"/>
              <a:buNone/>
            </a:pPr>
            <a:r>
              <a:rPr b="0" i="0" lang="en-US" sz="1400" u="none" cap="none" strike="noStrike">
                <a:solidFill>
                  <a:srgbClr val="B7B7B7"/>
                </a:solidFill>
                <a:latin typeface="Tahoma"/>
                <a:ea typeface="Tahoma"/>
                <a:cs typeface="Tahoma"/>
                <a:sym typeface="Tahoma"/>
              </a:rPr>
              <a:t>Unitat formativa 2</a:t>
            </a:r>
            <a:endParaRPr b="0" i="0" sz="1400" u="none" cap="none" strike="noStrike">
              <a:solidFill>
                <a:schemeClr val="dk1"/>
              </a:solidFill>
              <a:latin typeface="Tahoma"/>
              <a:ea typeface="Tahoma"/>
              <a:cs typeface="Tahoma"/>
              <a:sym typeface="Tahoma"/>
            </a:endParaRPr>
          </a:p>
          <a:p>
            <a:pPr indent="0" lvl="0" marL="12700" marR="5080" rtl="0" algn="l">
              <a:lnSpc>
                <a:spcPct val="100000"/>
              </a:lnSpc>
              <a:spcBef>
                <a:spcPts val="745"/>
              </a:spcBef>
              <a:spcAft>
                <a:spcPts val="0"/>
              </a:spcAft>
              <a:buClr>
                <a:srgbClr val="000000"/>
              </a:buClr>
              <a:buSzPts val="3000"/>
              <a:buFont typeface="Arial"/>
              <a:buNone/>
            </a:pPr>
            <a:r>
              <a:rPr b="0" i="0" lang="en-US" sz="3000" u="none" cap="none" strike="noStrike">
                <a:solidFill>
                  <a:schemeClr val="dk1"/>
                </a:solidFill>
                <a:latin typeface="Tahoma"/>
                <a:ea typeface="Tahoma"/>
                <a:cs typeface="Tahoma"/>
                <a:sym typeface="Tahoma"/>
              </a:rPr>
              <a:t>Aplicació de tècniques de suport vital bàsic  i desfibril·lació externa</a:t>
            </a:r>
            <a:endParaRPr b="0" i="0" sz="3000" u="none" cap="none" strike="noStrike">
              <a:solidFill>
                <a:schemeClr val="dk1"/>
              </a:solidFill>
              <a:latin typeface="Tahoma"/>
              <a:ea typeface="Tahoma"/>
              <a:cs typeface="Tahoma"/>
              <a:sym typeface="Tahoma"/>
            </a:endParaRPr>
          </a:p>
        </p:txBody>
      </p:sp>
      <p:sp>
        <p:nvSpPr>
          <p:cNvPr id="57" name="Google Shape;57;p3"/>
          <p:cNvSpPr txBox="1"/>
          <p:nvPr/>
        </p:nvSpPr>
        <p:spPr>
          <a:xfrm>
            <a:off x="2987025" y="2922250"/>
            <a:ext cx="6017100" cy="1423800"/>
          </a:xfrm>
          <a:prstGeom prst="rect">
            <a:avLst/>
          </a:prstGeom>
          <a:noFill/>
          <a:ln>
            <a:noFill/>
          </a:ln>
        </p:spPr>
        <p:txBody>
          <a:bodyPr anchorCtr="0" anchor="t" bIns="0" lIns="0" spcFirstLastPara="1" rIns="0" wrap="square" tIns="4825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-La ressucitació cardiopulmonar (RCP).</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28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-L'algoritme de SVB para persones adultes.</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28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-L'algoritme de SVB pediàtric.</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28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-L'obstrucció de la via aèria per cossos estranys (OVACE).</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28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-El mètode Utstein per a la recollida sistemàtica de dades.</a:t>
            </a:r>
            <a:endParaRPr b="0" i="0" sz="1600" u="none" cap="none" strike="noStrike">
              <a:solidFill>
                <a:schemeClr val="dk1"/>
              </a:solidFill>
              <a:latin typeface="Tahoma"/>
              <a:ea typeface="Tahoma"/>
              <a:cs typeface="Tahoma"/>
              <a:sym typeface="Tahoma"/>
            </a:endParaRPr>
          </a:p>
        </p:txBody>
      </p:sp>
      <p:sp>
        <p:nvSpPr>
          <p:cNvPr id="58" name="Google Shape;58;p3"/>
          <p:cNvSpPr txBox="1"/>
          <p:nvPr/>
        </p:nvSpPr>
        <p:spPr>
          <a:xfrm>
            <a:off x="2860024" y="2151550"/>
            <a:ext cx="1380000" cy="351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Continguts</a:t>
            </a:r>
            <a:endParaRPr b="0" i="0" sz="2200" u="none" cap="none" strike="noStrike">
              <a:solidFill>
                <a:schemeClr val="dk1"/>
              </a:solidFill>
              <a:latin typeface="Tahoma"/>
              <a:ea typeface="Tahoma"/>
              <a:cs typeface="Tahoma"/>
              <a:sym typeface="Tahoma"/>
            </a:endParaRPr>
          </a:p>
        </p:txBody>
      </p:sp>
      <p:pic>
        <p:nvPicPr>
          <p:cNvPr id="59" name="Google Shape;59;p3"/>
          <p:cNvPicPr preferRelativeResize="0"/>
          <p:nvPr/>
        </p:nvPicPr>
        <p:blipFill rotWithShape="1">
          <a:blip r:embed="rId3">
            <a:alphaModFix/>
          </a:blip>
          <a:srcRect b="0" l="0" r="0" t="0"/>
          <a:stretch/>
        </p:blipFill>
        <p:spPr>
          <a:xfrm>
            <a:off x="326775" y="2517300"/>
            <a:ext cx="2275225" cy="2054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nvSpPr>
        <p:spPr>
          <a:xfrm>
            <a:off x="0" y="18650"/>
            <a:ext cx="79818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198" name="Google Shape;198;p12"/>
          <p:cNvSpPr txBox="1"/>
          <p:nvPr/>
        </p:nvSpPr>
        <p:spPr>
          <a:xfrm>
            <a:off x="0" y="480600"/>
            <a:ext cx="7105500" cy="26994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500" u="none" cap="none" strike="noStrike">
                <a:solidFill>
                  <a:schemeClr val="dk1"/>
                </a:solidFill>
                <a:latin typeface="Tahoma"/>
                <a:ea typeface="Tahoma"/>
                <a:cs typeface="Tahoma"/>
                <a:sym typeface="Tahoma"/>
              </a:rPr>
              <a:t>L'algoritme de SVB para persones adultes</a:t>
            </a:r>
            <a:endParaRPr b="0" i="0" sz="25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100" u="none" cap="none" strike="noStrike">
                <a:solidFill>
                  <a:schemeClr val="dk1"/>
                </a:solidFill>
                <a:latin typeface="Tahoma"/>
                <a:ea typeface="Tahoma"/>
                <a:cs typeface="Tahoma"/>
                <a:sym typeface="Tahoma"/>
              </a:rPr>
              <a:t>No respon i no respira normalment?</a:t>
            </a:r>
            <a:endParaRPr b="0" i="0" sz="2100" u="none" cap="none" strike="noStrike">
              <a:solidFill>
                <a:schemeClr val="dk1"/>
              </a:solidFill>
              <a:latin typeface="Tahoma"/>
              <a:ea typeface="Tahoma"/>
              <a:cs typeface="Tahoma"/>
              <a:sym typeface="Tahoma"/>
            </a:endParaRPr>
          </a:p>
          <a:p>
            <a:pPr indent="-330835" lvl="0" marL="469900" marR="0" rtl="0" algn="l">
              <a:lnSpc>
                <a:spcPct val="100000"/>
              </a:lnSpc>
              <a:spcBef>
                <a:spcPts val="1150"/>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Obrir la via aèria: maniobra front-mentó. </a:t>
            </a:r>
            <a:endParaRPr sz="1600">
              <a:solidFill>
                <a:schemeClr val="dk1"/>
              </a:solidFill>
              <a:latin typeface="Tahoma"/>
              <a:ea typeface="Tahoma"/>
              <a:cs typeface="Tahoma"/>
              <a:sym typeface="Tahoma"/>
            </a:endParaRPr>
          </a:p>
          <a:p>
            <a:pPr indent="0" lvl="0" marL="0" marR="0" rtl="0" algn="l">
              <a:lnSpc>
                <a:spcPct val="100000"/>
              </a:lnSpc>
              <a:spcBef>
                <a:spcPts val="1150"/>
              </a:spcBef>
              <a:spcAft>
                <a:spcPts val="0"/>
              </a:spcAft>
              <a:buNone/>
            </a:pPr>
            <a:r>
              <a:rPr b="0" i="0" lang="en-US" sz="1600" u="none" cap="none" strike="noStrike">
                <a:solidFill>
                  <a:schemeClr val="dk1"/>
                </a:solidFill>
                <a:latin typeface="Tahoma"/>
                <a:ea typeface="Tahoma"/>
                <a:cs typeface="Tahoma"/>
                <a:sym typeface="Tahoma"/>
              </a:rPr>
              <a:t>Es posa una ma al front de la víctima i es fa bascular el cap suaument cap enrere.</a:t>
            </a:r>
            <a:r>
              <a:rPr lang="en-US" sz="1600">
                <a:solidFill>
                  <a:schemeClr val="dk1"/>
                </a:solidFill>
                <a:latin typeface="Tahoma"/>
                <a:ea typeface="Tahoma"/>
                <a:cs typeface="Tahoma"/>
                <a:sym typeface="Tahoma"/>
              </a:rPr>
              <a:t>Cal colocar l’altra ma, amb el tou dels dits, sota el mentó de la víctima i elevant-lo.S’aconseguirà una tracció de la llengua seprant-la de la faringe i s’alliberarà el pas de l’aire. </a:t>
            </a:r>
            <a:endParaRPr sz="1600">
              <a:solidFill>
                <a:schemeClr val="dk1"/>
              </a:solidFill>
              <a:latin typeface="Tahoma"/>
              <a:ea typeface="Tahoma"/>
              <a:cs typeface="Tahoma"/>
              <a:sym typeface="Tahoma"/>
            </a:endParaRPr>
          </a:p>
          <a:p>
            <a:pPr indent="0" lvl="0" marL="0" marR="0" rtl="0" algn="l">
              <a:lnSpc>
                <a:spcPct val="100000"/>
              </a:lnSpc>
              <a:spcBef>
                <a:spcPts val="1150"/>
              </a:spcBef>
              <a:spcAft>
                <a:spcPts val="0"/>
              </a:spcAft>
              <a:buNone/>
            </a:pPr>
            <a:r>
              <a:rPr lang="en-US" sz="1600">
                <a:solidFill>
                  <a:schemeClr val="dk1"/>
                </a:solidFill>
                <a:latin typeface="Tahoma"/>
                <a:ea typeface="Tahoma"/>
                <a:cs typeface="Tahoma"/>
                <a:sym typeface="Tahoma"/>
              </a:rPr>
              <a:t>Caldrà veure si hi ha algun objecte extrany dins de la boca (fer ganxo)</a:t>
            </a:r>
            <a:endParaRPr sz="1600">
              <a:solidFill>
                <a:schemeClr val="dk1"/>
              </a:solidFill>
              <a:latin typeface="Tahoma"/>
              <a:ea typeface="Tahoma"/>
              <a:cs typeface="Tahoma"/>
              <a:sym typeface="Tahoma"/>
            </a:endParaRPr>
          </a:p>
        </p:txBody>
      </p:sp>
      <p:pic>
        <p:nvPicPr>
          <p:cNvPr id="199" name="Google Shape;199;p12"/>
          <p:cNvPicPr preferRelativeResize="0"/>
          <p:nvPr/>
        </p:nvPicPr>
        <p:blipFill rotWithShape="1">
          <a:blip r:embed="rId3">
            <a:alphaModFix/>
          </a:blip>
          <a:srcRect b="0" l="0" r="0" t="0"/>
          <a:stretch/>
        </p:blipFill>
        <p:spPr>
          <a:xfrm>
            <a:off x="3080275" y="3243263"/>
            <a:ext cx="3872275" cy="1913250"/>
          </a:xfrm>
          <a:prstGeom prst="rect">
            <a:avLst/>
          </a:prstGeom>
          <a:noFill/>
          <a:ln>
            <a:noFill/>
          </a:ln>
        </p:spPr>
      </p:pic>
      <p:pic>
        <p:nvPicPr>
          <p:cNvPr id="200" name="Google Shape;200;p12"/>
          <p:cNvPicPr preferRelativeResize="0"/>
          <p:nvPr/>
        </p:nvPicPr>
        <p:blipFill rotWithShape="1">
          <a:blip r:embed="rId4">
            <a:alphaModFix/>
          </a:blip>
          <a:srcRect b="0" l="0" r="0" t="0"/>
          <a:stretch/>
        </p:blipFill>
        <p:spPr>
          <a:xfrm>
            <a:off x="751450" y="3306525"/>
            <a:ext cx="2113450" cy="1786725"/>
          </a:xfrm>
          <a:prstGeom prst="rect">
            <a:avLst/>
          </a:prstGeom>
          <a:noFill/>
          <a:ln>
            <a:noFill/>
          </a:ln>
        </p:spPr>
      </p:pic>
      <p:pic>
        <p:nvPicPr>
          <p:cNvPr id="201" name="Google Shape;201;p12"/>
          <p:cNvPicPr preferRelativeResize="0"/>
          <p:nvPr/>
        </p:nvPicPr>
        <p:blipFill rotWithShape="1">
          <a:blip r:embed="rId5">
            <a:alphaModFix/>
          </a:blip>
          <a:srcRect b="0" l="0" r="0" t="0"/>
          <a:stretch/>
        </p:blipFill>
        <p:spPr>
          <a:xfrm>
            <a:off x="7374368" y="592768"/>
            <a:ext cx="1505395" cy="27137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0c9ca761fa_0_69"/>
          <p:cNvSpPr txBox="1"/>
          <p:nvPr/>
        </p:nvSpPr>
        <p:spPr>
          <a:xfrm>
            <a:off x="117047" y="18650"/>
            <a:ext cx="9027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207" name="Google Shape;207;g10c9ca761fa_0_69"/>
          <p:cNvSpPr txBox="1"/>
          <p:nvPr/>
        </p:nvSpPr>
        <p:spPr>
          <a:xfrm>
            <a:off x="0" y="480600"/>
            <a:ext cx="9144000" cy="45846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500" u="none" cap="none" strike="noStrike">
                <a:solidFill>
                  <a:schemeClr val="dk1"/>
                </a:solidFill>
                <a:latin typeface="Tahoma"/>
                <a:ea typeface="Tahoma"/>
                <a:cs typeface="Tahoma"/>
                <a:sym typeface="Tahoma"/>
              </a:rPr>
              <a:t>L'algoritme de SVB para persones adultes</a:t>
            </a:r>
            <a:endParaRPr b="0" i="0" sz="25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100" u="none" cap="none" strike="noStrike">
                <a:solidFill>
                  <a:schemeClr val="dk1"/>
                </a:solidFill>
                <a:latin typeface="Tahoma"/>
                <a:ea typeface="Tahoma"/>
                <a:cs typeface="Tahoma"/>
                <a:sym typeface="Tahoma"/>
              </a:rPr>
              <a:t>No respon i no respira normalment?</a:t>
            </a:r>
            <a:endParaRPr b="0" i="0" sz="2100" u="none" cap="none" strike="noStrike">
              <a:solidFill>
                <a:schemeClr val="dk1"/>
              </a:solidFill>
              <a:latin typeface="Tahoma"/>
              <a:ea typeface="Tahoma"/>
              <a:cs typeface="Tahoma"/>
              <a:sym typeface="Tahoma"/>
            </a:endParaRPr>
          </a:p>
          <a:p>
            <a:pPr indent="0" lvl="0" marL="0" rtl="0" algn="l">
              <a:lnSpc>
                <a:spcPct val="115000"/>
              </a:lnSpc>
              <a:spcBef>
                <a:spcPts val="0"/>
              </a:spcBef>
              <a:spcAft>
                <a:spcPts val="0"/>
              </a:spcAft>
              <a:buNone/>
            </a:pPr>
            <a:r>
              <a:t/>
            </a:r>
            <a:endParaRPr sz="1200">
              <a:solidFill>
                <a:srgbClr val="333333"/>
              </a:solidFill>
              <a:highlight>
                <a:srgbClr val="ECECEC"/>
              </a:highlight>
            </a:endParaRPr>
          </a:p>
          <a:p>
            <a:pPr indent="0" lvl="0" marL="0" rtl="0" algn="just">
              <a:lnSpc>
                <a:spcPct val="115000"/>
              </a:lnSpc>
              <a:spcBef>
                <a:spcPts val="0"/>
              </a:spcBef>
              <a:spcAft>
                <a:spcPts val="0"/>
              </a:spcAft>
              <a:buClr>
                <a:schemeClr val="dk1"/>
              </a:buClr>
              <a:buSzPts val="1100"/>
              <a:buFont typeface="Arial"/>
              <a:buNone/>
            </a:pPr>
            <a:r>
              <a:rPr lang="en-US" sz="1900">
                <a:solidFill>
                  <a:srgbClr val="333333"/>
                </a:solidFill>
                <a:highlight>
                  <a:schemeClr val="lt1"/>
                </a:highlight>
              </a:rPr>
              <a:t>En cas que se sospiti d’algun </a:t>
            </a:r>
            <a:r>
              <a:rPr b="1" lang="en-US" sz="1900">
                <a:solidFill>
                  <a:srgbClr val="333333"/>
                </a:solidFill>
                <a:highlight>
                  <a:schemeClr val="lt1"/>
                </a:highlight>
              </a:rPr>
              <a:t>traumatisme cervical</a:t>
            </a:r>
            <a:r>
              <a:rPr lang="en-US" sz="1900">
                <a:solidFill>
                  <a:srgbClr val="333333"/>
                </a:solidFill>
                <a:highlight>
                  <a:schemeClr val="lt1"/>
                </a:highlight>
              </a:rPr>
              <a:t>, no s’ha de fer la maniobra front-mentó, sinó la </a:t>
            </a:r>
            <a:r>
              <a:rPr b="1" lang="en-US" sz="1900">
                <a:solidFill>
                  <a:srgbClr val="333333"/>
                </a:solidFill>
                <a:highlight>
                  <a:schemeClr val="lt1"/>
                </a:highlight>
              </a:rPr>
              <a:t>maniobra d’elevació de la mandíbula</a:t>
            </a:r>
            <a:r>
              <a:rPr lang="en-US" sz="1900">
                <a:solidFill>
                  <a:srgbClr val="333333"/>
                </a:solidFill>
                <a:highlight>
                  <a:schemeClr val="lt1"/>
                </a:highlight>
              </a:rPr>
              <a:t>.</a:t>
            </a:r>
            <a:endParaRPr sz="1900">
              <a:solidFill>
                <a:srgbClr val="333333"/>
              </a:solidFill>
              <a:highlight>
                <a:schemeClr val="lt1"/>
              </a:highlight>
            </a:endParaRPr>
          </a:p>
          <a:p>
            <a:pPr indent="0" lvl="0" marL="0" rtl="0" algn="just">
              <a:lnSpc>
                <a:spcPct val="115000"/>
              </a:lnSpc>
              <a:spcBef>
                <a:spcPts val="0"/>
              </a:spcBef>
              <a:spcAft>
                <a:spcPts val="0"/>
              </a:spcAft>
              <a:buNone/>
            </a:pPr>
            <a:r>
              <a:t/>
            </a:r>
            <a:endParaRPr sz="1900">
              <a:solidFill>
                <a:srgbClr val="333333"/>
              </a:solidFill>
              <a:highlight>
                <a:schemeClr val="lt1"/>
              </a:highlight>
            </a:endParaRPr>
          </a:p>
          <a:p>
            <a:pPr indent="0" lvl="0" marL="0" rtl="0" algn="just">
              <a:lnSpc>
                <a:spcPct val="115000"/>
              </a:lnSpc>
              <a:spcBef>
                <a:spcPts val="0"/>
              </a:spcBef>
              <a:spcAft>
                <a:spcPts val="0"/>
              </a:spcAft>
              <a:buClr>
                <a:schemeClr val="dk1"/>
              </a:buClr>
              <a:buSzPts val="1100"/>
              <a:buFont typeface="Arial"/>
              <a:buNone/>
            </a:pPr>
            <a:r>
              <a:rPr lang="en-US" sz="1900">
                <a:solidFill>
                  <a:srgbClr val="333333"/>
                </a:solidFill>
                <a:highlight>
                  <a:schemeClr val="lt1"/>
                </a:highlight>
              </a:rPr>
              <a:t>Consisteix a fixar el cap en una posició estable, però </a:t>
            </a:r>
            <a:r>
              <a:rPr b="1" lang="en-US" sz="1900">
                <a:solidFill>
                  <a:srgbClr val="333333"/>
                </a:solidFill>
                <a:highlight>
                  <a:schemeClr val="lt1"/>
                </a:highlight>
              </a:rPr>
              <a:t>sense fer hiperextensió</a:t>
            </a:r>
            <a:r>
              <a:rPr lang="en-US" sz="1900">
                <a:solidFill>
                  <a:srgbClr val="333333"/>
                </a:solidFill>
                <a:highlight>
                  <a:schemeClr val="lt1"/>
                </a:highlight>
              </a:rPr>
              <a:t>, evitant que es desplaci en qualsevol direcció, i elevar la mandíbula fent tracció cap amunt, sense estirar el coll.</a:t>
            </a:r>
            <a:endParaRPr sz="1900">
              <a:solidFill>
                <a:srgbClr val="333333"/>
              </a:solidFill>
              <a:highlight>
                <a:schemeClr val="lt1"/>
              </a:highlight>
            </a:endParaRPr>
          </a:p>
          <a:p>
            <a:pPr indent="0" lvl="0" marL="0" marR="0" rtl="0" algn="l">
              <a:lnSpc>
                <a:spcPct val="100000"/>
              </a:lnSpc>
              <a:spcBef>
                <a:spcPts val="1150"/>
              </a:spcBef>
              <a:spcAft>
                <a:spcPts val="0"/>
              </a:spcAft>
              <a:buNone/>
            </a:pPr>
            <a:r>
              <a:t/>
            </a:r>
            <a:endParaRPr sz="1600">
              <a:solidFill>
                <a:schemeClr val="dk1"/>
              </a:solidFill>
              <a:latin typeface="Tahoma"/>
              <a:ea typeface="Tahoma"/>
              <a:cs typeface="Tahoma"/>
              <a:sym typeface="Tahoma"/>
            </a:endParaRPr>
          </a:p>
          <a:p>
            <a:pPr indent="0" lvl="0" marL="0" marR="0" rtl="0" algn="l">
              <a:lnSpc>
                <a:spcPct val="100000"/>
              </a:lnSpc>
              <a:spcBef>
                <a:spcPts val="1150"/>
              </a:spcBef>
              <a:spcAft>
                <a:spcPts val="0"/>
              </a:spcAft>
              <a:buNone/>
            </a:pPr>
            <a:r>
              <a:rPr lang="en-US" sz="1600">
                <a:solidFill>
                  <a:schemeClr val="dk1"/>
                </a:solidFill>
                <a:latin typeface="Tahoma"/>
                <a:ea typeface="Tahoma"/>
                <a:cs typeface="Tahoma"/>
                <a:sym typeface="Tahoma"/>
              </a:rPr>
              <a:t>https://www.youtube.com/watch?v=hK2c-rUJ3zE</a:t>
            </a:r>
            <a:endParaRPr sz="1600">
              <a:solidFill>
                <a:schemeClr val="dk1"/>
              </a:solidFill>
              <a:latin typeface="Tahoma"/>
              <a:ea typeface="Tahoma"/>
              <a:cs typeface="Tahoma"/>
              <a:sym typeface="Tahoma"/>
            </a:endParaRPr>
          </a:p>
          <a:p>
            <a:pPr indent="0" lvl="0" marL="0" marR="0" rtl="0" algn="l">
              <a:lnSpc>
                <a:spcPct val="100000"/>
              </a:lnSpc>
              <a:spcBef>
                <a:spcPts val="1150"/>
              </a:spcBef>
              <a:spcAft>
                <a:spcPts val="0"/>
              </a:spcAft>
              <a:buNone/>
            </a:pPr>
            <a:r>
              <a:t/>
            </a:r>
            <a:endParaRPr sz="1600">
              <a:solidFill>
                <a:schemeClr val="dk1"/>
              </a:solidFill>
              <a:latin typeface="Tahoma"/>
              <a:ea typeface="Tahoma"/>
              <a:cs typeface="Tahoma"/>
              <a:sym typeface="Tahoma"/>
            </a:endParaRPr>
          </a:p>
          <a:p>
            <a:pPr indent="0" lvl="0" marL="0" marR="0" rtl="0" algn="l">
              <a:lnSpc>
                <a:spcPct val="100000"/>
              </a:lnSpc>
              <a:spcBef>
                <a:spcPts val="1150"/>
              </a:spcBef>
              <a:spcAft>
                <a:spcPts val="0"/>
              </a:spcAft>
              <a:buNone/>
            </a:pPr>
            <a:r>
              <a:t/>
            </a:r>
            <a:endParaRPr sz="1600">
              <a:solidFill>
                <a:schemeClr val="dk1"/>
              </a:solidFill>
              <a:latin typeface="Tahoma"/>
              <a:ea typeface="Tahoma"/>
              <a:cs typeface="Tahoma"/>
              <a:sym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nvSpPr>
        <p:spPr>
          <a:xfrm>
            <a:off x="117050" y="18650"/>
            <a:ext cx="7918800" cy="49686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500" u="none" cap="none" strike="noStrike">
                <a:solidFill>
                  <a:schemeClr val="dk1"/>
                </a:solidFill>
                <a:latin typeface="Tahoma"/>
                <a:ea typeface="Tahoma"/>
                <a:cs typeface="Tahoma"/>
                <a:sym typeface="Tahoma"/>
              </a:rPr>
              <a:t>L'algoritme de SVB para persones adultes</a:t>
            </a:r>
            <a:endParaRPr b="0" i="0" sz="25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2100" u="none" cap="none" strike="noStrike">
                <a:solidFill>
                  <a:schemeClr val="dk1"/>
                </a:solidFill>
                <a:latin typeface="Tahoma"/>
                <a:ea typeface="Tahoma"/>
                <a:cs typeface="Tahoma"/>
                <a:sym typeface="Tahoma"/>
              </a:rPr>
              <a:t>No respon i no respira normalment?</a:t>
            </a:r>
            <a:endParaRPr b="0" i="0" sz="2100" u="none" cap="none" strike="noStrike">
              <a:solidFill>
                <a:schemeClr val="dk1"/>
              </a:solidFill>
              <a:latin typeface="Tahoma"/>
              <a:ea typeface="Tahoma"/>
              <a:cs typeface="Tahoma"/>
              <a:sym typeface="Tahoma"/>
            </a:endParaRPr>
          </a:p>
          <a:p>
            <a:pPr indent="-330835" lvl="0" marL="654050" marR="0" rtl="0" algn="l">
              <a:lnSpc>
                <a:spcPct val="100000"/>
              </a:lnSpc>
              <a:spcBef>
                <a:spcPts val="1955"/>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Valorar si respira amb normalitat: Realitzar la tècnica M</a:t>
            </a:r>
            <a:r>
              <a:rPr lang="en-US" sz="1600">
                <a:solidFill>
                  <a:schemeClr val="dk1"/>
                </a:solidFill>
                <a:latin typeface="Tahoma"/>
                <a:ea typeface="Tahoma"/>
                <a:cs typeface="Tahoma"/>
                <a:sym typeface="Tahoma"/>
              </a:rPr>
              <a:t>-E-S (mirar si se li mou el tòrax, escoltar i hi ha sorolls respiratoris i sentir a la galta el flux de la sortida de l’aire) durant 10 segons com a màxim.</a:t>
            </a:r>
            <a:endParaRPr b="0" i="0" sz="1600" u="none" cap="none" strike="noStrike">
              <a:solidFill>
                <a:schemeClr val="dk1"/>
              </a:solidFill>
              <a:latin typeface="Tahoma"/>
              <a:ea typeface="Tahoma"/>
              <a:cs typeface="Tahoma"/>
              <a:sym typeface="Tahoma"/>
            </a:endParaRPr>
          </a:p>
          <a:p>
            <a:pPr indent="0" lvl="0" marL="0" marR="2369185" rtl="0" algn="l">
              <a:lnSpc>
                <a:spcPct val="104200"/>
              </a:lnSpc>
              <a:spcBef>
                <a:spcPts val="1200"/>
              </a:spcBef>
              <a:spcAft>
                <a:spcPts val="0"/>
              </a:spcAft>
              <a:buNone/>
            </a:pPr>
            <a:r>
              <a:rPr b="0" i="0" lang="en-US" sz="1600" u="none" cap="none" strike="noStrike">
                <a:solidFill>
                  <a:schemeClr val="dk1"/>
                </a:solidFill>
                <a:latin typeface="Tahoma"/>
                <a:ea typeface="Tahoma"/>
                <a:cs typeface="Tahoma"/>
                <a:sym typeface="Tahoma"/>
              </a:rPr>
              <a:t>S</a:t>
            </a:r>
            <a:r>
              <a:rPr lang="en-US" sz="1600">
                <a:solidFill>
                  <a:schemeClr val="dk1"/>
                </a:solidFill>
                <a:latin typeface="Tahoma"/>
                <a:ea typeface="Tahoma"/>
                <a:cs typeface="Tahoma"/>
                <a:sym typeface="Tahoma"/>
              </a:rPr>
              <a:t>i respira</a:t>
            </a:r>
            <a:r>
              <a:rPr b="0" i="0" lang="en-US" sz="1600" u="none" cap="none" strike="noStrike">
                <a:solidFill>
                  <a:schemeClr val="dk1"/>
                </a:solidFill>
                <a:latin typeface="Tahoma"/>
                <a:ea typeface="Tahoma"/>
                <a:cs typeface="Tahoma"/>
                <a:sym typeface="Tahoma"/>
              </a:rPr>
              <a:t>: col·locar en posició de  repòs adequat</a:t>
            </a:r>
            <a:r>
              <a:rPr lang="en-US" sz="1600">
                <a:solidFill>
                  <a:schemeClr val="dk1"/>
                </a:solidFill>
                <a:latin typeface="Tahoma"/>
                <a:ea typeface="Tahoma"/>
                <a:cs typeface="Tahoma"/>
                <a:sym typeface="Tahoma"/>
              </a:rPr>
              <a:t> (PLS) ,trucar 112 i anar reavaluant la respiració periòdicament.</a:t>
            </a:r>
            <a:endParaRPr b="0" i="0" sz="1600" u="none" cap="none" strike="noStrike">
              <a:solidFill>
                <a:schemeClr val="dk1"/>
              </a:solidFill>
              <a:latin typeface="Tahoma"/>
              <a:ea typeface="Tahoma"/>
              <a:cs typeface="Tahoma"/>
              <a:sym typeface="Tahoma"/>
            </a:endParaRPr>
          </a:p>
          <a:p>
            <a:pPr indent="0" lvl="0" marL="0" marR="2289810" rtl="0" algn="l">
              <a:lnSpc>
                <a:spcPct val="118750"/>
              </a:lnSpc>
              <a:spcBef>
                <a:spcPts val="1255"/>
              </a:spcBef>
              <a:spcAft>
                <a:spcPts val="0"/>
              </a:spcAft>
              <a:buNone/>
            </a:pPr>
            <a:r>
              <a:rPr b="0" i="0" lang="en-US" sz="1600" u="none" cap="none" strike="noStrike">
                <a:solidFill>
                  <a:schemeClr val="dk1"/>
                </a:solidFill>
                <a:latin typeface="Tahoma"/>
                <a:ea typeface="Tahoma"/>
                <a:cs typeface="Tahoma"/>
                <a:sym typeface="Tahoma"/>
              </a:rPr>
              <a:t>No respira o no ho fa amb  normalitat </a:t>
            </a:r>
            <a:r>
              <a:rPr b="0" i="0" lang="en-US" sz="1600" u="none" cap="none" strike="noStrike">
                <a:solidFill>
                  <a:schemeClr val="dk1"/>
                </a:solidFill>
                <a:latin typeface="Tahoma"/>
                <a:ea typeface="Tahoma"/>
                <a:cs typeface="Tahoma"/>
                <a:sym typeface="Tahoma"/>
              </a:rPr>
              <a:t>: </a:t>
            </a:r>
            <a:r>
              <a:rPr b="0" i="0" lang="en-US" sz="1600" u="none" cap="none" strike="noStrike">
                <a:solidFill>
                  <a:schemeClr val="dk1"/>
                </a:solidFill>
                <a:latin typeface="Tahoma"/>
                <a:ea typeface="Tahoma"/>
                <a:cs typeface="Tahoma"/>
                <a:sym typeface="Tahoma"/>
              </a:rPr>
              <a:t>trucar al 112.</a:t>
            </a:r>
            <a:endParaRPr b="0" i="0" sz="1600" u="none" cap="none" strike="noStrike">
              <a:solidFill>
                <a:schemeClr val="dk1"/>
              </a:solidFill>
              <a:latin typeface="Tahoma"/>
              <a:ea typeface="Tahoma"/>
              <a:cs typeface="Tahoma"/>
              <a:sym typeface="Tahoma"/>
            </a:endParaRPr>
          </a:p>
          <a:p>
            <a:pPr indent="0" lvl="0" marL="0" marR="2289810" rtl="0" algn="l">
              <a:lnSpc>
                <a:spcPct val="118750"/>
              </a:lnSpc>
              <a:spcBef>
                <a:spcPts val="1255"/>
              </a:spcBef>
              <a:spcAft>
                <a:spcPts val="0"/>
              </a:spcAft>
              <a:buNone/>
            </a:pPr>
            <a:r>
              <a:rPr lang="en-US" sz="1600">
                <a:solidFill>
                  <a:schemeClr val="dk1"/>
                </a:solidFill>
                <a:latin typeface="Tahoma"/>
                <a:ea typeface="Tahoma"/>
                <a:cs typeface="Tahoma"/>
                <a:sym typeface="Tahoma"/>
              </a:rPr>
              <a:t>Perquè la respiració sigui suficient, ha de ser més intensa que una alenada esporàdica o que uns intents febles de respirar.</a:t>
            </a:r>
            <a:endParaRPr sz="1600">
              <a:solidFill>
                <a:schemeClr val="dk1"/>
              </a:solidFill>
              <a:latin typeface="Tahoma"/>
              <a:ea typeface="Tahoma"/>
              <a:cs typeface="Tahoma"/>
              <a:sym typeface="Tahoma"/>
            </a:endParaRPr>
          </a:p>
          <a:p>
            <a:pPr indent="0" lvl="0" marL="0" marR="2289810" rtl="0" algn="l">
              <a:lnSpc>
                <a:spcPct val="118750"/>
              </a:lnSpc>
              <a:spcBef>
                <a:spcPts val="1255"/>
              </a:spcBef>
              <a:spcAft>
                <a:spcPts val="0"/>
              </a:spcAft>
              <a:buNone/>
            </a:pPr>
            <a:r>
              <a:rPr lang="en-US" sz="1600">
                <a:solidFill>
                  <a:schemeClr val="dk1"/>
                </a:solidFill>
                <a:latin typeface="Tahoma"/>
                <a:ea typeface="Tahoma"/>
                <a:cs typeface="Tahoma"/>
                <a:sym typeface="Tahoma"/>
              </a:rPr>
              <a:t>* La respiració agònica es dona en el 40% de les víctimes en els primers minuts després d’una ACR. Es tracta d’una respiració feble, pesada, sorollosa i entretallada.</a:t>
            </a:r>
            <a:endParaRPr sz="1600">
              <a:solidFill>
                <a:schemeClr val="dk1"/>
              </a:solidFill>
              <a:latin typeface="Tahoma"/>
              <a:ea typeface="Tahoma"/>
              <a:cs typeface="Tahoma"/>
              <a:sym typeface="Tahoma"/>
            </a:endParaRPr>
          </a:p>
        </p:txBody>
      </p:sp>
      <p:pic>
        <p:nvPicPr>
          <p:cNvPr id="213" name="Google Shape;213;p13"/>
          <p:cNvPicPr preferRelativeResize="0"/>
          <p:nvPr/>
        </p:nvPicPr>
        <p:blipFill rotWithShape="1">
          <a:blip r:embed="rId3">
            <a:alphaModFix/>
          </a:blip>
          <a:srcRect b="0" l="0" r="0" t="0"/>
          <a:stretch/>
        </p:blipFill>
        <p:spPr>
          <a:xfrm>
            <a:off x="5663325" y="1990050"/>
            <a:ext cx="1670125" cy="1713725"/>
          </a:xfrm>
          <a:prstGeom prst="rect">
            <a:avLst/>
          </a:prstGeom>
          <a:noFill/>
          <a:ln>
            <a:noFill/>
          </a:ln>
        </p:spPr>
      </p:pic>
      <p:pic>
        <p:nvPicPr>
          <p:cNvPr id="214" name="Google Shape;214;p13"/>
          <p:cNvPicPr preferRelativeResize="0"/>
          <p:nvPr/>
        </p:nvPicPr>
        <p:blipFill rotWithShape="1">
          <a:blip r:embed="rId4">
            <a:alphaModFix/>
          </a:blip>
          <a:srcRect b="0" l="0" r="0" t="0"/>
          <a:stretch/>
        </p:blipFill>
        <p:spPr>
          <a:xfrm>
            <a:off x="7781450" y="1990050"/>
            <a:ext cx="1362550" cy="2713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4"/>
          <p:cNvSpPr txBox="1"/>
          <p:nvPr/>
        </p:nvSpPr>
        <p:spPr>
          <a:xfrm>
            <a:off x="117054" y="18655"/>
            <a:ext cx="4925060" cy="26674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220" name="Google Shape;220;p14"/>
          <p:cNvSpPr txBox="1"/>
          <p:nvPr/>
        </p:nvSpPr>
        <p:spPr>
          <a:xfrm>
            <a:off x="301325" y="480600"/>
            <a:ext cx="8700000" cy="7791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500" u="none" cap="none" strike="noStrike">
                <a:solidFill>
                  <a:schemeClr val="dk1"/>
                </a:solidFill>
                <a:latin typeface="Tahoma"/>
                <a:ea typeface="Tahoma"/>
                <a:cs typeface="Tahoma"/>
                <a:sym typeface="Tahoma"/>
              </a:rPr>
              <a:t>L'algoritme de SVB para persones adultes</a:t>
            </a:r>
            <a:endParaRPr b="0" i="0" sz="25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100" u="none" cap="none" strike="noStrike">
                <a:solidFill>
                  <a:schemeClr val="dk1"/>
                </a:solidFill>
                <a:latin typeface="Tahoma"/>
                <a:ea typeface="Tahoma"/>
                <a:cs typeface="Tahoma"/>
                <a:sym typeface="Tahoma"/>
              </a:rPr>
              <a:t>Truca al servei d'emergències</a:t>
            </a:r>
            <a:endParaRPr b="0" i="0" sz="2100" u="none" cap="none" strike="noStrike">
              <a:solidFill>
                <a:schemeClr val="dk1"/>
              </a:solidFill>
              <a:latin typeface="Tahoma"/>
              <a:ea typeface="Tahoma"/>
              <a:cs typeface="Tahoma"/>
              <a:sym typeface="Tahoma"/>
            </a:endParaRPr>
          </a:p>
        </p:txBody>
      </p:sp>
      <p:sp>
        <p:nvSpPr>
          <p:cNvPr id="221" name="Google Shape;221;p14"/>
          <p:cNvSpPr txBox="1"/>
          <p:nvPr/>
        </p:nvSpPr>
        <p:spPr>
          <a:xfrm>
            <a:off x="428225" y="1383625"/>
            <a:ext cx="5514300" cy="2860500"/>
          </a:xfrm>
          <a:prstGeom prst="rect">
            <a:avLst/>
          </a:prstGeom>
          <a:noFill/>
          <a:ln>
            <a:noFill/>
          </a:ln>
        </p:spPr>
        <p:txBody>
          <a:bodyPr anchorCtr="0" anchor="t" bIns="0" lIns="0" spcFirstLastPara="1" rIns="0" wrap="square" tIns="12700">
            <a:spAutoFit/>
          </a:bodyPr>
          <a:lstStyle/>
          <a:p>
            <a:pPr indent="-330835" lvl="0" marL="342900" marR="0" rtl="0" algn="l">
              <a:lnSpc>
                <a:spcPct val="100000"/>
              </a:lnSpc>
              <a:spcBef>
                <a:spcPts val="0"/>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Trucar al 112.</a:t>
            </a:r>
            <a:endParaRPr b="0" i="0" sz="1600" u="none" cap="none" strike="noStrike">
              <a:solidFill>
                <a:schemeClr val="dk1"/>
              </a:solidFill>
              <a:latin typeface="Tahoma"/>
              <a:ea typeface="Tahoma"/>
              <a:cs typeface="Tahoma"/>
              <a:sym typeface="Tahoma"/>
            </a:endParaRPr>
          </a:p>
          <a:p>
            <a:pPr indent="-330835" lvl="0" marL="342900" marR="0" rtl="0" algn="l">
              <a:lnSpc>
                <a:spcPct val="100000"/>
              </a:lnSpc>
              <a:spcBef>
                <a:spcPts val="1180"/>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Seguir les seves instruccions para:</a:t>
            </a:r>
            <a:endParaRPr b="0" i="0" sz="1600" u="none" cap="none" strike="noStrike">
              <a:solidFill>
                <a:schemeClr val="dk1"/>
              </a:solidFill>
              <a:latin typeface="Tahoma"/>
              <a:ea typeface="Tahoma"/>
              <a:cs typeface="Tahoma"/>
              <a:sym typeface="Tahoma"/>
            </a:endParaRPr>
          </a:p>
          <a:p>
            <a:pPr indent="-330835" lvl="1" marL="685800" marR="0" rtl="0" algn="l">
              <a:lnSpc>
                <a:spcPct val="100000"/>
              </a:lnSpc>
              <a:spcBef>
                <a:spcPts val="88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Reconeixement de la </a:t>
            </a:r>
            <a:r>
              <a:rPr lang="en-US" sz="1600">
                <a:solidFill>
                  <a:schemeClr val="dk1"/>
                </a:solidFill>
                <a:latin typeface="Tahoma"/>
                <a:ea typeface="Tahoma"/>
                <a:cs typeface="Tahoma"/>
                <a:sym typeface="Tahoma"/>
              </a:rPr>
              <a:t>A</a:t>
            </a:r>
            <a:r>
              <a:rPr b="0" i="0" lang="en-US" sz="1600" u="none" cap="none" strike="noStrike">
                <a:solidFill>
                  <a:schemeClr val="dk1"/>
                </a:solidFill>
                <a:latin typeface="Tahoma"/>
                <a:ea typeface="Tahoma"/>
                <a:cs typeface="Tahoma"/>
                <a:sym typeface="Tahoma"/>
              </a:rPr>
              <a:t>CR.</a:t>
            </a:r>
            <a:endParaRPr b="0" i="0" sz="1600" u="none" cap="none" strike="noStrike">
              <a:solidFill>
                <a:schemeClr val="dk1"/>
              </a:solidFill>
              <a:latin typeface="Tahoma"/>
              <a:ea typeface="Tahoma"/>
              <a:cs typeface="Tahoma"/>
              <a:sym typeface="Tahoma"/>
            </a:endParaRPr>
          </a:p>
          <a:p>
            <a:pPr indent="-330835" lvl="1" marL="685800" marR="0" rtl="0" algn="l">
              <a:lnSpc>
                <a:spcPct val="100000"/>
              </a:lnSpc>
              <a:spcBef>
                <a:spcPts val="88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Aplicació de la RCP.</a:t>
            </a:r>
            <a:endParaRPr b="0" i="0" sz="1600" u="none" cap="none" strike="noStrike">
              <a:solidFill>
                <a:schemeClr val="dk1"/>
              </a:solidFill>
              <a:latin typeface="Tahoma"/>
              <a:ea typeface="Tahoma"/>
              <a:cs typeface="Tahoma"/>
              <a:sym typeface="Tahoma"/>
            </a:endParaRPr>
          </a:p>
          <a:p>
            <a:pPr indent="-330835" lvl="1" marL="685800" marR="0" rtl="0" algn="l">
              <a:lnSpc>
                <a:spcPct val="100000"/>
              </a:lnSpc>
              <a:spcBef>
                <a:spcPts val="88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Localització d'un DESA.</a:t>
            </a:r>
            <a:endParaRPr b="0" i="0" sz="1600" u="none" cap="none" strike="noStrike">
              <a:solidFill>
                <a:schemeClr val="dk1"/>
              </a:solidFill>
              <a:latin typeface="Tahoma"/>
              <a:ea typeface="Tahoma"/>
              <a:cs typeface="Tahoma"/>
              <a:sym typeface="Tahoma"/>
            </a:endParaRPr>
          </a:p>
          <a:p>
            <a:pPr indent="-330200" lvl="0" marL="342900" marR="1030605" rtl="0" algn="l">
              <a:lnSpc>
                <a:spcPct val="104200"/>
              </a:lnSpc>
              <a:spcBef>
                <a:spcPts val="1095"/>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Mentre arriba l'equip  d'emergències:</a:t>
            </a:r>
            <a:endParaRPr b="0" i="0" sz="1600" u="none" cap="none" strike="noStrike">
              <a:solidFill>
                <a:schemeClr val="dk1"/>
              </a:solidFill>
              <a:latin typeface="Tahoma"/>
              <a:ea typeface="Tahoma"/>
              <a:cs typeface="Tahoma"/>
              <a:sym typeface="Tahoma"/>
            </a:endParaRPr>
          </a:p>
          <a:p>
            <a:pPr indent="-330835" lvl="1" marL="685800" marR="0" rtl="0" algn="l">
              <a:lnSpc>
                <a:spcPct val="100000"/>
              </a:lnSpc>
              <a:spcBef>
                <a:spcPts val="885"/>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Enviar a buscar un DESA.</a:t>
            </a:r>
            <a:endParaRPr b="0" i="0" sz="1600" u="none" cap="none" strike="noStrike">
              <a:solidFill>
                <a:schemeClr val="dk1"/>
              </a:solidFill>
              <a:latin typeface="Tahoma"/>
              <a:ea typeface="Tahoma"/>
              <a:cs typeface="Tahoma"/>
              <a:sym typeface="Tahoma"/>
            </a:endParaRPr>
          </a:p>
          <a:p>
            <a:pPr indent="-330200" lvl="1" marL="685800" marR="257809" rtl="0" algn="l">
              <a:lnSpc>
                <a:spcPct val="118750"/>
              </a:lnSpc>
              <a:spcBef>
                <a:spcPts val="96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No abandonar a la víctima.  Iniciar RCP.</a:t>
            </a:r>
            <a:endParaRPr b="0" i="0" sz="1600" u="none" cap="none" strike="noStrike">
              <a:solidFill>
                <a:schemeClr val="dk1"/>
              </a:solidFill>
              <a:latin typeface="Tahoma"/>
              <a:ea typeface="Tahoma"/>
              <a:cs typeface="Tahoma"/>
              <a:sym typeface="Tahoma"/>
            </a:endParaRPr>
          </a:p>
        </p:txBody>
      </p:sp>
      <p:pic>
        <p:nvPicPr>
          <p:cNvPr id="222" name="Google Shape;222;p14"/>
          <p:cNvPicPr preferRelativeResize="0"/>
          <p:nvPr/>
        </p:nvPicPr>
        <p:blipFill rotWithShape="1">
          <a:blip r:embed="rId3">
            <a:alphaModFix/>
          </a:blip>
          <a:srcRect b="0" l="0" r="0" t="0"/>
          <a:stretch/>
        </p:blipFill>
        <p:spPr>
          <a:xfrm>
            <a:off x="7653926" y="386193"/>
            <a:ext cx="1490080" cy="2729577"/>
          </a:xfrm>
          <a:prstGeom prst="rect">
            <a:avLst/>
          </a:prstGeom>
          <a:noFill/>
          <a:ln>
            <a:noFill/>
          </a:ln>
        </p:spPr>
      </p:pic>
      <p:pic>
        <p:nvPicPr>
          <p:cNvPr id="223" name="Google Shape;223;p14"/>
          <p:cNvPicPr preferRelativeResize="0"/>
          <p:nvPr/>
        </p:nvPicPr>
        <p:blipFill>
          <a:blip r:embed="rId4">
            <a:alphaModFix/>
          </a:blip>
          <a:stretch>
            <a:fillRect/>
          </a:stretch>
        </p:blipFill>
        <p:spPr>
          <a:xfrm>
            <a:off x="6482050" y="3268175"/>
            <a:ext cx="2519275" cy="1722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nvSpPr>
        <p:spPr>
          <a:xfrm>
            <a:off x="117049" y="18650"/>
            <a:ext cx="7083900" cy="40791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B7B7B7"/>
                </a:solidFill>
                <a:latin typeface="Tahoma"/>
                <a:ea typeface="Tahoma"/>
                <a:cs typeface="Tahoma"/>
                <a:sym typeface="Tahoma"/>
              </a:rPr>
              <a:t>AUF 2</a:t>
            </a:r>
            <a:r>
              <a:rPr lang="en-US" sz="1600">
                <a:solidFill>
                  <a:srgbClr val="B7B7B7"/>
                </a:solidFill>
                <a:latin typeface="Tahoma"/>
                <a:ea typeface="Tahoma"/>
                <a:cs typeface="Tahoma"/>
                <a:sym typeface="Tahoma"/>
              </a:rPr>
              <a:t>  A</a:t>
            </a:r>
            <a:r>
              <a:rPr b="0" i="0" lang="en-US" sz="1600" u="none" cap="none" strike="noStrike">
                <a:solidFill>
                  <a:srgbClr val="B7B7B7"/>
                </a:solidFill>
                <a:latin typeface="Tahoma"/>
                <a:ea typeface="Tahoma"/>
                <a:cs typeface="Tahoma"/>
                <a:sym typeface="Tahoma"/>
              </a:rPr>
              <a:t>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L'algoritme de SVB para persones adultes</a:t>
            </a:r>
            <a:endParaRPr b="0" i="0" sz="26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000"/>
              <a:buFont typeface="Arial"/>
              <a:buNone/>
            </a:pPr>
            <a:r>
              <a:rPr b="0" i="0" lang="en-US" sz="2000" u="none" cap="none" strike="noStrike">
                <a:solidFill>
                  <a:schemeClr val="dk1"/>
                </a:solidFill>
                <a:latin typeface="Tahoma"/>
                <a:ea typeface="Tahoma"/>
                <a:cs typeface="Tahoma"/>
                <a:sym typeface="Tahoma"/>
              </a:rPr>
              <a:t>Aplica 30 compressions toràciques</a:t>
            </a:r>
            <a:endParaRPr b="0" i="0" sz="2000" u="none" cap="none" strike="noStrike">
              <a:solidFill>
                <a:schemeClr val="dk1"/>
              </a:solidFill>
              <a:latin typeface="Tahoma"/>
              <a:ea typeface="Tahoma"/>
              <a:cs typeface="Tahoma"/>
              <a:sym typeface="Tahoma"/>
            </a:endParaRPr>
          </a:p>
          <a:p>
            <a:pPr indent="0" lvl="0" marL="457200" marR="0" rtl="0" algn="l">
              <a:lnSpc>
                <a:spcPct val="100000"/>
              </a:lnSpc>
              <a:spcBef>
                <a:spcPts val="1825"/>
              </a:spcBef>
              <a:spcAft>
                <a:spcPts val="0"/>
              </a:spcAft>
              <a:buNone/>
            </a:pPr>
            <a:r>
              <a:rPr b="0" i="0" lang="en-US" sz="1600" u="none" cap="none" strike="noStrike">
                <a:solidFill>
                  <a:schemeClr val="dk1"/>
                </a:solidFill>
                <a:latin typeface="Tahoma"/>
                <a:ea typeface="Tahoma"/>
                <a:cs typeface="Tahoma"/>
                <a:sym typeface="Tahoma"/>
              </a:rPr>
              <a:t>La víctima ha d'estar en decúbit supí.</a:t>
            </a:r>
            <a:endParaRPr b="0" i="0" sz="1600" u="none" cap="none" strike="noStrike">
              <a:solidFill>
                <a:schemeClr val="dk1"/>
              </a:solidFill>
              <a:latin typeface="Tahoma"/>
              <a:ea typeface="Tahoma"/>
              <a:cs typeface="Tahoma"/>
              <a:sym typeface="Tahoma"/>
            </a:endParaRPr>
          </a:p>
          <a:p>
            <a:pPr indent="-330835" lvl="1" marL="996950" marR="0" rtl="0" algn="l">
              <a:lnSpc>
                <a:spcPct val="100000"/>
              </a:lnSpc>
              <a:spcBef>
                <a:spcPts val="1180"/>
              </a:spcBef>
              <a:spcAft>
                <a:spcPts val="0"/>
              </a:spcAft>
              <a:buClr>
                <a:schemeClr val="dk1"/>
              </a:buClr>
              <a:buSzPts val="1600"/>
              <a:buFont typeface="Tahoma"/>
              <a:buAutoNum type="arabicPeriod"/>
            </a:pPr>
            <a:r>
              <a:rPr lang="en-US" sz="1600">
                <a:solidFill>
                  <a:schemeClr val="dk1"/>
                </a:solidFill>
                <a:latin typeface="Tahoma"/>
                <a:ea typeface="Tahoma"/>
                <a:cs typeface="Tahoma"/>
                <a:sym typeface="Tahoma"/>
              </a:rPr>
              <a:t>Agenollar-se al costat de la víctima a l’alçada del pit.</a:t>
            </a:r>
            <a:r>
              <a:rPr b="0" i="0" lang="en-US" sz="1600" u="none" cap="none" strike="noStrike">
                <a:solidFill>
                  <a:schemeClr val="dk1"/>
                </a:solidFill>
                <a:latin typeface="Tahoma"/>
                <a:ea typeface="Tahoma"/>
                <a:cs typeface="Tahoma"/>
                <a:sym typeface="Tahoma"/>
              </a:rPr>
              <a:t>Situar-se de manera que puguis fer força amb el pes del cos.</a:t>
            </a:r>
            <a:endParaRPr b="0" i="0" sz="1600" u="none" cap="none" strike="noStrike">
              <a:solidFill>
                <a:schemeClr val="dk1"/>
              </a:solidFill>
              <a:latin typeface="Tahoma"/>
              <a:ea typeface="Tahoma"/>
              <a:cs typeface="Tahoma"/>
              <a:sym typeface="Tahoma"/>
            </a:endParaRPr>
          </a:p>
          <a:p>
            <a:pPr indent="-330835" lvl="1" marL="996950" marR="0" rtl="0" algn="l">
              <a:lnSpc>
                <a:spcPct val="100000"/>
              </a:lnSpc>
              <a:spcBef>
                <a:spcPts val="1175"/>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Col·locar </a:t>
            </a:r>
            <a:r>
              <a:rPr lang="en-US" sz="1600">
                <a:solidFill>
                  <a:schemeClr val="dk1"/>
                </a:solidFill>
                <a:latin typeface="Tahoma"/>
                <a:ea typeface="Tahoma"/>
                <a:cs typeface="Tahoma"/>
                <a:sym typeface="Tahoma"/>
              </a:rPr>
              <a:t>el taló de la mà al </a:t>
            </a:r>
            <a:r>
              <a:rPr b="0" i="0" lang="en-US" sz="1600" u="none" cap="none" strike="noStrike">
                <a:solidFill>
                  <a:schemeClr val="dk1"/>
                </a:solidFill>
                <a:latin typeface="Tahoma"/>
                <a:ea typeface="Tahoma"/>
                <a:cs typeface="Tahoma"/>
                <a:sym typeface="Tahoma"/>
              </a:rPr>
              <a:t>centre del tòrax.</a:t>
            </a:r>
            <a:endParaRPr b="0" i="0" sz="1600" u="none" cap="none" strike="noStrike">
              <a:solidFill>
                <a:schemeClr val="dk1"/>
              </a:solidFill>
              <a:latin typeface="Tahoma"/>
              <a:ea typeface="Tahoma"/>
              <a:cs typeface="Tahoma"/>
              <a:sym typeface="Tahoma"/>
            </a:endParaRPr>
          </a:p>
          <a:p>
            <a:pPr indent="-330835" lvl="1" marL="996950" marR="0" rtl="0" algn="l">
              <a:lnSpc>
                <a:spcPct val="100000"/>
              </a:lnSpc>
              <a:spcBef>
                <a:spcPts val="1175"/>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Posar el taló de l</a:t>
            </a:r>
            <a:r>
              <a:rPr lang="en-US" sz="1600">
                <a:solidFill>
                  <a:schemeClr val="dk1"/>
                </a:solidFill>
                <a:latin typeface="Tahoma"/>
                <a:ea typeface="Tahoma"/>
                <a:cs typeface="Tahoma"/>
                <a:sym typeface="Tahoma"/>
              </a:rPr>
              <a:t>’altra mà sobre la primera.</a:t>
            </a:r>
            <a:endParaRPr sz="1600">
              <a:solidFill>
                <a:schemeClr val="dk1"/>
              </a:solidFill>
              <a:latin typeface="Tahoma"/>
              <a:ea typeface="Tahoma"/>
              <a:cs typeface="Tahoma"/>
              <a:sym typeface="Tahoma"/>
            </a:endParaRPr>
          </a:p>
          <a:p>
            <a:pPr indent="-330835" lvl="1" marL="996950" marR="0" rtl="0" algn="l">
              <a:lnSpc>
                <a:spcPct val="100000"/>
              </a:lnSpc>
              <a:spcBef>
                <a:spcPts val="1175"/>
              </a:spcBef>
              <a:spcAft>
                <a:spcPts val="0"/>
              </a:spcAft>
              <a:buClr>
                <a:schemeClr val="dk1"/>
              </a:buClr>
              <a:buSzPts val="1600"/>
              <a:buFont typeface="Tahoma"/>
              <a:buAutoNum type="arabicPeriod"/>
            </a:pPr>
            <a:r>
              <a:rPr lang="en-US" sz="1600">
                <a:solidFill>
                  <a:schemeClr val="dk1"/>
                </a:solidFill>
                <a:latin typeface="Tahoma"/>
                <a:ea typeface="Tahoma"/>
                <a:cs typeface="Tahoma"/>
                <a:sym typeface="Tahoma"/>
              </a:rPr>
              <a:t>Entrellaçar els dits de les mans i assegurar que els dits no descansen sobre les costelles </a:t>
            </a:r>
            <a:endParaRPr sz="1600">
              <a:solidFill>
                <a:schemeClr val="dk1"/>
              </a:solidFill>
              <a:latin typeface="Tahoma"/>
              <a:ea typeface="Tahoma"/>
              <a:cs typeface="Tahoma"/>
              <a:sym typeface="Tahoma"/>
            </a:endParaRPr>
          </a:p>
          <a:p>
            <a:pPr indent="0" lvl="0" marL="914400" marR="0" rtl="0" algn="l">
              <a:lnSpc>
                <a:spcPct val="100000"/>
              </a:lnSpc>
              <a:spcBef>
                <a:spcPts val="1175"/>
              </a:spcBef>
              <a:spcAft>
                <a:spcPts val="0"/>
              </a:spcAft>
              <a:buNone/>
            </a:pPr>
            <a:r>
              <a:t/>
            </a:r>
            <a:endParaRPr sz="1600">
              <a:solidFill>
                <a:schemeClr val="dk1"/>
              </a:solidFill>
              <a:latin typeface="Tahoma"/>
              <a:ea typeface="Tahoma"/>
              <a:cs typeface="Tahoma"/>
              <a:sym typeface="Tahoma"/>
            </a:endParaRPr>
          </a:p>
        </p:txBody>
      </p:sp>
      <p:pic>
        <p:nvPicPr>
          <p:cNvPr id="229" name="Google Shape;229;p15"/>
          <p:cNvPicPr preferRelativeResize="0"/>
          <p:nvPr/>
        </p:nvPicPr>
        <p:blipFill rotWithShape="1">
          <a:blip r:embed="rId3">
            <a:alphaModFix/>
          </a:blip>
          <a:srcRect b="0" l="0" r="0" t="0"/>
          <a:stretch/>
        </p:blipFill>
        <p:spPr>
          <a:xfrm>
            <a:off x="4613225" y="3428400"/>
            <a:ext cx="4530775" cy="1715100"/>
          </a:xfrm>
          <a:prstGeom prst="rect">
            <a:avLst/>
          </a:prstGeom>
          <a:noFill/>
          <a:ln>
            <a:noFill/>
          </a:ln>
        </p:spPr>
      </p:pic>
      <p:pic>
        <p:nvPicPr>
          <p:cNvPr id="230" name="Google Shape;230;p15"/>
          <p:cNvPicPr preferRelativeResize="0"/>
          <p:nvPr/>
        </p:nvPicPr>
        <p:blipFill rotWithShape="1">
          <a:blip r:embed="rId4">
            <a:alphaModFix/>
          </a:blip>
          <a:srcRect b="0" l="0" r="0" t="0"/>
          <a:stretch/>
        </p:blipFill>
        <p:spPr>
          <a:xfrm>
            <a:off x="7338510" y="652703"/>
            <a:ext cx="1463917" cy="26917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6"/>
          <p:cNvSpPr txBox="1"/>
          <p:nvPr/>
        </p:nvSpPr>
        <p:spPr>
          <a:xfrm rot="-5400000">
            <a:off x="8441905" y="4035080"/>
            <a:ext cx="964500" cy="154500"/>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236" name="Google Shape;236;p16"/>
          <p:cNvSpPr txBox="1"/>
          <p:nvPr/>
        </p:nvSpPr>
        <p:spPr>
          <a:xfrm>
            <a:off x="-1" y="0"/>
            <a:ext cx="7247100" cy="2139600"/>
          </a:xfrm>
          <a:prstGeom prst="rect">
            <a:avLst/>
          </a:prstGeom>
          <a:noFill/>
          <a:ln>
            <a:noFill/>
          </a:ln>
        </p:spPr>
        <p:txBody>
          <a:bodyPr anchorCtr="0" anchor="t" bIns="0" lIns="0" spcFirstLastPara="1" rIns="0" wrap="square" tIns="20300">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Tahoma"/>
              <a:ea typeface="Tahoma"/>
              <a:cs typeface="Tahoma"/>
              <a:sym typeface="Tahoma"/>
            </a:endParaRPr>
          </a:p>
          <a:p>
            <a:pPr indent="0" lvl="0" marL="12700" marR="0" rtl="0" algn="l">
              <a:lnSpc>
                <a:spcPct val="100000"/>
              </a:lnSpc>
              <a:spcBef>
                <a:spcPts val="135"/>
              </a:spcBef>
              <a:spcAft>
                <a:spcPts val="0"/>
              </a:spcAft>
              <a:buClr>
                <a:srgbClr val="000000"/>
              </a:buClr>
              <a:buSzPts val="1600"/>
              <a:buFont typeface="Arial"/>
              <a:buNone/>
            </a:pPr>
            <a:r>
              <a:rPr lang="en-US" sz="1600">
                <a:solidFill>
                  <a:srgbClr val="B7B7B7"/>
                </a:solidFill>
                <a:latin typeface="Tahoma"/>
                <a:ea typeface="Tahoma"/>
                <a:cs typeface="Tahoma"/>
                <a:sym typeface="Tahoma"/>
              </a:rPr>
              <a:t>NF2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L'algoritme de SVB para persones adultes</a:t>
            </a:r>
            <a:endParaRPr b="0" i="0" sz="26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000"/>
              <a:buFont typeface="Arial"/>
              <a:buNone/>
            </a:pPr>
            <a:r>
              <a:rPr b="0" i="0" lang="en-US" sz="2000" u="none" cap="none" strike="noStrike">
                <a:solidFill>
                  <a:schemeClr val="dk1"/>
                </a:solidFill>
                <a:latin typeface="Tahoma"/>
                <a:ea typeface="Tahoma"/>
                <a:cs typeface="Tahoma"/>
                <a:sym typeface="Tahoma"/>
              </a:rPr>
              <a:t>Aplica 30 compressions toràciques</a:t>
            </a:r>
            <a:endParaRPr b="0" i="0" sz="2000" u="none" cap="none" strike="noStrike">
              <a:solidFill>
                <a:schemeClr val="dk1"/>
              </a:solidFill>
              <a:latin typeface="Tahoma"/>
              <a:ea typeface="Tahoma"/>
              <a:cs typeface="Tahoma"/>
              <a:sym typeface="Tahoma"/>
            </a:endParaRPr>
          </a:p>
          <a:p>
            <a:pPr indent="0" lvl="0" marL="735965" marR="0" rtl="0" algn="l">
              <a:lnSpc>
                <a:spcPct val="100000"/>
              </a:lnSpc>
              <a:spcBef>
                <a:spcPts val="1210"/>
              </a:spcBef>
              <a:spcAft>
                <a:spcPts val="0"/>
              </a:spcAft>
              <a:buClr>
                <a:srgbClr val="000000"/>
              </a:buClr>
              <a:buSzPts val="1600"/>
              <a:buFont typeface="Arial"/>
              <a:buNone/>
            </a:pPr>
            <a:r>
              <a:rPr lang="en-US" sz="1600">
                <a:solidFill>
                  <a:schemeClr val="dk1"/>
                </a:solidFill>
                <a:latin typeface="Tahoma"/>
                <a:ea typeface="Tahoma"/>
                <a:cs typeface="Tahoma"/>
                <a:sym typeface="Tahoma"/>
              </a:rPr>
              <a:t>5</a:t>
            </a:r>
            <a:r>
              <a:rPr b="0" i="0" lang="en-US" sz="1600" u="none" cap="none" strike="noStrike">
                <a:solidFill>
                  <a:schemeClr val="dk1"/>
                </a:solidFill>
                <a:latin typeface="Tahoma"/>
                <a:ea typeface="Tahoma"/>
                <a:cs typeface="Tahoma"/>
                <a:sym typeface="Tahoma"/>
              </a:rPr>
              <a:t>.	Inclinar-se completament sobre la víctima amb els braços rectes.Comprimir deixant caure el pes del teu tronc sobre el tòrax</a:t>
            </a:r>
            <a:r>
              <a:rPr lang="en-US" sz="1600">
                <a:solidFill>
                  <a:schemeClr val="dk1"/>
                </a:solidFill>
                <a:latin typeface="Tahoma"/>
                <a:ea typeface="Tahoma"/>
                <a:cs typeface="Tahoma"/>
                <a:sym typeface="Tahoma"/>
              </a:rPr>
              <a:t> fins que aquest baixi 4-5 cm</a:t>
            </a:r>
            <a:endParaRPr b="0" i="0" sz="1600" u="none" cap="none" strike="noStrike">
              <a:solidFill>
                <a:schemeClr val="dk1"/>
              </a:solidFill>
              <a:latin typeface="Tahoma"/>
              <a:ea typeface="Tahoma"/>
              <a:cs typeface="Tahoma"/>
              <a:sym typeface="Tahoma"/>
            </a:endParaRPr>
          </a:p>
        </p:txBody>
      </p:sp>
      <p:sp>
        <p:nvSpPr>
          <p:cNvPr id="237" name="Google Shape;237;p16"/>
          <p:cNvSpPr txBox="1"/>
          <p:nvPr/>
        </p:nvSpPr>
        <p:spPr>
          <a:xfrm flipH="1">
            <a:off x="8682187" y="4771125"/>
            <a:ext cx="154500" cy="166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Tahoma"/>
              <a:ea typeface="Tahoma"/>
              <a:cs typeface="Tahoma"/>
              <a:sym typeface="Tahoma"/>
            </a:endParaRPr>
          </a:p>
        </p:txBody>
      </p:sp>
      <p:sp>
        <p:nvSpPr>
          <p:cNvPr id="238" name="Google Shape;238;p16"/>
          <p:cNvSpPr txBox="1"/>
          <p:nvPr/>
        </p:nvSpPr>
        <p:spPr>
          <a:xfrm>
            <a:off x="759197" y="3767625"/>
            <a:ext cx="8152200" cy="6567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None/>
            </a:pPr>
            <a:r>
              <a:rPr lang="en-US" sz="1600">
                <a:solidFill>
                  <a:schemeClr val="dk1"/>
                </a:solidFill>
                <a:latin typeface="Tahoma"/>
                <a:ea typeface="Tahoma"/>
                <a:cs typeface="Tahoma"/>
                <a:sym typeface="Tahoma"/>
              </a:rPr>
              <a:t>6. </a:t>
            </a:r>
            <a:r>
              <a:rPr b="0" i="0" lang="en-US" sz="1600" u="none" cap="none" strike="noStrike">
                <a:solidFill>
                  <a:schemeClr val="dk1"/>
                </a:solidFill>
                <a:latin typeface="Tahoma"/>
                <a:ea typeface="Tahoma"/>
                <a:cs typeface="Tahoma"/>
                <a:sym typeface="Tahoma"/>
              </a:rPr>
              <a:t>Relaxar la pressió, permetent una reexpansió del tòrax.</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600">
                <a:solidFill>
                  <a:schemeClr val="dk1"/>
                </a:solidFill>
                <a:latin typeface="Tahoma"/>
                <a:ea typeface="Tahoma"/>
                <a:cs typeface="Tahoma"/>
                <a:sym typeface="Tahoma"/>
              </a:rPr>
              <a:t>7. </a:t>
            </a:r>
            <a:r>
              <a:rPr b="0" i="0" lang="en-US" sz="1600" u="none" cap="none" strike="noStrike">
                <a:solidFill>
                  <a:schemeClr val="dk1"/>
                </a:solidFill>
                <a:latin typeface="Tahoma"/>
                <a:ea typeface="Tahoma"/>
                <a:cs typeface="Tahoma"/>
                <a:sym typeface="Tahoma"/>
              </a:rPr>
              <a:t>Repetir els cicles compressió-relaxació, entre 100-120 cpm.</a:t>
            </a:r>
            <a:endParaRPr b="0" i="0" sz="1600" u="none" cap="none" strike="noStrike">
              <a:solidFill>
                <a:schemeClr val="dk1"/>
              </a:solidFill>
              <a:latin typeface="Tahoma"/>
              <a:ea typeface="Tahoma"/>
              <a:cs typeface="Tahoma"/>
              <a:sym typeface="Tahoma"/>
            </a:endParaRPr>
          </a:p>
        </p:txBody>
      </p:sp>
      <p:pic>
        <p:nvPicPr>
          <p:cNvPr id="239" name="Google Shape;239;p16"/>
          <p:cNvPicPr preferRelativeResize="0"/>
          <p:nvPr/>
        </p:nvPicPr>
        <p:blipFill rotWithShape="1">
          <a:blip r:embed="rId3">
            <a:alphaModFix/>
          </a:blip>
          <a:srcRect b="0" l="0" r="0" t="0"/>
          <a:stretch/>
        </p:blipFill>
        <p:spPr>
          <a:xfrm>
            <a:off x="2875550" y="2082201"/>
            <a:ext cx="3392901" cy="1627275"/>
          </a:xfrm>
          <a:prstGeom prst="rect">
            <a:avLst/>
          </a:prstGeom>
          <a:noFill/>
          <a:ln>
            <a:noFill/>
          </a:ln>
        </p:spPr>
      </p:pic>
      <p:pic>
        <p:nvPicPr>
          <p:cNvPr id="240" name="Google Shape;240;p16"/>
          <p:cNvPicPr preferRelativeResize="0"/>
          <p:nvPr/>
        </p:nvPicPr>
        <p:blipFill rotWithShape="1">
          <a:blip r:embed="rId4">
            <a:alphaModFix/>
          </a:blip>
          <a:srcRect b="0" l="0" r="0" t="0"/>
          <a:stretch/>
        </p:blipFill>
        <p:spPr>
          <a:xfrm>
            <a:off x="7338510" y="652703"/>
            <a:ext cx="1463917" cy="26917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7"/>
          <p:cNvSpPr txBox="1"/>
          <p:nvPr/>
        </p:nvSpPr>
        <p:spPr>
          <a:xfrm>
            <a:off x="117050" y="-86750"/>
            <a:ext cx="7902000" cy="45843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t/>
            </a:r>
            <a:endParaRPr sz="1600">
              <a:solidFill>
                <a:srgbClr val="B7B7B7"/>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500" u="none" cap="none" strike="noStrike">
                <a:solidFill>
                  <a:schemeClr val="dk1"/>
                </a:solidFill>
                <a:latin typeface="Tahoma"/>
                <a:ea typeface="Tahoma"/>
                <a:cs typeface="Tahoma"/>
                <a:sym typeface="Tahoma"/>
              </a:rPr>
              <a:t>L'algoritme de SVB para persones adultes</a:t>
            </a:r>
            <a:endParaRPr b="0" i="0" sz="25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2100" u="none" cap="none" strike="noStrike">
                <a:solidFill>
                  <a:schemeClr val="dk1"/>
                </a:solidFill>
                <a:latin typeface="Tahoma"/>
                <a:ea typeface="Tahoma"/>
                <a:cs typeface="Tahoma"/>
                <a:sym typeface="Tahoma"/>
              </a:rPr>
              <a:t>Efectua dues ventilacions efectives</a:t>
            </a:r>
            <a:endParaRPr b="0" i="0" sz="2100" u="none" cap="none" strike="noStrike">
              <a:solidFill>
                <a:schemeClr val="dk1"/>
              </a:solidFill>
              <a:latin typeface="Tahoma"/>
              <a:ea typeface="Tahoma"/>
              <a:cs typeface="Tahoma"/>
              <a:sym typeface="Tahoma"/>
            </a:endParaRPr>
          </a:p>
          <a:p>
            <a:pPr indent="0" lvl="0" marL="457200" marR="0" rtl="0" algn="l">
              <a:lnSpc>
                <a:spcPct val="100000"/>
              </a:lnSpc>
              <a:spcBef>
                <a:spcPts val="2320"/>
              </a:spcBef>
              <a:spcAft>
                <a:spcPts val="0"/>
              </a:spcAft>
              <a:buNone/>
            </a:pPr>
            <a:r>
              <a:rPr b="0" i="0" lang="en-US" sz="1600" u="none" cap="none" strike="noStrike">
                <a:solidFill>
                  <a:schemeClr val="dk1"/>
                </a:solidFill>
                <a:latin typeface="Tahoma"/>
                <a:ea typeface="Tahoma"/>
                <a:cs typeface="Tahoma"/>
                <a:sym typeface="Tahoma"/>
              </a:rPr>
              <a:t>La tècnica més habitual és el boca a boca</a:t>
            </a:r>
            <a:endParaRPr b="0" i="0" sz="1600" u="none" cap="none" strike="noStrike">
              <a:solidFill>
                <a:schemeClr val="dk1"/>
              </a:solidFill>
              <a:latin typeface="Tahoma"/>
              <a:ea typeface="Tahoma"/>
              <a:cs typeface="Tahoma"/>
              <a:sym typeface="Tahoma"/>
            </a:endParaRPr>
          </a:p>
          <a:p>
            <a:pPr indent="-330835" lvl="1" marL="996950" marR="0" rtl="0" algn="l">
              <a:lnSpc>
                <a:spcPct val="100000"/>
              </a:lnSpc>
              <a:spcBef>
                <a:spcPts val="118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Maniobra de front-mentó.</a:t>
            </a:r>
            <a:endParaRPr b="0" i="0" sz="1600" u="none" cap="none" strike="noStrike">
              <a:solidFill>
                <a:schemeClr val="dk1"/>
              </a:solidFill>
              <a:latin typeface="Tahoma"/>
              <a:ea typeface="Tahoma"/>
              <a:cs typeface="Tahoma"/>
              <a:sym typeface="Tahoma"/>
            </a:endParaRPr>
          </a:p>
          <a:p>
            <a:pPr indent="-330835" lvl="1" marL="996950" marR="0" rtl="0" algn="l">
              <a:lnSpc>
                <a:spcPct val="100000"/>
              </a:lnSpc>
              <a:spcBef>
                <a:spcPts val="1180"/>
              </a:spcBef>
              <a:spcAft>
                <a:spcPts val="0"/>
              </a:spcAft>
              <a:buClr>
                <a:schemeClr val="dk1"/>
              </a:buClr>
              <a:buSzPts val="1600"/>
              <a:buFont typeface="Tahoma"/>
              <a:buAutoNum type="arabicPeriod"/>
            </a:pPr>
            <a:r>
              <a:rPr lang="en-US" sz="1600">
                <a:solidFill>
                  <a:schemeClr val="dk1"/>
                </a:solidFill>
                <a:latin typeface="Tahoma"/>
                <a:ea typeface="Tahoma"/>
                <a:cs typeface="Tahoma"/>
                <a:sym typeface="Tahoma"/>
              </a:rPr>
              <a:t>Pinçar les aletes nasals de la víctima amb els dits índex i polze</a:t>
            </a:r>
            <a:endParaRPr b="0" i="0" sz="1600" u="none" cap="none" strike="noStrike">
              <a:solidFill>
                <a:schemeClr val="dk1"/>
              </a:solidFill>
              <a:latin typeface="Tahoma"/>
              <a:ea typeface="Tahoma"/>
              <a:cs typeface="Tahoma"/>
              <a:sym typeface="Tahoma"/>
            </a:endParaRPr>
          </a:p>
          <a:p>
            <a:pPr indent="-330200" lvl="1" marL="996950" marR="1569720" rtl="0" algn="l">
              <a:lnSpc>
                <a:spcPct val="118750"/>
              </a:lnSpc>
              <a:spcBef>
                <a:spcPts val="1255"/>
              </a:spcBef>
              <a:spcAft>
                <a:spcPts val="0"/>
              </a:spcAft>
              <a:buClr>
                <a:schemeClr val="dk1"/>
              </a:buClr>
              <a:buSzPts val="1600"/>
              <a:buFont typeface="Tahoma"/>
              <a:buAutoNum type="arabicPeriod"/>
            </a:pPr>
            <a:r>
              <a:rPr lang="en-US" sz="1600">
                <a:solidFill>
                  <a:schemeClr val="dk1"/>
                </a:solidFill>
                <a:latin typeface="Tahoma"/>
                <a:ea typeface="Tahoma"/>
                <a:cs typeface="Tahoma"/>
                <a:sym typeface="Tahoma"/>
              </a:rPr>
              <a:t>Obrir la boca de la víctima mantenint la mandíbula aixecada</a:t>
            </a:r>
            <a:endParaRPr b="0" i="0" sz="1600" u="none" cap="none" strike="noStrike">
              <a:solidFill>
                <a:schemeClr val="dk1"/>
              </a:solidFill>
              <a:latin typeface="Tahoma"/>
              <a:ea typeface="Tahoma"/>
              <a:cs typeface="Tahoma"/>
              <a:sym typeface="Tahoma"/>
            </a:endParaRPr>
          </a:p>
          <a:p>
            <a:pPr indent="-330835" lvl="1" marL="996950" marR="0" rtl="0" algn="l">
              <a:lnSpc>
                <a:spcPct val="100000"/>
              </a:lnSpc>
              <a:spcBef>
                <a:spcPts val="1120"/>
              </a:spcBef>
              <a:spcAft>
                <a:spcPts val="0"/>
              </a:spcAft>
              <a:buClr>
                <a:schemeClr val="dk1"/>
              </a:buClr>
              <a:buSzPts val="1600"/>
              <a:buFont typeface="Tahoma"/>
              <a:buAutoNum type="arabicPeriod"/>
            </a:pPr>
            <a:r>
              <a:rPr lang="en-US" sz="1600">
                <a:solidFill>
                  <a:schemeClr val="dk1"/>
                </a:solidFill>
                <a:latin typeface="Tahoma"/>
                <a:ea typeface="Tahoma"/>
                <a:cs typeface="Tahoma"/>
                <a:sym typeface="Tahoma"/>
              </a:rPr>
              <a:t>Realitzar uns inspiració normal i posar els llavis al voltant de la boca de la víctima fent que la unió sigui hermètica</a:t>
            </a:r>
            <a:endParaRPr b="0" i="0" sz="1600" u="none" cap="none" strike="noStrike">
              <a:solidFill>
                <a:schemeClr val="dk1"/>
              </a:solidFill>
              <a:latin typeface="Tahoma"/>
              <a:ea typeface="Tahoma"/>
              <a:cs typeface="Tahoma"/>
              <a:sym typeface="Tahoma"/>
            </a:endParaRPr>
          </a:p>
          <a:p>
            <a:pPr indent="0" lvl="1" marL="457200" marR="0" rtl="0" algn="l">
              <a:lnSpc>
                <a:spcPct val="100000"/>
              </a:lnSpc>
              <a:spcBef>
                <a:spcPts val="30"/>
              </a:spcBef>
              <a:spcAft>
                <a:spcPts val="0"/>
              </a:spcAft>
              <a:buClr>
                <a:schemeClr val="dk1"/>
              </a:buClr>
              <a:buSzPts val="1600"/>
              <a:buFont typeface="Tahoma"/>
              <a:buNone/>
            </a:pPr>
            <a:r>
              <a:t/>
            </a:r>
            <a:endParaRPr b="0" i="0" sz="1600" u="none" cap="none" strike="noStrike">
              <a:solidFill>
                <a:schemeClr val="dk1"/>
              </a:solidFill>
              <a:latin typeface="Tahoma"/>
              <a:ea typeface="Tahoma"/>
              <a:cs typeface="Tahoma"/>
              <a:sym typeface="Tahoma"/>
            </a:endParaRPr>
          </a:p>
          <a:p>
            <a:pPr indent="0" lvl="0" marL="457200" marR="2079625" rtl="0" algn="l">
              <a:lnSpc>
                <a:spcPct val="118750"/>
              </a:lnSpc>
              <a:spcBef>
                <a:spcPts val="0"/>
              </a:spcBef>
              <a:spcAft>
                <a:spcPts val="0"/>
              </a:spcAft>
              <a:buNone/>
            </a:pPr>
            <a:r>
              <a:t/>
            </a:r>
            <a:endParaRPr b="0" i="0" sz="1600" u="none" cap="none" strike="noStrike">
              <a:solidFill>
                <a:schemeClr val="dk1"/>
              </a:solidFill>
              <a:latin typeface="Tahoma"/>
              <a:ea typeface="Tahoma"/>
              <a:cs typeface="Tahoma"/>
              <a:sym typeface="Tahoma"/>
            </a:endParaRPr>
          </a:p>
        </p:txBody>
      </p:sp>
      <p:pic>
        <p:nvPicPr>
          <p:cNvPr id="246" name="Google Shape;246;p17"/>
          <p:cNvPicPr preferRelativeResize="0"/>
          <p:nvPr/>
        </p:nvPicPr>
        <p:blipFill rotWithShape="1">
          <a:blip r:embed="rId3">
            <a:alphaModFix/>
          </a:blip>
          <a:srcRect b="0" l="0" r="0" t="0"/>
          <a:stretch/>
        </p:blipFill>
        <p:spPr>
          <a:xfrm>
            <a:off x="6844700" y="3881837"/>
            <a:ext cx="1748401" cy="1380325"/>
          </a:xfrm>
          <a:prstGeom prst="rect">
            <a:avLst/>
          </a:prstGeom>
          <a:noFill/>
          <a:ln>
            <a:noFill/>
          </a:ln>
        </p:spPr>
      </p:pic>
      <p:pic>
        <p:nvPicPr>
          <p:cNvPr id="247" name="Google Shape;247;p17"/>
          <p:cNvPicPr preferRelativeResize="0"/>
          <p:nvPr/>
        </p:nvPicPr>
        <p:blipFill rotWithShape="1">
          <a:blip r:embed="rId4">
            <a:alphaModFix/>
          </a:blip>
          <a:srcRect b="0" l="0" r="0" t="0"/>
          <a:stretch/>
        </p:blipFill>
        <p:spPr>
          <a:xfrm>
            <a:off x="4907175" y="3903500"/>
            <a:ext cx="1748400" cy="1337012"/>
          </a:xfrm>
          <a:prstGeom prst="rect">
            <a:avLst/>
          </a:prstGeom>
          <a:noFill/>
          <a:ln>
            <a:noFill/>
          </a:ln>
        </p:spPr>
      </p:pic>
      <p:pic>
        <p:nvPicPr>
          <p:cNvPr id="248" name="Google Shape;248;p17"/>
          <p:cNvPicPr preferRelativeResize="0"/>
          <p:nvPr/>
        </p:nvPicPr>
        <p:blipFill rotWithShape="1">
          <a:blip r:embed="rId5">
            <a:alphaModFix/>
          </a:blip>
          <a:srcRect b="0" l="0" r="0" t="0"/>
          <a:stretch/>
        </p:blipFill>
        <p:spPr>
          <a:xfrm>
            <a:off x="7327605" y="646132"/>
            <a:ext cx="1476707" cy="271523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10dce41fd68_0_4"/>
          <p:cNvSpPr txBox="1"/>
          <p:nvPr/>
        </p:nvSpPr>
        <p:spPr>
          <a:xfrm>
            <a:off x="0" y="-86750"/>
            <a:ext cx="9144000" cy="60762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t/>
            </a:r>
            <a:endParaRPr sz="1600">
              <a:solidFill>
                <a:srgbClr val="B7B7B7"/>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100" u="none" cap="none" strike="noStrike">
                <a:solidFill>
                  <a:schemeClr val="dk1"/>
                </a:solidFill>
                <a:latin typeface="Tahoma"/>
                <a:ea typeface="Tahoma"/>
                <a:cs typeface="Tahoma"/>
                <a:sym typeface="Tahoma"/>
              </a:rPr>
              <a:t>L'algoritme de SVB para persones adultes</a:t>
            </a:r>
            <a:endParaRPr b="0" i="0" sz="21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1700" u="none" cap="none" strike="noStrike">
                <a:solidFill>
                  <a:schemeClr val="dk1"/>
                </a:solidFill>
                <a:latin typeface="Tahoma"/>
                <a:ea typeface="Tahoma"/>
                <a:cs typeface="Tahoma"/>
                <a:sym typeface="Tahoma"/>
              </a:rPr>
              <a:t>Efectua dues ventilacions efectives</a:t>
            </a:r>
            <a:endParaRPr b="0" i="0" sz="12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600">
                <a:solidFill>
                  <a:schemeClr val="dk1"/>
                </a:solidFill>
                <a:latin typeface="Tahoma"/>
                <a:ea typeface="Tahoma"/>
                <a:cs typeface="Tahoma"/>
                <a:sym typeface="Tahoma"/>
              </a:rPr>
              <a:t>      5.Insuflar de forma constant dins de la boca de la víctima al mateix temps que s’observa que el tòrax s’eleva</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600">
                <a:solidFill>
                  <a:schemeClr val="dk1"/>
                </a:solidFill>
                <a:latin typeface="Tahoma"/>
                <a:ea typeface="Tahoma"/>
                <a:cs typeface="Tahoma"/>
                <a:sym typeface="Tahoma"/>
              </a:rPr>
              <a:t>      6.Mantenir el cap de la víctima inclinat i la barbeta aixecada i, apartant-li la boca, comprovar que el tòrax baixa en sortir l’aire insuflat prèviament</a:t>
            </a:r>
            <a:endParaRPr b="0" i="0" sz="1600" u="none" cap="none" strike="noStrike">
              <a:solidFill>
                <a:schemeClr val="dk1"/>
              </a:solidFill>
              <a:latin typeface="Tahoma"/>
              <a:ea typeface="Tahoma"/>
              <a:cs typeface="Tahoma"/>
              <a:sym typeface="Tahoma"/>
            </a:endParaRPr>
          </a:p>
          <a:p>
            <a:pPr indent="0" lvl="0" marL="0" marR="1569720" rtl="0" algn="l">
              <a:lnSpc>
                <a:spcPct val="118750"/>
              </a:lnSpc>
              <a:spcBef>
                <a:spcPts val="1255"/>
              </a:spcBef>
              <a:spcAft>
                <a:spcPts val="0"/>
              </a:spcAft>
              <a:buNone/>
            </a:pPr>
            <a:r>
              <a:rPr lang="en-US" sz="1600">
                <a:solidFill>
                  <a:schemeClr val="dk1"/>
                </a:solidFill>
                <a:latin typeface="Tahoma"/>
                <a:ea typeface="Tahoma"/>
                <a:cs typeface="Tahoma"/>
                <a:sym typeface="Tahoma"/>
              </a:rPr>
              <a:t>      7.Tornar a prendre aire i repetir la seqüència anterior, per a efectuar dues respiracions artificials efectives</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20"/>
              </a:spcBef>
              <a:spcAft>
                <a:spcPts val="0"/>
              </a:spcAft>
              <a:buNone/>
            </a:pPr>
            <a:r>
              <a:rPr lang="en-US" sz="1600">
                <a:solidFill>
                  <a:schemeClr val="dk1"/>
                </a:solidFill>
                <a:latin typeface="Tahoma"/>
                <a:ea typeface="Tahoma"/>
                <a:cs typeface="Tahoma"/>
                <a:sym typeface="Tahoma"/>
              </a:rPr>
              <a:t>      8. En el cas que durant aquestes maniobres no s’observi elevació del tòrax abans del proper intent, caldrà:</a:t>
            </a:r>
            <a:endParaRPr sz="1600">
              <a:solidFill>
                <a:schemeClr val="dk1"/>
              </a:solidFill>
              <a:latin typeface="Tahoma"/>
              <a:ea typeface="Tahoma"/>
              <a:cs typeface="Tahoma"/>
              <a:sym typeface="Tahoma"/>
            </a:endParaRPr>
          </a:p>
          <a:p>
            <a:pPr indent="0" lvl="0" marL="0" marR="0" rtl="0" algn="l">
              <a:lnSpc>
                <a:spcPct val="100000"/>
              </a:lnSpc>
              <a:spcBef>
                <a:spcPts val="1120"/>
              </a:spcBef>
              <a:spcAft>
                <a:spcPts val="0"/>
              </a:spcAft>
              <a:buNone/>
            </a:pPr>
            <a:r>
              <a:rPr lang="en-US" sz="1600">
                <a:solidFill>
                  <a:schemeClr val="dk1"/>
                </a:solidFill>
                <a:latin typeface="Tahoma"/>
                <a:ea typeface="Tahoma"/>
                <a:cs typeface="Tahoma"/>
                <a:sym typeface="Tahoma"/>
              </a:rPr>
              <a:t>      -Revisar la posició del cap i de la barbeta</a:t>
            </a:r>
            <a:endParaRPr sz="1600">
              <a:solidFill>
                <a:schemeClr val="dk1"/>
              </a:solidFill>
              <a:latin typeface="Tahoma"/>
              <a:ea typeface="Tahoma"/>
              <a:cs typeface="Tahoma"/>
              <a:sym typeface="Tahoma"/>
            </a:endParaRPr>
          </a:p>
          <a:p>
            <a:pPr indent="0" lvl="0" marL="0" marR="0" rtl="0" algn="l">
              <a:lnSpc>
                <a:spcPct val="100000"/>
              </a:lnSpc>
              <a:spcBef>
                <a:spcPts val="1120"/>
              </a:spcBef>
              <a:spcAft>
                <a:spcPts val="0"/>
              </a:spcAft>
              <a:buNone/>
            </a:pPr>
            <a:r>
              <a:rPr lang="en-US" sz="1600">
                <a:solidFill>
                  <a:schemeClr val="dk1"/>
                </a:solidFill>
                <a:latin typeface="Tahoma"/>
                <a:ea typeface="Tahoma"/>
                <a:cs typeface="Tahoma"/>
                <a:sym typeface="Tahoma"/>
              </a:rPr>
              <a:t>      -Revisar la boca de la víctima i eliminar objectes estranys, com pròtesis,piercings</a:t>
            </a:r>
            <a:endParaRPr sz="1600">
              <a:solidFill>
                <a:schemeClr val="dk1"/>
              </a:solidFill>
              <a:latin typeface="Tahoma"/>
              <a:ea typeface="Tahoma"/>
              <a:cs typeface="Tahoma"/>
              <a:sym typeface="Tahoma"/>
            </a:endParaRPr>
          </a:p>
          <a:p>
            <a:pPr indent="0" lvl="0" marL="0" marR="0" rtl="0" algn="l">
              <a:lnSpc>
                <a:spcPct val="100000"/>
              </a:lnSpc>
              <a:spcBef>
                <a:spcPts val="1120"/>
              </a:spcBef>
              <a:spcAft>
                <a:spcPts val="0"/>
              </a:spcAft>
              <a:buNone/>
            </a:pPr>
            <a:r>
              <a:rPr lang="en-US" sz="1600">
                <a:solidFill>
                  <a:schemeClr val="dk1"/>
                </a:solidFill>
                <a:latin typeface="Tahoma"/>
                <a:ea typeface="Tahoma"/>
                <a:cs typeface="Tahoma"/>
                <a:sym typeface="Tahoma"/>
              </a:rPr>
              <a:t>      -No fer més de 2 intents per aconseguir insuflacions efectives, es seguirà amb les compressions toràciques…</a:t>
            </a:r>
            <a:endParaRPr sz="1600">
              <a:solidFill>
                <a:schemeClr val="dk1"/>
              </a:solidFill>
              <a:latin typeface="Tahoma"/>
              <a:ea typeface="Tahoma"/>
              <a:cs typeface="Tahoma"/>
              <a:sym typeface="Tahoma"/>
            </a:endParaRPr>
          </a:p>
          <a:p>
            <a:pPr indent="0" lvl="1" marL="457200" marR="0" rtl="0" algn="l">
              <a:lnSpc>
                <a:spcPct val="100000"/>
              </a:lnSpc>
              <a:spcBef>
                <a:spcPts val="30"/>
              </a:spcBef>
              <a:spcAft>
                <a:spcPts val="0"/>
              </a:spcAft>
              <a:buClr>
                <a:schemeClr val="dk1"/>
              </a:buClr>
              <a:buSzPts val="1600"/>
              <a:buFont typeface="Tahoma"/>
              <a:buNone/>
            </a:pPr>
            <a:r>
              <a:t/>
            </a:r>
            <a:endParaRPr sz="1600">
              <a:solidFill>
                <a:schemeClr val="dk1"/>
              </a:solidFill>
              <a:latin typeface="Tahoma"/>
              <a:ea typeface="Tahoma"/>
              <a:cs typeface="Tahoma"/>
              <a:sym typeface="Tahoma"/>
            </a:endParaRPr>
          </a:p>
          <a:p>
            <a:pPr indent="0" lvl="1" marL="0" marR="0" rtl="0" algn="l">
              <a:lnSpc>
                <a:spcPct val="100000"/>
              </a:lnSpc>
              <a:spcBef>
                <a:spcPts val="30"/>
              </a:spcBef>
              <a:spcAft>
                <a:spcPts val="0"/>
              </a:spcAft>
              <a:buClr>
                <a:schemeClr val="dk1"/>
              </a:buClr>
              <a:buSzPts val="1600"/>
              <a:buFont typeface="Tahoma"/>
              <a:buNone/>
            </a:pPr>
            <a:r>
              <a:t/>
            </a:r>
            <a:endParaRPr sz="1600">
              <a:solidFill>
                <a:schemeClr val="dk1"/>
              </a:solidFill>
              <a:latin typeface="Tahoma"/>
              <a:ea typeface="Tahoma"/>
              <a:cs typeface="Tahoma"/>
              <a:sym typeface="Tahoma"/>
            </a:endParaRPr>
          </a:p>
          <a:p>
            <a:pPr indent="0" lvl="0" marL="457200" marR="2079625" rtl="0" algn="l">
              <a:lnSpc>
                <a:spcPct val="118750"/>
              </a:lnSpc>
              <a:spcBef>
                <a:spcPts val="0"/>
              </a:spcBef>
              <a:spcAft>
                <a:spcPts val="0"/>
              </a:spcAft>
              <a:buNone/>
            </a:pPr>
            <a:r>
              <a:t/>
            </a:r>
            <a:endParaRPr b="0" i="0" sz="1600" u="none" cap="none" strike="noStrike">
              <a:solidFill>
                <a:schemeClr val="dk1"/>
              </a:solidFill>
              <a:latin typeface="Tahoma"/>
              <a:ea typeface="Tahoma"/>
              <a:cs typeface="Tahoma"/>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8"/>
          <p:cNvSpPr txBox="1"/>
          <p:nvPr/>
        </p:nvSpPr>
        <p:spPr>
          <a:xfrm>
            <a:off x="117047" y="18650"/>
            <a:ext cx="83109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259" name="Google Shape;259;p18"/>
          <p:cNvSpPr txBox="1"/>
          <p:nvPr/>
        </p:nvSpPr>
        <p:spPr>
          <a:xfrm>
            <a:off x="301325" y="480600"/>
            <a:ext cx="6924300" cy="8100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latin typeface="Tahoma"/>
                <a:ea typeface="Tahoma"/>
                <a:cs typeface="Tahoma"/>
                <a:sym typeface="Tahoma"/>
              </a:rPr>
              <a:t>L'algoritme de SVB para persones adultes</a:t>
            </a:r>
            <a:endParaRPr b="0" i="0" sz="2600" u="none" cap="none" strike="noStrike">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latin typeface="Tahoma"/>
                <a:ea typeface="Tahoma"/>
                <a:cs typeface="Tahoma"/>
                <a:sym typeface="Tahoma"/>
              </a:rPr>
              <a:t>Continua la RCP 30.2</a:t>
            </a:r>
            <a:endParaRPr b="0" i="0" sz="2200" u="none" cap="none" strike="noStrike">
              <a:latin typeface="Tahoma"/>
              <a:ea typeface="Tahoma"/>
              <a:cs typeface="Tahoma"/>
              <a:sym typeface="Tahoma"/>
            </a:endParaRPr>
          </a:p>
        </p:txBody>
      </p:sp>
      <p:sp>
        <p:nvSpPr>
          <p:cNvPr id="260" name="Google Shape;260;p18"/>
          <p:cNvSpPr txBox="1"/>
          <p:nvPr/>
        </p:nvSpPr>
        <p:spPr>
          <a:xfrm>
            <a:off x="441150" y="1388125"/>
            <a:ext cx="6924300" cy="3968700"/>
          </a:xfrm>
          <a:prstGeom prst="rect">
            <a:avLst/>
          </a:prstGeom>
          <a:noFill/>
          <a:ln>
            <a:noFill/>
          </a:ln>
        </p:spPr>
        <p:txBody>
          <a:bodyPr anchorCtr="0" anchor="t" bIns="0" lIns="0" spcFirstLastPara="1" rIns="0" wrap="square" tIns="12700">
            <a:spAutoFit/>
          </a:bodyPr>
          <a:lstStyle/>
          <a:p>
            <a:pPr indent="-330200" lvl="0" marL="457200" marR="0" rtl="0" algn="l">
              <a:lnSpc>
                <a:spcPct val="100000"/>
              </a:lnSpc>
              <a:spcBef>
                <a:spcPts val="0"/>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Continuar amb el cicle:</a:t>
            </a:r>
            <a:endParaRPr b="0" i="0" sz="1600" u="none" cap="none" strike="noStrike">
              <a:solidFill>
                <a:schemeClr val="dk1"/>
              </a:solidFill>
              <a:latin typeface="Tahoma"/>
              <a:ea typeface="Tahoma"/>
              <a:cs typeface="Tahoma"/>
              <a:sym typeface="Tahoma"/>
            </a:endParaRPr>
          </a:p>
          <a:p>
            <a:pPr indent="0" lvl="0" marL="1745614" marR="0" rtl="0" algn="l">
              <a:lnSpc>
                <a:spcPct val="100000"/>
              </a:lnSpc>
              <a:spcBef>
                <a:spcPts val="1480"/>
              </a:spcBef>
              <a:spcAft>
                <a:spcPts val="0"/>
              </a:spcAft>
              <a:buClr>
                <a:srgbClr val="000000"/>
              </a:buClr>
              <a:buSzPts val="1600"/>
              <a:buFont typeface="Arial"/>
              <a:buNone/>
            </a:pPr>
            <a:r>
              <a:rPr b="1" i="0" lang="en-US" sz="1600" u="none" cap="none" strike="noStrike">
                <a:solidFill>
                  <a:schemeClr val="dk1"/>
                </a:solidFill>
                <a:latin typeface="Tahoma"/>
                <a:ea typeface="Tahoma"/>
                <a:cs typeface="Tahoma"/>
                <a:sym typeface="Tahoma"/>
              </a:rPr>
              <a:t>30 </a:t>
            </a:r>
            <a:r>
              <a:rPr b="0" i="0" lang="en-US" sz="1600" u="none" cap="none" strike="noStrike">
                <a:solidFill>
                  <a:schemeClr val="dk1"/>
                </a:solidFill>
                <a:latin typeface="Tahoma"/>
                <a:ea typeface="Tahoma"/>
                <a:cs typeface="Tahoma"/>
                <a:sym typeface="Tahoma"/>
              </a:rPr>
              <a:t>compressions + </a:t>
            </a:r>
            <a:r>
              <a:rPr b="1" i="0" lang="en-US" sz="1600" u="none" cap="none" strike="noStrike">
                <a:solidFill>
                  <a:schemeClr val="dk1"/>
                </a:solidFill>
                <a:latin typeface="Tahoma"/>
                <a:ea typeface="Tahoma"/>
                <a:cs typeface="Tahoma"/>
                <a:sym typeface="Tahoma"/>
              </a:rPr>
              <a:t>2 </a:t>
            </a:r>
            <a:r>
              <a:rPr b="0" i="0" lang="en-US" sz="1600" u="none" cap="none" strike="noStrike">
                <a:solidFill>
                  <a:schemeClr val="dk1"/>
                </a:solidFill>
                <a:latin typeface="Tahoma"/>
                <a:ea typeface="Tahoma"/>
                <a:cs typeface="Tahoma"/>
                <a:sym typeface="Tahoma"/>
              </a:rPr>
              <a:t>ventilacions.</a:t>
            </a:r>
            <a:endParaRPr b="0" i="0" sz="1600" u="none" cap="none" strike="noStrike">
              <a:solidFill>
                <a:schemeClr val="dk1"/>
              </a:solidFill>
              <a:latin typeface="Tahoma"/>
              <a:ea typeface="Tahoma"/>
              <a:cs typeface="Tahoma"/>
              <a:sym typeface="Tahoma"/>
            </a:endParaRPr>
          </a:p>
          <a:p>
            <a:pPr indent="-330200" lvl="0" marL="457200" marR="0" rtl="0" algn="l">
              <a:lnSpc>
                <a:spcPct val="100000"/>
              </a:lnSpc>
              <a:spcBef>
                <a:spcPts val="1580"/>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Repetir fins a l'arribada del desfibril·lador.</a:t>
            </a:r>
            <a:endParaRPr b="0" i="0" sz="1600" u="none" cap="none" strike="noStrike">
              <a:solidFill>
                <a:schemeClr val="dk1"/>
              </a:solidFill>
              <a:latin typeface="Tahoma"/>
              <a:ea typeface="Tahoma"/>
              <a:cs typeface="Tahoma"/>
              <a:sym typeface="Tahoma"/>
            </a:endParaRPr>
          </a:p>
          <a:p>
            <a:pPr indent="-330200" lvl="0" marL="457200" marR="0" rtl="0" algn="l">
              <a:lnSpc>
                <a:spcPct val="100000"/>
              </a:lnSpc>
              <a:spcBef>
                <a:spcPts val="0"/>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La interrupció de les compressions no ha de superar els 10 segons.</a:t>
            </a:r>
            <a:endParaRPr sz="1600">
              <a:solidFill>
                <a:schemeClr val="dk1"/>
              </a:solidFill>
              <a:latin typeface="Tahoma"/>
              <a:ea typeface="Tahoma"/>
              <a:cs typeface="Tahoma"/>
              <a:sym typeface="Tahoma"/>
            </a:endParaRPr>
          </a:p>
          <a:p>
            <a:pPr indent="-330200" lvl="0" marL="457200" marR="0" rtl="0" algn="l">
              <a:lnSpc>
                <a:spcPct val="100000"/>
              </a:lnSpc>
              <a:spcBef>
                <a:spcPts val="0"/>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Si so</a:t>
            </a:r>
            <a:r>
              <a:rPr lang="en-US" sz="1600">
                <a:solidFill>
                  <a:schemeClr val="dk1"/>
                </a:solidFill>
                <a:latin typeface="Tahoma"/>
                <a:ea typeface="Tahoma"/>
                <a:cs typeface="Tahoma"/>
                <a:sym typeface="Tahoma"/>
              </a:rPr>
              <a:t>n</a:t>
            </a:r>
            <a:r>
              <a:rPr b="0" i="0" lang="en-US" sz="1600" u="none" cap="none" strike="noStrike">
                <a:solidFill>
                  <a:schemeClr val="dk1"/>
                </a:solidFill>
                <a:latin typeface="Tahoma"/>
                <a:ea typeface="Tahoma"/>
                <a:cs typeface="Tahoma"/>
                <a:sym typeface="Tahoma"/>
              </a:rPr>
              <a:t> dos persones s</a:t>
            </a:r>
            <a:r>
              <a:rPr lang="en-US" sz="1600">
                <a:solidFill>
                  <a:schemeClr val="dk1"/>
                </a:solidFill>
                <a:latin typeface="Tahoma"/>
                <a:ea typeface="Tahoma"/>
                <a:cs typeface="Tahoma"/>
                <a:sym typeface="Tahoma"/>
              </a:rPr>
              <a:t>’aconsella que s’</a:t>
            </a:r>
            <a:r>
              <a:rPr b="0" i="0" lang="en-US" sz="1600" u="none" cap="none" strike="noStrike">
                <a:solidFill>
                  <a:schemeClr val="dk1"/>
                </a:solidFill>
                <a:latin typeface="Tahoma"/>
                <a:ea typeface="Tahoma"/>
                <a:cs typeface="Tahoma"/>
                <a:sym typeface="Tahoma"/>
              </a:rPr>
              <a:t>altern</a:t>
            </a:r>
            <a:r>
              <a:rPr lang="en-US" sz="1600">
                <a:solidFill>
                  <a:schemeClr val="dk1"/>
                </a:solidFill>
                <a:latin typeface="Tahoma"/>
                <a:ea typeface="Tahoma"/>
                <a:cs typeface="Tahoma"/>
                <a:sym typeface="Tahoma"/>
              </a:rPr>
              <a:t>in en la realització de les maniobres </a:t>
            </a:r>
            <a:r>
              <a:rPr b="0" i="0" lang="en-US" sz="1600" u="none" cap="none" strike="noStrike">
                <a:solidFill>
                  <a:schemeClr val="dk1"/>
                </a:solidFill>
                <a:latin typeface="Tahoma"/>
                <a:ea typeface="Tahoma"/>
                <a:cs typeface="Tahoma"/>
                <a:sym typeface="Tahoma"/>
              </a:rPr>
              <a:t>comprimint i ventilant cada 2 minuts.</a:t>
            </a:r>
            <a:r>
              <a:rPr lang="en-US" sz="1600">
                <a:solidFill>
                  <a:srgbClr val="333333"/>
                </a:solidFill>
                <a:highlight>
                  <a:schemeClr val="lt1"/>
                </a:highlight>
                <a:latin typeface="Tahoma"/>
                <a:ea typeface="Tahoma"/>
                <a:cs typeface="Tahoma"/>
                <a:sym typeface="Tahoma"/>
              </a:rPr>
              <a:t>Dos minuts representen </a:t>
            </a:r>
            <a:r>
              <a:rPr b="1" lang="en-US" sz="1600">
                <a:solidFill>
                  <a:srgbClr val="333333"/>
                </a:solidFill>
                <a:highlight>
                  <a:schemeClr val="lt1"/>
                </a:highlight>
                <a:latin typeface="Tahoma"/>
                <a:ea typeface="Tahoma"/>
                <a:cs typeface="Tahoma"/>
                <a:sym typeface="Tahoma"/>
              </a:rPr>
              <a:t>5 cicles</a:t>
            </a:r>
            <a:r>
              <a:rPr lang="en-US" sz="1600">
                <a:solidFill>
                  <a:srgbClr val="333333"/>
                </a:solidFill>
                <a:highlight>
                  <a:schemeClr val="lt1"/>
                </a:highlight>
                <a:latin typeface="Tahoma"/>
                <a:ea typeface="Tahoma"/>
                <a:cs typeface="Tahoma"/>
                <a:sym typeface="Tahoma"/>
              </a:rPr>
              <a:t> de 30 compressions toràciques / 2 ventilacions o insuflacions</a:t>
            </a:r>
            <a:endParaRPr i="0" sz="2000" u="none" cap="none" strike="noStrike">
              <a:solidFill>
                <a:schemeClr val="dk1"/>
              </a:solidFill>
              <a:highlight>
                <a:schemeClr val="lt1"/>
              </a:highlight>
              <a:latin typeface="Tahoma"/>
              <a:ea typeface="Tahoma"/>
              <a:cs typeface="Tahoma"/>
              <a:sym typeface="Tahoma"/>
            </a:endParaRPr>
          </a:p>
          <a:p>
            <a:pPr indent="0" lvl="0" marL="0" marR="0" rtl="0" algn="l">
              <a:lnSpc>
                <a:spcPct val="100000"/>
              </a:lnSpc>
              <a:spcBef>
                <a:spcPts val="1580"/>
              </a:spcBef>
              <a:spcAft>
                <a:spcPts val="0"/>
              </a:spcAft>
              <a:buNone/>
            </a:pPr>
            <a:r>
              <a:rPr lang="en-US" sz="1600" u="sng">
                <a:solidFill>
                  <a:schemeClr val="hlink"/>
                </a:solidFill>
                <a:latin typeface="Tahoma"/>
                <a:ea typeface="Tahoma"/>
                <a:cs typeface="Tahoma"/>
                <a:sym typeface="Tahoma"/>
                <a:hlinkClick r:id="rId3"/>
              </a:rPr>
              <a:t>http://www.youtube.com/v/hGMBMI5FHMs?allowFullScreen=true&amp;allowScriptAccess=always&amp;fs=1</a:t>
            </a:r>
            <a:endParaRPr sz="1600">
              <a:solidFill>
                <a:schemeClr val="dk1"/>
              </a:solidFill>
              <a:latin typeface="Tahoma"/>
              <a:ea typeface="Tahoma"/>
              <a:cs typeface="Tahoma"/>
              <a:sym typeface="Tahoma"/>
            </a:endParaRPr>
          </a:p>
          <a:p>
            <a:pPr indent="0" lvl="0" marL="0" marR="0" rtl="0" algn="l">
              <a:lnSpc>
                <a:spcPct val="100000"/>
              </a:lnSpc>
              <a:spcBef>
                <a:spcPts val="1580"/>
              </a:spcBef>
              <a:spcAft>
                <a:spcPts val="0"/>
              </a:spcAft>
              <a:buNone/>
            </a:pPr>
            <a:r>
              <a:rPr lang="en-US" sz="1600" u="sng">
                <a:solidFill>
                  <a:schemeClr val="hlink"/>
                </a:solidFill>
                <a:latin typeface="Tahoma"/>
                <a:ea typeface="Tahoma"/>
                <a:cs typeface="Tahoma"/>
                <a:sym typeface="Tahoma"/>
                <a:hlinkClick r:id="rId4"/>
              </a:rPr>
              <a:t>http://www.youtube.com/v/vVX8quUdPLA?allowFullScreen=true&amp;allowScriptAccess=always&amp;fs=1</a:t>
            </a:r>
            <a:endParaRPr sz="1600">
              <a:solidFill>
                <a:schemeClr val="dk1"/>
              </a:solidFill>
              <a:latin typeface="Tahoma"/>
              <a:ea typeface="Tahoma"/>
              <a:cs typeface="Tahoma"/>
              <a:sym typeface="Tahoma"/>
            </a:endParaRPr>
          </a:p>
          <a:p>
            <a:pPr indent="0" lvl="0" marL="0" marR="0" rtl="0" algn="l">
              <a:lnSpc>
                <a:spcPct val="100000"/>
              </a:lnSpc>
              <a:spcBef>
                <a:spcPts val="1580"/>
              </a:spcBef>
              <a:spcAft>
                <a:spcPts val="0"/>
              </a:spcAft>
              <a:buNone/>
            </a:pPr>
            <a:r>
              <a:t/>
            </a:r>
            <a:endParaRPr sz="1600">
              <a:solidFill>
                <a:schemeClr val="dk1"/>
              </a:solidFill>
              <a:latin typeface="Tahoma"/>
              <a:ea typeface="Tahoma"/>
              <a:cs typeface="Tahoma"/>
              <a:sym typeface="Tahoma"/>
            </a:endParaRPr>
          </a:p>
        </p:txBody>
      </p:sp>
      <p:pic>
        <p:nvPicPr>
          <p:cNvPr id="261" name="Google Shape;261;p18"/>
          <p:cNvPicPr preferRelativeResize="0"/>
          <p:nvPr/>
        </p:nvPicPr>
        <p:blipFill rotWithShape="1">
          <a:blip r:embed="rId5">
            <a:alphaModFix/>
          </a:blip>
          <a:srcRect b="0" l="0" r="0" t="0"/>
          <a:stretch/>
        </p:blipFill>
        <p:spPr>
          <a:xfrm>
            <a:off x="7322292" y="655351"/>
            <a:ext cx="1467521" cy="26983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txBox="1"/>
          <p:nvPr/>
        </p:nvSpPr>
        <p:spPr>
          <a:xfrm>
            <a:off x="117050" y="18650"/>
            <a:ext cx="6840000" cy="51858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300" u="none" cap="none" strike="noStrike">
                <a:solidFill>
                  <a:schemeClr val="dk1"/>
                </a:solidFill>
                <a:latin typeface="Tahoma"/>
                <a:ea typeface="Tahoma"/>
                <a:cs typeface="Tahoma"/>
                <a:sym typeface="Tahoma"/>
              </a:rPr>
              <a:t>L'algoritme de SVB para persones adultes</a:t>
            </a:r>
            <a:endParaRPr b="0" i="0" sz="23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1900" u="none" cap="none" strike="noStrike">
                <a:solidFill>
                  <a:schemeClr val="dk1"/>
                </a:solidFill>
                <a:latin typeface="Tahoma"/>
                <a:ea typeface="Tahoma"/>
                <a:cs typeface="Tahoma"/>
                <a:sym typeface="Tahoma"/>
              </a:rPr>
              <a:t>Utilitza el desfibril·lador</a:t>
            </a:r>
            <a:endParaRPr b="0" i="0" sz="1900" u="none" cap="none" strike="noStrike">
              <a:solidFill>
                <a:schemeClr val="dk1"/>
              </a:solidFill>
              <a:latin typeface="Tahoma"/>
              <a:ea typeface="Tahoma"/>
              <a:cs typeface="Tahoma"/>
              <a:sym typeface="Tahoma"/>
            </a:endParaRPr>
          </a:p>
          <a:p>
            <a:pPr indent="0" lvl="0" marL="0" marR="0" rtl="0" algn="l">
              <a:lnSpc>
                <a:spcPct val="100000"/>
              </a:lnSpc>
              <a:spcBef>
                <a:spcPts val="210"/>
              </a:spcBef>
              <a:spcAft>
                <a:spcPts val="0"/>
              </a:spcAft>
              <a:buClr>
                <a:srgbClr val="000000"/>
              </a:buClr>
              <a:buSzPts val="2200"/>
              <a:buFont typeface="Arial"/>
              <a:buNone/>
            </a:pPr>
            <a:r>
              <a:t/>
            </a:r>
            <a:endParaRPr sz="1900">
              <a:solidFill>
                <a:schemeClr val="dk1"/>
              </a:solidFill>
              <a:latin typeface="Tahoma"/>
              <a:ea typeface="Tahoma"/>
              <a:cs typeface="Tahoma"/>
              <a:sym typeface="Tahoma"/>
            </a:endParaRPr>
          </a:p>
          <a:p>
            <a:pPr indent="0" lvl="0" marL="0" marR="0" rtl="0" algn="l">
              <a:lnSpc>
                <a:spcPct val="100000"/>
              </a:lnSpc>
              <a:spcBef>
                <a:spcPts val="210"/>
              </a:spcBef>
              <a:spcAft>
                <a:spcPts val="0"/>
              </a:spcAft>
              <a:buClr>
                <a:srgbClr val="000000"/>
              </a:buClr>
              <a:buSzPts val="2200"/>
              <a:buFont typeface="Arial"/>
              <a:buNone/>
            </a:pPr>
            <a:r>
              <a:rPr lang="en-US" sz="1700">
                <a:solidFill>
                  <a:schemeClr val="dk1"/>
                </a:solidFill>
                <a:latin typeface="Tahoma"/>
                <a:ea typeface="Tahoma"/>
                <a:cs typeface="Tahoma"/>
                <a:sym typeface="Tahoma"/>
              </a:rPr>
              <a:t>Recordeu si hi ha més d’una persona rescatadora cal continuar amb la RCP mentre s’encén i es connecten els electrodes.</a:t>
            </a:r>
            <a:endParaRPr sz="1700">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600">
                <a:solidFill>
                  <a:schemeClr val="dk1"/>
                </a:solidFill>
                <a:latin typeface="Tahoma"/>
                <a:ea typeface="Tahoma"/>
                <a:cs typeface="Tahoma"/>
                <a:sym typeface="Tahoma"/>
              </a:rPr>
              <a:t>1.</a:t>
            </a:r>
            <a:r>
              <a:rPr b="0" i="0" lang="en-US" sz="1600" u="none" cap="none" strike="noStrike">
                <a:solidFill>
                  <a:schemeClr val="dk1"/>
                </a:solidFill>
                <a:latin typeface="Tahoma"/>
                <a:ea typeface="Tahoma"/>
                <a:cs typeface="Tahoma"/>
                <a:sym typeface="Tahoma"/>
              </a:rPr>
              <a:t>Deixar el pit de la víctima descobert.</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600">
                <a:solidFill>
                  <a:schemeClr val="dk1"/>
                </a:solidFill>
                <a:latin typeface="Tahoma"/>
                <a:ea typeface="Tahoma"/>
                <a:cs typeface="Tahoma"/>
                <a:sym typeface="Tahoma"/>
              </a:rPr>
              <a:t>2.Encendre</a:t>
            </a:r>
            <a:r>
              <a:rPr b="0" i="0" lang="en-US" sz="1600" u="none" cap="none" strike="noStrike">
                <a:solidFill>
                  <a:schemeClr val="dk1"/>
                </a:solidFill>
                <a:latin typeface="Tahoma"/>
                <a:ea typeface="Tahoma"/>
                <a:cs typeface="Tahoma"/>
                <a:sym typeface="Tahoma"/>
              </a:rPr>
              <a:t> el dispositiu. Seguir les ins</a:t>
            </a:r>
            <a:r>
              <a:rPr lang="en-US" sz="1600">
                <a:solidFill>
                  <a:schemeClr val="dk1"/>
                </a:solidFill>
                <a:latin typeface="Tahoma"/>
                <a:ea typeface="Tahoma"/>
                <a:cs typeface="Tahoma"/>
                <a:sym typeface="Tahoma"/>
              </a:rPr>
              <a:t>truccions visuals/de veu</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600">
                <a:solidFill>
                  <a:schemeClr val="dk1"/>
                </a:solidFill>
                <a:latin typeface="Tahoma"/>
                <a:ea typeface="Tahoma"/>
                <a:cs typeface="Tahoma"/>
                <a:sym typeface="Tahoma"/>
              </a:rPr>
              <a:t>3.</a:t>
            </a:r>
            <a:r>
              <a:rPr b="0" i="0" lang="en-US" sz="1600" u="none" cap="none" strike="noStrike">
                <a:solidFill>
                  <a:schemeClr val="dk1"/>
                </a:solidFill>
                <a:latin typeface="Tahoma"/>
                <a:ea typeface="Tahoma"/>
                <a:cs typeface="Tahoma"/>
                <a:sym typeface="Tahoma"/>
              </a:rPr>
              <a:t>Connectar el cable dels elèctrodes a l'aparell.</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600">
                <a:solidFill>
                  <a:schemeClr val="dk1"/>
                </a:solidFill>
                <a:latin typeface="Tahoma"/>
                <a:ea typeface="Tahoma"/>
                <a:cs typeface="Tahoma"/>
                <a:sym typeface="Tahoma"/>
              </a:rPr>
              <a:t>4.Retirar la coberta de paper dels elèctrodes i c</a:t>
            </a:r>
            <a:r>
              <a:rPr b="0" i="0" lang="en-US" sz="1600" u="none" cap="none" strike="noStrike">
                <a:solidFill>
                  <a:schemeClr val="dk1"/>
                </a:solidFill>
                <a:latin typeface="Tahoma"/>
                <a:ea typeface="Tahoma"/>
                <a:cs typeface="Tahoma"/>
                <a:sym typeface="Tahoma"/>
              </a:rPr>
              <a:t>ol·locar-los</a:t>
            </a:r>
            <a:r>
              <a:rPr lang="en-US" sz="1600">
                <a:solidFill>
                  <a:schemeClr val="dk1"/>
                </a:solidFill>
                <a:latin typeface="Tahoma"/>
                <a:ea typeface="Tahoma"/>
                <a:cs typeface="Tahoma"/>
                <a:sym typeface="Tahoma"/>
              </a:rPr>
              <a:t> </a:t>
            </a:r>
            <a:r>
              <a:rPr b="0" i="0" lang="en-US" sz="1600" u="none" cap="none" strike="noStrike">
                <a:solidFill>
                  <a:schemeClr val="dk1"/>
                </a:solidFill>
                <a:latin typeface="Tahoma"/>
                <a:ea typeface="Tahoma"/>
                <a:cs typeface="Tahoma"/>
                <a:sym typeface="Tahoma"/>
              </a:rPr>
              <a:t>en el pit de la víctima.</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500">
                <a:solidFill>
                  <a:srgbClr val="333333"/>
                </a:solidFill>
                <a:highlight>
                  <a:schemeClr val="lt1"/>
                </a:highlight>
                <a:latin typeface="Tahoma"/>
                <a:ea typeface="Tahoma"/>
                <a:cs typeface="Tahoma"/>
                <a:sym typeface="Tahoma"/>
              </a:rPr>
              <a:t>un dels elèctrodes es col·loca sota l’aixella esquerra i l’altre per sota de la clavícula dreta i a prop de l’estèrnum.</a:t>
            </a:r>
            <a:endParaRPr sz="1900">
              <a:solidFill>
                <a:schemeClr val="dk1"/>
              </a:solidFill>
              <a:highlight>
                <a:schemeClr val="lt1"/>
              </a:highlight>
              <a:latin typeface="Tahoma"/>
              <a:ea typeface="Tahoma"/>
              <a:cs typeface="Tahoma"/>
              <a:sym typeface="Tahoma"/>
            </a:endParaRPr>
          </a:p>
          <a:p>
            <a:pPr indent="0" lvl="0" marL="0" marR="0" rtl="0" algn="l">
              <a:lnSpc>
                <a:spcPct val="100000"/>
              </a:lnSpc>
              <a:spcBef>
                <a:spcPts val="1175"/>
              </a:spcBef>
              <a:spcAft>
                <a:spcPts val="0"/>
              </a:spcAft>
              <a:buNone/>
            </a:pPr>
            <a:r>
              <a:rPr lang="en-US" sz="1600">
                <a:solidFill>
                  <a:schemeClr val="dk1"/>
                </a:solidFill>
                <a:latin typeface="Tahoma"/>
                <a:ea typeface="Tahoma"/>
                <a:cs typeface="Tahoma"/>
                <a:sym typeface="Tahoma"/>
              </a:rPr>
              <a:t>5.</a:t>
            </a:r>
            <a:r>
              <a:rPr b="0" i="0" lang="en-US" sz="1600" u="none" cap="none" strike="noStrike">
                <a:solidFill>
                  <a:schemeClr val="dk1"/>
                </a:solidFill>
                <a:latin typeface="Tahoma"/>
                <a:ea typeface="Tahoma"/>
                <a:cs typeface="Tahoma"/>
                <a:sym typeface="Tahoma"/>
              </a:rPr>
              <a:t>Amb el DESA analitzant: assegurar que ningú toca a la víctima.</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280"/>
              </a:spcBef>
              <a:spcAft>
                <a:spcPts val="0"/>
              </a:spcAft>
              <a:buNone/>
            </a:pPr>
            <a:r>
              <a:rPr lang="en-US" sz="1600">
                <a:solidFill>
                  <a:schemeClr val="dk1"/>
                </a:solidFill>
                <a:latin typeface="Tahoma"/>
                <a:ea typeface="Tahoma"/>
                <a:cs typeface="Tahoma"/>
                <a:sym typeface="Tahoma"/>
              </a:rPr>
              <a:t>6.</a:t>
            </a:r>
            <a:r>
              <a:rPr b="0" i="0" lang="en-US" sz="1600" u="none" cap="none" strike="noStrike">
                <a:solidFill>
                  <a:schemeClr val="dk1"/>
                </a:solidFill>
                <a:latin typeface="Tahoma"/>
                <a:ea typeface="Tahoma"/>
                <a:cs typeface="Tahoma"/>
                <a:sym typeface="Tahoma"/>
              </a:rPr>
              <a:t>Si l'aparell indica descàrrega. Prémer el botó.</a:t>
            </a:r>
            <a:endParaRPr b="0" i="0" sz="1600" u="none" cap="none" strike="noStrike">
              <a:solidFill>
                <a:schemeClr val="dk1"/>
              </a:solidFill>
              <a:latin typeface="Tahoma"/>
              <a:ea typeface="Tahoma"/>
              <a:cs typeface="Tahoma"/>
              <a:sym typeface="Tahoma"/>
            </a:endParaRPr>
          </a:p>
        </p:txBody>
      </p:sp>
      <p:pic>
        <p:nvPicPr>
          <p:cNvPr id="267" name="Google Shape;267;p19"/>
          <p:cNvPicPr preferRelativeResize="0"/>
          <p:nvPr/>
        </p:nvPicPr>
        <p:blipFill rotWithShape="1">
          <a:blip r:embed="rId3">
            <a:alphaModFix/>
          </a:blip>
          <a:srcRect b="0" l="0" r="0" t="0"/>
          <a:stretch/>
        </p:blipFill>
        <p:spPr>
          <a:xfrm>
            <a:off x="7769574" y="652050"/>
            <a:ext cx="1374425" cy="2715075"/>
          </a:xfrm>
          <a:prstGeom prst="rect">
            <a:avLst/>
          </a:prstGeom>
          <a:noFill/>
          <a:ln>
            <a:noFill/>
          </a:ln>
        </p:spPr>
      </p:pic>
      <p:pic>
        <p:nvPicPr>
          <p:cNvPr id="268" name="Google Shape;268;p19"/>
          <p:cNvPicPr preferRelativeResize="0"/>
          <p:nvPr/>
        </p:nvPicPr>
        <p:blipFill>
          <a:blip r:embed="rId4">
            <a:alphaModFix/>
          </a:blip>
          <a:stretch>
            <a:fillRect/>
          </a:stretch>
        </p:blipFill>
        <p:spPr>
          <a:xfrm>
            <a:off x="6887275" y="3413750"/>
            <a:ext cx="2388625" cy="179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4"/>
          <p:cNvSpPr txBox="1"/>
          <p:nvPr>
            <p:ph type="title"/>
          </p:nvPr>
        </p:nvSpPr>
        <p:spPr>
          <a:xfrm>
            <a:off x="117047" y="150400"/>
            <a:ext cx="90270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 UF2       Aplicació de tècniques de suport vital bàsic i desfibril·lació externa</a:t>
            </a:r>
            <a:endParaRPr/>
          </a:p>
        </p:txBody>
      </p:sp>
      <p:sp>
        <p:nvSpPr>
          <p:cNvPr id="65" name="Google Shape;65;p4"/>
          <p:cNvSpPr txBox="1"/>
          <p:nvPr/>
        </p:nvSpPr>
        <p:spPr>
          <a:xfrm>
            <a:off x="301325" y="747823"/>
            <a:ext cx="4011300" cy="826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L‘aturada cardiorespiratòria</a:t>
            </a:r>
            <a:endParaRPr b="0" i="0" sz="2600" u="none" cap="none" strike="noStrike">
              <a:solidFill>
                <a:schemeClr val="dk1"/>
              </a:solidFill>
              <a:latin typeface="Tahoma"/>
              <a:ea typeface="Tahoma"/>
              <a:cs typeface="Tahoma"/>
              <a:sym typeface="Tahoma"/>
            </a:endParaRPr>
          </a:p>
          <a:p>
            <a:pPr indent="0" lvl="0" marL="12700" marR="0" rtl="0" algn="l">
              <a:lnSpc>
                <a:spcPct val="100000"/>
              </a:lnSpc>
              <a:spcBef>
                <a:spcPts val="100"/>
              </a:spcBef>
              <a:spcAft>
                <a:spcPts val="0"/>
              </a:spcAft>
              <a:buClr>
                <a:srgbClr val="000000"/>
              </a:buClr>
              <a:buSzPts val="2600"/>
              <a:buFont typeface="Arial"/>
              <a:buNone/>
            </a:pPr>
            <a:r>
              <a:t/>
            </a:r>
            <a:endParaRPr b="0" i="0" sz="2600" u="none" cap="none" strike="noStrike">
              <a:solidFill>
                <a:schemeClr val="dk1"/>
              </a:solidFill>
              <a:latin typeface="Tahoma"/>
              <a:ea typeface="Tahoma"/>
              <a:cs typeface="Tahoma"/>
              <a:sym typeface="Tahoma"/>
            </a:endParaRPr>
          </a:p>
        </p:txBody>
      </p:sp>
      <p:sp>
        <p:nvSpPr>
          <p:cNvPr id="66" name="Google Shape;66;p4"/>
          <p:cNvSpPr txBox="1"/>
          <p:nvPr/>
        </p:nvSpPr>
        <p:spPr>
          <a:xfrm>
            <a:off x="0" y="1277900"/>
            <a:ext cx="9144000" cy="641400"/>
          </a:xfrm>
          <a:prstGeom prst="rect">
            <a:avLst/>
          </a:prstGeom>
          <a:solidFill>
            <a:srgbClr val="F2F2F2"/>
          </a:solidFill>
          <a:ln>
            <a:noFill/>
          </a:ln>
        </p:spPr>
        <p:txBody>
          <a:bodyPr anchorCtr="0" anchor="t" bIns="0" lIns="0" spcFirstLastPara="1" rIns="0" wrap="square" tIns="101600">
            <a:spAutoFit/>
          </a:bodyPr>
          <a:lstStyle/>
          <a:p>
            <a:pPr indent="0" lvl="0" marL="90805" marR="429894" rtl="0" algn="just">
              <a:lnSpc>
                <a:spcPct val="118750"/>
              </a:lnSpc>
              <a:spcBef>
                <a:spcPts val="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L’aturada cardiorespiratòria (ACR) és la suspensió, generalment inesperada i de vegades reversible, de les funcions respiratòria i circulatòria espontànies.</a:t>
            </a:r>
            <a:endParaRPr b="0" i="0" sz="1600" u="none" cap="none" strike="noStrike">
              <a:solidFill>
                <a:schemeClr val="dk1"/>
              </a:solidFill>
              <a:latin typeface="Tahoma"/>
              <a:ea typeface="Tahoma"/>
              <a:cs typeface="Tahoma"/>
              <a:sym typeface="Tahoma"/>
            </a:endParaRPr>
          </a:p>
        </p:txBody>
      </p:sp>
      <p:sp>
        <p:nvSpPr>
          <p:cNvPr id="67" name="Google Shape;67;p4"/>
          <p:cNvSpPr txBox="1"/>
          <p:nvPr/>
        </p:nvSpPr>
        <p:spPr>
          <a:xfrm>
            <a:off x="0" y="2057400"/>
            <a:ext cx="9144000" cy="3048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500" u="sng" cap="none" strike="noStrike">
                <a:solidFill>
                  <a:schemeClr val="dk1"/>
                </a:solidFill>
                <a:latin typeface="Tahoma"/>
                <a:ea typeface="Tahoma"/>
                <a:cs typeface="Tahoma"/>
                <a:sym typeface="Tahoma"/>
              </a:rPr>
              <a:t>Dades estadístiques</a:t>
            </a:r>
            <a:endParaRPr b="0" i="0" sz="1500" u="sng" cap="none" strike="noStrike">
              <a:solidFill>
                <a:schemeClr val="dk1"/>
              </a:solidFill>
              <a:latin typeface="Tahoma"/>
              <a:ea typeface="Tahoma"/>
              <a:cs typeface="Tahoma"/>
              <a:sym typeface="Tahoma"/>
            </a:endParaRPr>
          </a:p>
          <a:p>
            <a:pPr indent="0" lvl="0" marL="12700" marR="0" rtl="0" algn="l">
              <a:lnSpc>
                <a:spcPct val="100000"/>
              </a:lnSpc>
              <a:spcBef>
                <a:spcPts val="100"/>
              </a:spcBef>
              <a:spcAft>
                <a:spcPts val="0"/>
              </a:spcAft>
              <a:buClr>
                <a:srgbClr val="000000"/>
              </a:buClr>
              <a:buSzPts val="1600"/>
              <a:buFont typeface="Arial"/>
              <a:buNone/>
            </a:pPr>
            <a:r>
              <a:rPr b="0" i="0" lang="en-US" sz="1500" u="none" cap="none" strike="noStrike">
                <a:solidFill>
                  <a:schemeClr val="dk1"/>
                </a:solidFill>
                <a:latin typeface="Tahoma"/>
                <a:ea typeface="Tahoma"/>
                <a:cs typeface="Tahoma"/>
                <a:sym typeface="Tahoma"/>
              </a:rPr>
              <a:t>-En un any a Europa hi ha 275.000 ACR. Només sobreviuen entre un 5-10%</a:t>
            </a:r>
            <a:endParaRPr b="0" i="0" sz="15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rPr b="0" i="0" lang="en-US" sz="1500" u="none" cap="none" strike="noStrike">
                <a:solidFill>
                  <a:schemeClr val="dk1"/>
                </a:solidFill>
                <a:latin typeface="Tahoma"/>
                <a:ea typeface="Tahoma"/>
                <a:cs typeface="Tahoma"/>
                <a:sym typeface="Tahoma"/>
              </a:rPr>
              <a:t>-Cada 20 minuts es produeix una aturada cardiorespiratòria  a Espanya</a:t>
            </a:r>
            <a:endParaRPr b="0" i="0" sz="15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rPr b="0" i="0" lang="en-US" sz="1500" u="none" cap="none" strike="noStrike">
                <a:solidFill>
                  <a:schemeClr val="dk1"/>
                </a:solidFill>
                <a:latin typeface="Tahoma"/>
                <a:ea typeface="Tahoma"/>
                <a:cs typeface="Tahoma"/>
                <a:sym typeface="Tahoma"/>
              </a:rPr>
              <a:t>-És la primera causa de mort a Espanya. 24.500 persones a l’any</a:t>
            </a:r>
            <a:endParaRPr b="0" i="0" sz="15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rPr lang="en-US" sz="1500">
                <a:solidFill>
                  <a:schemeClr val="dk1"/>
                </a:solidFill>
                <a:latin typeface="Tahoma"/>
                <a:ea typeface="Tahoma"/>
                <a:cs typeface="Tahoma"/>
                <a:sym typeface="Tahoma"/>
              </a:rPr>
              <a:t>-A Catalunya hi ha 3500 casos a l’any. Cada dia 5 persones moren per ACR</a:t>
            </a:r>
            <a:endParaRPr sz="1500">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rPr lang="en-US" sz="1500">
                <a:solidFill>
                  <a:schemeClr val="dk1"/>
                </a:solidFill>
                <a:latin typeface="Tahoma"/>
                <a:ea typeface="Tahoma"/>
                <a:cs typeface="Tahoma"/>
                <a:sym typeface="Tahoma"/>
              </a:rPr>
              <a:t>-Un 70% dels casos es produeixen en un entorn familiar o laboral.</a:t>
            </a:r>
            <a:endParaRPr sz="1500">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rPr lang="en-US" sz="1500">
                <a:solidFill>
                  <a:schemeClr val="dk1"/>
                </a:solidFill>
                <a:latin typeface="Tahoma"/>
                <a:ea typeface="Tahoma"/>
                <a:cs typeface="Tahoma"/>
                <a:sym typeface="Tahoma"/>
              </a:rPr>
              <a:t>-Un 30%  moren abans de ser ateses a l’hospital</a:t>
            </a:r>
            <a:endParaRPr sz="1500">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rPr b="0" i="0" lang="en-US" sz="1500" u="none" cap="none" strike="noStrike">
                <a:solidFill>
                  <a:schemeClr val="dk1"/>
                </a:solidFill>
                <a:latin typeface="Tahoma"/>
                <a:ea typeface="Tahoma"/>
                <a:cs typeface="Tahoma"/>
                <a:sym typeface="Tahoma"/>
              </a:rPr>
              <a:t>-El 70% la causa és la Fibril.lació ventricular</a:t>
            </a:r>
            <a:endParaRPr b="0" i="0" sz="15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rPr lang="en-US" sz="1500">
                <a:solidFill>
                  <a:schemeClr val="dk1"/>
                </a:solidFill>
                <a:latin typeface="Tahoma"/>
                <a:ea typeface="Tahoma"/>
                <a:cs typeface="Tahoma"/>
                <a:sym typeface="Tahoma"/>
              </a:rPr>
              <a:t>-Només un 24% de la població sap realitzar les maniobres de RCP</a:t>
            </a:r>
            <a:endParaRPr sz="1500">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t/>
            </a:r>
            <a:endParaRPr sz="1500">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rPr b="0" i="0" lang="en-US" sz="1500" u="none" cap="none" strike="noStrike">
                <a:solidFill>
                  <a:schemeClr val="dk1"/>
                </a:solidFill>
                <a:latin typeface="Tahoma"/>
                <a:ea typeface="Tahoma"/>
                <a:cs typeface="Tahoma"/>
                <a:sym typeface="Tahoma"/>
              </a:rPr>
              <a:t>L’ILCOR (Comitè de coordinació) treballa per consensuar els procediments d’actuació per la ressucitació càrdiopulmonar. Els procediments es revisen en unes conferències internacionals cada 5 anys.</a:t>
            </a:r>
            <a:endParaRPr b="0" i="0" sz="15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t/>
            </a:r>
            <a:endParaRPr b="0" i="0" sz="1600" u="none" cap="none" strike="noStrike">
              <a:solidFill>
                <a:schemeClr val="dk1"/>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0"/>
          <p:cNvSpPr txBox="1"/>
          <p:nvPr/>
        </p:nvSpPr>
        <p:spPr>
          <a:xfrm>
            <a:off x="117047" y="18650"/>
            <a:ext cx="89007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274" name="Google Shape;274;p20"/>
          <p:cNvSpPr txBox="1"/>
          <p:nvPr/>
        </p:nvSpPr>
        <p:spPr>
          <a:xfrm>
            <a:off x="301325" y="480600"/>
            <a:ext cx="7562400" cy="7482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400" u="none" cap="none" strike="noStrike">
                <a:solidFill>
                  <a:schemeClr val="dk1"/>
                </a:solidFill>
                <a:latin typeface="Tahoma"/>
                <a:ea typeface="Tahoma"/>
                <a:cs typeface="Tahoma"/>
                <a:sym typeface="Tahoma"/>
              </a:rPr>
              <a:t>L'algoritme de SVB para persones adultes</a:t>
            </a:r>
            <a:endParaRPr b="0" i="0" sz="24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000" u="none" cap="none" strike="noStrike">
                <a:solidFill>
                  <a:schemeClr val="dk1"/>
                </a:solidFill>
                <a:latin typeface="Tahoma"/>
                <a:ea typeface="Tahoma"/>
                <a:cs typeface="Tahoma"/>
                <a:sym typeface="Tahoma"/>
              </a:rPr>
              <a:t>Utilitza el desfibril·lador</a:t>
            </a:r>
            <a:endParaRPr b="0" i="0" sz="2000" u="none" cap="none" strike="noStrike">
              <a:solidFill>
                <a:schemeClr val="dk1"/>
              </a:solidFill>
              <a:latin typeface="Tahoma"/>
              <a:ea typeface="Tahoma"/>
              <a:cs typeface="Tahoma"/>
              <a:sym typeface="Tahoma"/>
            </a:endParaRPr>
          </a:p>
        </p:txBody>
      </p:sp>
      <p:sp>
        <p:nvSpPr>
          <p:cNvPr id="275" name="Google Shape;275;p20"/>
          <p:cNvSpPr txBox="1"/>
          <p:nvPr/>
        </p:nvSpPr>
        <p:spPr>
          <a:xfrm>
            <a:off x="117050" y="1383625"/>
            <a:ext cx="5996400" cy="10536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None/>
            </a:pPr>
            <a:r>
              <a:rPr lang="en-US" sz="1600">
                <a:solidFill>
                  <a:schemeClr val="dk1"/>
                </a:solidFill>
                <a:latin typeface="Tahoma"/>
                <a:ea typeface="Tahoma"/>
                <a:cs typeface="Tahoma"/>
                <a:sym typeface="Tahoma"/>
              </a:rPr>
              <a:t>7.</a:t>
            </a:r>
            <a:r>
              <a:rPr b="0" i="0" lang="en-US" sz="1600" u="none" cap="none" strike="noStrike">
                <a:solidFill>
                  <a:schemeClr val="dk1"/>
                </a:solidFill>
                <a:latin typeface="Tahoma"/>
                <a:ea typeface="Tahoma"/>
                <a:cs typeface="Tahoma"/>
                <a:sym typeface="Tahoma"/>
              </a:rPr>
              <a:t>Realització de la descàrrega.</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600">
                <a:solidFill>
                  <a:schemeClr val="dk1"/>
                </a:solidFill>
                <a:latin typeface="Tahoma"/>
                <a:ea typeface="Tahoma"/>
                <a:cs typeface="Tahoma"/>
                <a:sym typeface="Tahoma"/>
              </a:rPr>
              <a:t>8.</a:t>
            </a:r>
            <a:r>
              <a:rPr b="0" i="0" lang="en-US" sz="1600" u="none" cap="none" strike="noStrike">
                <a:solidFill>
                  <a:schemeClr val="dk1"/>
                </a:solidFill>
                <a:latin typeface="Tahoma"/>
                <a:ea typeface="Tahoma"/>
                <a:cs typeface="Tahoma"/>
                <a:sym typeface="Tahoma"/>
              </a:rPr>
              <a:t>Reprendre immediatament la ressucitació amb els cicles de 30.2.</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75"/>
              </a:spcBef>
              <a:spcAft>
                <a:spcPts val="0"/>
              </a:spcAft>
              <a:buNone/>
            </a:pPr>
            <a:r>
              <a:rPr lang="en-US" sz="1600">
                <a:solidFill>
                  <a:schemeClr val="dk1"/>
                </a:solidFill>
                <a:latin typeface="Tahoma"/>
                <a:ea typeface="Tahoma"/>
                <a:cs typeface="Tahoma"/>
                <a:sym typeface="Tahoma"/>
              </a:rPr>
              <a:t>9.</a:t>
            </a:r>
            <a:r>
              <a:rPr b="0" i="0" lang="en-US" sz="1600" u="none" cap="none" strike="noStrike">
                <a:solidFill>
                  <a:schemeClr val="dk1"/>
                </a:solidFill>
                <a:latin typeface="Tahoma"/>
                <a:ea typeface="Tahoma"/>
                <a:cs typeface="Tahoma"/>
                <a:sym typeface="Tahoma"/>
              </a:rPr>
              <a:t>Continuar repetint el procés RCP-anàlisi-descarrega.</a:t>
            </a:r>
            <a:endParaRPr b="0" i="0" sz="1600" u="none" cap="none" strike="noStrike">
              <a:solidFill>
                <a:schemeClr val="dk1"/>
              </a:solidFill>
              <a:latin typeface="Tahoma"/>
              <a:ea typeface="Tahoma"/>
              <a:cs typeface="Tahoma"/>
              <a:sym typeface="Tahoma"/>
            </a:endParaRPr>
          </a:p>
        </p:txBody>
      </p:sp>
      <p:pic>
        <p:nvPicPr>
          <p:cNvPr id="276" name="Google Shape;276;p20"/>
          <p:cNvPicPr preferRelativeResize="0"/>
          <p:nvPr/>
        </p:nvPicPr>
        <p:blipFill rotWithShape="1">
          <a:blip r:embed="rId3">
            <a:alphaModFix/>
          </a:blip>
          <a:srcRect b="0" l="0" r="0" t="0"/>
          <a:stretch/>
        </p:blipFill>
        <p:spPr>
          <a:xfrm>
            <a:off x="1510540" y="2921825"/>
            <a:ext cx="3799405" cy="1905299"/>
          </a:xfrm>
          <a:prstGeom prst="rect">
            <a:avLst/>
          </a:prstGeom>
          <a:noFill/>
          <a:ln>
            <a:noFill/>
          </a:ln>
        </p:spPr>
      </p:pic>
      <p:pic>
        <p:nvPicPr>
          <p:cNvPr id="277" name="Google Shape;277;p20"/>
          <p:cNvPicPr preferRelativeResize="0"/>
          <p:nvPr/>
        </p:nvPicPr>
        <p:blipFill rotWithShape="1">
          <a:blip r:embed="rId4">
            <a:alphaModFix/>
          </a:blip>
          <a:srcRect b="0" l="0" r="0" t="0"/>
          <a:stretch/>
        </p:blipFill>
        <p:spPr>
          <a:xfrm>
            <a:off x="7324237" y="652038"/>
            <a:ext cx="1476633" cy="27150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10a8605a3f_0_20"/>
          <p:cNvSpPr txBox="1"/>
          <p:nvPr/>
        </p:nvSpPr>
        <p:spPr>
          <a:xfrm>
            <a:off x="117047" y="18650"/>
            <a:ext cx="89007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283" name="Google Shape;283;g110a8605a3f_0_20"/>
          <p:cNvSpPr txBox="1"/>
          <p:nvPr/>
        </p:nvSpPr>
        <p:spPr>
          <a:xfrm>
            <a:off x="301325" y="480600"/>
            <a:ext cx="7562400" cy="7482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400" u="none" cap="none" strike="noStrike">
                <a:solidFill>
                  <a:schemeClr val="dk1"/>
                </a:solidFill>
                <a:latin typeface="Tahoma"/>
                <a:ea typeface="Tahoma"/>
                <a:cs typeface="Tahoma"/>
                <a:sym typeface="Tahoma"/>
              </a:rPr>
              <a:t>L'algoritme de SVB para persones adultes</a:t>
            </a:r>
            <a:endParaRPr b="0" i="0" sz="24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000" u="none" cap="none" strike="noStrike">
                <a:solidFill>
                  <a:schemeClr val="dk1"/>
                </a:solidFill>
                <a:latin typeface="Tahoma"/>
                <a:ea typeface="Tahoma"/>
                <a:cs typeface="Tahoma"/>
                <a:sym typeface="Tahoma"/>
              </a:rPr>
              <a:t>Utilitza el desfibril·lador</a:t>
            </a:r>
            <a:endParaRPr b="0" i="0" sz="2000" u="none" cap="none" strike="noStrike">
              <a:solidFill>
                <a:schemeClr val="dk1"/>
              </a:solidFill>
              <a:latin typeface="Tahoma"/>
              <a:ea typeface="Tahoma"/>
              <a:cs typeface="Tahoma"/>
              <a:sym typeface="Tahoma"/>
            </a:endParaRPr>
          </a:p>
        </p:txBody>
      </p:sp>
      <p:sp>
        <p:nvSpPr>
          <p:cNvPr id="284" name="Google Shape;284;g110a8605a3f_0_20"/>
          <p:cNvSpPr txBox="1"/>
          <p:nvPr/>
        </p:nvSpPr>
        <p:spPr>
          <a:xfrm>
            <a:off x="117050" y="1383625"/>
            <a:ext cx="9027000" cy="38808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0"/>
              </a:spcBef>
              <a:spcAft>
                <a:spcPts val="0"/>
              </a:spcAft>
              <a:buClr>
                <a:srgbClr val="333333"/>
              </a:buClr>
              <a:buSzPts val="1200"/>
              <a:buFont typeface="Arial"/>
              <a:buNone/>
            </a:pPr>
            <a:r>
              <a:rPr lang="en-US" sz="1900">
                <a:solidFill>
                  <a:srgbClr val="333333"/>
                </a:solidFill>
                <a:highlight>
                  <a:schemeClr val="lt1"/>
                </a:highlight>
                <a:latin typeface="Tahoma"/>
                <a:ea typeface="Tahoma"/>
                <a:cs typeface="Tahoma"/>
                <a:sym typeface="Tahoma"/>
              </a:rPr>
              <a:t>Si no està indicat la seva utilització:</a:t>
            </a:r>
            <a:endParaRPr sz="1900">
              <a:solidFill>
                <a:srgbClr val="333333"/>
              </a:solidFill>
              <a:highlight>
                <a:schemeClr val="lt1"/>
              </a:highlight>
              <a:latin typeface="Tahoma"/>
              <a:ea typeface="Tahoma"/>
              <a:cs typeface="Tahoma"/>
              <a:sym typeface="Tahoma"/>
            </a:endParaRPr>
          </a:p>
          <a:p>
            <a:pPr indent="-349250" lvl="0" marL="457200" rtl="0" algn="l">
              <a:lnSpc>
                <a:spcPct val="115000"/>
              </a:lnSpc>
              <a:spcBef>
                <a:spcPts val="0"/>
              </a:spcBef>
              <a:spcAft>
                <a:spcPts val="0"/>
              </a:spcAft>
              <a:buClr>
                <a:srgbClr val="333333"/>
              </a:buClr>
              <a:buSzPts val="1900"/>
              <a:buFont typeface="Tahoma"/>
              <a:buChar char="●"/>
            </a:pPr>
            <a:r>
              <a:rPr lang="en-US" sz="1900">
                <a:solidFill>
                  <a:srgbClr val="333333"/>
                </a:solidFill>
                <a:highlight>
                  <a:schemeClr val="lt1"/>
                </a:highlight>
                <a:latin typeface="Tahoma"/>
                <a:ea typeface="Tahoma"/>
                <a:cs typeface="Tahoma"/>
                <a:sym typeface="Tahoma"/>
              </a:rPr>
              <a:t>Reiniciar l’RCP immediatament, utilitzant una relació de 30 compressions i 2 insuflacions.</a:t>
            </a:r>
            <a:endParaRPr sz="1900">
              <a:solidFill>
                <a:srgbClr val="333333"/>
              </a:solidFill>
              <a:highlight>
                <a:schemeClr val="lt1"/>
              </a:highlight>
              <a:latin typeface="Tahoma"/>
              <a:ea typeface="Tahoma"/>
              <a:cs typeface="Tahoma"/>
              <a:sym typeface="Tahoma"/>
            </a:endParaRPr>
          </a:p>
          <a:p>
            <a:pPr indent="-349250" lvl="0" marL="457200" rtl="0" algn="l">
              <a:lnSpc>
                <a:spcPct val="115000"/>
              </a:lnSpc>
              <a:spcBef>
                <a:spcPts val="0"/>
              </a:spcBef>
              <a:spcAft>
                <a:spcPts val="0"/>
              </a:spcAft>
              <a:buClr>
                <a:srgbClr val="333333"/>
              </a:buClr>
              <a:buSzPts val="1900"/>
              <a:buFont typeface="Tahoma"/>
              <a:buChar char="●"/>
            </a:pPr>
            <a:r>
              <a:rPr lang="en-US" sz="1900">
                <a:solidFill>
                  <a:srgbClr val="333333"/>
                </a:solidFill>
                <a:highlight>
                  <a:schemeClr val="lt1"/>
                </a:highlight>
                <a:latin typeface="Tahoma"/>
                <a:ea typeface="Tahoma"/>
                <a:cs typeface="Tahoma"/>
                <a:sym typeface="Tahoma"/>
              </a:rPr>
              <a:t>Continuar segons les directrius de la veu del DEA.</a:t>
            </a:r>
            <a:endParaRPr sz="1900">
              <a:solidFill>
                <a:srgbClr val="333333"/>
              </a:solidFill>
              <a:highlight>
                <a:schemeClr val="lt1"/>
              </a:highlight>
              <a:latin typeface="Tahoma"/>
              <a:ea typeface="Tahoma"/>
              <a:cs typeface="Tahoma"/>
              <a:sym typeface="Tahoma"/>
            </a:endParaRPr>
          </a:p>
          <a:p>
            <a:pPr indent="0" lvl="0" marL="0" rtl="0" algn="l">
              <a:lnSpc>
                <a:spcPct val="115000"/>
              </a:lnSpc>
              <a:spcBef>
                <a:spcPts val="0"/>
              </a:spcBef>
              <a:spcAft>
                <a:spcPts val="0"/>
              </a:spcAft>
              <a:buClr>
                <a:srgbClr val="333333"/>
              </a:buClr>
              <a:buSzPts val="1200"/>
              <a:buFont typeface="Arial"/>
              <a:buNone/>
            </a:pPr>
            <a:r>
              <a:rPr lang="en-US" sz="1900">
                <a:solidFill>
                  <a:srgbClr val="333333"/>
                </a:solidFill>
                <a:highlight>
                  <a:schemeClr val="lt1"/>
                </a:highlight>
                <a:latin typeface="Tahoma"/>
                <a:ea typeface="Tahoma"/>
                <a:cs typeface="Tahoma"/>
                <a:sym typeface="Tahoma"/>
              </a:rPr>
              <a:t>Continuar seguint els missatges del DEA fins que:</a:t>
            </a:r>
            <a:endParaRPr sz="1900">
              <a:solidFill>
                <a:srgbClr val="333333"/>
              </a:solidFill>
              <a:highlight>
                <a:schemeClr val="lt1"/>
              </a:highlight>
              <a:latin typeface="Tahoma"/>
              <a:ea typeface="Tahoma"/>
              <a:cs typeface="Tahoma"/>
              <a:sym typeface="Tahoma"/>
            </a:endParaRPr>
          </a:p>
          <a:p>
            <a:pPr indent="-349250" lvl="0" marL="457200" rtl="0" algn="l">
              <a:lnSpc>
                <a:spcPct val="115000"/>
              </a:lnSpc>
              <a:spcBef>
                <a:spcPts val="0"/>
              </a:spcBef>
              <a:spcAft>
                <a:spcPts val="0"/>
              </a:spcAft>
              <a:buClr>
                <a:srgbClr val="333333"/>
              </a:buClr>
              <a:buSzPts val="1900"/>
              <a:buFont typeface="Tahoma"/>
              <a:buChar char="●"/>
            </a:pPr>
            <a:r>
              <a:rPr lang="en-US" sz="1900">
                <a:solidFill>
                  <a:srgbClr val="333333"/>
                </a:solidFill>
                <a:highlight>
                  <a:schemeClr val="lt1"/>
                </a:highlight>
                <a:latin typeface="Tahoma"/>
                <a:ea typeface="Tahoma"/>
                <a:cs typeface="Tahoma"/>
                <a:sym typeface="Tahoma"/>
              </a:rPr>
              <a:t>Arribi l’ajuda qualificada i se’n faci càrrec.</a:t>
            </a:r>
            <a:endParaRPr sz="1900">
              <a:solidFill>
                <a:srgbClr val="333333"/>
              </a:solidFill>
              <a:highlight>
                <a:schemeClr val="lt1"/>
              </a:highlight>
              <a:latin typeface="Tahoma"/>
              <a:ea typeface="Tahoma"/>
              <a:cs typeface="Tahoma"/>
              <a:sym typeface="Tahoma"/>
            </a:endParaRPr>
          </a:p>
          <a:p>
            <a:pPr indent="-349250" lvl="0" marL="457200" rtl="0" algn="l">
              <a:lnSpc>
                <a:spcPct val="115000"/>
              </a:lnSpc>
              <a:spcBef>
                <a:spcPts val="0"/>
              </a:spcBef>
              <a:spcAft>
                <a:spcPts val="0"/>
              </a:spcAft>
              <a:buClr>
                <a:srgbClr val="333333"/>
              </a:buClr>
              <a:buSzPts val="1900"/>
              <a:buFont typeface="Tahoma"/>
              <a:buChar char="●"/>
            </a:pPr>
            <a:r>
              <a:rPr lang="en-US" sz="1900">
                <a:solidFill>
                  <a:srgbClr val="333333"/>
                </a:solidFill>
                <a:highlight>
                  <a:schemeClr val="lt1"/>
                </a:highlight>
                <a:latin typeface="Tahoma"/>
                <a:ea typeface="Tahoma"/>
                <a:cs typeface="Tahoma"/>
                <a:sym typeface="Tahoma"/>
              </a:rPr>
              <a:t>La víctima comenci a respirar normalment tot deixant els elèctrodes enganxats al pit: si la víctima no és traumàtica i segueix estant inconscient cal girar-la a la posició de recuperació / posició lateral de seguretat.</a:t>
            </a:r>
            <a:endParaRPr sz="1900">
              <a:solidFill>
                <a:srgbClr val="333333"/>
              </a:solidFill>
              <a:highlight>
                <a:schemeClr val="lt1"/>
              </a:highlight>
              <a:latin typeface="Tahoma"/>
              <a:ea typeface="Tahoma"/>
              <a:cs typeface="Tahoma"/>
              <a:sym typeface="Tahoma"/>
            </a:endParaRPr>
          </a:p>
          <a:p>
            <a:pPr indent="-349250" lvl="0" marL="457200" rtl="0" algn="l">
              <a:lnSpc>
                <a:spcPct val="115000"/>
              </a:lnSpc>
              <a:spcBef>
                <a:spcPts val="0"/>
              </a:spcBef>
              <a:spcAft>
                <a:spcPts val="0"/>
              </a:spcAft>
              <a:buClr>
                <a:srgbClr val="333333"/>
              </a:buClr>
              <a:buSzPts val="1900"/>
              <a:buFont typeface="Tahoma"/>
              <a:buChar char="●"/>
            </a:pPr>
            <a:r>
              <a:rPr lang="en-US" sz="1900">
                <a:solidFill>
                  <a:srgbClr val="333333"/>
                </a:solidFill>
                <a:highlight>
                  <a:schemeClr val="lt1"/>
                </a:highlight>
                <a:latin typeface="Tahoma"/>
                <a:ea typeface="Tahoma"/>
                <a:cs typeface="Tahoma"/>
                <a:sym typeface="Tahoma"/>
              </a:rPr>
              <a:t>La persona rescatadora estigui esgotada.</a:t>
            </a:r>
            <a:endParaRPr sz="1900">
              <a:solidFill>
                <a:srgbClr val="333333"/>
              </a:solidFill>
              <a:highlight>
                <a:schemeClr val="lt1"/>
              </a:highlight>
              <a:latin typeface="Tahoma"/>
              <a:ea typeface="Tahoma"/>
              <a:cs typeface="Tahoma"/>
              <a:sym typeface="Tahoma"/>
            </a:endParaRPr>
          </a:p>
          <a:p>
            <a:pPr indent="0" lvl="0" marL="0" marR="0" rtl="0" algn="l">
              <a:lnSpc>
                <a:spcPct val="100000"/>
              </a:lnSpc>
              <a:spcBef>
                <a:spcPts val="1175"/>
              </a:spcBef>
              <a:spcAft>
                <a:spcPts val="0"/>
              </a:spcAft>
              <a:buNone/>
            </a:pPr>
            <a:r>
              <a:t/>
            </a:r>
            <a:endParaRPr sz="2300">
              <a:solidFill>
                <a:schemeClr val="dk1"/>
              </a:solidFill>
              <a:highlight>
                <a:schemeClr val="lt1"/>
              </a:highlight>
              <a:latin typeface="Tahoma"/>
              <a:ea typeface="Tahoma"/>
              <a:cs typeface="Tahoma"/>
              <a:sym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10a8605a3f_0_10"/>
          <p:cNvSpPr txBox="1"/>
          <p:nvPr/>
        </p:nvSpPr>
        <p:spPr>
          <a:xfrm>
            <a:off x="117047" y="18650"/>
            <a:ext cx="89007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290" name="Google Shape;290;g110a8605a3f_0_10"/>
          <p:cNvSpPr txBox="1"/>
          <p:nvPr/>
        </p:nvSpPr>
        <p:spPr>
          <a:xfrm>
            <a:off x="301325" y="480600"/>
            <a:ext cx="7562400" cy="7482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400" u="none" cap="none" strike="noStrike">
                <a:solidFill>
                  <a:schemeClr val="dk1"/>
                </a:solidFill>
                <a:latin typeface="Tahoma"/>
                <a:ea typeface="Tahoma"/>
                <a:cs typeface="Tahoma"/>
                <a:sym typeface="Tahoma"/>
              </a:rPr>
              <a:t>L'algoritme de SVB para persones adultes</a:t>
            </a:r>
            <a:endParaRPr b="0" i="0" sz="24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000" u="none" cap="none" strike="noStrike">
                <a:solidFill>
                  <a:schemeClr val="dk1"/>
                </a:solidFill>
                <a:latin typeface="Tahoma"/>
                <a:ea typeface="Tahoma"/>
                <a:cs typeface="Tahoma"/>
                <a:sym typeface="Tahoma"/>
              </a:rPr>
              <a:t>Utilitza el desfibril·lador</a:t>
            </a:r>
            <a:endParaRPr b="0" i="0" sz="2000" u="none" cap="none" strike="noStrike">
              <a:solidFill>
                <a:schemeClr val="dk1"/>
              </a:solidFill>
              <a:latin typeface="Tahoma"/>
              <a:ea typeface="Tahoma"/>
              <a:cs typeface="Tahoma"/>
              <a:sym typeface="Tahoma"/>
            </a:endParaRPr>
          </a:p>
        </p:txBody>
      </p:sp>
      <p:sp>
        <p:nvSpPr>
          <p:cNvPr id="291" name="Google Shape;291;g110a8605a3f_0_10"/>
          <p:cNvSpPr txBox="1"/>
          <p:nvPr/>
        </p:nvSpPr>
        <p:spPr>
          <a:xfrm>
            <a:off x="117050" y="1383625"/>
            <a:ext cx="9027000" cy="40026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0"/>
              </a:spcBef>
              <a:spcAft>
                <a:spcPts val="0"/>
              </a:spcAft>
              <a:buClr>
                <a:schemeClr val="dk1"/>
              </a:buClr>
              <a:buSzPts val="1100"/>
              <a:buFont typeface="Arial"/>
              <a:buNone/>
            </a:pPr>
            <a:r>
              <a:rPr lang="en-US" sz="1600">
                <a:solidFill>
                  <a:srgbClr val="333333"/>
                </a:solidFill>
                <a:highlight>
                  <a:schemeClr val="lt1"/>
                </a:highlight>
                <a:latin typeface="Tahoma"/>
                <a:ea typeface="Tahoma"/>
                <a:cs typeface="Tahoma"/>
                <a:sym typeface="Tahoma"/>
              </a:rPr>
              <a:t>Perquè els elèctrodes facin la seva funció correctament, abans de posar-los a la víctima hem de tenir en compte:</a:t>
            </a:r>
            <a:endParaRPr sz="1600">
              <a:solidFill>
                <a:srgbClr val="333333"/>
              </a:solidFill>
              <a:highlight>
                <a:schemeClr val="lt1"/>
              </a:highlight>
              <a:latin typeface="Tahoma"/>
              <a:ea typeface="Tahoma"/>
              <a:cs typeface="Tahoma"/>
              <a:sym typeface="Tahoma"/>
            </a:endParaRPr>
          </a:p>
          <a:p>
            <a:pPr indent="-330200" lvl="0" marL="457200" rtl="0" algn="l">
              <a:lnSpc>
                <a:spcPct val="115000"/>
              </a:lnSpc>
              <a:spcBef>
                <a:spcPts val="0"/>
              </a:spcBef>
              <a:spcAft>
                <a:spcPts val="0"/>
              </a:spcAft>
              <a:buClr>
                <a:srgbClr val="333333"/>
              </a:buClr>
              <a:buSzPts val="1600"/>
              <a:buFont typeface="Tahoma"/>
              <a:buChar char="●"/>
            </a:pPr>
            <a:r>
              <a:rPr lang="en-US" sz="1600">
                <a:solidFill>
                  <a:srgbClr val="333333"/>
                </a:solidFill>
                <a:highlight>
                  <a:schemeClr val="lt1"/>
                </a:highlight>
                <a:latin typeface="Tahoma"/>
                <a:ea typeface="Tahoma"/>
                <a:cs typeface="Tahoma"/>
                <a:sym typeface="Tahoma"/>
              </a:rPr>
              <a:t>Treure o tallar la roba que cobreix el pit de la víctima.</a:t>
            </a:r>
            <a:endParaRPr sz="1600">
              <a:solidFill>
                <a:srgbClr val="333333"/>
              </a:solidFill>
              <a:highlight>
                <a:schemeClr val="lt1"/>
              </a:highlight>
              <a:latin typeface="Tahoma"/>
              <a:ea typeface="Tahoma"/>
              <a:cs typeface="Tahoma"/>
              <a:sym typeface="Tahoma"/>
            </a:endParaRPr>
          </a:p>
          <a:p>
            <a:pPr indent="-330200" lvl="0" marL="457200" rtl="0" algn="l">
              <a:lnSpc>
                <a:spcPct val="115000"/>
              </a:lnSpc>
              <a:spcBef>
                <a:spcPts val="0"/>
              </a:spcBef>
              <a:spcAft>
                <a:spcPts val="0"/>
              </a:spcAft>
              <a:buClr>
                <a:srgbClr val="333333"/>
              </a:buClr>
              <a:buSzPts val="1600"/>
              <a:buFont typeface="Tahoma"/>
              <a:buChar char="●"/>
            </a:pPr>
            <a:r>
              <a:rPr lang="en-US" sz="1600">
                <a:solidFill>
                  <a:srgbClr val="333333"/>
                </a:solidFill>
                <a:highlight>
                  <a:schemeClr val="lt1"/>
                </a:highlight>
                <a:latin typeface="Tahoma"/>
                <a:ea typeface="Tahoma"/>
                <a:cs typeface="Tahoma"/>
                <a:sym typeface="Tahoma"/>
              </a:rPr>
              <a:t>Assecar la suor si n’hi ha.</a:t>
            </a:r>
            <a:endParaRPr sz="1600">
              <a:solidFill>
                <a:srgbClr val="333333"/>
              </a:solidFill>
              <a:highlight>
                <a:schemeClr val="lt1"/>
              </a:highlight>
              <a:latin typeface="Tahoma"/>
              <a:ea typeface="Tahoma"/>
              <a:cs typeface="Tahoma"/>
              <a:sym typeface="Tahoma"/>
            </a:endParaRPr>
          </a:p>
          <a:p>
            <a:pPr indent="-330200" lvl="0" marL="457200" rtl="0" algn="l">
              <a:lnSpc>
                <a:spcPct val="115000"/>
              </a:lnSpc>
              <a:spcBef>
                <a:spcPts val="0"/>
              </a:spcBef>
              <a:spcAft>
                <a:spcPts val="0"/>
              </a:spcAft>
              <a:buClr>
                <a:srgbClr val="333333"/>
              </a:buClr>
              <a:buSzPts val="1600"/>
              <a:buFont typeface="Tahoma"/>
              <a:buChar char="●"/>
            </a:pPr>
            <a:r>
              <a:rPr lang="en-US" sz="1600">
                <a:solidFill>
                  <a:srgbClr val="333333"/>
                </a:solidFill>
                <a:highlight>
                  <a:schemeClr val="lt1"/>
                </a:highlight>
                <a:latin typeface="Tahoma"/>
                <a:ea typeface="Tahoma"/>
                <a:cs typeface="Tahoma"/>
                <a:sym typeface="Tahoma"/>
              </a:rPr>
              <a:t>Si hi ha molt pèl al pit s’ha d’afaitar. La majoria de DEA porten un kit per al rasurat.</a:t>
            </a:r>
            <a:endParaRPr sz="1600">
              <a:solidFill>
                <a:srgbClr val="333333"/>
              </a:solidFill>
              <a:highlight>
                <a:schemeClr val="lt1"/>
              </a:highlight>
              <a:latin typeface="Tahoma"/>
              <a:ea typeface="Tahoma"/>
              <a:cs typeface="Tahoma"/>
              <a:sym typeface="Tahoma"/>
            </a:endParaRPr>
          </a:p>
          <a:p>
            <a:pPr indent="-330200" lvl="0" marL="457200" rtl="0" algn="l">
              <a:lnSpc>
                <a:spcPct val="115000"/>
              </a:lnSpc>
              <a:spcBef>
                <a:spcPts val="0"/>
              </a:spcBef>
              <a:spcAft>
                <a:spcPts val="0"/>
              </a:spcAft>
              <a:buClr>
                <a:srgbClr val="333333"/>
              </a:buClr>
              <a:buSzPts val="1600"/>
              <a:buFont typeface="Tahoma"/>
              <a:buChar char="●"/>
            </a:pPr>
            <a:r>
              <a:rPr lang="en-US" sz="1600">
                <a:solidFill>
                  <a:srgbClr val="333333"/>
                </a:solidFill>
                <a:highlight>
                  <a:schemeClr val="lt1"/>
                </a:highlight>
                <a:latin typeface="Tahoma"/>
                <a:ea typeface="Tahoma"/>
                <a:cs typeface="Tahoma"/>
                <a:sym typeface="Tahoma"/>
              </a:rPr>
              <a:t>Si la víctima porta cadenes, NO les traurem però sí que les retirarem cap endarrere.</a:t>
            </a:r>
            <a:endParaRPr sz="1600">
              <a:solidFill>
                <a:srgbClr val="333333"/>
              </a:solidFill>
              <a:highlight>
                <a:schemeClr val="lt1"/>
              </a:highlight>
              <a:latin typeface="Tahoma"/>
              <a:ea typeface="Tahoma"/>
              <a:cs typeface="Tahoma"/>
              <a:sym typeface="Tahoma"/>
            </a:endParaRPr>
          </a:p>
          <a:p>
            <a:pPr indent="-330200" lvl="0" marL="457200" rtl="0" algn="l">
              <a:lnSpc>
                <a:spcPct val="115000"/>
              </a:lnSpc>
              <a:spcBef>
                <a:spcPts val="0"/>
              </a:spcBef>
              <a:spcAft>
                <a:spcPts val="0"/>
              </a:spcAft>
              <a:buClr>
                <a:srgbClr val="333333"/>
              </a:buClr>
              <a:buSzPts val="1600"/>
              <a:buFont typeface="Tahoma"/>
              <a:buChar char="●"/>
            </a:pPr>
            <a:r>
              <a:rPr lang="en-US" sz="1600">
                <a:solidFill>
                  <a:srgbClr val="333333"/>
                </a:solidFill>
                <a:highlight>
                  <a:schemeClr val="lt1"/>
                </a:highlight>
                <a:latin typeface="Tahoma"/>
                <a:ea typeface="Tahoma"/>
                <a:cs typeface="Tahoma"/>
                <a:sym typeface="Tahoma"/>
              </a:rPr>
              <a:t>Si porta pírcings als mugrons, com que els pegats han d’estar lliures de metalls, s’ha de tenir en compte que els pegats no hi estiguin en contacte.</a:t>
            </a:r>
            <a:endParaRPr sz="1600">
              <a:solidFill>
                <a:srgbClr val="333333"/>
              </a:solidFill>
              <a:highlight>
                <a:schemeClr val="lt1"/>
              </a:highlight>
              <a:latin typeface="Tahoma"/>
              <a:ea typeface="Tahoma"/>
              <a:cs typeface="Tahoma"/>
              <a:sym typeface="Tahoma"/>
            </a:endParaRPr>
          </a:p>
          <a:p>
            <a:pPr indent="-330200" lvl="0" marL="457200" rtl="0" algn="l">
              <a:lnSpc>
                <a:spcPct val="115000"/>
              </a:lnSpc>
              <a:spcBef>
                <a:spcPts val="0"/>
              </a:spcBef>
              <a:spcAft>
                <a:spcPts val="0"/>
              </a:spcAft>
              <a:buClr>
                <a:srgbClr val="333333"/>
              </a:buClr>
              <a:buSzPts val="1600"/>
              <a:buFont typeface="Tahoma"/>
              <a:buChar char="●"/>
            </a:pPr>
            <a:r>
              <a:rPr lang="en-US" sz="1600">
                <a:solidFill>
                  <a:srgbClr val="333333"/>
                </a:solidFill>
                <a:highlight>
                  <a:schemeClr val="lt1"/>
                </a:highlight>
                <a:latin typeface="Tahoma"/>
                <a:ea typeface="Tahoma"/>
                <a:cs typeface="Tahoma"/>
                <a:sym typeface="Tahoma"/>
              </a:rPr>
              <a:t>Si la víctima porta marcapassos, detectarem un prominència en la zona subclavicular. En aquest cas hem de tenir cura que el pegat superior no toqui aquesta zona.</a:t>
            </a:r>
            <a:endParaRPr sz="1600">
              <a:solidFill>
                <a:srgbClr val="333333"/>
              </a:solidFill>
              <a:highlight>
                <a:schemeClr val="lt1"/>
              </a:highlight>
              <a:latin typeface="Tahoma"/>
              <a:ea typeface="Tahoma"/>
              <a:cs typeface="Tahoma"/>
              <a:sym typeface="Tahoma"/>
            </a:endParaRPr>
          </a:p>
          <a:p>
            <a:pPr indent="-330200" lvl="0" marL="457200" rtl="0" algn="l">
              <a:lnSpc>
                <a:spcPct val="115000"/>
              </a:lnSpc>
              <a:spcBef>
                <a:spcPts val="0"/>
              </a:spcBef>
              <a:spcAft>
                <a:spcPts val="0"/>
              </a:spcAft>
              <a:buClr>
                <a:srgbClr val="333333"/>
              </a:buClr>
              <a:buSzPts val="1600"/>
              <a:buFont typeface="Tahoma"/>
              <a:buChar char="●"/>
            </a:pPr>
            <a:r>
              <a:rPr lang="en-US" sz="1600">
                <a:solidFill>
                  <a:srgbClr val="333333"/>
                </a:solidFill>
                <a:highlight>
                  <a:schemeClr val="lt1"/>
                </a:highlight>
                <a:latin typeface="Tahoma"/>
                <a:ea typeface="Tahoma"/>
                <a:cs typeface="Tahoma"/>
                <a:sym typeface="Tahoma"/>
              </a:rPr>
              <a:t>Si la víctima porta un embenat toràcic s’haurà de tallar per assegurar el contacte dels pegats amb la pell i si porta un pegat de medicació s’haurà de retirar perquè podria produir cremades durant la desfibril.lació.</a:t>
            </a:r>
            <a:endParaRPr sz="1600">
              <a:solidFill>
                <a:srgbClr val="333333"/>
              </a:solidFill>
              <a:highlight>
                <a:schemeClr val="lt1"/>
              </a:highlight>
              <a:latin typeface="Tahoma"/>
              <a:ea typeface="Tahoma"/>
              <a:cs typeface="Tahoma"/>
              <a:sym typeface="Tahoma"/>
            </a:endParaRPr>
          </a:p>
          <a:p>
            <a:pPr indent="0" lvl="0" marL="0" marR="0" rtl="0" algn="l">
              <a:lnSpc>
                <a:spcPct val="100000"/>
              </a:lnSpc>
              <a:spcBef>
                <a:spcPts val="0"/>
              </a:spcBef>
              <a:spcAft>
                <a:spcPts val="0"/>
              </a:spcAft>
              <a:buNone/>
            </a:pPr>
            <a:r>
              <a:rPr i="0" lang="en-US" sz="2000" u="none" cap="none" strike="noStrike">
                <a:solidFill>
                  <a:schemeClr val="dk1"/>
                </a:solidFill>
                <a:highlight>
                  <a:schemeClr val="lt1"/>
                </a:highlight>
                <a:latin typeface="Tahoma"/>
                <a:ea typeface="Tahoma"/>
                <a:cs typeface="Tahoma"/>
                <a:sym typeface="Tahoma"/>
              </a:rPr>
              <a:t>.</a:t>
            </a:r>
            <a:endParaRPr i="0" sz="2000" u="none" cap="none" strike="noStrike">
              <a:solidFill>
                <a:schemeClr val="dk1"/>
              </a:solidFill>
              <a:highlight>
                <a:schemeClr val="lt1"/>
              </a:highlight>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111dcdb5de8_0_6"/>
          <p:cNvSpPr txBox="1"/>
          <p:nvPr/>
        </p:nvSpPr>
        <p:spPr>
          <a:xfrm>
            <a:off x="117047" y="18650"/>
            <a:ext cx="89007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297" name="Google Shape;297;g111dcdb5de8_0_6"/>
          <p:cNvSpPr txBox="1"/>
          <p:nvPr/>
        </p:nvSpPr>
        <p:spPr>
          <a:xfrm>
            <a:off x="0" y="480600"/>
            <a:ext cx="5954400" cy="44727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400" u="none" cap="none" strike="noStrike">
                <a:solidFill>
                  <a:schemeClr val="dk1"/>
                </a:solidFill>
                <a:latin typeface="Tahoma"/>
                <a:ea typeface="Tahoma"/>
                <a:cs typeface="Tahoma"/>
                <a:sym typeface="Tahoma"/>
              </a:rPr>
              <a:t>L'algoritme de SVB para persones adultes</a:t>
            </a:r>
            <a:endParaRPr b="0" i="0" sz="24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1" lang="en-US" sz="1900">
                <a:solidFill>
                  <a:schemeClr val="dk1"/>
                </a:solidFill>
                <a:latin typeface="Tahoma"/>
                <a:ea typeface="Tahoma"/>
                <a:cs typeface="Tahoma"/>
                <a:sym typeface="Tahoma"/>
              </a:rPr>
              <a:t>Manteniment d</a:t>
            </a:r>
            <a:r>
              <a:rPr b="1" i="0" lang="en-US" sz="1900" u="none" cap="none" strike="noStrike">
                <a:solidFill>
                  <a:schemeClr val="dk1"/>
                </a:solidFill>
                <a:latin typeface="Tahoma"/>
                <a:ea typeface="Tahoma"/>
                <a:cs typeface="Tahoma"/>
                <a:sym typeface="Tahoma"/>
              </a:rPr>
              <a:t>el desfibril·lador</a:t>
            </a:r>
            <a:endParaRPr b="1" i="0" sz="19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t/>
            </a:r>
            <a:endParaRPr sz="2000">
              <a:solidFill>
                <a:schemeClr val="dk1"/>
              </a:solidFill>
              <a:latin typeface="Tahoma"/>
              <a:ea typeface="Tahoma"/>
              <a:cs typeface="Tahoma"/>
              <a:sym typeface="Tahoma"/>
            </a:endParaRPr>
          </a:p>
          <a:p>
            <a:pPr indent="-342900" lvl="0" marL="457200" marR="0" rtl="0" algn="l">
              <a:lnSpc>
                <a:spcPct val="100000"/>
              </a:lnSpc>
              <a:spcBef>
                <a:spcPts val="209"/>
              </a:spcBef>
              <a:spcAft>
                <a:spcPts val="0"/>
              </a:spcAft>
              <a:buClr>
                <a:schemeClr val="dk1"/>
              </a:buClr>
              <a:buSzPts val="1800"/>
              <a:buFont typeface="Tahoma"/>
              <a:buChar char="●"/>
            </a:pPr>
            <a:r>
              <a:rPr lang="en-US" sz="1800">
                <a:solidFill>
                  <a:schemeClr val="dk1"/>
                </a:solidFill>
                <a:latin typeface="Tahoma"/>
                <a:ea typeface="Tahoma"/>
                <a:cs typeface="Tahoma"/>
                <a:sym typeface="Tahoma"/>
              </a:rPr>
              <a:t>El DESA recull dades sobre la víctima. Aquesta informació cal descarregar-la després de cada ús (ho fa el personal tècnic de manteniment de l’aparell) i guardar-la durant 5 anys.</a:t>
            </a:r>
            <a:endParaRPr sz="1800">
              <a:solidFill>
                <a:schemeClr val="dk1"/>
              </a:solidFill>
              <a:latin typeface="Tahoma"/>
              <a:ea typeface="Tahoma"/>
              <a:cs typeface="Tahoma"/>
              <a:sym typeface="Tahoma"/>
            </a:endParaRPr>
          </a:p>
          <a:p>
            <a:pPr indent="-342900" lvl="0" marL="457200" marR="0" rtl="0" algn="l">
              <a:lnSpc>
                <a:spcPct val="100000"/>
              </a:lnSpc>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Després de fer-lo servir, cal netejar-lo, reposar els accessoris i emmagatzemar-lo al lloc adeqüat.</a:t>
            </a:r>
            <a:endParaRPr sz="1800">
              <a:solidFill>
                <a:schemeClr val="dk1"/>
              </a:solidFill>
              <a:latin typeface="Tahoma"/>
              <a:ea typeface="Tahoma"/>
              <a:cs typeface="Tahoma"/>
              <a:sym typeface="Tahoma"/>
            </a:endParaRPr>
          </a:p>
          <a:p>
            <a:pPr indent="-342900" lvl="0" marL="457200" marR="0" rtl="0" algn="l">
              <a:lnSpc>
                <a:spcPct val="100000"/>
              </a:lnSpc>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Els pegats són d’un sol ús i cal renovar-los.</a:t>
            </a:r>
            <a:endParaRPr sz="1800">
              <a:solidFill>
                <a:schemeClr val="dk1"/>
              </a:solidFill>
              <a:latin typeface="Tahoma"/>
              <a:ea typeface="Tahoma"/>
              <a:cs typeface="Tahoma"/>
              <a:sym typeface="Tahoma"/>
            </a:endParaRPr>
          </a:p>
          <a:p>
            <a:pPr indent="-342900" lvl="0" marL="457200" marR="0" rtl="0" algn="l">
              <a:lnSpc>
                <a:spcPct val="100000"/>
              </a:lnSpc>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Les bateries estan dissenyades per durar al voltant de 5 anys i per fer entre 300 i 400 descàrregues, segons el model i el fabricant.</a:t>
            </a:r>
            <a:endParaRPr sz="1800">
              <a:solidFill>
                <a:schemeClr val="dk1"/>
              </a:solidFill>
              <a:latin typeface="Tahoma"/>
              <a:ea typeface="Tahoma"/>
              <a:cs typeface="Tahoma"/>
              <a:sym typeface="Tahoma"/>
            </a:endParaRPr>
          </a:p>
          <a:p>
            <a:pPr indent="0" lvl="0" marL="0" marR="0" rtl="0" algn="l">
              <a:lnSpc>
                <a:spcPct val="100000"/>
              </a:lnSpc>
              <a:spcBef>
                <a:spcPts val="209"/>
              </a:spcBef>
              <a:spcAft>
                <a:spcPts val="0"/>
              </a:spcAft>
              <a:buNone/>
            </a:pPr>
            <a:r>
              <a:t/>
            </a:r>
            <a:endParaRPr sz="1800">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t/>
            </a:r>
            <a:endParaRPr sz="1800">
              <a:solidFill>
                <a:schemeClr val="dk1"/>
              </a:solidFill>
              <a:latin typeface="Tahoma"/>
              <a:ea typeface="Tahoma"/>
              <a:cs typeface="Tahoma"/>
              <a:sym typeface="Tahoma"/>
            </a:endParaRPr>
          </a:p>
        </p:txBody>
      </p:sp>
      <p:sp>
        <p:nvSpPr>
          <p:cNvPr id="298" name="Google Shape;298;g111dcdb5de8_0_6"/>
          <p:cNvSpPr txBox="1"/>
          <p:nvPr/>
        </p:nvSpPr>
        <p:spPr>
          <a:xfrm>
            <a:off x="117050" y="1383625"/>
            <a:ext cx="9027000" cy="3207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None/>
            </a:pPr>
            <a:r>
              <a:t/>
            </a:r>
            <a:endParaRPr i="0" sz="2000" u="none" cap="none" strike="noStrike">
              <a:solidFill>
                <a:schemeClr val="dk1"/>
              </a:solidFill>
              <a:highlight>
                <a:schemeClr val="lt1"/>
              </a:highlight>
              <a:latin typeface="Tahoma"/>
              <a:ea typeface="Tahoma"/>
              <a:cs typeface="Tahoma"/>
              <a:sym typeface="Tahoma"/>
            </a:endParaRPr>
          </a:p>
        </p:txBody>
      </p:sp>
      <p:pic>
        <p:nvPicPr>
          <p:cNvPr id="299" name="Google Shape;299;g111dcdb5de8_0_6"/>
          <p:cNvPicPr preferRelativeResize="0"/>
          <p:nvPr/>
        </p:nvPicPr>
        <p:blipFill>
          <a:blip r:embed="rId3">
            <a:alphaModFix/>
          </a:blip>
          <a:stretch>
            <a:fillRect/>
          </a:stretch>
        </p:blipFill>
        <p:spPr>
          <a:xfrm>
            <a:off x="5954400" y="1645925"/>
            <a:ext cx="3189600" cy="24446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1"/>
          <p:cNvSpPr txBox="1"/>
          <p:nvPr/>
        </p:nvSpPr>
        <p:spPr>
          <a:xfrm>
            <a:off x="117047" y="18650"/>
            <a:ext cx="9027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305" name="Google Shape;305;p21"/>
          <p:cNvSpPr txBox="1"/>
          <p:nvPr/>
        </p:nvSpPr>
        <p:spPr>
          <a:xfrm>
            <a:off x="301325" y="480600"/>
            <a:ext cx="8485800" cy="8100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L'algoritme de SVB para persones adultes</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Quan has de deixar de prestar la RCP?</a:t>
            </a:r>
            <a:endParaRPr b="0" i="0" sz="2200" u="none" cap="none" strike="noStrike">
              <a:solidFill>
                <a:schemeClr val="dk1"/>
              </a:solidFill>
              <a:latin typeface="Tahoma"/>
              <a:ea typeface="Tahoma"/>
              <a:cs typeface="Tahoma"/>
              <a:sym typeface="Tahoma"/>
            </a:endParaRPr>
          </a:p>
        </p:txBody>
      </p:sp>
      <p:sp>
        <p:nvSpPr>
          <p:cNvPr id="306" name="Google Shape;306;p21"/>
          <p:cNvSpPr txBox="1"/>
          <p:nvPr/>
        </p:nvSpPr>
        <p:spPr>
          <a:xfrm>
            <a:off x="117050" y="1485850"/>
            <a:ext cx="4783800" cy="2036400"/>
          </a:xfrm>
          <a:prstGeom prst="rect">
            <a:avLst/>
          </a:prstGeom>
          <a:noFill/>
          <a:ln>
            <a:noFill/>
          </a:ln>
        </p:spPr>
        <p:txBody>
          <a:bodyPr anchorCtr="0" anchor="t" bIns="0" lIns="0" spcFirstLastPara="1" rIns="0" wrap="square" tIns="12700">
            <a:spAutoFit/>
          </a:bodyPr>
          <a:lstStyle/>
          <a:p>
            <a:pPr indent="-336550" lvl="0" marL="457200" marR="47625" rtl="0" algn="l">
              <a:lnSpc>
                <a:spcPct val="100000"/>
              </a:lnSpc>
              <a:spcBef>
                <a:spcPts val="0"/>
              </a:spcBef>
              <a:spcAft>
                <a:spcPts val="0"/>
              </a:spcAft>
              <a:buClr>
                <a:schemeClr val="dk1"/>
              </a:buClr>
              <a:buSzPts val="1700"/>
              <a:buFont typeface="Tahoma"/>
              <a:buChar char="●"/>
            </a:pPr>
            <a:r>
              <a:rPr b="0" i="0" lang="en-US" sz="1700" u="none" cap="none" strike="noStrike">
                <a:solidFill>
                  <a:schemeClr val="dk1"/>
                </a:solidFill>
                <a:latin typeface="Tahoma"/>
                <a:ea typeface="Tahoma"/>
                <a:cs typeface="Tahoma"/>
                <a:sym typeface="Tahoma"/>
              </a:rPr>
              <a:t>Quan la víctima mostri signes de recuperació:</a:t>
            </a:r>
            <a:endParaRPr b="0" i="0" sz="1700" u="none" cap="none" strike="noStrike">
              <a:solidFill>
                <a:schemeClr val="dk1"/>
              </a:solidFill>
              <a:latin typeface="Tahoma"/>
              <a:ea typeface="Tahoma"/>
              <a:cs typeface="Tahoma"/>
              <a:sym typeface="Tahoma"/>
            </a:endParaRPr>
          </a:p>
          <a:p>
            <a:pPr indent="0" lvl="0" marL="0" marR="5080" rtl="0" algn="l">
              <a:lnSpc>
                <a:spcPct val="100000"/>
              </a:lnSpc>
              <a:spcBef>
                <a:spcPts val="1180"/>
              </a:spcBef>
              <a:spcAft>
                <a:spcPts val="0"/>
              </a:spcAft>
              <a:buNone/>
            </a:pPr>
            <a:r>
              <a:rPr b="0" i="0" lang="en-US" sz="1700" u="none" cap="none" strike="noStrike">
                <a:solidFill>
                  <a:schemeClr val="dk1"/>
                </a:solidFill>
                <a:latin typeface="Tahoma"/>
                <a:ea typeface="Tahoma"/>
                <a:cs typeface="Tahoma"/>
                <a:sym typeface="Tahoma"/>
              </a:rPr>
              <a:t>Deixar-la en posició adequada de repòs.</a:t>
            </a:r>
            <a:endParaRPr b="0" i="0" sz="1700" u="none" cap="none" strike="noStrike">
              <a:solidFill>
                <a:schemeClr val="dk1"/>
              </a:solidFill>
              <a:latin typeface="Tahoma"/>
              <a:ea typeface="Tahoma"/>
              <a:cs typeface="Tahoma"/>
              <a:sym typeface="Tahoma"/>
            </a:endParaRPr>
          </a:p>
          <a:p>
            <a:pPr indent="0" lvl="0" marL="0" marR="623570" rtl="0" algn="l">
              <a:lnSpc>
                <a:spcPct val="100000"/>
              </a:lnSpc>
              <a:spcBef>
                <a:spcPts val="1175"/>
              </a:spcBef>
              <a:spcAft>
                <a:spcPts val="0"/>
              </a:spcAft>
              <a:buNone/>
            </a:pPr>
            <a:r>
              <a:rPr b="0" i="0" lang="en-US" sz="1700" u="none" cap="none" strike="noStrike">
                <a:solidFill>
                  <a:schemeClr val="dk1"/>
                </a:solidFill>
                <a:latin typeface="Tahoma"/>
                <a:ea typeface="Tahoma"/>
                <a:cs typeface="Tahoma"/>
                <a:sym typeface="Tahoma"/>
              </a:rPr>
              <a:t>Donar-li el suport que necessiti.</a:t>
            </a:r>
            <a:endParaRPr b="0" i="0" sz="1700" u="none" cap="none" strike="noStrike">
              <a:solidFill>
                <a:schemeClr val="dk1"/>
              </a:solidFill>
              <a:latin typeface="Tahoma"/>
              <a:ea typeface="Tahoma"/>
              <a:cs typeface="Tahoma"/>
              <a:sym typeface="Tahoma"/>
            </a:endParaRPr>
          </a:p>
          <a:p>
            <a:pPr indent="-336550" lvl="0" marL="457200" marR="561975" rtl="0" algn="l">
              <a:lnSpc>
                <a:spcPct val="100000"/>
              </a:lnSpc>
              <a:spcBef>
                <a:spcPts val="1180"/>
              </a:spcBef>
              <a:spcAft>
                <a:spcPts val="0"/>
              </a:spcAft>
              <a:buClr>
                <a:schemeClr val="dk1"/>
              </a:buClr>
              <a:buSzPts val="1700"/>
              <a:buFont typeface="Tahoma"/>
              <a:buChar char="●"/>
            </a:pPr>
            <a:r>
              <a:rPr b="0" i="0" lang="en-US" sz="1700" u="none" cap="none" strike="noStrike">
                <a:solidFill>
                  <a:schemeClr val="dk1"/>
                </a:solidFill>
                <a:latin typeface="Tahoma"/>
                <a:ea typeface="Tahoma"/>
                <a:cs typeface="Tahoma"/>
                <a:sym typeface="Tahoma"/>
              </a:rPr>
              <a:t>Quan arribin els equips d'emergències.</a:t>
            </a:r>
            <a:endParaRPr b="0" i="0" sz="1700" u="none" cap="none" strike="noStrike">
              <a:solidFill>
                <a:schemeClr val="dk1"/>
              </a:solidFill>
              <a:latin typeface="Tahoma"/>
              <a:ea typeface="Tahoma"/>
              <a:cs typeface="Tahoma"/>
              <a:sym typeface="Tahoma"/>
            </a:endParaRPr>
          </a:p>
          <a:p>
            <a:pPr indent="-336550" lvl="0" marL="457200" marR="0" rtl="0" algn="l">
              <a:lnSpc>
                <a:spcPct val="100000"/>
              </a:lnSpc>
              <a:spcBef>
                <a:spcPts val="0"/>
              </a:spcBef>
              <a:spcAft>
                <a:spcPts val="0"/>
              </a:spcAft>
              <a:buClr>
                <a:schemeClr val="dk1"/>
              </a:buClr>
              <a:buSzPts val="1700"/>
              <a:buFont typeface="Tahoma"/>
              <a:buChar char="●"/>
            </a:pPr>
            <a:r>
              <a:rPr b="0" i="0" lang="en-US" sz="1700" u="none" cap="none" strike="noStrike">
                <a:solidFill>
                  <a:schemeClr val="dk1"/>
                </a:solidFill>
                <a:latin typeface="Tahoma"/>
                <a:ea typeface="Tahoma"/>
                <a:cs typeface="Tahoma"/>
                <a:sym typeface="Tahoma"/>
              </a:rPr>
              <a:t>Quan s'arribi a l'extenuació.</a:t>
            </a:r>
            <a:endParaRPr b="0" i="0" sz="1700" u="none" cap="none" strike="noStrike">
              <a:solidFill>
                <a:schemeClr val="dk1"/>
              </a:solidFill>
              <a:latin typeface="Tahoma"/>
              <a:ea typeface="Tahoma"/>
              <a:cs typeface="Tahoma"/>
              <a:sym typeface="Tahoma"/>
            </a:endParaRPr>
          </a:p>
        </p:txBody>
      </p:sp>
      <p:pic>
        <p:nvPicPr>
          <p:cNvPr id="307" name="Google Shape;307;p21"/>
          <p:cNvPicPr preferRelativeResize="0"/>
          <p:nvPr/>
        </p:nvPicPr>
        <p:blipFill rotWithShape="1">
          <a:blip r:embed="rId3">
            <a:alphaModFix/>
          </a:blip>
          <a:srcRect b="0" l="0" r="0" t="0"/>
          <a:stretch/>
        </p:blipFill>
        <p:spPr>
          <a:xfrm>
            <a:off x="4900777" y="1572896"/>
            <a:ext cx="3368446" cy="22241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2"/>
          <p:cNvSpPr txBox="1"/>
          <p:nvPr>
            <p:ph type="ctrTitle"/>
          </p:nvPr>
        </p:nvSpPr>
        <p:spPr>
          <a:xfrm>
            <a:off x="117054" y="150403"/>
            <a:ext cx="4925060"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Aplicació de tècniques de suport vital bàsic i desfibril·lació externa</a:t>
            </a:r>
            <a:endParaRPr/>
          </a:p>
        </p:txBody>
      </p:sp>
      <p:sp>
        <p:nvSpPr>
          <p:cNvPr id="313" name="Google Shape;313;p22"/>
          <p:cNvSpPr txBox="1"/>
          <p:nvPr/>
        </p:nvSpPr>
        <p:spPr>
          <a:xfrm>
            <a:off x="301325" y="511850"/>
            <a:ext cx="5196205" cy="4216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rgbClr val="2980B9"/>
                </a:solidFill>
                <a:latin typeface="Tahoma"/>
                <a:ea typeface="Tahoma"/>
                <a:cs typeface="Tahoma"/>
                <a:sym typeface="Tahoma"/>
              </a:rPr>
              <a:t>L'algoritme de SVB para persones adultes</a:t>
            </a:r>
            <a:endParaRPr b="0" i="0" sz="2600" u="none" cap="none" strike="noStrike">
              <a:solidFill>
                <a:schemeClr val="dk1"/>
              </a:solidFill>
              <a:latin typeface="Tahoma"/>
              <a:ea typeface="Tahoma"/>
              <a:cs typeface="Tahoma"/>
              <a:sym typeface="Tahoma"/>
            </a:endParaRPr>
          </a:p>
        </p:txBody>
      </p:sp>
      <p:pic>
        <p:nvPicPr>
          <p:cNvPr id="314" name="Google Shape;314;p22"/>
          <p:cNvPicPr preferRelativeResize="0"/>
          <p:nvPr/>
        </p:nvPicPr>
        <p:blipFill rotWithShape="1">
          <a:blip r:embed="rId3">
            <a:alphaModFix/>
          </a:blip>
          <a:srcRect b="0" l="0" r="0" t="0"/>
          <a:stretch/>
        </p:blipFill>
        <p:spPr>
          <a:xfrm>
            <a:off x="222673" y="1428889"/>
            <a:ext cx="4016663" cy="3064733"/>
          </a:xfrm>
          <a:prstGeom prst="rect">
            <a:avLst/>
          </a:prstGeom>
          <a:noFill/>
          <a:ln>
            <a:noFill/>
          </a:ln>
        </p:spPr>
      </p:pic>
      <p:pic>
        <p:nvPicPr>
          <p:cNvPr id="315" name="Google Shape;315;p22"/>
          <p:cNvPicPr preferRelativeResize="0"/>
          <p:nvPr/>
        </p:nvPicPr>
        <p:blipFill rotWithShape="1">
          <a:blip r:embed="rId4">
            <a:alphaModFix/>
          </a:blip>
          <a:srcRect b="0" l="0" r="0" t="0"/>
          <a:stretch/>
        </p:blipFill>
        <p:spPr>
          <a:xfrm>
            <a:off x="4407433" y="1415681"/>
            <a:ext cx="4201985" cy="307886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110a8605a3f_0_1"/>
          <p:cNvSpPr txBox="1"/>
          <p:nvPr>
            <p:ph type="ctrTitle"/>
          </p:nvPr>
        </p:nvSpPr>
        <p:spPr>
          <a:xfrm>
            <a:off x="117047" y="150400"/>
            <a:ext cx="90270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UF2    </a:t>
            </a:r>
            <a:r>
              <a:rPr lang="en-US"/>
              <a:t>Aplicació de tècniques de suport vital bàsic i desfibril·lació externa</a:t>
            </a:r>
            <a:endParaRPr/>
          </a:p>
        </p:txBody>
      </p:sp>
      <p:sp>
        <p:nvSpPr>
          <p:cNvPr id="321" name="Google Shape;321;g110a8605a3f_0_1"/>
          <p:cNvSpPr txBox="1"/>
          <p:nvPr/>
        </p:nvSpPr>
        <p:spPr>
          <a:xfrm>
            <a:off x="301325" y="511850"/>
            <a:ext cx="3853200" cy="1213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t/>
            </a:r>
            <a:endParaRPr sz="2600">
              <a:solidFill>
                <a:srgbClr val="2980B9"/>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600"/>
              <a:buFont typeface="Arial"/>
              <a:buNone/>
            </a:pPr>
            <a:r>
              <a:t/>
            </a:r>
            <a:endParaRPr sz="2600">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L'algoritme de SVB </a:t>
            </a:r>
            <a:endParaRPr b="0" i="0" sz="2600" u="none" cap="none" strike="noStrike">
              <a:solidFill>
                <a:schemeClr val="dk1"/>
              </a:solidFill>
              <a:latin typeface="Tahoma"/>
              <a:ea typeface="Tahoma"/>
              <a:cs typeface="Tahoma"/>
              <a:sym typeface="Tahoma"/>
            </a:endParaRPr>
          </a:p>
        </p:txBody>
      </p:sp>
      <p:pic>
        <p:nvPicPr>
          <p:cNvPr id="322" name="Google Shape;322;g110a8605a3f_0_1"/>
          <p:cNvPicPr preferRelativeResize="0"/>
          <p:nvPr/>
        </p:nvPicPr>
        <p:blipFill>
          <a:blip r:embed="rId3">
            <a:alphaModFix/>
          </a:blip>
          <a:stretch>
            <a:fillRect/>
          </a:stretch>
        </p:blipFill>
        <p:spPr>
          <a:xfrm>
            <a:off x="4566750" y="511850"/>
            <a:ext cx="3672675" cy="46316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11dcdb5de8_0_0"/>
          <p:cNvSpPr txBox="1"/>
          <p:nvPr>
            <p:ph type="ctrTitle"/>
          </p:nvPr>
        </p:nvSpPr>
        <p:spPr>
          <a:xfrm>
            <a:off x="117047" y="150400"/>
            <a:ext cx="90270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UF2    Aplicació de tècniques de suport vital bàsic i desfibril·lació externa</a:t>
            </a:r>
            <a:endParaRPr/>
          </a:p>
        </p:txBody>
      </p:sp>
      <p:sp>
        <p:nvSpPr>
          <p:cNvPr id="328" name="Google Shape;328;g111dcdb5de8_0_0"/>
          <p:cNvSpPr txBox="1"/>
          <p:nvPr/>
        </p:nvSpPr>
        <p:spPr>
          <a:xfrm>
            <a:off x="125" y="511850"/>
            <a:ext cx="9144000" cy="44613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600"/>
              <a:buFont typeface="Arial"/>
              <a:buNone/>
            </a:pPr>
            <a:r>
              <a:rPr b="1" lang="en-US" sz="2300">
                <a:solidFill>
                  <a:schemeClr val="dk1"/>
                </a:solidFill>
                <a:latin typeface="Tahoma"/>
                <a:ea typeface="Tahoma"/>
                <a:cs typeface="Tahoma"/>
                <a:sym typeface="Tahoma"/>
              </a:rPr>
              <a:t>En quins casos és preferible no reanimar?</a:t>
            </a:r>
            <a:endParaRPr b="1" sz="2300">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rPr lang="en-US" sz="1900">
                <a:solidFill>
                  <a:schemeClr val="dk1"/>
                </a:solidFill>
                <a:latin typeface="Tahoma"/>
                <a:ea typeface="Tahoma"/>
                <a:cs typeface="Tahoma"/>
                <a:sym typeface="Tahoma"/>
              </a:rPr>
              <a:t>La ètica ens obliga a atendre a les persones en ACR i intentar ressucitar-les. Tanmateix, no totes les víctimes recuperaran un funcionament neurològic satisfactori.</a:t>
            </a:r>
            <a:endParaRPr sz="1900">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t/>
            </a:r>
            <a:endParaRPr sz="1900">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rPr lang="en-US" sz="1900">
                <a:solidFill>
                  <a:schemeClr val="dk1"/>
                </a:solidFill>
                <a:latin typeface="Tahoma"/>
                <a:ea typeface="Tahoma"/>
                <a:cs typeface="Tahoma"/>
                <a:sym typeface="Tahoma"/>
              </a:rPr>
              <a:t>Quins són els límits i excepcions? Quan és preferible posar fi a la RCP o fins i tot no començar-la?</a:t>
            </a:r>
            <a:endParaRPr sz="1900">
              <a:solidFill>
                <a:schemeClr val="dk1"/>
              </a:solidFill>
              <a:latin typeface="Tahoma"/>
              <a:ea typeface="Tahoma"/>
              <a:cs typeface="Tahoma"/>
              <a:sym typeface="Tahoma"/>
            </a:endParaRPr>
          </a:p>
          <a:p>
            <a:pPr indent="-349250" lvl="0" marL="457200" marR="0" rtl="0" algn="l">
              <a:lnSpc>
                <a:spcPct val="100000"/>
              </a:lnSpc>
              <a:spcBef>
                <a:spcPts val="0"/>
              </a:spcBef>
              <a:spcAft>
                <a:spcPts val="0"/>
              </a:spcAft>
              <a:buClr>
                <a:schemeClr val="dk1"/>
              </a:buClr>
              <a:buSzPts val="1900"/>
              <a:buFont typeface="Tahoma"/>
              <a:buChar char="●"/>
            </a:pPr>
            <a:r>
              <a:rPr lang="en-US" sz="1900">
                <a:solidFill>
                  <a:schemeClr val="dk1"/>
                </a:solidFill>
                <a:latin typeface="Tahoma"/>
                <a:ea typeface="Tahoma"/>
                <a:cs typeface="Tahoma"/>
                <a:sym typeface="Tahoma"/>
              </a:rPr>
              <a:t>Si les mesures es preveuen </a:t>
            </a:r>
            <a:r>
              <a:rPr b="1" lang="en-US" sz="1900">
                <a:solidFill>
                  <a:schemeClr val="dk1"/>
                </a:solidFill>
                <a:latin typeface="Tahoma"/>
                <a:ea typeface="Tahoma"/>
                <a:cs typeface="Tahoma"/>
                <a:sym typeface="Tahoma"/>
              </a:rPr>
              <a:t>ineficaces o inútils</a:t>
            </a:r>
            <a:r>
              <a:rPr lang="en-US" sz="1900">
                <a:solidFill>
                  <a:schemeClr val="dk1"/>
                </a:solidFill>
                <a:latin typeface="Tahoma"/>
                <a:ea typeface="Tahoma"/>
                <a:cs typeface="Tahoma"/>
                <a:sym typeface="Tahoma"/>
              </a:rPr>
              <a:t> (per exemple, la persona porta molta estona en ACR i fa preveure lesions neurològiques molt greus.</a:t>
            </a:r>
            <a:endParaRPr sz="1900">
              <a:solidFill>
                <a:schemeClr val="dk1"/>
              </a:solidFill>
              <a:latin typeface="Tahoma"/>
              <a:ea typeface="Tahoma"/>
              <a:cs typeface="Tahoma"/>
              <a:sym typeface="Tahoma"/>
            </a:endParaRPr>
          </a:p>
          <a:p>
            <a:pPr indent="-349250" lvl="0" marL="457200" marR="0" rtl="0" algn="l">
              <a:lnSpc>
                <a:spcPct val="100000"/>
              </a:lnSpc>
              <a:spcBef>
                <a:spcPts val="0"/>
              </a:spcBef>
              <a:spcAft>
                <a:spcPts val="0"/>
              </a:spcAft>
              <a:buClr>
                <a:schemeClr val="dk1"/>
              </a:buClr>
              <a:buSzPts val="1900"/>
              <a:buFont typeface="Tahoma"/>
              <a:buChar char="●"/>
            </a:pPr>
            <a:r>
              <a:rPr lang="en-US" sz="1900">
                <a:solidFill>
                  <a:schemeClr val="dk1"/>
                </a:solidFill>
                <a:latin typeface="Tahoma"/>
                <a:ea typeface="Tahoma"/>
                <a:cs typeface="Tahoma"/>
                <a:sym typeface="Tahoma"/>
              </a:rPr>
              <a:t>Si les mesures </a:t>
            </a:r>
            <a:r>
              <a:rPr b="1" lang="en-US" sz="1900">
                <a:solidFill>
                  <a:schemeClr val="dk1"/>
                </a:solidFill>
                <a:latin typeface="Tahoma"/>
                <a:ea typeface="Tahoma"/>
                <a:cs typeface="Tahoma"/>
                <a:sym typeface="Tahoma"/>
              </a:rPr>
              <a:t>perllonguen una vida insuportable per a la víctima o provoquen càrregues desmesurades</a:t>
            </a:r>
            <a:r>
              <a:rPr lang="en-US" sz="1900">
                <a:solidFill>
                  <a:schemeClr val="dk1"/>
                </a:solidFill>
                <a:latin typeface="Tahoma"/>
                <a:ea typeface="Tahoma"/>
                <a:cs typeface="Tahoma"/>
                <a:sym typeface="Tahoma"/>
              </a:rPr>
              <a:t>.</a:t>
            </a:r>
            <a:endParaRPr sz="1900">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t/>
            </a:r>
            <a:endParaRPr sz="1900">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rPr lang="en-US" sz="1900">
                <a:solidFill>
                  <a:schemeClr val="dk1"/>
                </a:solidFill>
                <a:latin typeface="Tahoma"/>
                <a:ea typeface="Tahoma"/>
                <a:cs typeface="Tahoma"/>
                <a:sym typeface="Tahoma"/>
              </a:rPr>
              <a:t>Existeix el document de voluntats anticipades o una ordre de no reanimació (ONR) on podem deixar constància de les atencions que volem.</a:t>
            </a:r>
            <a:endParaRPr sz="1900">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rPr lang="en-US" sz="1900">
                <a:solidFill>
                  <a:schemeClr val="dk1"/>
                </a:solidFill>
                <a:latin typeface="Tahoma"/>
                <a:ea typeface="Tahoma"/>
                <a:cs typeface="Tahoma"/>
                <a:sym typeface="Tahoma"/>
              </a:rPr>
              <a:t>En PPAA difícilment disposarem d’aquesta informació de manera que caldrà actuar tal com diu la ètica.</a:t>
            </a:r>
            <a:endParaRPr sz="1900">
              <a:solidFill>
                <a:schemeClr val="dk1"/>
              </a:solidFill>
              <a:latin typeface="Tahoma"/>
              <a:ea typeface="Tahoma"/>
              <a:cs typeface="Tahoma"/>
              <a:sym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3"/>
          <p:cNvSpPr txBox="1"/>
          <p:nvPr>
            <p:ph type="title"/>
          </p:nvPr>
        </p:nvSpPr>
        <p:spPr>
          <a:xfrm>
            <a:off x="117050" y="150400"/>
            <a:ext cx="90270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UF2    Aplicació de tècniques de suport vital bàsic i desfibril·lació externa</a:t>
            </a:r>
            <a:endParaRPr/>
          </a:p>
        </p:txBody>
      </p:sp>
      <p:sp>
        <p:nvSpPr>
          <p:cNvPr id="334" name="Google Shape;334;p23"/>
          <p:cNvSpPr txBox="1"/>
          <p:nvPr/>
        </p:nvSpPr>
        <p:spPr>
          <a:xfrm>
            <a:off x="301325" y="511850"/>
            <a:ext cx="5930400" cy="397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500" u="none" cap="none" strike="noStrike">
                <a:solidFill>
                  <a:schemeClr val="dk1"/>
                </a:solidFill>
                <a:latin typeface="Tahoma"/>
                <a:ea typeface="Tahoma"/>
                <a:cs typeface="Tahoma"/>
                <a:sym typeface="Tahoma"/>
              </a:rPr>
              <a:t>L'algoritme de SVB pediàtric</a:t>
            </a:r>
            <a:endParaRPr b="0" i="0" sz="2500" u="none" cap="none" strike="noStrike">
              <a:solidFill>
                <a:schemeClr val="dk1"/>
              </a:solidFill>
              <a:latin typeface="Tahoma"/>
              <a:ea typeface="Tahoma"/>
              <a:cs typeface="Tahoma"/>
              <a:sym typeface="Tahoma"/>
            </a:endParaRPr>
          </a:p>
        </p:txBody>
      </p:sp>
      <p:sp>
        <p:nvSpPr>
          <p:cNvPr id="335" name="Google Shape;335;p23"/>
          <p:cNvSpPr txBox="1"/>
          <p:nvPr/>
        </p:nvSpPr>
        <p:spPr>
          <a:xfrm>
            <a:off x="428325" y="1669875"/>
            <a:ext cx="5688000" cy="1738800"/>
          </a:xfrm>
          <a:prstGeom prst="rect">
            <a:avLst/>
          </a:prstGeom>
          <a:noFill/>
          <a:ln>
            <a:noFill/>
          </a:ln>
        </p:spPr>
        <p:txBody>
          <a:bodyPr anchorCtr="0" anchor="t" bIns="0" lIns="0" spcFirstLastPara="1" rIns="0" wrap="square" tIns="12700">
            <a:spAutoFit/>
          </a:bodyPr>
          <a:lstStyle/>
          <a:p>
            <a:pPr indent="-330200" lvl="0" marL="457200" marR="0" rtl="0" algn="l">
              <a:lnSpc>
                <a:spcPct val="100000"/>
              </a:lnSpc>
              <a:spcBef>
                <a:spcPts val="0"/>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L'algoritme és lleugerament diferent.</a:t>
            </a:r>
            <a:endParaRPr sz="1600">
              <a:solidFill>
                <a:schemeClr val="dk1"/>
              </a:solidFill>
              <a:latin typeface="Tahoma"/>
              <a:ea typeface="Tahoma"/>
              <a:cs typeface="Tahoma"/>
              <a:sym typeface="Tahoma"/>
            </a:endParaRPr>
          </a:p>
          <a:p>
            <a:pPr indent="0" lvl="0" marL="457200" marR="0" rtl="0" algn="l">
              <a:lnSpc>
                <a:spcPct val="100000"/>
              </a:lnSpc>
              <a:spcBef>
                <a:spcPts val="0"/>
              </a:spcBef>
              <a:spcAft>
                <a:spcPts val="0"/>
              </a:spcAft>
              <a:buNone/>
            </a:pPr>
            <a:r>
              <a:t/>
            </a:r>
            <a:endParaRPr sz="1600">
              <a:solidFill>
                <a:schemeClr val="dk1"/>
              </a:solidFill>
              <a:latin typeface="Tahoma"/>
              <a:ea typeface="Tahoma"/>
              <a:cs typeface="Tahoma"/>
              <a:sym typeface="Tahoma"/>
            </a:endParaRPr>
          </a:p>
          <a:p>
            <a:pPr indent="-330200" lvl="0" marL="457200" marR="0" rtl="0" algn="l">
              <a:lnSpc>
                <a:spcPct val="100000"/>
              </a:lnSpc>
              <a:spcBef>
                <a:spcPts val="0"/>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La causa de la parada sol ser</a:t>
            </a:r>
            <a:r>
              <a:rPr lang="en-US" sz="1600">
                <a:solidFill>
                  <a:schemeClr val="dk1"/>
                </a:solidFill>
                <a:latin typeface="Tahoma"/>
                <a:ea typeface="Tahoma"/>
                <a:cs typeface="Tahoma"/>
                <a:sym typeface="Tahoma"/>
              </a:rPr>
              <a:t> respiratòria </a:t>
            </a:r>
            <a:r>
              <a:rPr b="0" i="0" lang="en-US" sz="1600" u="none" cap="none" strike="noStrike">
                <a:solidFill>
                  <a:schemeClr val="dk1"/>
                </a:solidFill>
                <a:latin typeface="Tahoma"/>
                <a:ea typeface="Tahoma"/>
                <a:cs typeface="Tahoma"/>
                <a:sym typeface="Tahoma"/>
              </a:rPr>
              <a:t>.</a:t>
            </a:r>
            <a:endParaRPr sz="1600">
              <a:solidFill>
                <a:schemeClr val="dk1"/>
              </a:solidFill>
              <a:latin typeface="Tahoma"/>
              <a:ea typeface="Tahoma"/>
              <a:cs typeface="Tahoma"/>
              <a:sym typeface="Tahoma"/>
            </a:endParaRPr>
          </a:p>
          <a:p>
            <a:pPr indent="0" lvl="0" marL="457200" marR="0" rtl="0" algn="l">
              <a:lnSpc>
                <a:spcPct val="100000"/>
              </a:lnSpc>
              <a:spcBef>
                <a:spcPts val="0"/>
              </a:spcBef>
              <a:spcAft>
                <a:spcPts val="0"/>
              </a:spcAft>
              <a:buNone/>
            </a:pPr>
            <a:r>
              <a:t/>
            </a:r>
            <a:endParaRPr sz="1600">
              <a:solidFill>
                <a:schemeClr val="dk1"/>
              </a:solidFill>
              <a:latin typeface="Tahoma"/>
              <a:ea typeface="Tahoma"/>
              <a:cs typeface="Tahoma"/>
              <a:sym typeface="Tahoma"/>
            </a:endParaRPr>
          </a:p>
          <a:p>
            <a:pPr indent="-330200" lvl="0" marL="457200" marR="0" rtl="0" algn="l">
              <a:lnSpc>
                <a:spcPct val="100000"/>
              </a:lnSpc>
              <a:spcBef>
                <a:spcPts val="5"/>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La RCP s'iniciarà amb ventilacions de rescat.</a:t>
            </a:r>
            <a:endParaRPr b="0" i="0" sz="1600" u="none" cap="none" strike="noStrike">
              <a:solidFill>
                <a:schemeClr val="dk1"/>
              </a:solidFill>
              <a:latin typeface="Tahoma"/>
              <a:ea typeface="Tahoma"/>
              <a:cs typeface="Tahoma"/>
              <a:sym typeface="Tahoma"/>
            </a:endParaRPr>
          </a:p>
          <a:p>
            <a:pPr indent="0" lvl="0" marL="457200" marR="0" rtl="0" algn="l">
              <a:lnSpc>
                <a:spcPct val="100000"/>
              </a:lnSpc>
              <a:spcBef>
                <a:spcPts val="5"/>
              </a:spcBef>
              <a:spcAft>
                <a:spcPts val="0"/>
              </a:spcAft>
              <a:buNone/>
            </a:pPr>
            <a:r>
              <a:t/>
            </a:r>
            <a:endParaRPr sz="1600">
              <a:solidFill>
                <a:schemeClr val="dk1"/>
              </a:solidFill>
              <a:latin typeface="Tahoma"/>
              <a:ea typeface="Tahoma"/>
              <a:cs typeface="Tahoma"/>
              <a:sym typeface="Tahoma"/>
            </a:endParaRPr>
          </a:p>
          <a:p>
            <a:pPr indent="-330200" lvl="0" marL="457200" marR="0" rtl="0" algn="l">
              <a:lnSpc>
                <a:spcPct val="100000"/>
              </a:lnSpc>
              <a:spcBef>
                <a:spcPts val="5"/>
              </a:spcBef>
              <a:spcAft>
                <a:spcPts val="0"/>
              </a:spcAft>
              <a:buClr>
                <a:schemeClr val="dk1"/>
              </a:buClr>
              <a:buSzPts val="1600"/>
              <a:buFont typeface="Tahoma"/>
              <a:buChar char="●"/>
            </a:pPr>
            <a:r>
              <a:rPr lang="en-US" sz="1600">
                <a:solidFill>
                  <a:schemeClr val="dk1"/>
                </a:solidFill>
                <a:latin typeface="Tahoma"/>
                <a:ea typeface="Tahoma"/>
                <a:cs typeface="Tahoma"/>
                <a:sym typeface="Tahoma"/>
              </a:rPr>
              <a:t>Les maniobres són diferents amb lactants i amb infants.</a:t>
            </a:r>
            <a:endParaRPr sz="1600">
              <a:solidFill>
                <a:schemeClr val="dk1"/>
              </a:solidFill>
              <a:latin typeface="Tahoma"/>
              <a:ea typeface="Tahoma"/>
              <a:cs typeface="Tahoma"/>
              <a:sym typeface="Tahoma"/>
            </a:endParaRPr>
          </a:p>
        </p:txBody>
      </p:sp>
      <p:pic>
        <p:nvPicPr>
          <p:cNvPr id="336" name="Google Shape;336;p23"/>
          <p:cNvPicPr preferRelativeResize="0"/>
          <p:nvPr/>
        </p:nvPicPr>
        <p:blipFill rotWithShape="1">
          <a:blip r:embed="rId3">
            <a:alphaModFix/>
          </a:blip>
          <a:srcRect b="0" l="0" r="0" t="0"/>
          <a:stretch/>
        </p:blipFill>
        <p:spPr>
          <a:xfrm>
            <a:off x="6610974" y="868550"/>
            <a:ext cx="2533025" cy="37004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4"/>
          <p:cNvSpPr txBox="1"/>
          <p:nvPr/>
        </p:nvSpPr>
        <p:spPr>
          <a:xfrm>
            <a:off x="117050" y="18650"/>
            <a:ext cx="6840000" cy="49545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 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400" u="none" cap="none" strike="noStrike">
                <a:solidFill>
                  <a:schemeClr val="dk1"/>
                </a:solidFill>
                <a:latin typeface="Tahoma"/>
                <a:ea typeface="Tahoma"/>
                <a:cs typeface="Tahoma"/>
                <a:sym typeface="Tahoma"/>
              </a:rPr>
              <a:t>L'algoritme de SVB pediàtric</a:t>
            </a:r>
            <a:endParaRPr b="0" i="0" sz="24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2000" u="none" cap="none" strike="noStrike">
                <a:solidFill>
                  <a:schemeClr val="dk1"/>
                </a:solidFill>
                <a:latin typeface="Tahoma"/>
                <a:ea typeface="Tahoma"/>
                <a:cs typeface="Tahoma"/>
                <a:sym typeface="Tahoma"/>
              </a:rPr>
              <a:t>No respon?</a:t>
            </a:r>
            <a:endParaRPr b="0" i="0" sz="2000" u="none" cap="none" strike="noStrike">
              <a:solidFill>
                <a:schemeClr val="dk1"/>
              </a:solidFill>
              <a:latin typeface="Tahoma"/>
              <a:ea typeface="Tahoma"/>
              <a:cs typeface="Tahoma"/>
              <a:sym typeface="Tahoma"/>
            </a:endParaRPr>
          </a:p>
          <a:p>
            <a:pPr indent="0" lvl="0" marL="0" marR="0" rtl="0" algn="l">
              <a:lnSpc>
                <a:spcPct val="100000"/>
              </a:lnSpc>
              <a:spcBef>
                <a:spcPts val="210"/>
              </a:spcBef>
              <a:spcAft>
                <a:spcPts val="0"/>
              </a:spcAft>
              <a:buClr>
                <a:srgbClr val="000000"/>
              </a:buClr>
              <a:buSzPts val="2200"/>
              <a:buFont typeface="Arial"/>
              <a:buNone/>
            </a:pPr>
            <a:r>
              <a:t/>
            </a:r>
            <a:endParaRPr sz="2000">
              <a:solidFill>
                <a:schemeClr val="dk1"/>
              </a:solidFill>
              <a:latin typeface="Tahoma"/>
              <a:ea typeface="Tahoma"/>
              <a:cs typeface="Tahoma"/>
              <a:sym typeface="Tahoma"/>
            </a:endParaRPr>
          </a:p>
          <a:p>
            <a:pPr indent="0" lvl="0" marL="0" marR="0" rtl="0" algn="l">
              <a:lnSpc>
                <a:spcPct val="100000"/>
              </a:lnSpc>
              <a:spcBef>
                <a:spcPts val="210"/>
              </a:spcBef>
              <a:spcAft>
                <a:spcPts val="0"/>
              </a:spcAft>
              <a:buClr>
                <a:srgbClr val="000000"/>
              </a:buClr>
              <a:buSzPts val="2200"/>
              <a:buFont typeface="Arial"/>
              <a:buNone/>
            </a:pPr>
            <a:r>
              <a:rPr lang="en-US" sz="1600">
                <a:solidFill>
                  <a:schemeClr val="dk1"/>
                </a:solidFill>
                <a:latin typeface="Tahoma"/>
                <a:ea typeface="Tahoma"/>
                <a:cs typeface="Tahoma"/>
                <a:sym typeface="Tahoma"/>
              </a:rPr>
              <a:t>1.</a:t>
            </a:r>
            <a:r>
              <a:rPr lang="en-US" sz="1600">
                <a:solidFill>
                  <a:schemeClr val="dk1"/>
                </a:solidFill>
                <a:latin typeface="Tahoma"/>
                <a:ea typeface="Tahoma"/>
                <a:cs typeface="Tahoma"/>
                <a:sym typeface="Tahoma"/>
              </a:rPr>
              <a:t>Valorar la seguretat de l’entorn</a:t>
            </a:r>
            <a:endParaRPr sz="1600">
              <a:solidFill>
                <a:schemeClr val="dk1"/>
              </a:solidFill>
              <a:latin typeface="Tahoma"/>
              <a:ea typeface="Tahoma"/>
              <a:cs typeface="Tahoma"/>
              <a:sym typeface="Tahoma"/>
            </a:endParaRPr>
          </a:p>
          <a:p>
            <a:pPr indent="0" lvl="0" marL="0" marR="0" rtl="0" algn="l">
              <a:lnSpc>
                <a:spcPct val="100000"/>
              </a:lnSpc>
              <a:spcBef>
                <a:spcPts val="1695"/>
              </a:spcBef>
              <a:spcAft>
                <a:spcPts val="0"/>
              </a:spcAft>
              <a:buNone/>
            </a:pPr>
            <a:r>
              <a:rPr lang="en-US" sz="1600">
                <a:solidFill>
                  <a:schemeClr val="dk1"/>
                </a:solidFill>
                <a:latin typeface="Tahoma"/>
                <a:ea typeface="Tahoma"/>
                <a:cs typeface="Tahoma"/>
                <a:sym typeface="Tahoma"/>
              </a:rPr>
              <a:t>2.</a:t>
            </a:r>
            <a:r>
              <a:rPr b="0" i="0" lang="en-US" sz="1600" u="none" cap="none" strike="noStrike">
                <a:solidFill>
                  <a:schemeClr val="dk1"/>
                </a:solidFill>
                <a:latin typeface="Tahoma"/>
                <a:ea typeface="Tahoma"/>
                <a:cs typeface="Tahoma"/>
                <a:sym typeface="Tahoma"/>
              </a:rPr>
              <a:t>Comprovar l'estat de consciència: Lactants </a:t>
            </a:r>
            <a:r>
              <a:rPr lang="en-US" sz="1600">
                <a:solidFill>
                  <a:schemeClr val="dk1"/>
                </a:solidFill>
                <a:latin typeface="Tahoma"/>
                <a:ea typeface="Tahoma"/>
                <a:cs typeface="Tahoma"/>
                <a:sym typeface="Tahoma"/>
              </a:rPr>
              <a:t>fregant o donant copets a la planta del peu. Infants parlant i sacsejant suaument.</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30"/>
              </a:spcBef>
              <a:spcAft>
                <a:spcPts val="0"/>
              </a:spcAft>
              <a:buClr>
                <a:srgbClr val="2980B9"/>
              </a:buClr>
              <a:buSzPts val="1700"/>
              <a:buFont typeface="Lucida Sans"/>
              <a:buNone/>
            </a:pPr>
            <a:r>
              <a:t/>
            </a:r>
            <a:endParaRPr b="0" i="0" sz="17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rPr lang="en-US" sz="1600">
                <a:solidFill>
                  <a:schemeClr val="dk1"/>
                </a:solidFill>
                <a:latin typeface="Tahoma"/>
                <a:ea typeface="Tahoma"/>
                <a:cs typeface="Tahoma"/>
                <a:sym typeface="Tahoma"/>
              </a:rPr>
              <a:t>-</a:t>
            </a:r>
            <a:r>
              <a:rPr b="0" i="0" lang="en-US" sz="1600" u="none" cap="none" strike="noStrike">
                <a:solidFill>
                  <a:schemeClr val="dk1"/>
                </a:solidFill>
                <a:latin typeface="Tahoma"/>
                <a:ea typeface="Tahoma"/>
                <a:cs typeface="Tahoma"/>
                <a:sym typeface="Tahoma"/>
              </a:rPr>
              <a:t>Si respon: deixar-la en la posició que es trobi</a:t>
            </a:r>
            <a:r>
              <a:rPr lang="en-US" sz="1600">
                <a:solidFill>
                  <a:schemeClr val="dk1"/>
                </a:solidFill>
                <a:latin typeface="Tahoma"/>
                <a:ea typeface="Tahoma"/>
                <a:cs typeface="Tahoma"/>
                <a:sym typeface="Tahoma"/>
              </a:rPr>
              <a:t> i fer valoració d’urgència.</a:t>
            </a:r>
            <a:endParaRPr b="0" i="0" sz="1600" u="none" cap="none" strike="noStrike">
              <a:solidFill>
                <a:schemeClr val="dk1"/>
              </a:solidFill>
              <a:latin typeface="Tahoma"/>
              <a:ea typeface="Tahoma"/>
              <a:cs typeface="Tahoma"/>
              <a:sym typeface="Tahoma"/>
            </a:endParaRPr>
          </a:p>
          <a:p>
            <a:pPr indent="0" lvl="1" marL="457200" marR="0" rtl="0" algn="l">
              <a:lnSpc>
                <a:spcPct val="100000"/>
              </a:lnSpc>
              <a:spcBef>
                <a:spcPts val="5"/>
              </a:spcBef>
              <a:spcAft>
                <a:spcPts val="0"/>
              </a:spcAft>
              <a:buClr>
                <a:srgbClr val="B7B7B7"/>
              </a:buClr>
              <a:buSzPts val="1800"/>
              <a:buFont typeface="Lucida Sans"/>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rPr lang="en-US" sz="1600">
                <a:solidFill>
                  <a:schemeClr val="dk1"/>
                </a:solidFill>
                <a:latin typeface="Tahoma"/>
                <a:ea typeface="Tahoma"/>
                <a:cs typeface="Tahoma"/>
                <a:sym typeface="Tahoma"/>
              </a:rPr>
              <a:t>-</a:t>
            </a:r>
            <a:r>
              <a:rPr b="0" i="0" lang="en-US" sz="1600" u="none" cap="none" strike="noStrike">
                <a:solidFill>
                  <a:schemeClr val="dk1"/>
                </a:solidFill>
                <a:latin typeface="Tahoma"/>
                <a:ea typeface="Tahoma"/>
                <a:cs typeface="Tahoma"/>
                <a:sym typeface="Tahoma"/>
              </a:rPr>
              <a:t>Si no respon:</a:t>
            </a:r>
            <a:endParaRPr b="0" i="0" sz="1600" u="none" cap="none" strike="noStrike">
              <a:solidFill>
                <a:schemeClr val="dk1"/>
              </a:solidFill>
              <a:latin typeface="Tahoma"/>
              <a:ea typeface="Tahoma"/>
              <a:cs typeface="Tahoma"/>
              <a:sym typeface="Tahoma"/>
            </a:endParaRPr>
          </a:p>
          <a:p>
            <a:pPr indent="0" lvl="1" marL="457200" marR="0" rtl="0" algn="l">
              <a:lnSpc>
                <a:spcPct val="100000"/>
              </a:lnSpc>
              <a:spcBef>
                <a:spcPts val="10"/>
              </a:spcBef>
              <a:spcAft>
                <a:spcPts val="0"/>
              </a:spcAft>
              <a:buClr>
                <a:srgbClr val="B7B7B7"/>
              </a:buClr>
              <a:buSzPts val="1800"/>
              <a:buFont typeface="Lucida Sans"/>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rPr lang="en-US" sz="1600">
                <a:solidFill>
                  <a:schemeClr val="dk1"/>
                </a:solidFill>
                <a:latin typeface="Tahoma"/>
                <a:ea typeface="Tahoma"/>
                <a:cs typeface="Tahoma"/>
                <a:sym typeface="Tahoma"/>
              </a:rPr>
              <a:t>3.</a:t>
            </a:r>
            <a:r>
              <a:rPr i="0" lang="en-US" sz="1600" u="none" cap="none" strike="noStrike">
                <a:solidFill>
                  <a:schemeClr val="dk1"/>
                </a:solidFill>
                <a:latin typeface="Tahoma"/>
                <a:ea typeface="Tahoma"/>
                <a:cs typeface="Tahoma"/>
                <a:sym typeface="Tahoma"/>
              </a:rPr>
              <a:t>Cridar demanant ajuda </a:t>
            </a:r>
            <a:r>
              <a:rPr b="0" i="0" lang="en-US" sz="1600" u="none" cap="none" strike="noStrike">
                <a:solidFill>
                  <a:schemeClr val="dk1"/>
                </a:solidFill>
                <a:latin typeface="Tahoma"/>
                <a:ea typeface="Tahoma"/>
                <a:cs typeface="Tahoma"/>
                <a:sym typeface="Tahoma"/>
              </a:rPr>
              <a:t>a les persones properes</a:t>
            </a:r>
            <a:r>
              <a:rPr lang="en-US" sz="1600">
                <a:solidFill>
                  <a:schemeClr val="dk1"/>
                </a:solidFill>
                <a:latin typeface="Tahoma"/>
                <a:ea typeface="Tahoma"/>
                <a:cs typeface="Tahoma"/>
                <a:sym typeface="Tahoma"/>
              </a:rPr>
              <a:t> i passo a valorar la respiració:</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None/>
            </a:pPr>
            <a:r>
              <a:rPr lang="en-US" sz="1600">
                <a:solidFill>
                  <a:schemeClr val="dk1"/>
                </a:solidFill>
                <a:latin typeface="Tahoma"/>
                <a:ea typeface="Tahoma"/>
                <a:cs typeface="Tahoma"/>
                <a:sym typeface="Tahoma"/>
              </a:rPr>
              <a:t>4.</a:t>
            </a:r>
            <a:r>
              <a:rPr i="0" lang="en-US" sz="1600" u="none" cap="none" strike="noStrike">
                <a:solidFill>
                  <a:schemeClr val="dk1"/>
                </a:solidFill>
                <a:latin typeface="Tahoma"/>
                <a:ea typeface="Tahoma"/>
                <a:cs typeface="Tahoma"/>
                <a:sym typeface="Tahoma"/>
              </a:rPr>
              <a:t>Obrir la via aèria:</a:t>
            </a:r>
            <a:r>
              <a:rPr b="0" i="0" lang="en-US" sz="1600" u="none" cap="none" strike="noStrike">
                <a:solidFill>
                  <a:schemeClr val="dk1"/>
                </a:solidFill>
                <a:latin typeface="Tahoma"/>
                <a:ea typeface="Tahoma"/>
                <a:cs typeface="Tahoma"/>
                <a:sym typeface="Tahoma"/>
              </a:rPr>
              <a:t>  maniobra front-mentó</a:t>
            </a:r>
            <a:r>
              <a:rPr lang="en-US" sz="1600">
                <a:solidFill>
                  <a:schemeClr val="dk1"/>
                </a:solidFill>
                <a:latin typeface="Tahoma"/>
                <a:ea typeface="Tahoma"/>
                <a:cs typeface="Tahoma"/>
                <a:sym typeface="Tahoma"/>
              </a:rPr>
              <a:t>: Lactants posició neutre, infants lleugera tracció no tant com les persones adultes.</a:t>
            </a:r>
            <a:endParaRPr sz="1600">
              <a:solidFill>
                <a:schemeClr val="dk1"/>
              </a:solidFill>
              <a:latin typeface="Tahoma"/>
              <a:ea typeface="Tahoma"/>
              <a:cs typeface="Tahoma"/>
              <a:sym typeface="Tahoma"/>
            </a:endParaRPr>
          </a:p>
          <a:p>
            <a:pPr indent="0" lvl="0" marL="0" marR="0" rtl="0" algn="l">
              <a:lnSpc>
                <a:spcPct val="100000"/>
              </a:lnSpc>
              <a:spcBef>
                <a:spcPts val="5"/>
              </a:spcBef>
              <a:spcAft>
                <a:spcPts val="0"/>
              </a:spcAft>
              <a:buNone/>
            </a:pPr>
            <a:r>
              <a:rPr lang="en-US" sz="1600">
                <a:solidFill>
                  <a:schemeClr val="dk1"/>
                </a:solidFill>
                <a:latin typeface="Tahoma"/>
                <a:ea typeface="Tahoma"/>
                <a:cs typeface="Tahoma"/>
                <a:sym typeface="Tahoma"/>
              </a:rPr>
              <a:t>Tècnica M-E-S (mirar, escoltar, sentir) durant 10 segons</a:t>
            </a:r>
            <a:endParaRPr sz="1600">
              <a:solidFill>
                <a:schemeClr val="dk1"/>
              </a:solidFill>
              <a:latin typeface="Tahoma"/>
              <a:ea typeface="Tahoma"/>
              <a:cs typeface="Tahoma"/>
              <a:sym typeface="Tahoma"/>
            </a:endParaRPr>
          </a:p>
        </p:txBody>
      </p:sp>
      <p:pic>
        <p:nvPicPr>
          <p:cNvPr id="342" name="Google Shape;342;p24"/>
          <p:cNvPicPr preferRelativeResize="0"/>
          <p:nvPr/>
        </p:nvPicPr>
        <p:blipFill rotWithShape="1">
          <a:blip r:embed="rId3">
            <a:alphaModFix/>
          </a:blip>
          <a:srcRect b="0" l="0" r="0" t="0"/>
          <a:stretch/>
        </p:blipFill>
        <p:spPr>
          <a:xfrm>
            <a:off x="7195990" y="869862"/>
            <a:ext cx="1948002" cy="37021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10c9ca761fa_0_0"/>
          <p:cNvSpPr txBox="1"/>
          <p:nvPr>
            <p:ph type="title"/>
          </p:nvPr>
        </p:nvSpPr>
        <p:spPr>
          <a:xfrm>
            <a:off x="117047" y="150400"/>
            <a:ext cx="90270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 UF2       Aplicació de tècniques de suport vital bàsic i desfibril·lació externa</a:t>
            </a:r>
            <a:endParaRPr/>
          </a:p>
        </p:txBody>
      </p:sp>
      <p:sp>
        <p:nvSpPr>
          <p:cNvPr id="73" name="Google Shape;73;g10c9ca761fa_0_0"/>
          <p:cNvSpPr txBox="1"/>
          <p:nvPr/>
        </p:nvSpPr>
        <p:spPr>
          <a:xfrm>
            <a:off x="301325" y="747823"/>
            <a:ext cx="4011300" cy="826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L‘aturada cardiorespiratòria</a:t>
            </a:r>
            <a:endParaRPr b="0" i="0" sz="2600" u="none" cap="none" strike="noStrike">
              <a:solidFill>
                <a:schemeClr val="dk1"/>
              </a:solidFill>
              <a:latin typeface="Tahoma"/>
              <a:ea typeface="Tahoma"/>
              <a:cs typeface="Tahoma"/>
              <a:sym typeface="Tahoma"/>
            </a:endParaRPr>
          </a:p>
          <a:p>
            <a:pPr indent="0" lvl="0" marL="12700" marR="0" rtl="0" algn="l">
              <a:lnSpc>
                <a:spcPct val="100000"/>
              </a:lnSpc>
              <a:spcBef>
                <a:spcPts val="100"/>
              </a:spcBef>
              <a:spcAft>
                <a:spcPts val="0"/>
              </a:spcAft>
              <a:buClr>
                <a:srgbClr val="000000"/>
              </a:buClr>
              <a:buSzPts val="2600"/>
              <a:buFont typeface="Arial"/>
              <a:buNone/>
            </a:pPr>
            <a:r>
              <a:t/>
            </a:r>
            <a:endParaRPr b="0" i="0" sz="2600" u="none" cap="none" strike="noStrike">
              <a:solidFill>
                <a:schemeClr val="dk1"/>
              </a:solidFill>
              <a:latin typeface="Tahoma"/>
              <a:ea typeface="Tahoma"/>
              <a:cs typeface="Tahoma"/>
              <a:sym typeface="Tahoma"/>
            </a:endParaRPr>
          </a:p>
        </p:txBody>
      </p:sp>
      <p:sp>
        <p:nvSpPr>
          <p:cNvPr id="74" name="Google Shape;74;g10c9ca761fa_0_0"/>
          <p:cNvSpPr txBox="1"/>
          <p:nvPr/>
        </p:nvSpPr>
        <p:spPr>
          <a:xfrm>
            <a:off x="7450" y="1277900"/>
            <a:ext cx="9144000" cy="1155900"/>
          </a:xfrm>
          <a:prstGeom prst="rect">
            <a:avLst/>
          </a:prstGeom>
          <a:solidFill>
            <a:srgbClr val="F2F2F2"/>
          </a:solidFill>
          <a:ln>
            <a:noFill/>
          </a:ln>
        </p:spPr>
        <p:txBody>
          <a:bodyPr anchorCtr="0" anchor="t" bIns="0" lIns="0" spcFirstLastPara="1" rIns="0" wrap="square" tIns="101600">
            <a:spAutoFit/>
          </a:bodyPr>
          <a:lstStyle/>
          <a:p>
            <a:pPr indent="0" lvl="0" marL="90805" marR="429893" rtl="0" algn="just">
              <a:lnSpc>
                <a:spcPct val="118750"/>
              </a:lnSpc>
              <a:spcBef>
                <a:spcPts val="0"/>
              </a:spcBef>
              <a:spcAft>
                <a:spcPts val="0"/>
              </a:spcAft>
              <a:buClr>
                <a:schemeClr val="dk1"/>
              </a:buClr>
              <a:buSzPts val="1600"/>
              <a:buFont typeface="Arial"/>
              <a:buNone/>
            </a:pPr>
            <a:r>
              <a:rPr lang="en-US" sz="1500">
                <a:solidFill>
                  <a:srgbClr val="333333"/>
                </a:solidFill>
                <a:highlight>
                  <a:srgbClr val="ECECEC"/>
                </a:highlight>
                <a:latin typeface="Tahoma"/>
                <a:ea typeface="Tahoma"/>
                <a:cs typeface="Tahoma"/>
                <a:sym typeface="Tahoma"/>
              </a:rPr>
              <a:t>Per </a:t>
            </a:r>
            <a:r>
              <a:rPr b="1" lang="en-US" sz="1500">
                <a:solidFill>
                  <a:srgbClr val="333333"/>
                </a:solidFill>
                <a:highlight>
                  <a:srgbClr val="ECECEC"/>
                </a:highlight>
                <a:latin typeface="Tahoma"/>
                <a:ea typeface="Tahoma"/>
                <a:cs typeface="Tahoma"/>
                <a:sym typeface="Tahoma"/>
              </a:rPr>
              <a:t>identificar una aturada cardiorespiratòria (ACR)</a:t>
            </a:r>
            <a:r>
              <a:rPr lang="en-US" sz="1500">
                <a:solidFill>
                  <a:srgbClr val="333333"/>
                </a:solidFill>
                <a:highlight>
                  <a:srgbClr val="ECECEC"/>
                </a:highlight>
                <a:latin typeface="Tahoma"/>
                <a:ea typeface="Tahoma"/>
                <a:cs typeface="Tahoma"/>
                <a:sym typeface="Tahoma"/>
              </a:rPr>
              <a:t> s’ha d’observar si la persona presenta pèrdua de coneixement i, per tant, no respondrà a estímuls verbals ni motors, i absència de respiració, és a dir, no s’hi apreciaran moviments respiratoris, ni es notarà la sortida d’aire a la galta de la persona socorrista.</a:t>
            </a:r>
            <a:endParaRPr b="0" i="0" sz="1600" u="none" cap="none" strike="noStrike">
              <a:solidFill>
                <a:schemeClr val="dk1"/>
              </a:solidFill>
              <a:latin typeface="Tahoma"/>
              <a:ea typeface="Tahoma"/>
              <a:cs typeface="Tahoma"/>
              <a:sym typeface="Tahoma"/>
            </a:endParaRPr>
          </a:p>
        </p:txBody>
      </p:sp>
      <p:sp>
        <p:nvSpPr>
          <p:cNvPr id="75" name="Google Shape;75;g10c9ca761fa_0_0"/>
          <p:cNvSpPr txBox="1"/>
          <p:nvPr/>
        </p:nvSpPr>
        <p:spPr>
          <a:xfrm>
            <a:off x="7450" y="2061475"/>
            <a:ext cx="9144000" cy="4003800"/>
          </a:xfrm>
          <a:prstGeom prst="rect">
            <a:avLst/>
          </a:prstGeom>
          <a:noFill/>
          <a:ln>
            <a:noFill/>
          </a:ln>
        </p:spPr>
        <p:txBody>
          <a:bodyPr anchorCtr="0" anchor="t" bIns="0" lIns="0" spcFirstLastPara="1" rIns="0" wrap="square" tIns="12700">
            <a:spAutoFit/>
          </a:bodyPr>
          <a:lstStyle/>
          <a:p>
            <a:pPr indent="0" lvl="0" marL="0" rtl="0" algn="l">
              <a:spcBef>
                <a:spcPts val="0"/>
              </a:spcBef>
              <a:spcAft>
                <a:spcPts val="0"/>
              </a:spcAft>
              <a:buClr>
                <a:srgbClr val="000000"/>
              </a:buClr>
              <a:buSzPts val="1600"/>
              <a:buFont typeface="Arial"/>
              <a:buNone/>
            </a:pPr>
            <a:r>
              <a:t/>
            </a:r>
            <a:endParaRPr sz="1600" u="sng">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1600"/>
              <a:buFont typeface="Arial"/>
              <a:buNone/>
            </a:pPr>
            <a:r>
              <a:t/>
            </a:r>
            <a:endParaRPr sz="1600" u="sng">
              <a:solidFill>
                <a:schemeClr val="dk1"/>
              </a:solidFill>
              <a:latin typeface="Tahoma"/>
              <a:ea typeface="Tahoma"/>
              <a:cs typeface="Tahoma"/>
              <a:sym typeface="Tahoma"/>
            </a:endParaRPr>
          </a:p>
          <a:p>
            <a:pPr indent="0" lvl="0" marL="12700" marR="0" rtl="0" algn="l">
              <a:lnSpc>
                <a:spcPct val="100000"/>
              </a:lnSpc>
              <a:spcBef>
                <a:spcPts val="100"/>
              </a:spcBef>
              <a:spcAft>
                <a:spcPts val="0"/>
              </a:spcAft>
              <a:buClr>
                <a:srgbClr val="000000"/>
              </a:buClr>
              <a:buSzPts val="1600"/>
              <a:buFont typeface="Arial"/>
              <a:buNone/>
            </a:pPr>
            <a:r>
              <a:rPr lang="en-US" sz="1500">
                <a:solidFill>
                  <a:schemeClr val="dk1"/>
                </a:solidFill>
                <a:latin typeface="Tahoma"/>
                <a:ea typeface="Tahoma"/>
                <a:cs typeface="Tahoma"/>
                <a:sym typeface="Tahoma"/>
              </a:rPr>
              <a:t>L’ACR pot ser provocada per:</a:t>
            </a:r>
            <a:endParaRPr sz="1500">
              <a:solidFill>
                <a:schemeClr val="dk1"/>
              </a:solidFill>
              <a:latin typeface="Tahoma"/>
              <a:ea typeface="Tahoma"/>
              <a:cs typeface="Tahoma"/>
              <a:sym typeface="Tahoma"/>
            </a:endParaRPr>
          </a:p>
          <a:p>
            <a:pPr indent="0" lvl="0" marL="0" rtl="0" algn="just">
              <a:lnSpc>
                <a:spcPct val="115000"/>
              </a:lnSpc>
              <a:spcBef>
                <a:spcPts val="0"/>
              </a:spcBef>
              <a:spcAft>
                <a:spcPts val="0"/>
              </a:spcAft>
              <a:buClr>
                <a:srgbClr val="333333"/>
              </a:buClr>
              <a:buSzPts val="1200"/>
              <a:buFont typeface="Arial"/>
              <a:buNone/>
            </a:pPr>
            <a:r>
              <a:t/>
            </a:r>
            <a:endParaRPr b="1">
              <a:solidFill>
                <a:srgbClr val="333333"/>
              </a:solidFill>
              <a:highlight>
                <a:schemeClr val="lt1"/>
              </a:highlight>
            </a:endParaRPr>
          </a:p>
          <a:p>
            <a:pPr indent="0" lvl="0" marL="0" rtl="0" algn="just">
              <a:lnSpc>
                <a:spcPct val="115000"/>
              </a:lnSpc>
              <a:spcBef>
                <a:spcPts val="0"/>
              </a:spcBef>
              <a:spcAft>
                <a:spcPts val="0"/>
              </a:spcAft>
              <a:buClr>
                <a:srgbClr val="333333"/>
              </a:buClr>
              <a:buSzPts val="1200"/>
              <a:buFont typeface="Arial"/>
              <a:buNone/>
            </a:pPr>
            <a:r>
              <a:rPr b="1" lang="en-US">
                <a:solidFill>
                  <a:srgbClr val="333333"/>
                </a:solidFill>
                <a:highlight>
                  <a:schemeClr val="lt1"/>
                </a:highlight>
              </a:rPr>
              <a:t>Una aturada respiratòria</a:t>
            </a:r>
            <a:r>
              <a:rPr lang="en-US">
                <a:solidFill>
                  <a:srgbClr val="333333"/>
                </a:solidFill>
                <a:highlight>
                  <a:schemeClr val="lt1"/>
                </a:highlight>
              </a:rPr>
              <a:t>: Es produeix una aturada respiratòria i el cor continua funcionant de 3 a 5  minuts, fins que l’absència d’oxigen origina un cessament de la funció cardíaca. Entre les possibles causes  hi ha intoxicacions, obstrucció de la via aèria, trastorns del sistema nerviós central, traumatismes toràcics… És la causa més freqüent en infants..</a:t>
            </a:r>
            <a:endParaRPr>
              <a:solidFill>
                <a:srgbClr val="333333"/>
              </a:solidFill>
              <a:highlight>
                <a:schemeClr val="lt1"/>
              </a:highlight>
            </a:endParaRPr>
          </a:p>
          <a:p>
            <a:pPr indent="0" lvl="0" marL="0" rtl="0" algn="just">
              <a:lnSpc>
                <a:spcPct val="115000"/>
              </a:lnSpc>
              <a:spcBef>
                <a:spcPts val="0"/>
              </a:spcBef>
              <a:spcAft>
                <a:spcPts val="0"/>
              </a:spcAft>
              <a:buClr>
                <a:srgbClr val="333333"/>
              </a:buClr>
              <a:buSzPts val="1200"/>
              <a:buFont typeface="Arial"/>
              <a:buNone/>
            </a:pPr>
            <a:r>
              <a:rPr b="1" lang="en-US">
                <a:solidFill>
                  <a:srgbClr val="333333"/>
                </a:solidFill>
                <a:highlight>
                  <a:schemeClr val="lt1"/>
                </a:highlight>
              </a:rPr>
              <a:t>Una aturada cardíaca</a:t>
            </a:r>
            <a:r>
              <a:rPr lang="en-US">
                <a:solidFill>
                  <a:srgbClr val="333333"/>
                </a:solidFill>
                <a:highlight>
                  <a:schemeClr val="lt1"/>
                </a:highlight>
              </a:rPr>
              <a:t>: provoca la manca d’oxigen en òrgans vitals com ara el cervell, i a l’instant es produeix l’aturada respiratòria. Entre les possibles causes d’una aturada cardíaca hi ha trastorns del ritme cardíac o atacs cardíacs com a conseqüència d’una obstrucció de les artèries coronàries, que provoquen una angina de pit, un infart i l’ACR. La majoria d’ACR en les persones  adultes són per causa cardíaca.</a:t>
            </a:r>
            <a:endParaRPr>
              <a:solidFill>
                <a:srgbClr val="333333"/>
              </a:solidFill>
              <a:highlight>
                <a:schemeClr val="lt1"/>
              </a:highlight>
            </a:endParaRPr>
          </a:p>
          <a:p>
            <a:pPr indent="0" lvl="0" marL="12700" marR="0" rtl="0" algn="l">
              <a:lnSpc>
                <a:spcPct val="100000"/>
              </a:lnSpc>
              <a:spcBef>
                <a:spcPts val="100"/>
              </a:spcBef>
              <a:spcAft>
                <a:spcPts val="0"/>
              </a:spcAft>
              <a:buClr>
                <a:srgbClr val="000000"/>
              </a:buClr>
              <a:buSzPts val="1600"/>
              <a:buFont typeface="Arial"/>
              <a:buNone/>
            </a:pPr>
            <a:r>
              <a:t/>
            </a:r>
            <a:endParaRPr sz="1600">
              <a:solidFill>
                <a:schemeClr val="dk1"/>
              </a:solidFill>
              <a:latin typeface="Tahoma"/>
              <a:ea typeface="Tahoma"/>
              <a:cs typeface="Tahoma"/>
              <a:sym typeface="Tahoma"/>
            </a:endParaRPr>
          </a:p>
          <a:p>
            <a:pPr indent="0" lvl="0" marL="12700" marR="0" rtl="0" algn="l">
              <a:lnSpc>
                <a:spcPct val="100000"/>
              </a:lnSpc>
              <a:spcBef>
                <a:spcPts val="100"/>
              </a:spcBef>
              <a:spcAft>
                <a:spcPts val="0"/>
              </a:spcAft>
              <a:buClr>
                <a:srgbClr val="000000"/>
              </a:buClr>
              <a:buSzPts val="1600"/>
              <a:buFont typeface="Arial"/>
              <a:buNone/>
            </a:pPr>
            <a:r>
              <a:t/>
            </a:r>
            <a:endParaRPr sz="1600">
              <a:solidFill>
                <a:schemeClr val="dk1"/>
              </a:solidFill>
              <a:latin typeface="Tahoma"/>
              <a:ea typeface="Tahoma"/>
              <a:cs typeface="Tahoma"/>
              <a:sym typeface="Tahoma"/>
            </a:endParaRPr>
          </a:p>
          <a:p>
            <a:pPr indent="0" lvl="0" marL="12700" marR="0" rtl="0" algn="l">
              <a:lnSpc>
                <a:spcPct val="100000"/>
              </a:lnSpc>
              <a:spcBef>
                <a:spcPts val="100"/>
              </a:spcBef>
              <a:spcAft>
                <a:spcPts val="0"/>
              </a:spcAft>
              <a:buClr>
                <a:srgbClr val="000000"/>
              </a:buClr>
              <a:buSzPts val="1600"/>
              <a:buFont typeface="Arial"/>
              <a:buNone/>
            </a:pPr>
            <a:r>
              <a:t/>
            </a:r>
            <a:endParaRPr sz="1600">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t/>
            </a:r>
            <a:endParaRPr b="0" i="0" sz="1600" u="none" cap="none" strike="noStrike">
              <a:solidFill>
                <a:schemeClr val="dk1"/>
              </a:solidFill>
              <a:latin typeface="Tahoma"/>
              <a:ea typeface="Tahoma"/>
              <a:cs typeface="Tahoma"/>
              <a:sym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5"/>
          <p:cNvSpPr txBox="1"/>
          <p:nvPr/>
        </p:nvSpPr>
        <p:spPr>
          <a:xfrm rot="-5400000">
            <a:off x="8441905" y="4035080"/>
            <a:ext cx="964500" cy="154500"/>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348" name="Google Shape;348;p25"/>
          <p:cNvSpPr txBox="1"/>
          <p:nvPr/>
        </p:nvSpPr>
        <p:spPr>
          <a:xfrm>
            <a:off x="117047" y="18650"/>
            <a:ext cx="88845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349" name="Google Shape;349;p25"/>
          <p:cNvSpPr txBox="1"/>
          <p:nvPr/>
        </p:nvSpPr>
        <p:spPr>
          <a:xfrm>
            <a:off x="0" y="480600"/>
            <a:ext cx="7072500" cy="23625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400" u="none" cap="none" strike="noStrike">
                <a:solidFill>
                  <a:schemeClr val="dk1"/>
                </a:solidFill>
                <a:latin typeface="Tahoma"/>
                <a:ea typeface="Tahoma"/>
                <a:cs typeface="Tahoma"/>
                <a:sym typeface="Tahoma"/>
              </a:rPr>
              <a:t>L'algoritme de SVB pediàtric</a:t>
            </a:r>
            <a:endParaRPr b="0" i="0" sz="24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000" u="none" cap="none" strike="noStrike">
                <a:solidFill>
                  <a:schemeClr val="dk1"/>
                </a:solidFill>
                <a:latin typeface="Tahoma"/>
                <a:ea typeface="Tahoma"/>
                <a:cs typeface="Tahoma"/>
                <a:sym typeface="Tahoma"/>
              </a:rPr>
              <a:t>Respira normalment?</a:t>
            </a:r>
            <a:endParaRPr b="0" i="0" sz="2000" u="none" cap="none" strike="noStrike">
              <a:solidFill>
                <a:schemeClr val="dk1"/>
              </a:solidFill>
              <a:latin typeface="Tahoma"/>
              <a:ea typeface="Tahoma"/>
              <a:cs typeface="Tahoma"/>
              <a:sym typeface="Tahoma"/>
            </a:endParaRPr>
          </a:p>
          <a:p>
            <a:pPr indent="0" lvl="0" marL="0" marR="0" rtl="0" algn="l">
              <a:lnSpc>
                <a:spcPct val="100000"/>
              </a:lnSpc>
              <a:spcBef>
                <a:spcPts val="2095"/>
              </a:spcBef>
              <a:spcAft>
                <a:spcPts val="0"/>
              </a:spcAft>
              <a:buNone/>
            </a:pPr>
            <a:r>
              <a:rPr b="1" i="0" lang="en-US" sz="1600" u="none" cap="none" strike="noStrike">
                <a:solidFill>
                  <a:schemeClr val="dk1"/>
                </a:solidFill>
                <a:latin typeface="Tahoma"/>
                <a:ea typeface="Tahoma"/>
                <a:cs typeface="Tahoma"/>
                <a:sym typeface="Tahoma"/>
              </a:rPr>
              <a:t>Si respira amb normalitat</a:t>
            </a:r>
            <a:r>
              <a:rPr b="0" i="0" lang="en-US" sz="1600" u="none" cap="none" strike="noStrike">
                <a:solidFill>
                  <a:schemeClr val="dk1"/>
                </a:solidFill>
                <a:latin typeface="Tahoma"/>
                <a:ea typeface="Tahoma"/>
                <a:cs typeface="Tahoma"/>
                <a:sym typeface="Tahoma"/>
              </a:rPr>
              <a:t>: Infants deixar-la en PLS. Lactants a coll amb el cap més ba</a:t>
            </a:r>
            <a:r>
              <a:rPr lang="en-US" sz="1600">
                <a:solidFill>
                  <a:schemeClr val="dk1"/>
                </a:solidFill>
                <a:latin typeface="Tahoma"/>
                <a:ea typeface="Tahoma"/>
                <a:cs typeface="Tahoma"/>
                <a:sym typeface="Tahoma"/>
              </a:rPr>
              <a:t>ix que les cames</a:t>
            </a:r>
            <a:endParaRPr b="0" i="0" sz="1600" u="none" cap="none" strike="noStrike">
              <a:solidFill>
                <a:schemeClr val="dk1"/>
              </a:solidFill>
              <a:latin typeface="Tahoma"/>
              <a:ea typeface="Tahoma"/>
              <a:cs typeface="Tahoma"/>
              <a:sym typeface="Tahoma"/>
            </a:endParaRPr>
          </a:p>
          <a:p>
            <a:pPr indent="0" lvl="1" marL="457200" marR="0" rtl="0" algn="l">
              <a:lnSpc>
                <a:spcPct val="100000"/>
              </a:lnSpc>
              <a:spcBef>
                <a:spcPts val="50"/>
              </a:spcBef>
              <a:spcAft>
                <a:spcPts val="0"/>
              </a:spcAft>
              <a:buClr>
                <a:srgbClr val="B7B7B7"/>
              </a:buClr>
              <a:buSzPts val="2000"/>
              <a:buFont typeface="Lucida Sans"/>
              <a:buNone/>
            </a:pPr>
            <a:r>
              <a:t/>
            </a:r>
            <a:endParaRPr b="0" i="0" sz="2000" u="none" cap="none" strike="noStrike">
              <a:solidFill>
                <a:schemeClr val="dk1"/>
              </a:solidFill>
              <a:latin typeface="Tahoma"/>
              <a:ea typeface="Tahoma"/>
              <a:cs typeface="Tahoma"/>
              <a:sym typeface="Tahoma"/>
            </a:endParaRPr>
          </a:p>
          <a:p>
            <a:pPr indent="0" lvl="0" marL="0" marR="5080" rtl="0" algn="l">
              <a:lnSpc>
                <a:spcPct val="118750"/>
              </a:lnSpc>
              <a:spcBef>
                <a:spcPts val="0"/>
              </a:spcBef>
              <a:spcAft>
                <a:spcPts val="0"/>
              </a:spcAft>
              <a:buNone/>
            </a:pPr>
            <a:r>
              <a:rPr b="1" i="0" lang="en-US" sz="1600" u="none" cap="none" strike="noStrike">
                <a:solidFill>
                  <a:schemeClr val="dk1"/>
                </a:solidFill>
                <a:latin typeface="Tahoma"/>
                <a:ea typeface="Tahoma"/>
                <a:cs typeface="Tahoma"/>
                <a:sym typeface="Tahoma"/>
              </a:rPr>
              <a:t>Si no respira o no ho fa amb normalitat</a:t>
            </a:r>
            <a:r>
              <a:rPr b="0" i="0" lang="en-US" sz="1600" u="none" cap="none" strike="noStrike">
                <a:solidFill>
                  <a:schemeClr val="dk1"/>
                </a:solidFill>
                <a:latin typeface="Tahoma"/>
                <a:ea typeface="Tahoma"/>
                <a:cs typeface="Tahoma"/>
                <a:sym typeface="Tahoma"/>
              </a:rPr>
              <a:t>: obrir-li la boca i  buscar si algun cos estrany que obstrueix la via.</a:t>
            </a:r>
            <a:endParaRPr b="0" i="0" sz="1600" u="none" cap="none" strike="noStrike">
              <a:solidFill>
                <a:schemeClr val="dk1"/>
              </a:solidFill>
              <a:latin typeface="Tahoma"/>
              <a:ea typeface="Tahoma"/>
              <a:cs typeface="Tahoma"/>
              <a:sym typeface="Tahoma"/>
            </a:endParaRPr>
          </a:p>
        </p:txBody>
      </p:sp>
      <p:pic>
        <p:nvPicPr>
          <p:cNvPr id="350" name="Google Shape;350;p25"/>
          <p:cNvPicPr preferRelativeResize="0"/>
          <p:nvPr/>
        </p:nvPicPr>
        <p:blipFill rotWithShape="1">
          <a:blip r:embed="rId3">
            <a:alphaModFix/>
          </a:blip>
          <a:srcRect b="0" l="0" r="0" t="0"/>
          <a:stretch/>
        </p:blipFill>
        <p:spPr>
          <a:xfrm>
            <a:off x="7225224" y="848606"/>
            <a:ext cx="1918782" cy="364645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6"/>
          <p:cNvSpPr txBox="1"/>
          <p:nvPr/>
        </p:nvSpPr>
        <p:spPr>
          <a:xfrm>
            <a:off x="117047" y="18650"/>
            <a:ext cx="8785500" cy="391800"/>
          </a:xfrm>
          <a:prstGeom prst="rect">
            <a:avLst/>
          </a:prstGeom>
          <a:noFill/>
          <a:ln>
            <a:noFill/>
          </a:ln>
        </p:spPr>
        <p:txBody>
          <a:bodyPr anchorCtr="0" anchor="t" bIns="0" lIns="0" spcFirstLastPara="1" rIns="0" wrap="square" tIns="20300">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Tahoma"/>
              <a:ea typeface="Tahoma"/>
              <a:cs typeface="Tahoma"/>
              <a:sym typeface="Tahoma"/>
            </a:endParaRPr>
          </a:p>
          <a:p>
            <a:pPr indent="0" lvl="0" marL="12700" marR="0" rtl="0" algn="l">
              <a:lnSpc>
                <a:spcPct val="100000"/>
              </a:lnSpc>
              <a:spcBef>
                <a:spcPts val="135"/>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356" name="Google Shape;356;p26"/>
          <p:cNvSpPr txBox="1"/>
          <p:nvPr/>
        </p:nvSpPr>
        <p:spPr>
          <a:xfrm>
            <a:off x="301325" y="480600"/>
            <a:ext cx="6342600" cy="8100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i="0" lang="en-US" sz="2600" u="none" cap="none" strike="noStrike">
                <a:solidFill>
                  <a:schemeClr val="dk1"/>
                </a:solidFill>
                <a:latin typeface="Tahoma"/>
                <a:ea typeface="Tahoma"/>
                <a:cs typeface="Tahoma"/>
                <a:sym typeface="Tahoma"/>
              </a:rPr>
              <a:t>L'algoritme de SVB pediàtric</a:t>
            </a:r>
            <a:endParaRPr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i="0" lang="en-US" sz="2200" u="none" cap="none" strike="noStrike">
                <a:solidFill>
                  <a:schemeClr val="dk1"/>
                </a:solidFill>
                <a:latin typeface="Tahoma"/>
                <a:ea typeface="Tahoma"/>
                <a:cs typeface="Tahoma"/>
                <a:sym typeface="Tahoma"/>
              </a:rPr>
              <a:t>Respira normalment?</a:t>
            </a:r>
            <a:endParaRPr i="0" sz="2200" u="none" cap="none" strike="noStrike">
              <a:solidFill>
                <a:schemeClr val="dk1"/>
              </a:solidFill>
              <a:latin typeface="Tahoma"/>
              <a:ea typeface="Tahoma"/>
              <a:cs typeface="Tahoma"/>
              <a:sym typeface="Tahoma"/>
            </a:endParaRPr>
          </a:p>
        </p:txBody>
      </p:sp>
      <p:sp>
        <p:nvSpPr>
          <p:cNvPr id="357" name="Google Shape;357;p26"/>
          <p:cNvSpPr txBox="1"/>
          <p:nvPr/>
        </p:nvSpPr>
        <p:spPr>
          <a:xfrm>
            <a:off x="0" y="1652475"/>
            <a:ext cx="4373700" cy="33813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Tahoma"/>
                <a:ea typeface="Tahoma"/>
                <a:cs typeface="Tahoma"/>
                <a:sym typeface="Tahoma"/>
              </a:rPr>
              <a:t>Aplicar 5 ventilacions de rescat.</a:t>
            </a:r>
            <a:endParaRPr b="0" i="0" sz="1600" u="none" cap="none" strike="noStrike">
              <a:solidFill>
                <a:schemeClr val="dk1"/>
              </a:solidFill>
              <a:latin typeface="Tahoma"/>
              <a:ea typeface="Tahoma"/>
              <a:cs typeface="Tahoma"/>
              <a:sym typeface="Tahoma"/>
            </a:endParaRPr>
          </a:p>
          <a:p>
            <a:pPr indent="-330200" lvl="1" marL="800100" marR="0" rtl="0" algn="l">
              <a:lnSpc>
                <a:spcPct val="100000"/>
              </a:lnSpc>
              <a:spcBef>
                <a:spcPts val="178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Assegurar-se que la via està oberta.</a:t>
            </a:r>
            <a:endParaRPr b="0" i="0" sz="1600" u="none" cap="none" strike="noStrike">
              <a:solidFill>
                <a:schemeClr val="dk1"/>
              </a:solidFill>
              <a:latin typeface="Tahoma"/>
              <a:ea typeface="Tahoma"/>
              <a:cs typeface="Tahoma"/>
              <a:sym typeface="Tahoma"/>
            </a:endParaRPr>
          </a:p>
          <a:p>
            <a:pPr indent="-330200" lvl="1" marL="800100" marR="0" rtl="0" algn="l">
              <a:lnSpc>
                <a:spcPct val="100000"/>
              </a:lnSpc>
              <a:spcBef>
                <a:spcPts val="178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Realitzar el boca a boca</a:t>
            </a:r>
            <a:r>
              <a:rPr lang="en-US" sz="1600">
                <a:solidFill>
                  <a:schemeClr val="dk1"/>
                </a:solidFill>
                <a:latin typeface="Tahoma"/>
                <a:ea typeface="Tahoma"/>
                <a:cs typeface="Tahoma"/>
                <a:sym typeface="Tahoma"/>
              </a:rPr>
              <a:t> (Lactants boca-boca-nas, infants boca a boca)</a:t>
            </a:r>
            <a:endParaRPr b="0" i="0" sz="1600" u="none" cap="none" strike="noStrike">
              <a:solidFill>
                <a:schemeClr val="dk1"/>
              </a:solidFill>
              <a:latin typeface="Tahoma"/>
              <a:ea typeface="Tahoma"/>
              <a:cs typeface="Tahoma"/>
              <a:sym typeface="Tahoma"/>
            </a:endParaRPr>
          </a:p>
          <a:p>
            <a:pPr indent="-330200" lvl="1" marL="800100" marR="0" rtl="0" algn="l">
              <a:lnSpc>
                <a:spcPct val="100000"/>
              </a:lnSpc>
              <a:spcBef>
                <a:spcPts val="178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Insuflar aire.</a:t>
            </a:r>
            <a:endParaRPr b="0" i="0" sz="1600" u="none" cap="none" strike="noStrike">
              <a:solidFill>
                <a:schemeClr val="dk1"/>
              </a:solidFill>
              <a:latin typeface="Tahoma"/>
              <a:ea typeface="Tahoma"/>
              <a:cs typeface="Tahoma"/>
              <a:sym typeface="Tahoma"/>
            </a:endParaRPr>
          </a:p>
          <a:p>
            <a:pPr indent="0" lvl="0" marL="0" marR="5080" rtl="0" algn="l">
              <a:lnSpc>
                <a:spcPct val="104200"/>
              </a:lnSpc>
              <a:spcBef>
                <a:spcPts val="1700"/>
              </a:spcBef>
              <a:spcAft>
                <a:spcPts val="0"/>
              </a:spcAft>
              <a:buNone/>
            </a:pPr>
            <a:r>
              <a:rPr b="0" i="0" lang="en-US" sz="1600" u="none" cap="none" strike="noStrike">
                <a:solidFill>
                  <a:schemeClr val="dk1"/>
                </a:solidFill>
                <a:latin typeface="Tahoma"/>
                <a:ea typeface="Tahoma"/>
                <a:cs typeface="Tahoma"/>
                <a:sym typeface="Tahoma"/>
              </a:rPr>
              <a:t>Si les ventilacions no són efectives: passar a  les compressions toràciques</a:t>
            </a:r>
            <a:r>
              <a:rPr lang="en-US" sz="1600">
                <a:solidFill>
                  <a:schemeClr val="dk1"/>
                </a:solidFill>
                <a:latin typeface="Tahoma"/>
                <a:ea typeface="Tahoma"/>
                <a:cs typeface="Tahoma"/>
                <a:sym typeface="Tahoma"/>
              </a:rPr>
              <a:t> (15)</a:t>
            </a:r>
            <a:endParaRPr sz="1600">
              <a:solidFill>
                <a:schemeClr val="dk1"/>
              </a:solidFill>
              <a:latin typeface="Tahoma"/>
              <a:ea typeface="Tahoma"/>
              <a:cs typeface="Tahoma"/>
              <a:sym typeface="Tahoma"/>
            </a:endParaRPr>
          </a:p>
          <a:p>
            <a:pPr indent="0" lvl="0" marL="0" marR="5080" rtl="0" algn="l">
              <a:lnSpc>
                <a:spcPct val="104200"/>
              </a:lnSpc>
              <a:spcBef>
                <a:spcPts val="1700"/>
              </a:spcBef>
              <a:spcAft>
                <a:spcPts val="0"/>
              </a:spcAft>
              <a:buNone/>
            </a:pPr>
            <a:r>
              <a:rPr lang="en-US" sz="1600">
                <a:solidFill>
                  <a:schemeClr val="dk1"/>
                </a:solidFill>
                <a:latin typeface="Tahoma"/>
                <a:ea typeface="Tahoma"/>
                <a:cs typeface="Tahoma"/>
                <a:sym typeface="Tahoma"/>
              </a:rPr>
              <a:t>En lactants amb dos dits, en infants amb una  ma</a:t>
            </a:r>
            <a:endParaRPr sz="1600">
              <a:solidFill>
                <a:schemeClr val="dk1"/>
              </a:solidFill>
              <a:latin typeface="Tahoma"/>
              <a:ea typeface="Tahoma"/>
              <a:cs typeface="Tahoma"/>
              <a:sym typeface="Tahoma"/>
            </a:endParaRPr>
          </a:p>
        </p:txBody>
      </p:sp>
      <p:pic>
        <p:nvPicPr>
          <p:cNvPr id="358" name="Google Shape;358;p26"/>
          <p:cNvPicPr preferRelativeResize="0"/>
          <p:nvPr/>
        </p:nvPicPr>
        <p:blipFill rotWithShape="1">
          <a:blip r:embed="rId3">
            <a:alphaModFix/>
          </a:blip>
          <a:srcRect b="0" l="0" r="0" t="0"/>
          <a:stretch/>
        </p:blipFill>
        <p:spPr>
          <a:xfrm>
            <a:off x="4373729" y="1460309"/>
            <a:ext cx="2143581" cy="1788603"/>
          </a:xfrm>
          <a:prstGeom prst="rect">
            <a:avLst/>
          </a:prstGeom>
          <a:noFill/>
          <a:ln>
            <a:noFill/>
          </a:ln>
        </p:spPr>
      </p:pic>
      <p:pic>
        <p:nvPicPr>
          <p:cNvPr id="359" name="Google Shape;359;p26"/>
          <p:cNvPicPr preferRelativeResize="0"/>
          <p:nvPr/>
        </p:nvPicPr>
        <p:blipFill rotWithShape="1">
          <a:blip r:embed="rId4">
            <a:alphaModFix/>
          </a:blip>
          <a:srcRect b="0" l="0" r="0" t="0"/>
          <a:stretch/>
        </p:blipFill>
        <p:spPr>
          <a:xfrm>
            <a:off x="6756667" y="947506"/>
            <a:ext cx="1918780" cy="364645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7"/>
          <p:cNvSpPr txBox="1"/>
          <p:nvPr/>
        </p:nvSpPr>
        <p:spPr>
          <a:xfrm rot="-5400000">
            <a:off x="8441905" y="4035080"/>
            <a:ext cx="964500" cy="154500"/>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365" name="Google Shape;365;p27"/>
          <p:cNvSpPr txBox="1"/>
          <p:nvPr/>
        </p:nvSpPr>
        <p:spPr>
          <a:xfrm>
            <a:off x="117049" y="18650"/>
            <a:ext cx="6576300" cy="3831900"/>
          </a:xfrm>
          <a:prstGeom prst="rect">
            <a:avLst/>
          </a:prstGeom>
          <a:noFill/>
          <a:ln>
            <a:noFill/>
          </a:ln>
        </p:spPr>
        <p:txBody>
          <a:bodyPr anchorCtr="0" anchor="t" bIns="0" lIns="0" spcFirstLastPara="1" rIns="0" wrap="square" tIns="20300">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Tahoma"/>
              <a:ea typeface="Tahoma"/>
              <a:cs typeface="Tahoma"/>
              <a:sym typeface="Tahoma"/>
            </a:endParaRPr>
          </a:p>
          <a:p>
            <a:pPr indent="0" lvl="0" marL="12700" marR="0" rtl="0" algn="l">
              <a:lnSpc>
                <a:spcPct val="100000"/>
              </a:lnSpc>
              <a:spcBef>
                <a:spcPts val="135"/>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400" u="none" cap="none" strike="noStrike">
                <a:solidFill>
                  <a:schemeClr val="dk1"/>
                </a:solidFill>
                <a:latin typeface="Tahoma"/>
                <a:ea typeface="Tahoma"/>
                <a:cs typeface="Tahoma"/>
                <a:sym typeface="Tahoma"/>
              </a:rPr>
              <a:t>L'algoritme de SVB pediàtric</a:t>
            </a:r>
            <a:endParaRPr b="0" i="0" sz="24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2000" u="none" cap="none" strike="noStrike">
                <a:solidFill>
                  <a:schemeClr val="dk1"/>
                </a:solidFill>
                <a:latin typeface="Tahoma"/>
                <a:ea typeface="Tahoma"/>
                <a:cs typeface="Tahoma"/>
                <a:sym typeface="Tahoma"/>
              </a:rPr>
              <a:t>No hi ha signes de vida?</a:t>
            </a:r>
            <a:endParaRPr b="0" i="0" sz="2000" u="none" cap="none" strike="noStrike">
              <a:solidFill>
                <a:schemeClr val="dk1"/>
              </a:solidFill>
              <a:latin typeface="Tahoma"/>
              <a:ea typeface="Tahoma"/>
              <a:cs typeface="Tahoma"/>
              <a:sym typeface="Tahoma"/>
            </a:endParaRPr>
          </a:p>
          <a:p>
            <a:pPr indent="0" lvl="0" marL="0" marR="0" rtl="0" algn="l">
              <a:lnSpc>
                <a:spcPct val="100000"/>
              </a:lnSpc>
              <a:spcBef>
                <a:spcPts val="2385"/>
              </a:spcBef>
              <a:spcAft>
                <a:spcPts val="0"/>
              </a:spcAft>
              <a:buNone/>
            </a:pPr>
            <a:r>
              <a:rPr b="0" i="0" lang="en-US" sz="1600" u="none" cap="none" strike="noStrike">
                <a:solidFill>
                  <a:schemeClr val="dk1"/>
                </a:solidFill>
                <a:latin typeface="Tahoma"/>
                <a:ea typeface="Tahoma"/>
                <a:cs typeface="Tahoma"/>
                <a:sym typeface="Tahoma"/>
              </a:rPr>
              <a:t>Comprovar si la víctima mostra signes de vida:</a:t>
            </a:r>
            <a:endParaRPr b="0" i="0" sz="1600" u="none" cap="none" strike="noStrike">
              <a:solidFill>
                <a:schemeClr val="dk1"/>
              </a:solidFill>
              <a:latin typeface="Tahoma"/>
              <a:ea typeface="Tahoma"/>
              <a:cs typeface="Tahoma"/>
              <a:sym typeface="Tahoma"/>
            </a:endParaRPr>
          </a:p>
          <a:p>
            <a:pPr indent="-330835" lvl="1" marL="1111250" marR="0" rtl="0" algn="l">
              <a:lnSpc>
                <a:spcPct val="100000"/>
              </a:lnSpc>
              <a:spcBef>
                <a:spcPts val="1780"/>
              </a:spcBef>
              <a:spcAft>
                <a:spcPts val="0"/>
              </a:spcAft>
              <a:buClr>
                <a:srgbClr val="B7B7B7"/>
              </a:buClr>
              <a:buSzPts val="1600"/>
              <a:buFont typeface="Lucida Sans"/>
              <a:buChar char="●"/>
            </a:pPr>
            <a:r>
              <a:rPr b="1" i="0" lang="en-US" sz="1600" u="none" cap="none" strike="noStrike">
                <a:solidFill>
                  <a:schemeClr val="dk1"/>
                </a:solidFill>
                <a:latin typeface="Tahoma"/>
                <a:ea typeface="Tahoma"/>
                <a:cs typeface="Tahoma"/>
                <a:sym typeface="Tahoma"/>
              </a:rPr>
              <a:t>Si mostra signes de vida</a:t>
            </a:r>
            <a:r>
              <a:rPr b="0" i="0" lang="en-US" sz="1600" u="none" cap="none" strike="noStrike">
                <a:solidFill>
                  <a:schemeClr val="dk1"/>
                </a:solidFill>
                <a:latin typeface="Tahoma"/>
                <a:ea typeface="Tahoma"/>
                <a:cs typeface="Tahoma"/>
                <a:sym typeface="Tahoma"/>
              </a:rPr>
              <a:t>: col·locar-la en PLS.</a:t>
            </a:r>
            <a:endParaRPr b="0" i="0" sz="1600" u="none" cap="none" strike="noStrike">
              <a:solidFill>
                <a:schemeClr val="dk1"/>
              </a:solidFill>
              <a:latin typeface="Tahoma"/>
              <a:ea typeface="Tahoma"/>
              <a:cs typeface="Tahoma"/>
              <a:sym typeface="Tahoma"/>
            </a:endParaRPr>
          </a:p>
          <a:p>
            <a:pPr indent="0" lvl="1" marL="457200" marR="0" rtl="0" algn="l">
              <a:lnSpc>
                <a:spcPct val="100000"/>
              </a:lnSpc>
              <a:spcBef>
                <a:spcPts val="50"/>
              </a:spcBef>
              <a:spcAft>
                <a:spcPts val="0"/>
              </a:spcAft>
              <a:buClr>
                <a:srgbClr val="B7B7B7"/>
              </a:buClr>
              <a:buSzPts val="1500"/>
              <a:buFont typeface="Lucida Sans"/>
              <a:buNone/>
            </a:pPr>
            <a:r>
              <a:t/>
            </a:r>
            <a:endParaRPr b="0" i="0" sz="1500" u="none" cap="none" strike="noStrike">
              <a:solidFill>
                <a:schemeClr val="dk1"/>
              </a:solidFill>
              <a:latin typeface="Tahoma"/>
              <a:ea typeface="Tahoma"/>
              <a:cs typeface="Tahoma"/>
              <a:sym typeface="Tahoma"/>
            </a:endParaRPr>
          </a:p>
          <a:p>
            <a:pPr indent="-330200" lvl="1" marL="1111250" marR="214629" rtl="0" algn="l">
              <a:lnSpc>
                <a:spcPct val="118750"/>
              </a:lnSpc>
              <a:spcBef>
                <a:spcPts val="0"/>
              </a:spcBef>
              <a:spcAft>
                <a:spcPts val="0"/>
              </a:spcAft>
              <a:buClr>
                <a:srgbClr val="B7B7B7"/>
              </a:buClr>
              <a:buSzPts val="1600"/>
              <a:buFont typeface="Lucida Sans"/>
              <a:buChar char="●"/>
            </a:pPr>
            <a:r>
              <a:rPr b="1" i="0" lang="en-US" sz="1600" u="none" cap="none" strike="noStrike">
                <a:solidFill>
                  <a:schemeClr val="dk1"/>
                </a:solidFill>
                <a:latin typeface="Tahoma"/>
                <a:ea typeface="Tahoma"/>
                <a:cs typeface="Tahoma"/>
                <a:sym typeface="Tahoma"/>
              </a:rPr>
              <a:t>Si s'aprecien signes de vida, però no respira amb  normalitat</a:t>
            </a:r>
            <a:r>
              <a:rPr b="0" i="0" lang="en-US" sz="1600" u="none" cap="none" strike="noStrike">
                <a:solidFill>
                  <a:schemeClr val="dk1"/>
                </a:solidFill>
                <a:latin typeface="Tahoma"/>
                <a:ea typeface="Tahoma"/>
                <a:cs typeface="Tahoma"/>
                <a:sym typeface="Tahoma"/>
              </a:rPr>
              <a:t>: reprendre amb les ventilacions.</a:t>
            </a:r>
            <a:endParaRPr b="0" i="0" sz="1600" u="none" cap="none" strike="noStrike">
              <a:solidFill>
                <a:schemeClr val="dk1"/>
              </a:solidFill>
              <a:latin typeface="Tahoma"/>
              <a:ea typeface="Tahoma"/>
              <a:cs typeface="Tahoma"/>
              <a:sym typeface="Tahoma"/>
            </a:endParaRPr>
          </a:p>
          <a:p>
            <a:pPr indent="0" lvl="1" marL="457200" marR="0" rtl="0" algn="l">
              <a:lnSpc>
                <a:spcPct val="100000"/>
              </a:lnSpc>
              <a:spcBef>
                <a:spcPts val="50"/>
              </a:spcBef>
              <a:spcAft>
                <a:spcPts val="0"/>
              </a:spcAft>
              <a:buClr>
                <a:srgbClr val="B7B7B7"/>
              </a:buClr>
              <a:buSzPts val="1450"/>
              <a:buFont typeface="Lucida Sans"/>
              <a:buNone/>
            </a:pPr>
            <a:r>
              <a:t/>
            </a:r>
            <a:endParaRPr b="0" i="0" sz="1450" u="none" cap="none" strike="noStrike">
              <a:solidFill>
                <a:schemeClr val="dk1"/>
              </a:solidFill>
              <a:latin typeface="Tahoma"/>
              <a:ea typeface="Tahoma"/>
              <a:cs typeface="Tahoma"/>
              <a:sym typeface="Tahoma"/>
            </a:endParaRPr>
          </a:p>
          <a:p>
            <a:pPr indent="-330200" lvl="1" marL="1111250" marR="5080" rtl="0" algn="l">
              <a:lnSpc>
                <a:spcPct val="118750"/>
              </a:lnSpc>
              <a:spcBef>
                <a:spcPts val="0"/>
              </a:spcBef>
              <a:spcAft>
                <a:spcPts val="0"/>
              </a:spcAft>
              <a:buClr>
                <a:srgbClr val="B7B7B7"/>
              </a:buClr>
              <a:buSzPts val="1600"/>
              <a:buFont typeface="Lucida Sans"/>
              <a:buChar char="●"/>
            </a:pPr>
            <a:r>
              <a:rPr b="1" i="0" lang="en-US" sz="1600" u="none" cap="none" strike="noStrike">
                <a:solidFill>
                  <a:schemeClr val="dk1"/>
                </a:solidFill>
                <a:latin typeface="Tahoma"/>
                <a:ea typeface="Tahoma"/>
                <a:cs typeface="Tahoma"/>
                <a:sym typeface="Tahoma"/>
              </a:rPr>
              <a:t>Si no hi ha resposta</a:t>
            </a:r>
            <a:r>
              <a:rPr b="0" i="0" lang="en-US" sz="1600" u="none" cap="none" strike="noStrike">
                <a:solidFill>
                  <a:schemeClr val="dk1"/>
                </a:solidFill>
                <a:latin typeface="Tahoma"/>
                <a:ea typeface="Tahoma"/>
                <a:cs typeface="Tahoma"/>
                <a:sym typeface="Tahoma"/>
              </a:rPr>
              <a:t>: continuar amb la RCP aplicant 15  compressions toràciques.</a:t>
            </a:r>
            <a:endParaRPr b="0" i="0" sz="1600" u="none" cap="none" strike="noStrike">
              <a:solidFill>
                <a:schemeClr val="dk1"/>
              </a:solidFill>
              <a:latin typeface="Tahoma"/>
              <a:ea typeface="Tahoma"/>
              <a:cs typeface="Tahoma"/>
              <a:sym typeface="Tahoma"/>
            </a:endParaRPr>
          </a:p>
        </p:txBody>
      </p:sp>
      <p:pic>
        <p:nvPicPr>
          <p:cNvPr id="366" name="Google Shape;366;p27"/>
          <p:cNvPicPr preferRelativeResize="0"/>
          <p:nvPr/>
        </p:nvPicPr>
        <p:blipFill rotWithShape="1">
          <a:blip r:embed="rId3">
            <a:alphaModFix/>
          </a:blip>
          <a:srcRect b="0" l="0" r="0" t="0"/>
          <a:stretch/>
        </p:blipFill>
        <p:spPr>
          <a:xfrm>
            <a:off x="7072575" y="939875"/>
            <a:ext cx="2071425" cy="36483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8"/>
          <p:cNvSpPr txBox="1"/>
          <p:nvPr/>
        </p:nvSpPr>
        <p:spPr>
          <a:xfrm>
            <a:off x="117048" y="18650"/>
            <a:ext cx="7318200" cy="24909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400" u="none" cap="none" strike="noStrike">
                <a:solidFill>
                  <a:schemeClr val="dk1"/>
                </a:solidFill>
                <a:latin typeface="Tahoma"/>
                <a:ea typeface="Tahoma"/>
                <a:cs typeface="Tahoma"/>
                <a:sym typeface="Tahoma"/>
              </a:rPr>
              <a:t>L'algoritme de SVB pediàtric</a:t>
            </a:r>
            <a:endParaRPr b="0" i="0" sz="24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2000" u="none" cap="none" strike="noStrike">
                <a:solidFill>
                  <a:schemeClr val="dk1"/>
                </a:solidFill>
                <a:latin typeface="Tahoma"/>
                <a:ea typeface="Tahoma"/>
                <a:cs typeface="Tahoma"/>
                <a:sym typeface="Tahoma"/>
              </a:rPr>
              <a:t>No hi ha signes de vida?</a:t>
            </a:r>
            <a:endParaRPr b="0" i="0" sz="2000" u="none" cap="none" strike="noStrike">
              <a:solidFill>
                <a:schemeClr val="dk1"/>
              </a:solidFill>
              <a:latin typeface="Tahoma"/>
              <a:ea typeface="Tahoma"/>
              <a:cs typeface="Tahoma"/>
              <a:sym typeface="Tahoma"/>
            </a:endParaRPr>
          </a:p>
          <a:p>
            <a:pPr indent="-330835" lvl="0" marL="654050" marR="0" rtl="0" algn="l">
              <a:lnSpc>
                <a:spcPct val="100000"/>
              </a:lnSpc>
              <a:spcBef>
                <a:spcPts val="1230"/>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Aplicar 15 compressions toràciques:</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50"/>
              </a:spcBef>
              <a:spcAft>
                <a:spcPts val="0"/>
              </a:spcAft>
              <a:buClr>
                <a:srgbClr val="2980B9"/>
              </a:buClr>
              <a:buSzPts val="1500"/>
              <a:buFont typeface="Lucida Sans"/>
              <a:buNone/>
            </a:pPr>
            <a:r>
              <a:t/>
            </a:r>
            <a:endParaRPr b="0" i="0" sz="1500" u="none" cap="none" strike="noStrike">
              <a:solidFill>
                <a:schemeClr val="dk1"/>
              </a:solidFill>
              <a:latin typeface="Tahoma"/>
              <a:ea typeface="Tahoma"/>
              <a:cs typeface="Tahoma"/>
              <a:sym typeface="Tahoma"/>
            </a:endParaRPr>
          </a:p>
          <a:p>
            <a:pPr indent="-330200" lvl="1" marL="1111250" marR="939164" rtl="0" algn="l">
              <a:lnSpc>
                <a:spcPct val="118750"/>
              </a:lnSpc>
              <a:spcBef>
                <a:spcPts val="5"/>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En </a:t>
            </a:r>
            <a:r>
              <a:rPr b="1" i="0" lang="en-US" sz="1600" u="none" cap="none" strike="noStrike">
                <a:solidFill>
                  <a:schemeClr val="dk1"/>
                </a:solidFill>
                <a:latin typeface="Tahoma"/>
                <a:ea typeface="Tahoma"/>
                <a:cs typeface="Tahoma"/>
                <a:sym typeface="Tahoma"/>
              </a:rPr>
              <a:t>nens i nenes</a:t>
            </a:r>
            <a:r>
              <a:rPr b="0" i="0" lang="en-US" sz="1600" u="none" cap="none" strike="noStrike">
                <a:solidFill>
                  <a:schemeClr val="dk1"/>
                </a:solidFill>
                <a:latin typeface="Tahoma"/>
                <a:ea typeface="Tahoma"/>
                <a:cs typeface="Tahoma"/>
                <a:sym typeface="Tahoma"/>
              </a:rPr>
              <a:t>: comprimir amb una  mà o les dues.</a:t>
            </a:r>
            <a:endParaRPr b="0" i="0" sz="1600" u="none" cap="none" strike="noStrike">
              <a:solidFill>
                <a:schemeClr val="dk1"/>
              </a:solidFill>
              <a:latin typeface="Tahoma"/>
              <a:ea typeface="Tahoma"/>
              <a:cs typeface="Tahoma"/>
              <a:sym typeface="Tahoma"/>
            </a:endParaRPr>
          </a:p>
          <a:p>
            <a:pPr indent="-330835" lvl="1" marL="1111250" marR="0" rtl="0" algn="l">
              <a:lnSpc>
                <a:spcPct val="100000"/>
              </a:lnSpc>
              <a:spcBef>
                <a:spcPts val="172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En </a:t>
            </a:r>
            <a:r>
              <a:rPr b="1" i="0" lang="en-US" sz="1600" u="none" cap="none" strike="noStrike">
                <a:solidFill>
                  <a:schemeClr val="dk1"/>
                </a:solidFill>
                <a:latin typeface="Tahoma"/>
                <a:ea typeface="Tahoma"/>
                <a:cs typeface="Tahoma"/>
                <a:sym typeface="Tahoma"/>
              </a:rPr>
              <a:t>lactants</a:t>
            </a:r>
            <a:r>
              <a:rPr b="0" i="0" lang="en-US" sz="1600" u="none" cap="none" strike="noStrike">
                <a:solidFill>
                  <a:schemeClr val="dk1"/>
                </a:solidFill>
                <a:latin typeface="Tahoma"/>
                <a:ea typeface="Tahoma"/>
                <a:cs typeface="Tahoma"/>
                <a:sym typeface="Tahoma"/>
              </a:rPr>
              <a:t>: comprimir amb dos dits.</a:t>
            </a:r>
            <a:endParaRPr b="0" i="0" sz="1600" u="none" cap="none" strike="noStrike">
              <a:solidFill>
                <a:schemeClr val="dk1"/>
              </a:solidFill>
              <a:latin typeface="Tahoma"/>
              <a:ea typeface="Tahoma"/>
              <a:cs typeface="Tahoma"/>
              <a:sym typeface="Tahoma"/>
            </a:endParaRPr>
          </a:p>
        </p:txBody>
      </p:sp>
      <p:pic>
        <p:nvPicPr>
          <p:cNvPr id="372" name="Google Shape;372;p28"/>
          <p:cNvPicPr preferRelativeResize="0"/>
          <p:nvPr/>
        </p:nvPicPr>
        <p:blipFill rotWithShape="1">
          <a:blip r:embed="rId3">
            <a:alphaModFix/>
          </a:blip>
          <a:srcRect b="0" l="0" r="0" t="0"/>
          <a:stretch/>
        </p:blipFill>
        <p:spPr>
          <a:xfrm>
            <a:off x="4839800" y="3255525"/>
            <a:ext cx="1826425" cy="1726675"/>
          </a:xfrm>
          <a:prstGeom prst="rect">
            <a:avLst/>
          </a:prstGeom>
          <a:noFill/>
          <a:ln>
            <a:noFill/>
          </a:ln>
        </p:spPr>
      </p:pic>
      <p:pic>
        <p:nvPicPr>
          <p:cNvPr id="373" name="Google Shape;373;p28"/>
          <p:cNvPicPr preferRelativeResize="0"/>
          <p:nvPr/>
        </p:nvPicPr>
        <p:blipFill rotWithShape="1">
          <a:blip r:embed="rId4">
            <a:alphaModFix/>
          </a:blip>
          <a:srcRect b="0" l="0" r="0" t="0"/>
          <a:stretch/>
        </p:blipFill>
        <p:spPr>
          <a:xfrm>
            <a:off x="2556137" y="3315555"/>
            <a:ext cx="2046917" cy="1666646"/>
          </a:xfrm>
          <a:prstGeom prst="rect">
            <a:avLst/>
          </a:prstGeom>
          <a:noFill/>
          <a:ln>
            <a:noFill/>
          </a:ln>
        </p:spPr>
      </p:pic>
      <p:pic>
        <p:nvPicPr>
          <p:cNvPr id="374" name="Google Shape;374;p28"/>
          <p:cNvPicPr preferRelativeResize="0"/>
          <p:nvPr/>
        </p:nvPicPr>
        <p:blipFill rotWithShape="1">
          <a:blip r:embed="rId5">
            <a:alphaModFix/>
          </a:blip>
          <a:srcRect b="0" l="0" r="0" t="0"/>
          <a:stretch/>
        </p:blipFill>
        <p:spPr>
          <a:xfrm>
            <a:off x="356372" y="3315557"/>
            <a:ext cx="1963009" cy="1666645"/>
          </a:xfrm>
          <a:prstGeom prst="rect">
            <a:avLst/>
          </a:prstGeom>
          <a:noFill/>
          <a:ln>
            <a:noFill/>
          </a:ln>
        </p:spPr>
      </p:pic>
      <p:pic>
        <p:nvPicPr>
          <p:cNvPr id="375" name="Google Shape;375;p28"/>
          <p:cNvPicPr preferRelativeResize="0"/>
          <p:nvPr/>
        </p:nvPicPr>
        <p:blipFill rotWithShape="1">
          <a:blip r:embed="rId6">
            <a:alphaModFix/>
          </a:blip>
          <a:srcRect b="0" l="0" r="0" t="0"/>
          <a:stretch/>
        </p:blipFill>
        <p:spPr>
          <a:xfrm>
            <a:off x="7224239" y="672169"/>
            <a:ext cx="1919767" cy="364832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9"/>
          <p:cNvSpPr txBox="1"/>
          <p:nvPr/>
        </p:nvSpPr>
        <p:spPr>
          <a:xfrm>
            <a:off x="117047" y="18650"/>
            <a:ext cx="85875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381" name="Google Shape;381;p29"/>
          <p:cNvSpPr txBox="1"/>
          <p:nvPr/>
        </p:nvSpPr>
        <p:spPr>
          <a:xfrm>
            <a:off x="301325" y="480609"/>
            <a:ext cx="4125000" cy="28398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400" u="none" cap="none" strike="noStrike">
                <a:solidFill>
                  <a:schemeClr val="dk1"/>
                </a:solidFill>
                <a:latin typeface="Tahoma"/>
                <a:ea typeface="Tahoma"/>
                <a:cs typeface="Tahoma"/>
                <a:sym typeface="Tahoma"/>
              </a:rPr>
              <a:t>L'algoritme de SVB pediàtric</a:t>
            </a:r>
            <a:endParaRPr b="0" i="0" sz="24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000" u="none" cap="none" strike="noStrike">
                <a:solidFill>
                  <a:schemeClr val="dk1"/>
                </a:solidFill>
                <a:latin typeface="Tahoma"/>
                <a:ea typeface="Tahoma"/>
                <a:cs typeface="Tahoma"/>
                <a:sym typeface="Tahoma"/>
              </a:rPr>
              <a:t>No hi ha signes de vida?</a:t>
            </a:r>
            <a:endParaRPr b="0" i="0" sz="2000" u="none" cap="none" strike="noStrike">
              <a:solidFill>
                <a:schemeClr val="dk1"/>
              </a:solidFill>
              <a:latin typeface="Tahoma"/>
              <a:ea typeface="Tahoma"/>
              <a:cs typeface="Tahoma"/>
              <a:sym typeface="Tahoma"/>
            </a:endParaRPr>
          </a:p>
          <a:p>
            <a:pPr indent="0" lvl="0" marL="0" marR="0" rtl="0" algn="l">
              <a:lnSpc>
                <a:spcPct val="100000"/>
              </a:lnSpc>
              <a:spcBef>
                <a:spcPts val="25"/>
              </a:spcBef>
              <a:spcAft>
                <a:spcPts val="0"/>
              </a:spcAft>
              <a:buClr>
                <a:srgbClr val="000000"/>
              </a:buClr>
              <a:buSzPts val="2600"/>
              <a:buFont typeface="Arial"/>
              <a:buNone/>
            </a:pPr>
            <a:r>
              <a:t/>
            </a:r>
            <a:endParaRPr b="0" i="0" sz="2600" u="none" cap="none" strike="noStrike">
              <a:solidFill>
                <a:schemeClr val="dk1"/>
              </a:solidFill>
              <a:latin typeface="Tahoma"/>
              <a:ea typeface="Tahoma"/>
              <a:cs typeface="Tahoma"/>
              <a:sym typeface="Tahoma"/>
            </a:endParaRPr>
          </a:p>
          <a:p>
            <a:pPr indent="-330835" lvl="0" marL="469900" marR="0" rtl="0" algn="l">
              <a:lnSpc>
                <a:spcPct val="100000"/>
              </a:lnSpc>
              <a:spcBef>
                <a:spcPts val="0"/>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Continuar amb cicles de RCP</a:t>
            </a:r>
            <a:endParaRPr b="0" i="0" sz="1600" u="none" cap="none" strike="noStrike">
              <a:solidFill>
                <a:schemeClr val="dk1"/>
              </a:solidFill>
              <a:latin typeface="Tahoma"/>
              <a:ea typeface="Tahoma"/>
              <a:cs typeface="Tahoma"/>
              <a:sym typeface="Tahoma"/>
            </a:endParaRPr>
          </a:p>
          <a:p>
            <a:pPr indent="-330200" lvl="1" marL="927100" marR="0" rtl="0" algn="l">
              <a:lnSpc>
                <a:spcPct val="100000"/>
              </a:lnSpc>
              <a:spcBef>
                <a:spcPts val="178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Continuar amb el cicle 1 minut (5 tandes).</a:t>
            </a:r>
            <a:endParaRPr b="0" i="0" sz="1600" u="none" cap="none" strike="noStrike">
              <a:solidFill>
                <a:schemeClr val="dk1"/>
              </a:solidFill>
              <a:latin typeface="Tahoma"/>
              <a:ea typeface="Tahoma"/>
              <a:cs typeface="Tahoma"/>
              <a:sym typeface="Tahoma"/>
            </a:endParaRPr>
          </a:p>
          <a:p>
            <a:pPr indent="-330200" lvl="1" marL="927100" marR="0" rtl="0" algn="l">
              <a:lnSpc>
                <a:spcPct val="100000"/>
              </a:lnSpc>
              <a:spcBef>
                <a:spcPts val="178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Si la víctima no millora: trucar al 112.</a:t>
            </a:r>
            <a:endParaRPr b="0" i="0" sz="1600" u="none" cap="none" strike="noStrike">
              <a:solidFill>
                <a:schemeClr val="dk1"/>
              </a:solidFill>
              <a:latin typeface="Tahoma"/>
              <a:ea typeface="Tahoma"/>
              <a:cs typeface="Tahoma"/>
              <a:sym typeface="Tahoma"/>
            </a:endParaRPr>
          </a:p>
        </p:txBody>
      </p:sp>
      <p:pic>
        <p:nvPicPr>
          <p:cNvPr id="382" name="Google Shape;382;p29"/>
          <p:cNvPicPr preferRelativeResize="0"/>
          <p:nvPr/>
        </p:nvPicPr>
        <p:blipFill rotWithShape="1">
          <a:blip r:embed="rId3">
            <a:alphaModFix/>
          </a:blip>
          <a:srcRect b="0" l="0" r="0" t="0"/>
          <a:stretch/>
        </p:blipFill>
        <p:spPr>
          <a:xfrm>
            <a:off x="6122193" y="939869"/>
            <a:ext cx="1919767" cy="364832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0"/>
          <p:cNvSpPr txBox="1"/>
          <p:nvPr/>
        </p:nvSpPr>
        <p:spPr>
          <a:xfrm>
            <a:off x="117050" y="18650"/>
            <a:ext cx="6658800" cy="362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500" u="none" cap="none" strike="noStrike">
                <a:solidFill>
                  <a:schemeClr val="dk1"/>
                </a:solidFill>
                <a:latin typeface="Tahoma"/>
                <a:ea typeface="Tahoma"/>
                <a:cs typeface="Tahoma"/>
                <a:sym typeface="Tahoma"/>
              </a:rPr>
              <a:t>L'algoritme de SVB pediàtric</a:t>
            </a:r>
            <a:endParaRPr b="0" i="0" sz="25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2100" u="none" cap="none" strike="noStrike">
                <a:solidFill>
                  <a:schemeClr val="dk1"/>
                </a:solidFill>
                <a:latin typeface="Tahoma"/>
                <a:ea typeface="Tahoma"/>
                <a:cs typeface="Tahoma"/>
                <a:sym typeface="Tahoma"/>
              </a:rPr>
              <a:t>Truca al 112</a:t>
            </a:r>
            <a:endParaRPr b="0" i="0" sz="2100" u="none" cap="none" strike="noStrike">
              <a:solidFill>
                <a:schemeClr val="dk1"/>
              </a:solidFill>
              <a:latin typeface="Tahoma"/>
              <a:ea typeface="Tahoma"/>
              <a:cs typeface="Tahoma"/>
              <a:sym typeface="Tahoma"/>
            </a:endParaRPr>
          </a:p>
          <a:p>
            <a:pPr indent="-330835" lvl="0" marL="654050" marR="0" rtl="0" algn="l">
              <a:lnSpc>
                <a:spcPct val="100000"/>
              </a:lnSpc>
              <a:spcBef>
                <a:spcPts val="894"/>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Si cal traslladar-se per demanar ajuda: portar-se a la víctima en braços.</a:t>
            </a:r>
            <a:endParaRPr b="0" i="0" sz="1600" u="none" cap="none" strike="noStrike">
              <a:solidFill>
                <a:schemeClr val="dk1"/>
              </a:solidFill>
              <a:latin typeface="Tahoma"/>
              <a:ea typeface="Tahoma"/>
              <a:cs typeface="Tahoma"/>
              <a:sym typeface="Tahoma"/>
            </a:endParaRPr>
          </a:p>
          <a:p>
            <a:pPr indent="-330835" lvl="0" marL="654050" marR="0" rtl="0" algn="l">
              <a:lnSpc>
                <a:spcPct val="100000"/>
              </a:lnSpc>
              <a:spcBef>
                <a:spcPts val="1780"/>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Després d'avisar, reprendre la RCP:</a:t>
            </a:r>
            <a:endParaRPr b="0" i="0" sz="1600" u="none" cap="none" strike="noStrike">
              <a:solidFill>
                <a:schemeClr val="dk1"/>
              </a:solidFill>
              <a:latin typeface="Tahoma"/>
              <a:ea typeface="Tahoma"/>
              <a:cs typeface="Tahoma"/>
              <a:sym typeface="Tahoma"/>
            </a:endParaRPr>
          </a:p>
          <a:p>
            <a:pPr indent="-330835" lvl="1" marL="1111250" marR="0" rtl="0" algn="l">
              <a:lnSpc>
                <a:spcPct val="100000"/>
              </a:lnSpc>
              <a:spcBef>
                <a:spcPts val="1785"/>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Fins que la víctima es recuperi.</a:t>
            </a:r>
            <a:endParaRPr b="0" i="0" sz="1600" u="none" cap="none" strike="noStrike">
              <a:solidFill>
                <a:schemeClr val="dk1"/>
              </a:solidFill>
              <a:latin typeface="Tahoma"/>
              <a:ea typeface="Tahoma"/>
              <a:cs typeface="Tahoma"/>
              <a:sym typeface="Tahoma"/>
            </a:endParaRPr>
          </a:p>
          <a:p>
            <a:pPr indent="-330835" lvl="1" marL="1111250" marR="0" rtl="0" algn="l">
              <a:lnSpc>
                <a:spcPct val="100000"/>
              </a:lnSpc>
              <a:spcBef>
                <a:spcPts val="178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Fins que arribin els equips d'emergència i es facin càrrec</a:t>
            </a:r>
            <a:r>
              <a:rPr lang="en-US" sz="1600">
                <a:solidFill>
                  <a:schemeClr val="dk1"/>
                </a:solidFill>
                <a:latin typeface="Tahoma"/>
                <a:ea typeface="Tahoma"/>
                <a:cs typeface="Tahoma"/>
                <a:sym typeface="Tahoma"/>
              </a:rPr>
              <a:t>.</a:t>
            </a:r>
            <a:endParaRPr b="0" i="0" sz="1600" u="none" cap="none" strike="noStrike">
              <a:solidFill>
                <a:schemeClr val="dk1"/>
              </a:solidFill>
              <a:latin typeface="Tahoma"/>
              <a:ea typeface="Tahoma"/>
              <a:cs typeface="Tahoma"/>
              <a:sym typeface="Tahoma"/>
            </a:endParaRPr>
          </a:p>
          <a:p>
            <a:pPr indent="-330835" lvl="1" marL="1111250" marR="0" rtl="0" algn="l">
              <a:lnSpc>
                <a:spcPct val="100000"/>
              </a:lnSpc>
              <a:spcBef>
                <a:spcPts val="1780"/>
              </a:spcBef>
              <a:spcAft>
                <a:spcPts val="0"/>
              </a:spcAft>
              <a:buClr>
                <a:srgbClr val="B7B7B7"/>
              </a:buClr>
              <a:buSzPts val="1600"/>
              <a:buFont typeface="Lucida Sans"/>
              <a:buChar char="●"/>
            </a:pPr>
            <a:r>
              <a:rPr b="0" i="0" lang="en-US" sz="1600" u="none" cap="none" strike="noStrike">
                <a:solidFill>
                  <a:schemeClr val="dk1"/>
                </a:solidFill>
                <a:latin typeface="Tahoma"/>
                <a:ea typeface="Tahoma"/>
                <a:cs typeface="Tahoma"/>
                <a:sym typeface="Tahoma"/>
              </a:rPr>
              <a:t>Fins que no es pugui seguir per esgotament.</a:t>
            </a:r>
            <a:endParaRPr b="0" i="0" sz="1600" u="none" cap="none" strike="noStrike">
              <a:solidFill>
                <a:schemeClr val="dk1"/>
              </a:solidFill>
              <a:latin typeface="Tahoma"/>
              <a:ea typeface="Tahoma"/>
              <a:cs typeface="Tahoma"/>
              <a:sym typeface="Tahoma"/>
            </a:endParaRPr>
          </a:p>
        </p:txBody>
      </p:sp>
      <p:pic>
        <p:nvPicPr>
          <p:cNvPr id="388" name="Google Shape;388;p30"/>
          <p:cNvPicPr preferRelativeResize="0"/>
          <p:nvPr/>
        </p:nvPicPr>
        <p:blipFill rotWithShape="1">
          <a:blip r:embed="rId3">
            <a:alphaModFix/>
          </a:blip>
          <a:srcRect b="0" l="0" r="0" t="0"/>
          <a:stretch/>
        </p:blipFill>
        <p:spPr>
          <a:xfrm>
            <a:off x="7183854" y="552611"/>
            <a:ext cx="1960157" cy="368295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1"/>
          <p:cNvSpPr txBox="1"/>
          <p:nvPr/>
        </p:nvSpPr>
        <p:spPr>
          <a:xfrm rot="-5400000">
            <a:off x="8441905" y="4035080"/>
            <a:ext cx="964500" cy="154500"/>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394" name="Google Shape;394;p31"/>
          <p:cNvSpPr txBox="1"/>
          <p:nvPr/>
        </p:nvSpPr>
        <p:spPr>
          <a:xfrm>
            <a:off x="0" y="18650"/>
            <a:ext cx="7781700" cy="5029500"/>
          </a:xfrm>
          <a:prstGeom prst="rect">
            <a:avLst/>
          </a:prstGeom>
          <a:noFill/>
          <a:ln>
            <a:noFill/>
          </a:ln>
        </p:spPr>
        <p:txBody>
          <a:bodyPr anchorCtr="0" anchor="t" bIns="0" lIns="0" spcFirstLastPara="1" rIns="0" wrap="square" tIns="20300">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Tahoma"/>
              <a:ea typeface="Tahoma"/>
              <a:cs typeface="Tahoma"/>
              <a:sym typeface="Tahoma"/>
            </a:endParaRPr>
          </a:p>
          <a:p>
            <a:pPr indent="0" lvl="0" marL="12700" marR="0" rtl="0" algn="l">
              <a:lnSpc>
                <a:spcPct val="100000"/>
              </a:lnSpc>
              <a:spcBef>
                <a:spcPts val="135"/>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500" u="none" cap="none" strike="noStrike">
                <a:solidFill>
                  <a:schemeClr val="dk1"/>
                </a:solidFill>
                <a:latin typeface="Tahoma"/>
                <a:ea typeface="Tahoma"/>
                <a:cs typeface="Tahoma"/>
                <a:sym typeface="Tahoma"/>
              </a:rPr>
              <a:t>L'algoritme de SVB pediàtric</a:t>
            </a:r>
            <a:endParaRPr b="0" i="0" sz="25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2100" u="none" cap="none" strike="noStrike">
                <a:solidFill>
                  <a:schemeClr val="dk1"/>
                </a:solidFill>
                <a:latin typeface="Tahoma"/>
                <a:ea typeface="Tahoma"/>
                <a:cs typeface="Tahoma"/>
                <a:sym typeface="Tahoma"/>
              </a:rPr>
              <a:t>Ús de desfibril·ladors</a:t>
            </a:r>
            <a:endParaRPr b="0" i="0" sz="2100" u="none" cap="none" strike="noStrike">
              <a:solidFill>
                <a:schemeClr val="dk1"/>
              </a:solidFill>
              <a:latin typeface="Tahoma"/>
              <a:ea typeface="Tahoma"/>
              <a:cs typeface="Tahoma"/>
              <a:sym typeface="Tahoma"/>
            </a:endParaRPr>
          </a:p>
          <a:p>
            <a:pPr indent="0" lvl="0" marL="457200" marR="1179830" rtl="0" algn="l">
              <a:lnSpc>
                <a:spcPct val="100000"/>
              </a:lnSpc>
              <a:spcBef>
                <a:spcPts val="894"/>
              </a:spcBef>
              <a:spcAft>
                <a:spcPts val="0"/>
              </a:spcAft>
              <a:buNone/>
            </a:pPr>
            <a:r>
              <a:rPr b="0" i="0" lang="en-US" sz="1600" u="none" cap="none" strike="noStrike">
                <a:solidFill>
                  <a:schemeClr val="dk1"/>
                </a:solidFill>
                <a:latin typeface="Tahoma"/>
                <a:ea typeface="Tahoma"/>
                <a:cs typeface="Tahoma"/>
                <a:sym typeface="Tahoma"/>
              </a:rPr>
              <a:t>La utilització de desfibril·ladors no s'inclou en l'algoritme ja que les ACR per probl</a:t>
            </a:r>
            <a:r>
              <a:rPr lang="en-US" sz="1600">
                <a:solidFill>
                  <a:schemeClr val="dk1"/>
                </a:solidFill>
                <a:latin typeface="Tahoma"/>
                <a:ea typeface="Tahoma"/>
                <a:cs typeface="Tahoma"/>
                <a:sym typeface="Tahoma"/>
              </a:rPr>
              <a:t>emes cardíacs són poc habituals en la infància</a:t>
            </a:r>
            <a:r>
              <a:rPr b="0" i="0" lang="en-US" sz="1600" u="none" cap="none" strike="noStrike">
                <a:solidFill>
                  <a:schemeClr val="dk1"/>
                </a:solidFill>
                <a:latin typeface="Tahoma"/>
                <a:ea typeface="Tahoma"/>
                <a:cs typeface="Tahoma"/>
                <a:sym typeface="Tahoma"/>
              </a:rPr>
              <a:t>.</a:t>
            </a:r>
            <a:endParaRPr b="0" i="0" sz="1600" u="none" cap="none" strike="noStrike">
              <a:solidFill>
                <a:schemeClr val="dk1"/>
              </a:solidFill>
              <a:latin typeface="Tahoma"/>
              <a:ea typeface="Tahoma"/>
              <a:cs typeface="Tahoma"/>
              <a:sym typeface="Tahoma"/>
            </a:endParaRPr>
          </a:p>
          <a:p>
            <a:pPr indent="0" lvl="0" marL="457200" marR="1149985" rtl="0" algn="l">
              <a:lnSpc>
                <a:spcPct val="100000"/>
              </a:lnSpc>
              <a:spcBef>
                <a:spcPts val="1780"/>
              </a:spcBef>
              <a:spcAft>
                <a:spcPts val="0"/>
              </a:spcAft>
              <a:buNone/>
            </a:pPr>
            <a:r>
              <a:rPr b="0" i="0" lang="en-US" sz="1600" u="none" cap="none" strike="noStrike">
                <a:solidFill>
                  <a:schemeClr val="dk1"/>
                </a:solidFill>
                <a:latin typeface="Tahoma"/>
                <a:ea typeface="Tahoma"/>
                <a:cs typeface="Tahoma"/>
                <a:sym typeface="Tahoma"/>
              </a:rPr>
              <a:t>L'ús del DESA és similar, excepte algunes consideracions.</a:t>
            </a:r>
            <a:endParaRPr b="0" i="0" sz="1600" u="none" cap="none" strike="noStrike">
              <a:solidFill>
                <a:schemeClr val="dk1"/>
              </a:solidFill>
              <a:latin typeface="Tahoma"/>
              <a:ea typeface="Tahoma"/>
              <a:cs typeface="Tahoma"/>
              <a:sym typeface="Tahoma"/>
            </a:endParaRPr>
          </a:p>
          <a:p>
            <a:pPr indent="-330200" lvl="0" marL="457200" marR="1148080" rtl="0" algn="l">
              <a:lnSpc>
                <a:spcPct val="100000"/>
              </a:lnSpc>
              <a:spcBef>
                <a:spcPts val="1785"/>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En </a:t>
            </a:r>
            <a:r>
              <a:rPr b="1" i="0" lang="en-US" sz="1600" u="none" cap="none" strike="noStrike">
                <a:solidFill>
                  <a:schemeClr val="dk1"/>
                </a:solidFill>
                <a:latin typeface="Tahoma"/>
                <a:ea typeface="Tahoma"/>
                <a:cs typeface="Tahoma"/>
                <a:sym typeface="Tahoma"/>
              </a:rPr>
              <a:t>lactants</a:t>
            </a:r>
            <a:r>
              <a:rPr b="0" i="0" lang="en-US" sz="1600" u="none" cap="none" strike="noStrike">
                <a:solidFill>
                  <a:schemeClr val="dk1"/>
                </a:solidFill>
                <a:latin typeface="Tahoma"/>
                <a:ea typeface="Tahoma"/>
                <a:cs typeface="Tahoma"/>
                <a:sym typeface="Tahoma"/>
              </a:rPr>
              <a:t>: no es recomana usar el desfibril·lador.</a:t>
            </a:r>
            <a:endParaRPr b="0" i="0" sz="1600" u="none" cap="none" strike="noStrike">
              <a:solidFill>
                <a:schemeClr val="dk1"/>
              </a:solidFill>
              <a:latin typeface="Tahoma"/>
              <a:ea typeface="Tahoma"/>
              <a:cs typeface="Tahoma"/>
              <a:sym typeface="Tahoma"/>
            </a:endParaRPr>
          </a:p>
          <a:p>
            <a:pPr indent="0" lvl="0" marL="0" marR="5080" rtl="0" algn="l">
              <a:lnSpc>
                <a:spcPct val="115151"/>
              </a:lnSpc>
              <a:spcBef>
                <a:spcPts val="5"/>
              </a:spcBef>
              <a:spcAft>
                <a:spcPts val="0"/>
              </a:spcAft>
              <a:buNone/>
            </a:pPr>
            <a:r>
              <a:t/>
            </a:r>
            <a:endParaRPr sz="1500">
              <a:solidFill>
                <a:schemeClr val="dk1"/>
              </a:solidFill>
              <a:latin typeface="Tahoma"/>
              <a:ea typeface="Tahoma"/>
              <a:cs typeface="Tahoma"/>
              <a:sym typeface="Tahoma"/>
            </a:endParaRPr>
          </a:p>
          <a:p>
            <a:pPr indent="-317500" lvl="0" marL="457200" marR="5080" rtl="0" algn="l">
              <a:lnSpc>
                <a:spcPct val="115151"/>
              </a:lnSpc>
              <a:spcBef>
                <a:spcPts val="5"/>
              </a:spcBef>
              <a:spcAft>
                <a:spcPts val="0"/>
              </a:spcAft>
              <a:buClr>
                <a:schemeClr val="dk1"/>
              </a:buClr>
              <a:buSzPts val="1400"/>
              <a:buChar char="●"/>
            </a:pPr>
            <a:r>
              <a:rPr b="0" i="0" lang="en-US" sz="1600" u="none" cap="none" strike="noStrike">
                <a:solidFill>
                  <a:schemeClr val="dk1"/>
                </a:solidFill>
                <a:latin typeface="Tahoma"/>
                <a:ea typeface="Tahoma"/>
                <a:cs typeface="Tahoma"/>
                <a:sym typeface="Tahoma"/>
              </a:rPr>
              <a:t>En </a:t>
            </a:r>
            <a:r>
              <a:rPr b="1" i="0" lang="en-US" sz="1600" u="none" cap="none" strike="noStrike">
                <a:solidFill>
                  <a:schemeClr val="dk1"/>
                </a:solidFill>
                <a:latin typeface="Tahoma"/>
                <a:ea typeface="Tahoma"/>
                <a:cs typeface="Tahoma"/>
                <a:sym typeface="Tahoma"/>
              </a:rPr>
              <a:t>nenes i nens de fins a 8 anys</a:t>
            </a:r>
            <a:r>
              <a:rPr b="0" i="0" lang="en-US" sz="1600" u="none" cap="none" strike="noStrike">
                <a:solidFill>
                  <a:schemeClr val="dk1"/>
                </a:solidFill>
                <a:latin typeface="Tahoma"/>
                <a:ea typeface="Tahoma"/>
                <a:cs typeface="Tahoma"/>
                <a:sym typeface="Tahoma"/>
              </a:rPr>
              <a:t>: han d'usar-se pegats pediàtrics junt</a:t>
            </a:r>
            <a:endParaRPr b="0" i="0" sz="1600" u="none" cap="none" strike="noStrike">
              <a:solidFill>
                <a:schemeClr val="dk1"/>
              </a:solidFill>
              <a:latin typeface="Tahoma"/>
              <a:ea typeface="Tahoma"/>
              <a:cs typeface="Tahoma"/>
              <a:sym typeface="Tahoma"/>
            </a:endParaRPr>
          </a:p>
          <a:p>
            <a:pPr indent="0" lvl="0" marL="457200" marR="5080" rtl="0" algn="l">
              <a:lnSpc>
                <a:spcPct val="115151"/>
              </a:lnSpc>
              <a:spcBef>
                <a:spcPts val="5"/>
              </a:spcBef>
              <a:spcAft>
                <a:spcPts val="0"/>
              </a:spcAft>
              <a:buNone/>
            </a:pPr>
            <a:r>
              <a:rPr lang="en-US" sz="1600">
                <a:solidFill>
                  <a:schemeClr val="dk1"/>
                </a:solidFill>
                <a:latin typeface="Tahoma"/>
                <a:ea typeface="Tahoma"/>
                <a:cs typeface="Tahoma"/>
                <a:sym typeface="Tahoma"/>
              </a:rPr>
              <a:t>amb un</a:t>
            </a:r>
            <a:r>
              <a:rPr b="0" i="0" lang="en-US" sz="1600" u="none" cap="none" strike="noStrike">
                <a:solidFill>
                  <a:schemeClr val="dk1"/>
                </a:solidFill>
                <a:latin typeface="Tahoma"/>
                <a:ea typeface="Tahoma"/>
                <a:cs typeface="Tahoma"/>
                <a:sym typeface="Tahoma"/>
              </a:rPr>
              <a:t> </a:t>
            </a:r>
            <a:r>
              <a:rPr b="0" i="1" lang="en-US" sz="1650" u="none" cap="none" strike="noStrike">
                <a:solidFill>
                  <a:schemeClr val="dk1"/>
                </a:solidFill>
                <a:latin typeface="Verdana"/>
                <a:ea typeface="Verdana"/>
                <a:cs typeface="Verdana"/>
                <a:sym typeface="Verdana"/>
              </a:rPr>
              <a:t>software </a:t>
            </a:r>
            <a:r>
              <a:rPr b="0" i="0" lang="en-US" sz="1600" u="none" cap="none" strike="noStrike">
                <a:solidFill>
                  <a:schemeClr val="dk1"/>
                </a:solidFill>
                <a:latin typeface="Tahoma"/>
                <a:ea typeface="Tahoma"/>
                <a:cs typeface="Tahoma"/>
                <a:sym typeface="Tahoma"/>
              </a:rPr>
              <a:t>específic per a la descàrrega. i si no en tenim, u</a:t>
            </a:r>
            <a:r>
              <a:rPr lang="en-US" sz="1600">
                <a:solidFill>
                  <a:schemeClr val="dk1"/>
                </a:solidFill>
                <a:latin typeface="Tahoma"/>
                <a:ea typeface="Tahoma"/>
                <a:cs typeface="Tahoma"/>
                <a:sym typeface="Tahoma"/>
              </a:rPr>
              <a:t>n pegat al centre del tòrax i l’altra a l’esquena.</a:t>
            </a:r>
            <a:endParaRPr sz="1600">
              <a:solidFill>
                <a:schemeClr val="dk1"/>
              </a:solidFill>
              <a:latin typeface="Tahoma"/>
              <a:ea typeface="Tahoma"/>
              <a:cs typeface="Tahoma"/>
              <a:sym typeface="Tahoma"/>
            </a:endParaRPr>
          </a:p>
          <a:p>
            <a:pPr indent="0" lvl="0" marL="457200" marR="5080" rtl="0" algn="l">
              <a:lnSpc>
                <a:spcPct val="115151"/>
              </a:lnSpc>
              <a:spcBef>
                <a:spcPts val="5"/>
              </a:spcBef>
              <a:spcAft>
                <a:spcPts val="0"/>
              </a:spcAft>
              <a:buNone/>
            </a:pPr>
            <a:r>
              <a:t/>
            </a:r>
            <a:endParaRPr sz="1600">
              <a:solidFill>
                <a:schemeClr val="dk1"/>
              </a:solidFill>
              <a:latin typeface="Tahoma"/>
              <a:ea typeface="Tahoma"/>
              <a:cs typeface="Tahoma"/>
              <a:sym typeface="Tahoma"/>
            </a:endParaRPr>
          </a:p>
          <a:p>
            <a:pPr indent="0" lvl="0" marL="0" marR="5080" rtl="0" algn="l">
              <a:lnSpc>
                <a:spcPct val="115151"/>
              </a:lnSpc>
              <a:spcBef>
                <a:spcPts val="5"/>
              </a:spcBef>
              <a:spcAft>
                <a:spcPts val="0"/>
              </a:spcAft>
              <a:buNone/>
            </a:pPr>
            <a:r>
              <a:t/>
            </a:r>
            <a:endParaRPr sz="1600">
              <a:solidFill>
                <a:schemeClr val="dk1"/>
              </a:solidFill>
              <a:latin typeface="Tahoma"/>
              <a:ea typeface="Tahoma"/>
              <a:cs typeface="Tahoma"/>
              <a:sym typeface="Tahoma"/>
            </a:endParaRPr>
          </a:p>
          <a:p>
            <a:pPr indent="0" lvl="0" marL="0" marR="5080" rtl="0" algn="l">
              <a:lnSpc>
                <a:spcPct val="115151"/>
              </a:lnSpc>
              <a:spcBef>
                <a:spcPts val="5"/>
              </a:spcBef>
              <a:spcAft>
                <a:spcPts val="0"/>
              </a:spcAft>
              <a:buNone/>
            </a:pPr>
            <a:r>
              <a:t/>
            </a:r>
            <a:endParaRPr sz="1600">
              <a:solidFill>
                <a:schemeClr val="dk1"/>
              </a:solidFill>
              <a:latin typeface="Tahoma"/>
              <a:ea typeface="Tahoma"/>
              <a:cs typeface="Tahoma"/>
              <a:sym typeface="Tahoma"/>
            </a:endParaRPr>
          </a:p>
          <a:p>
            <a:pPr indent="-330200" lvl="0" marL="457200" marR="5080" rtl="0" algn="l">
              <a:lnSpc>
                <a:spcPct val="115151"/>
              </a:lnSpc>
              <a:spcBef>
                <a:spcPts val="5"/>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En </a:t>
            </a:r>
            <a:r>
              <a:rPr b="1" i="0" lang="en-US" sz="1600" u="none" cap="none" strike="noStrike">
                <a:solidFill>
                  <a:schemeClr val="dk1"/>
                </a:solidFill>
                <a:latin typeface="Tahoma"/>
                <a:ea typeface="Tahoma"/>
                <a:cs typeface="Tahoma"/>
                <a:sym typeface="Tahoma"/>
              </a:rPr>
              <a:t>majors de 8 anys</a:t>
            </a:r>
            <a:r>
              <a:rPr b="0" i="0" lang="en-US" sz="1600" u="none" cap="none" strike="noStrike">
                <a:solidFill>
                  <a:schemeClr val="dk1"/>
                </a:solidFill>
                <a:latin typeface="Tahoma"/>
                <a:ea typeface="Tahoma"/>
                <a:cs typeface="Tahoma"/>
                <a:sym typeface="Tahoma"/>
              </a:rPr>
              <a:t>: poden usar-se igual que en adults.</a:t>
            </a:r>
            <a:endParaRPr b="0" i="0" sz="1600" u="none" cap="none" strike="noStrike">
              <a:solidFill>
                <a:schemeClr val="dk1"/>
              </a:solidFill>
              <a:latin typeface="Tahoma"/>
              <a:ea typeface="Tahoma"/>
              <a:cs typeface="Tahoma"/>
              <a:sym typeface="Tahoma"/>
            </a:endParaRPr>
          </a:p>
        </p:txBody>
      </p:sp>
      <p:pic>
        <p:nvPicPr>
          <p:cNvPr id="395" name="Google Shape;395;p31"/>
          <p:cNvPicPr preferRelativeResize="0"/>
          <p:nvPr/>
        </p:nvPicPr>
        <p:blipFill rotWithShape="1">
          <a:blip r:embed="rId3">
            <a:alphaModFix/>
          </a:blip>
          <a:srcRect b="0" l="0" r="0" t="0"/>
          <a:stretch/>
        </p:blipFill>
        <p:spPr>
          <a:xfrm>
            <a:off x="7183854" y="11"/>
            <a:ext cx="1960157" cy="3682959"/>
          </a:xfrm>
          <a:prstGeom prst="rect">
            <a:avLst/>
          </a:prstGeom>
          <a:noFill/>
          <a:ln>
            <a:noFill/>
          </a:ln>
        </p:spPr>
      </p:pic>
      <p:pic>
        <p:nvPicPr>
          <p:cNvPr id="396" name="Google Shape;396;p31"/>
          <p:cNvPicPr preferRelativeResize="0"/>
          <p:nvPr/>
        </p:nvPicPr>
        <p:blipFill>
          <a:blip r:embed="rId4">
            <a:alphaModFix/>
          </a:blip>
          <a:stretch>
            <a:fillRect/>
          </a:stretch>
        </p:blipFill>
        <p:spPr>
          <a:xfrm>
            <a:off x="6562350" y="3777400"/>
            <a:ext cx="1776175" cy="12707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2"/>
          <p:cNvSpPr txBox="1"/>
          <p:nvPr>
            <p:ph type="ctrTitle"/>
          </p:nvPr>
        </p:nvSpPr>
        <p:spPr>
          <a:xfrm>
            <a:off x="117047" y="150400"/>
            <a:ext cx="84228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UF2     Aplicació de tècniques de suport vital bàsic i desfibril·lació externa</a:t>
            </a:r>
            <a:endParaRPr/>
          </a:p>
        </p:txBody>
      </p:sp>
      <p:sp>
        <p:nvSpPr>
          <p:cNvPr id="402" name="Google Shape;402;p32"/>
          <p:cNvSpPr txBox="1"/>
          <p:nvPr/>
        </p:nvSpPr>
        <p:spPr>
          <a:xfrm>
            <a:off x="301325" y="511850"/>
            <a:ext cx="5683200" cy="397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500" u="none" cap="none" strike="noStrike">
                <a:solidFill>
                  <a:schemeClr val="dk1"/>
                </a:solidFill>
                <a:latin typeface="Tahoma"/>
                <a:ea typeface="Tahoma"/>
                <a:cs typeface="Tahoma"/>
                <a:sym typeface="Tahoma"/>
              </a:rPr>
              <a:t>L'algoritme de SVB pediàtric</a:t>
            </a:r>
            <a:endParaRPr b="0" i="0" sz="2500" u="none" cap="none" strike="noStrike">
              <a:solidFill>
                <a:schemeClr val="dk1"/>
              </a:solidFill>
              <a:latin typeface="Tahoma"/>
              <a:ea typeface="Tahoma"/>
              <a:cs typeface="Tahoma"/>
              <a:sym typeface="Tahoma"/>
            </a:endParaRPr>
          </a:p>
        </p:txBody>
      </p:sp>
      <p:pic>
        <p:nvPicPr>
          <p:cNvPr id="403" name="Google Shape;403;p32"/>
          <p:cNvPicPr preferRelativeResize="0"/>
          <p:nvPr/>
        </p:nvPicPr>
        <p:blipFill rotWithShape="1">
          <a:blip r:embed="rId3">
            <a:alphaModFix/>
          </a:blip>
          <a:srcRect b="0" l="0" r="0" t="0"/>
          <a:stretch/>
        </p:blipFill>
        <p:spPr>
          <a:xfrm>
            <a:off x="171310" y="1204747"/>
            <a:ext cx="4310811" cy="3154539"/>
          </a:xfrm>
          <a:prstGeom prst="rect">
            <a:avLst/>
          </a:prstGeom>
          <a:noFill/>
          <a:ln>
            <a:noFill/>
          </a:ln>
        </p:spPr>
      </p:pic>
      <p:pic>
        <p:nvPicPr>
          <p:cNvPr id="404" name="Google Shape;404;p32"/>
          <p:cNvPicPr preferRelativeResize="0"/>
          <p:nvPr/>
        </p:nvPicPr>
        <p:blipFill rotWithShape="1">
          <a:blip r:embed="rId4">
            <a:alphaModFix/>
          </a:blip>
          <a:srcRect b="0" l="0" r="0" t="0"/>
          <a:stretch/>
        </p:blipFill>
        <p:spPr>
          <a:xfrm>
            <a:off x="4668880" y="1204747"/>
            <a:ext cx="3968541" cy="315659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3"/>
          <p:cNvSpPr txBox="1"/>
          <p:nvPr/>
        </p:nvSpPr>
        <p:spPr>
          <a:xfrm>
            <a:off x="40847" y="18650"/>
            <a:ext cx="83898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410" name="Google Shape;410;p33"/>
          <p:cNvSpPr txBox="1"/>
          <p:nvPr/>
        </p:nvSpPr>
        <p:spPr>
          <a:xfrm>
            <a:off x="40850" y="480600"/>
            <a:ext cx="9103200" cy="45309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Obstrucció de la via aèria per cossos estranys (OVACE)</a:t>
            </a:r>
            <a:endParaRPr b="0" i="0" sz="2600" u="none" cap="none" strike="noStrike">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600"/>
              <a:buFont typeface="Arial"/>
              <a:buNone/>
            </a:pPr>
            <a:r>
              <a:t/>
            </a:r>
            <a:endParaRPr sz="2600">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600"/>
              <a:buFont typeface="Arial"/>
              <a:buNone/>
            </a:pPr>
            <a:r>
              <a:rPr lang="en-US" sz="2400">
                <a:solidFill>
                  <a:schemeClr val="dk1"/>
                </a:solidFill>
                <a:latin typeface="Tahoma"/>
                <a:ea typeface="Tahoma"/>
                <a:cs typeface="Tahoma"/>
                <a:sym typeface="Tahoma"/>
              </a:rPr>
              <a:t>Les maniobres de </a:t>
            </a:r>
            <a:r>
              <a:rPr b="1" lang="en-US" sz="2400">
                <a:solidFill>
                  <a:schemeClr val="dk1"/>
                </a:solidFill>
                <a:latin typeface="Tahoma"/>
                <a:ea typeface="Tahoma"/>
                <a:cs typeface="Tahoma"/>
                <a:sym typeface="Tahoma"/>
              </a:rPr>
              <a:t>desobstrucció de la via aèria (OVACE)</a:t>
            </a:r>
            <a:r>
              <a:rPr lang="en-US" sz="2400">
                <a:solidFill>
                  <a:schemeClr val="dk1"/>
                </a:solidFill>
                <a:latin typeface="Tahoma"/>
                <a:ea typeface="Tahoma"/>
                <a:cs typeface="Tahoma"/>
                <a:sym typeface="Tahoma"/>
              </a:rPr>
              <a:t> s’apliquen quan un objecte dificulta o impedeix el pas de l’aire per les vies aèries fins als pulmons.</a:t>
            </a:r>
            <a:endParaRPr sz="2400">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600"/>
              <a:buFont typeface="Arial"/>
              <a:buNone/>
            </a:pPr>
            <a:r>
              <a:t/>
            </a:r>
            <a:endParaRPr sz="2400">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600"/>
              <a:buFont typeface="Arial"/>
              <a:buNone/>
            </a:pPr>
            <a:r>
              <a:t/>
            </a:r>
            <a:endParaRPr sz="2400">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600"/>
              <a:buFont typeface="Arial"/>
              <a:buNone/>
            </a:pPr>
            <a:r>
              <a:rPr lang="en-US" sz="2400">
                <a:solidFill>
                  <a:schemeClr val="dk1"/>
                </a:solidFill>
                <a:latin typeface="Tahoma"/>
                <a:ea typeface="Tahoma"/>
                <a:cs typeface="Tahoma"/>
                <a:sym typeface="Tahoma"/>
              </a:rPr>
              <a:t>Els motius més habituals són: la caiguda cap enrere de la llengua en situacions d’inconsciència, l’aspiració de trossos de menjar, objectes petits, vòmit..</a:t>
            </a:r>
            <a:endParaRPr sz="2400">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t/>
            </a:r>
            <a:endParaRPr sz="2200">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t/>
            </a:r>
            <a:endParaRPr sz="2200">
              <a:solidFill>
                <a:schemeClr val="dk1"/>
              </a:solidFill>
              <a:latin typeface="Tahoma"/>
              <a:ea typeface="Tahoma"/>
              <a:cs typeface="Tahoma"/>
              <a:sym typeface="Tahom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111dcdb5de8_0_23"/>
          <p:cNvSpPr txBox="1"/>
          <p:nvPr/>
        </p:nvSpPr>
        <p:spPr>
          <a:xfrm>
            <a:off x="40847" y="18650"/>
            <a:ext cx="83898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416" name="Google Shape;416;g111dcdb5de8_0_23"/>
          <p:cNvSpPr txBox="1"/>
          <p:nvPr/>
        </p:nvSpPr>
        <p:spPr>
          <a:xfrm>
            <a:off x="40850" y="480600"/>
            <a:ext cx="7293300" cy="53622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Obstrucció de la via aèria per cossos estranys (OVACE)</a:t>
            </a:r>
            <a:endParaRPr b="0" i="0" sz="26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600"/>
              <a:buFont typeface="Arial"/>
              <a:buNone/>
            </a:pPr>
            <a:r>
              <a:t/>
            </a:r>
            <a:endParaRPr sz="26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600"/>
              <a:buFont typeface="Arial"/>
              <a:buNone/>
            </a:pPr>
            <a:r>
              <a:rPr lang="en-US" sz="2200">
                <a:solidFill>
                  <a:schemeClr val="dk1"/>
                </a:solidFill>
                <a:latin typeface="Tahoma"/>
                <a:ea typeface="Tahoma"/>
                <a:cs typeface="Tahoma"/>
                <a:sym typeface="Tahoma"/>
              </a:rPr>
              <a:t>Avaluació de la gravetat</a:t>
            </a:r>
            <a:endParaRPr sz="2200">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600"/>
              <a:buFont typeface="Arial"/>
              <a:buNone/>
            </a:pPr>
            <a:r>
              <a:t/>
            </a:r>
            <a:endParaRPr sz="2200">
              <a:solidFill>
                <a:schemeClr val="dk1"/>
              </a:solidFill>
              <a:latin typeface="Tahoma"/>
              <a:ea typeface="Tahoma"/>
              <a:cs typeface="Tahoma"/>
              <a:sym typeface="Tahoma"/>
            </a:endParaRPr>
          </a:p>
          <a:p>
            <a:pPr indent="-368300" lvl="0" marL="457200" marR="0" rtl="0" algn="l">
              <a:lnSpc>
                <a:spcPct val="100000"/>
              </a:lnSpc>
              <a:spcBef>
                <a:spcPts val="0"/>
              </a:spcBef>
              <a:spcAft>
                <a:spcPts val="0"/>
              </a:spcAft>
              <a:buClr>
                <a:schemeClr val="dk1"/>
              </a:buClr>
              <a:buSzPts val="2200"/>
              <a:buFont typeface="Tahoma"/>
              <a:buChar char="●"/>
            </a:pPr>
            <a:r>
              <a:rPr lang="en-US" sz="2200">
                <a:solidFill>
                  <a:schemeClr val="dk1"/>
                </a:solidFill>
                <a:latin typeface="Tahoma"/>
                <a:ea typeface="Tahoma"/>
                <a:cs typeface="Tahoma"/>
                <a:sym typeface="Tahoma"/>
              </a:rPr>
              <a:t>Obstrucció lleu o parcial: la persona pot parlar, respirar-encara que sigui amb dificultats- i tossir.</a:t>
            </a:r>
            <a:endParaRPr sz="2200">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600"/>
              <a:buFont typeface="Arial"/>
              <a:buNone/>
            </a:pPr>
            <a:r>
              <a:t/>
            </a:r>
            <a:endParaRPr sz="2200">
              <a:solidFill>
                <a:schemeClr val="dk1"/>
              </a:solidFill>
              <a:latin typeface="Tahoma"/>
              <a:ea typeface="Tahoma"/>
              <a:cs typeface="Tahoma"/>
              <a:sym typeface="Tahoma"/>
            </a:endParaRPr>
          </a:p>
          <a:p>
            <a:pPr indent="-368300" lvl="0" marL="457200" marR="0" rtl="0" algn="l">
              <a:lnSpc>
                <a:spcPct val="100000"/>
              </a:lnSpc>
              <a:spcBef>
                <a:spcPts val="0"/>
              </a:spcBef>
              <a:spcAft>
                <a:spcPts val="0"/>
              </a:spcAft>
              <a:buClr>
                <a:schemeClr val="dk1"/>
              </a:buClr>
              <a:buSzPts val="2200"/>
              <a:buFont typeface="Tahoma"/>
              <a:buChar char="●"/>
            </a:pPr>
            <a:r>
              <a:rPr lang="en-US" sz="2200">
                <a:solidFill>
                  <a:schemeClr val="dk1"/>
                </a:solidFill>
                <a:latin typeface="Tahoma"/>
                <a:ea typeface="Tahoma"/>
                <a:cs typeface="Tahoma"/>
                <a:sym typeface="Tahoma"/>
              </a:rPr>
              <a:t>Obstrucció greu o completa: la persona no pot respirar, parlar ni tossir. Està inquieta i té cara d’ofec. Sol tenir la mà a la gola i els llavis blavosos i de vegades se sent un xiulet amb cada inspiració. En pocs minuts quedarà inconscient.</a:t>
            </a:r>
            <a:endParaRPr sz="2200">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t/>
            </a:r>
            <a:endParaRPr sz="2200">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t/>
            </a:r>
            <a:endParaRPr sz="2200">
              <a:solidFill>
                <a:schemeClr val="dk1"/>
              </a:solidFill>
              <a:latin typeface="Tahoma"/>
              <a:ea typeface="Tahoma"/>
              <a:cs typeface="Tahoma"/>
              <a:sym typeface="Tahoma"/>
            </a:endParaRPr>
          </a:p>
        </p:txBody>
      </p:sp>
      <p:pic>
        <p:nvPicPr>
          <p:cNvPr id="417" name="Google Shape;417;g111dcdb5de8_0_23"/>
          <p:cNvPicPr preferRelativeResize="0"/>
          <p:nvPr/>
        </p:nvPicPr>
        <p:blipFill>
          <a:blip r:embed="rId3">
            <a:alphaModFix/>
          </a:blip>
          <a:stretch>
            <a:fillRect/>
          </a:stretch>
        </p:blipFill>
        <p:spPr>
          <a:xfrm>
            <a:off x="7553313" y="2094900"/>
            <a:ext cx="1590675" cy="213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10c9ca761fa_0_9"/>
          <p:cNvSpPr txBox="1"/>
          <p:nvPr>
            <p:ph type="title"/>
          </p:nvPr>
        </p:nvSpPr>
        <p:spPr>
          <a:xfrm>
            <a:off x="117047" y="150400"/>
            <a:ext cx="90270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 UF2       Aplicació de tècniques de suport vital bàsic i desfibril·lació externa</a:t>
            </a:r>
            <a:endParaRPr/>
          </a:p>
        </p:txBody>
      </p:sp>
      <p:sp>
        <p:nvSpPr>
          <p:cNvPr id="81" name="Google Shape;81;g10c9ca761fa_0_9"/>
          <p:cNvSpPr txBox="1"/>
          <p:nvPr/>
        </p:nvSpPr>
        <p:spPr>
          <a:xfrm>
            <a:off x="301325" y="747823"/>
            <a:ext cx="4011300" cy="826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L‘aturada cardiorespiratòria</a:t>
            </a:r>
            <a:endParaRPr b="0" i="0" sz="2600" u="none" cap="none" strike="noStrike">
              <a:solidFill>
                <a:schemeClr val="dk1"/>
              </a:solidFill>
              <a:latin typeface="Tahoma"/>
              <a:ea typeface="Tahoma"/>
              <a:cs typeface="Tahoma"/>
              <a:sym typeface="Tahoma"/>
            </a:endParaRPr>
          </a:p>
          <a:p>
            <a:pPr indent="0" lvl="0" marL="12700" marR="0" rtl="0" algn="l">
              <a:lnSpc>
                <a:spcPct val="100000"/>
              </a:lnSpc>
              <a:spcBef>
                <a:spcPts val="100"/>
              </a:spcBef>
              <a:spcAft>
                <a:spcPts val="0"/>
              </a:spcAft>
              <a:buClr>
                <a:srgbClr val="000000"/>
              </a:buClr>
              <a:buSzPts val="2600"/>
              <a:buFont typeface="Arial"/>
              <a:buNone/>
            </a:pPr>
            <a:r>
              <a:t/>
            </a:r>
            <a:endParaRPr b="0" i="0" sz="2600" u="none" cap="none" strike="noStrike">
              <a:solidFill>
                <a:schemeClr val="dk1"/>
              </a:solidFill>
              <a:latin typeface="Tahoma"/>
              <a:ea typeface="Tahoma"/>
              <a:cs typeface="Tahoma"/>
              <a:sym typeface="Tahoma"/>
            </a:endParaRPr>
          </a:p>
        </p:txBody>
      </p:sp>
      <p:sp>
        <p:nvSpPr>
          <p:cNvPr id="82" name="Google Shape;82;g10c9ca761fa_0_9"/>
          <p:cNvSpPr txBox="1"/>
          <p:nvPr/>
        </p:nvSpPr>
        <p:spPr>
          <a:xfrm>
            <a:off x="7450" y="1277900"/>
            <a:ext cx="9144000" cy="1518600"/>
          </a:xfrm>
          <a:prstGeom prst="rect">
            <a:avLst/>
          </a:prstGeom>
          <a:solidFill>
            <a:srgbClr val="F2F2F2"/>
          </a:solidFill>
          <a:ln>
            <a:noFill/>
          </a:ln>
        </p:spPr>
        <p:txBody>
          <a:bodyPr anchorCtr="0" anchor="t" bIns="0" lIns="0" spcFirstLastPara="1" rIns="0" wrap="square" tIns="101600">
            <a:spAutoFit/>
          </a:bodyPr>
          <a:lstStyle/>
          <a:p>
            <a:pPr indent="0" lvl="0" marL="90805" marR="429893" rtl="0" algn="just">
              <a:lnSpc>
                <a:spcPct val="118750"/>
              </a:lnSpc>
              <a:spcBef>
                <a:spcPts val="0"/>
              </a:spcBef>
              <a:spcAft>
                <a:spcPts val="0"/>
              </a:spcAft>
              <a:buClr>
                <a:schemeClr val="dk1"/>
              </a:buClr>
              <a:buSzPts val="1600"/>
              <a:buFont typeface="Arial"/>
              <a:buNone/>
            </a:pPr>
            <a:r>
              <a:rPr lang="en-US" sz="1600">
                <a:solidFill>
                  <a:srgbClr val="333333"/>
                </a:solidFill>
                <a:highlight>
                  <a:srgbClr val="ECECEC"/>
                </a:highlight>
              </a:rPr>
              <a:t>A vegades l’ACR pot afectar persones que sembla que es troben en plena forma física i gaudeixen d’una salut òptima. És el que es coneix com a </a:t>
            </a:r>
            <a:r>
              <a:rPr b="1" lang="en-US" sz="1600">
                <a:solidFill>
                  <a:srgbClr val="333333"/>
                </a:solidFill>
                <a:highlight>
                  <a:srgbClr val="ECECEC"/>
                </a:highlight>
              </a:rPr>
              <a:t>mort sobtada</a:t>
            </a:r>
            <a:r>
              <a:rPr lang="en-US" sz="1600">
                <a:solidFill>
                  <a:srgbClr val="333333"/>
                </a:solidFill>
                <a:highlight>
                  <a:srgbClr val="ECECEC"/>
                </a:highlight>
              </a:rPr>
              <a:t>. Es desencadena principalment per una arrítmia cardíaca i amb més freqüència, per </a:t>
            </a:r>
            <a:r>
              <a:rPr b="1" lang="en-US" sz="1600">
                <a:solidFill>
                  <a:srgbClr val="333333"/>
                </a:solidFill>
                <a:highlight>
                  <a:srgbClr val="ECECEC"/>
                </a:highlight>
              </a:rPr>
              <a:t>fibril·lació ventricular</a:t>
            </a:r>
            <a:r>
              <a:rPr lang="en-US" sz="1600">
                <a:solidFill>
                  <a:srgbClr val="333333"/>
                </a:solidFill>
                <a:highlight>
                  <a:srgbClr val="ECECEC"/>
                </a:highlight>
              </a:rPr>
              <a:t>. Les persones que han tingut una mort sobtada perden la consciència i la capacitat de respirar, la causa és un problema elèctric en el cor.</a:t>
            </a:r>
            <a:endParaRPr b="0" i="0" sz="2000" u="none" cap="none" strike="noStrike">
              <a:solidFill>
                <a:schemeClr val="dk1"/>
              </a:solidFill>
              <a:latin typeface="Tahoma"/>
              <a:ea typeface="Tahoma"/>
              <a:cs typeface="Tahoma"/>
              <a:sym typeface="Tahoma"/>
            </a:endParaRPr>
          </a:p>
        </p:txBody>
      </p:sp>
      <p:sp>
        <p:nvSpPr>
          <p:cNvPr id="83" name="Google Shape;83;g10c9ca761fa_0_9"/>
          <p:cNvSpPr txBox="1"/>
          <p:nvPr/>
        </p:nvSpPr>
        <p:spPr>
          <a:xfrm>
            <a:off x="7450" y="2061475"/>
            <a:ext cx="9144000" cy="3830700"/>
          </a:xfrm>
          <a:prstGeom prst="rect">
            <a:avLst/>
          </a:prstGeom>
          <a:noFill/>
          <a:ln>
            <a:noFill/>
          </a:ln>
        </p:spPr>
        <p:txBody>
          <a:bodyPr anchorCtr="0" anchor="t" bIns="0" lIns="0" spcFirstLastPara="1" rIns="0" wrap="square" tIns="12700">
            <a:spAutoFit/>
          </a:bodyPr>
          <a:lstStyle/>
          <a:p>
            <a:pPr indent="0" lvl="0" marL="0" rtl="0" algn="l">
              <a:spcBef>
                <a:spcPts val="0"/>
              </a:spcBef>
              <a:spcAft>
                <a:spcPts val="0"/>
              </a:spcAft>
              <a:buClr>
                <a:srgbClr val="000000"/>
              </a:buClr>
              <a:buSzPts val="1600"/>
              <a:buFont typeface="Arial"/>
              <a:buNone/>
            </a:pPr>
            <a:r>
              <a:t/>
            </a:r>
            <a:endParaRPr sz="1600" u="sng">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1600"/>
              <a:buFont typeface="Arial"/>
              <a:buNone/>
            </a:pPr>
            <a:r>
              <a:t/>
            </a:r>
            <a:endParaRPr sz="1600" u="sng">
              <a:solidFill>
                <a:schemeClr val="dk1"/>
              </a:solidFill>
              <a:latin typeface="Tahoma"/>
              <a:ea typeface="Tahoma"/>
              <a:cs typeface="Tahoma"/>
              <a:sym typeface="Tahoma"/>
            </a:endParaRPr>
          </a:p>
          <a:p>
            <a:pPr indent="0" lvl="0" marL="0" rtl="0" algn="just">
              <a:lnSpc>
                <a:spcPct val="115000"/>
              </a:lnSpc>
              <a:spcBef>
                <a:spcPts val="0"/>
              </a:spcBef>
              <a:spcAft>
                <a:spcPts val="0"/>
              </a:spcAft>
              <a:buClr>
                <a:srgbClr val="333333"/>
              </a:buClr>
              <a:buSzPts val="1200"/>
              <a:buFont typeface="Arial"/>
              <a:buNone/>
            </a:pPr>
            <a:r>
              <a:t/>
            </a:r>
            <a:endParaRPr b="1" sz="1600">
              <a:solidFill>
                <a:srgbClr val="333333"/>
              </a:solidFill>
              <a:highlight>
                <a:schemeClr val="lt1"/>
              </a:highlight>
            </a:endParaRPr>
          </a:p>
          <a:p>
            <a:pPr indent="0" lvl="0" marL="0" rtl="0" algn="just">
              <a:lnSpc>
                <a:spcPct val="115000"/>
              </a:lnSpc>
              <a:spcBef>
                <a:spcPts val="0"/>
              </a:spcBef>
              <a:spcAft>
                <a:spcPts val="0"/>
              </a:spcAft>
              <a:buClr>
                <a:srgbClr val="333333"/>
              </a:buClr>
              <a:buSzPts val="1200"/>
              <a:buFont typeface="Arial"/>
              <a:buNone/>
            </a:pPr>
            <a:r>
              <a:t/>
            </a:r>
            <a:endParaRPr b="1" sz="1600">
              <a:solidFill>
                <a:srgbClr val="333333"/>
              </a:solidFill>
              <a:highlight>
                <a:schemeClr val="lt1"/>
              </a:highlight>
            </a:endParaRPr>
          </a:p>
          <a:p>
            <a:pPr indent="0" lvl="0" marL="0" rtl="0" algn="just">
              <a:lnSpc>
                <a:spcPct val="115000"/>
              </a:lnSpc>
              <a:spcBef>
                <a:spcPts val="0"/>
              </a:spcBef>
              <a:spcAft>
                <a:spcPts val="0"/>
              </a:spcAft>
              <a:buClr>
                <a:srgbClr val="333333"/>
              </a:buClr>
              <a:buSzPts val="1200"/>
              <a:buFont typeface="Arial"/>
              <a:buNone/>
            </a:pPr>
            <a:r>
              <a:rPr b="1" lang="en-US" sz="1600">
                <a:solidFill>
                  <a:srgbClr val="333333"/>
                </a:solidFill>
                <a:highlight>
                  <a:schemeClr val="lt1"/>
                </a:highlight>
              </a:rPr>
              <a:t>Fibril.lació ventricular</a:t>
            </a:r>
            <a:r>
              <a:rPr lang="en-US" sz="1600">
                <a:solidFill>
                  <a:srgbClr val="333333"/>
                </a:solidFill>
                <a:highlight>
                  <a:schemeClr val="lt1"/>
                </a:highlight>
              </a:rPr>
              <a:t>: </a:t>
            </a:r>
            <a:r>
              <a:rPr lang="en-US" sz="1600">
                <a:solidFill>
                  <a:srgbClr val="333333"/>
                </a:solidFill>
                <a:highlight>
                  <a:schemeClr val="lt1"/>
                </a:highlight>
              </a:rPr>
              <a:t>trastorn del ritme del cor que el torna anormal i caòtic, i que produeix la incapacitat perquè el cor impulsi la sang; és una causa freqüent d’aturada cardíaca.</a:t>
            </a:r>
            <a:endParaRPr sz="1800">
              <a:solidFill>
                <a:srgbClr val="333333"/>
              </a:solidFill>
              <a:highlight>
                <a:schemeClr val="lt1"/>
              </a:highlight>
            </a:endParaRPr>
          </a:p>
          <a:p>
            <a:pPr indent="0" lvl="0" marL="0" rtl="0" algn="just">
              <a:lnSpc>
                <a:spcPct val="115000"/>
              </a:lnSpc>
              <a:spcBef>
                <a:spcPts val="0"/>
              </a:spcBef>
              <a:spcAft>
                <a:spcPts val="0"/>
              </a:spcAft>
              <a:buClr>
                <a:srgbClr val="333333"/>
              </a:buClr>
              <a:buSzPts val="1200"/>
              <a:buFont typeface="Arial"/>
              <a:buNone/>
            </a:pPr>
            <a:r>
              <a:t/>
            </a:r>
            <a:endParaRPr b="1" sz="1600">
              <a:solidFill>
                <a:srgbClr val="333333"/>
              </a:solidFill>
              <a:highlight>
                <a:schemeClr val="lt1"/>
              </a:highlight>
            </a:endParaRPr>
          </a:p>
          <a:p>
            <a:pPr indent="0" lvl="0" marL="0" rtl="0" algn="just">
              <a:lnSpc>
                <a:spcPct val="115000"/>
              </a:lnSpc>
              <a:spcBef>
                <a:spcPts val="0"/>
              </a:spcBef>
              <a:spcAft>
                <a:spcPts val="0"/>
              </a:spcAft>
              <a:buClr>
                <a:srgbClr val="333333"/>
              </a:buClr>
              <a:buSzPts val="1200"/>
              <a:buFont typeface="Arial"/>
              <a:buNone/>
            </a:pPr>
            <a:r>
              <a:rPr b="1" lang="en-US" sz="1600">
                <a:solidFill>
                  <a:srgbClr val="333333"/>
                </a:solidFill>
                <a:highlight>
                  <a:schemeClr val="lt1"/>
                </a:highlight>
              </a:rPr>
              <a:t>Mort sobtada:</a:t>
            </a:r>
            <a:r>
              <a:rPr b="1" lang="en-US" sz="1800">
                <a:solidFill>
                  <a:srgbClr val="333333"/>
                </a:solidFill>
                <a:highlight>
                  <a:schemeClr val="lt1"/>
                </a:highlight>
              </a:rPr>
              <a:t> </a:t>
            </a:r>
            <a:r>
              <a:rPr lang="en-US" sz="1600">
                <a:solidFill>
                  <a:srgbClr val="333333"/>
                </a:solidFill>
                <a:highlight>
                  <a:schemeClr val="lt1"/>
                </a:highlight>
              </a:rPr>
              <a:t>és l’aturada cardíaca que es produeix de forma abrupta, inesperada i sobtada en persones que aparentment tenen un bon estat de salut. Aquesta aturada conclou amb la mort del pacient si no rep una assistència mèdica immediata.</a:t>
            </a:r>
            <a:endParaRPr sz="1600">
              <a:solidFill>
                <a:srgbClr val="333333"/>
              </a:solidFill>
              <a:highlight>
                <a:schemeClr val="lt1"/>
              </a:highlight>
            </a:endParaRPr>
          </a:p>
          <a:p>
            <a:pPr indent="0" lvl="0" marL="12700" marR="0" rtl="0" algn="l">
              <a:lnSpc>
                <a:spcPct val="100000"/>
              </a:lnSpc>
              <a:spcBef>
                <a:spcPts val="100"/>
              </a:spcBef>
              <a:spcAft>
                <a:spcPts val="0"/>
              </a:spcAft>
              <a:buClr>
                <a:srgbClr val="000000"/>
              </a:buClr>
              <a:buSzPts val="1600"/>
              <a:buFont typeface="Arial"/>
              <a:buNone/>
            </a:pPr>
            <a:r>
              <a:t/>
            </a:r>
            <a:endParaRPr sz="1600">
              <a:solidFill>
                <a:schemeClr val="dk1"/>
              </a:solidFill>
              <a:latin typeface="Tahoma"/>
              <a:ea typeface="Tahoma"/>
              <a:cs typeface="Tahoma"/>
              <a:sym typeface="Tahoma"/>
            </a:endParaRPr>
          </a:p>
          <a:p>
            <a:pPr indent="0" lvl="0" marL="12700" marR="0" rtl="0" algn="l">
              <a:lnSpc>
                <a:spcPct val="100000"/>
              </a:lnSpc>
              <a:spcBef>
                <a:spcPts val="100"/>
              </a:spcBef>
              <a:spcAft>
                <a:spcPts val="0"/>
              </a:spcAft>
              <a:buClr>
                <a:srgbClr val="000000"/>
              </a:buClr>
              <a:buSzPts val="1600"/>
              <a:buFont typeface="Arial"/>
              <a:buNone/>
            </a:pPr>
            <a:r>
              <a:t/>
            </a:r>
            <a:endParaRPr sz="1600">
              <a:solidFill>
                <a:schemeClr val="dk1"/>
              </a:solidFill>
              <a:latin typeface="Tahoma"/>
              <a:ea typeface="Tahoma"/>
              <a:cs typeface="Tahoma"/>
              <a:sym typeface="Tahoma"/>
            </a:endParaRPr>
          </a:p>
          <a:p>
            <a:pPr indent="0" lvl="0" marL="12700" marR="0" rtl="0" algn="l">
              <a:lnSpc>
                <a:spcPct val="100000"/>
              </a:lnSpc>
              <a:spcBef>
                <a:spcPts val="100"/>
              </a:spcBef>
              <a:spcAft>
                <a:spcPts val="0"/>
              </a:spcAft>
              <a:buClr>
                <a:srgbClr val="000000"/>
              </a:buClr>
              <a:buSzPts val="1600"/>
              <a:buFont typeface="Arial"/>
              <a:buNone/>
            </a:pPr>
            <a:r>
              <a:t/>
            </a:r>
            <a:endParaRPr sz="1600">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1600"/>
              <a:buFont typeface="Arial"/>
              <a:buNone/>
            </a:pPr>
            <a:r>
              <a:t/>
            </a:r>
            <a:endParaRPr b="0" i="0" sz="1600" u="none" cap="none" strike="noStrike">
              <a:solidFill>
                <a:schemeClr val="dk1"/>
              </a:solidFill>
              <a:latin typeface="Tahoma"/>
              <a:ea typeface="Tahoma"/>
              <a:cs typeface="Tahoma"/>
              <a:sym typeface="Tahom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111dcdb5de8_0_17"/>
          <p:cNvSpPr txBox="1"/>
          <p:nvPr/>
        </p:nvSpPr>
        <p:spPr>
          <a:xfrm>
            <a:off x="40847" y="18650"/>
            <a:ext cx="83898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423" name="Google Shape;423;g111dcdb5de8_0_17"/>
          <p:cNvSpPr txBox="1"/>
          <p:nvPr/>
        </p:nvSpPr>
        <p:spPr>
          <a:xfrm>
            <a:off x="301325" y="480600"/>
            <a:ext cx="8842800" cy="8100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Obstrucció de la via aèria per cossos estranys (OVACE)</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OVACE en persones adultes</a:t>
            </a:r>
            <a:endParaRPr b="0" i="0" sz="2200" u="none" cap="none" strike="noStrike">
              <a:solidFill>
                <a:schemeClr val="dk1"/>
              </a:solidFill>
              <a:latin typeface="Tahoma"/>
              <a:ea typeface="Tahoma"/>
              <a:cs typeface="Tahoma"/>
              <a:sym typeface="Tahoma"/>
            </a:endParaRPr>
          </a:p>
        </p:txBody>
      </p:sp>
      <p:pic>
        <p:nvPicPr>
          <p:cNvPr id="424" name="Google Shape;424;g111dcdb5de8_0_17"/>
          <p:cNvPicPr preferRelativeResize="0"/>
          <p:nvPr/>
        </p:nvPicPr>
        <p:blipFill rotWithShape="1">
          <a:blip r:embed="rId3">
            <a:alphaModFix/>
          </a:blip>
          <a:srcRect b="0" l="0" r="0" t="0"/>
          <a:stretch/>
        </p:blipFill>
        <p:spPr>
          <a:xfrm>
            <a:off x="949810" y="1673891"/>
            <a:ext cx="7619606" cy="337984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5"/>
          <p:cNvSpPr txBox="1"/>
          <p:nvPr/>
        </p:nvSpPr>
        <p:spPr>
          <a:xfrm>
            <a:off x="117047" y="18650"/>
            <a:ext cx="9027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430" name="Google Shape;430;p35"/>
          <p:cNvSpPr txBox="1"/>
          <p:nvPr/>
        </p:nvSpPr>
        <p:spPr>
          <a:xfrm>
            <a:off x="301325" y="480600"/>
            <a:ext cx="8842800" cy="8100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Obstrucció de la via aèria per cossos estranys (OVACE)</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OVACE en persones adultes</a:t>
            </a:r>
            <a:endParaRPr b="0" i="0" sz="2200" u="none" cap="none" strike="noStrike">
              <a:solidFill>
                <a:schemeClr val="dk1"/>
              </a:solidFill>
              <a:latin typeface="Tahoma"/>
              <a:ea typeface="Tahoma"/>
              <a:cs typeface="Tahoma"/>
              <a:sym typeface="Tahoma"/>
            </a:endParaRPr>
          </a:p>
        </p:txBody>
      </p:sp>
      <p:sp>
        <p:nvSpPr>
          <p:cNvPr id="431" name="Google Shape;431;p35"/>
          <p:cNvSpPr txBox="1"/>
          <p:nvPr/>
        </p:nvSpPr>
        <p:spPr>
          <a:xfrm>
            <a:off x="301325" y="1355475"/>
            <a:ext cx="6948000" cy="4139400"/>
          </a:xfrm>
          <a:prstGeom prst="rect">
            <a:avLst/>
          </a:prstGeom>
          <a:noFill/>
          <a:ln>
            <a:noFill/>
          </a:ln>
        </p:spPr>
        <p:txBody>
          <a:bodyPr anchorCtr="0" anchor="t" bIns="0" lIns="0" spcFirstLastPara="1" rIns="0" wrap="square" tIns="9905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Tahoma"/>
                <a:ea typeface="Tahoma"/>
                <a:cs typeface="Tahoma"/>
                <a:sym typeface="Tahoma"/>
              </a:rPr>
              <a:t>Si l'obstrucció és </a:t>
            </a:r>
            <a:r>
              <a:rPr b="1" i="0" lang="en-US" sz="1600" u="none" cap="none" strike="noStrike">
                <a:solidFill>
                  <a:schemeClr val="dk1"/>
                </a:solidFill>
                <a:latin typeface="Tahoma"/>
                <a:ea typeface="Tahoma"/>
                <a:cs typeface="Tahoma"/>
                <a:sym typeface="Tahoma"/>
              </a:rPr>
              <a:t>lleu</a:t>
            </a:r>
            <a:r>
              <a:rPr b="0" i="0" lang="en-US" sz="1600" u="none" cap="none" strike="noStrike">
                <a:solidFill>
                  <a:schemeClr val="dk1"/>
                </a:solidFill>
                <a:latin typeface="Tahoma"/>
                <a:ea typeface="Tahoma"/>
                <a:cs typeface="Tahoma"/>
                <a:sym typeface="Tahoma"/>
              </a:rPr>
              <a:t>.</a:t>
            </a:r>
            <a:endParaRPr b="0" i="0" sz="1600" u="none" cap="none" strike="noStrike">
              <a:solidFill>
                <a:schemeClr val="dk1"/>
              </a:solidFill>
              <a:latin typeface="Tahoma"/>
              <a:ea typeface="Tahoma"/>
              <a:cs typeface="Tahoma"/>
              <a:sym typeface="Tahoma"/>
            </a:endParaRPr>
          </a:p>
          <a:p>
            <a:pPr indent="-330200" lvl="0" marL="457200" marR="528955" rtl="0" algn="l">
              <a:lnSpc>
                <a:spcPct val="104200"/>
              </a:lnSpc>
              <a:spcBef>
                <a:spcPts val="600"/>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Animar a tossir a la víctima, diverses  vegades i amb força. Poden caldre diversos accessos de tos</a:t>
            </a:r>
            <a:r>
              <a:rPr lang="en-US" sz="1600">
                <a:solidFill>
                  <a:schemeClr val="dk1"/>
                </a:solidFill>
                <a:latin typeface="Tahoma"/>
                <a:ea typeface="Tahoma"/>
                <a:cs typeface="Tahoma"/>
                <a:sym typeface="Tahoma"/>
              </a:rPr>
              <a:t>,sempre que els pugui repetir.</a:t>
            </a:r>
            <a:endParaRPr b="0" i="0" sz="1600" u="none" cap="none" strike="noStrike">
              <a:solidFill>
                <a:schemeClr val="dk1"/>
              </a:solidFill>
              <a:latin typeface="Tahoma"/>
              <a:ea typeface="Tahoma"/>
              <a:cs typeface="Tahoma"/>
              <a:sym typeface="Tahoma"/>
            </a:endParaRPr>
          </a:p>
          <a:p>
            <a:pPr indent="-330200" lvl="0" marL="457200" marR="5080" rtl="0" algn="l">
              <a:lnSpc>
                <a:spcPct val="118750"/>
              </a:lnSpc>
              <a:spcBef>
                <a:spcPts val="0"/>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Observar si la seva tos deixa de ser efectiva  i l'obstrucció passa a greu.</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720"/>
              </a:spcBef>
              <a:spcAft>
                <a:spcPts val="0"/>
              </a:spcAft>
              <a:buNone/>
            </a:pPr>
            <a:r>
              <a:rPr b="0" i="0" lang="en-US" sz="1600" u="none" cap="none" strike="noStrike">
                <a:solidFill>
                  <a:schemeClr val="dk1"/>
                </a:solidFill>
                <a:latin typeface="Tahoma"/>
                <a:ea typeface="Tahoma"/>
                <a:cs typeface="Tahoma"/>
                <a:sym typeface="Tahoma"/>
              </a:rPr>
              <a:t>Si l'obstrucció és </a:t>
            </a:r>
            <a:r>
              <a:rPr b="1" i="0" lang="en-US" sz="1600" u="none" cap="none" strike="noStrike">
                <a:solidFill>
                  <a:schemeClr val="dk1"/>
                </a:solidFill>
                <a:latin typeface="Tahoma"/>
                <a:ea typeface="Tahoma"/>
                <a:cs typeface="Tahoma"/>
                <a:sym typeface="Tahoma"/>
              </a:rPr>
              <a:t>greu</a:t>
            </a:r>
            <a:r>
              <a:rPr b="0" i="0" lang="en-US" sz="1600" u="none" cap="none" strike="noStrike">
                <a:solidFill>
                  <a:schemeClr val="dk1"/>
                </a:solidFill>
                <a:latin typeface="Tahoma"/>
                <a:ea typeface="Tahoma"/>
                <a:cs typeface="Tahoma"/>
                <a:sym typeface="Tahoma"/>
              </a:rPr>
              <a:t>.</a:t>
            </a:r>
            <a:endParaRPr b="0" i="0" sz="1600" u="none" cap="none" strike="noStrike">
              <a:solidFill>
                <a:schemeClr val="dk1"/>
              </a:solidFill>
              <a:latin typeface="Tahoma"/>
              <a:ea typeface="Tahoma"/>
              <a:cs typeface="Tahoma"/>
              <a:sym typeface="Tahoma"/>
            </a:endParaRPr>
          </a:p>
          <a:p>
            <a:pPr indent="-330200" lvl="0" marL="457200" marR="0" rtl="0" algn="l">
              <a:lnSpc>
                <a:spcPct val="100000"/>
              </a:lnSpc>
              <a:spcBef>
                <a:spcPts val="580"/>
              </a:spcBef>
              <a:spcAft>
                <a:spcPts val="0"/>
              </a:spcAft>
              <a:buClr>
                <a:schemeClr val="dk1"/>
              </a:buClr>
              <a:buSzPts val="1600"/>
              <a:buFont typeface="Tahoma"/>
              <a:buChar char="●"/>
            </a:pPr>
            <a:r>
              <a:rPr lang="en-US" sz="1600">
                <a:solidFill>
                  <a:schemeClr val="dk1"/>
                </a:solidFill>
                <a:latin typeface="Tahoma"/>
                <a:ea typeface="Tahoma"/>
                <a:cs typeface="Tahoma"/>
                <a:sym typeface="Tahoma"/>
              </a:rPr>
              <a:t>Inclina la persona cap endavant mentre li aguantes el tòrax amb una mà. Amb l’altra dona-li un cop fort amb el taló de la mà entre les escàpules. Si  continua la obstrucció,d</a:t>
            </a:r>
            <a:r>
              <a:rPr b="0" i="0" lang="en-US" sz="1600" u="none" cap="none" strike="noStrike">
                <a:solidFill>
                  <a:schemeClr val="dk1"/>
                </a:solidFill>
                <a:latin typeface="Tahoma"/>
                <a:ea typeface="Tahoma"/>
                <a:cs typeface="Tahoma"/>
                <a:sym typeface="Tahoma"/>
              </a:rPr>
              <a:t>onar fins a 5 cops entre les escàpules.</a:t>
            </a:r>
            <a:endParaRPr b="0" i="0" sz="1600" u="none" cap="none" strike="noStrike">
              <a:solidFill>
                <a:schemeClr val="dk1"/>
              </a:solidFill>
              <a:latin typeface="Tahoma"/>
              <a:ea typeface="Tahoma"/>
              <a:cs typeface="Tahoma"/>
              <a:sym typeface="Tahoma"/>
            </a:endParaRPr>
          </a:p>
          <a:p>
            <a:pPr indent="-317500" lvl="0" marL="457200" marR="0" rtl="0" algn="l">
              <a:lnSpc>
                <a:spcPct val="100000"/>
              </a:lnSpc>
              <a:spcBef>
                <a:spcPts val="0"/>
              </a:spcBef>
              <a:spcAft>
                <a:spcPts val="0"/>
              </a:spcAft>
              <a:buClr>
                <a:schemeClr val="dk1"/>
              </a:buClr>
              <a:buSzPts val="1400"/>
              <a:buChar char="●"/>
            </a:pPr>
            <a:r>
              <a:rPr lang="en-US" sz="1600">
                <a:solidFill>
                  <a:schemeClr val="dk1"/>
                </a:solidFill>
                <a:latin typeface="Tahoma"/>
                <a:ea typeface="Tahoma"/>
                <a:cs typeface="Tahoma"/>
                <a:sym typeface="Tahoma"/>
              </a:rPr>
              <a:t>Si segueix la obstrucció, cal r</a:t>
            </a:r>
            <a:r>
              <a:rPr b="0" i="0" lang="en-US" sz="1600" u="none" cap="none" strike="noStrike">
                <a:solidFill>
                  <a:schemeClr val="dk1"/>
                </a:solidFill>
                <a:latin typeface="Tahoma"/>
                <a:ea typeface="Tahoma"/>
                <a:cs typeface="Tahoma"/>
                <a:sym typeface="Tahoma"/>
              </a:rPr>
              <a:t>ealitzar la </a:t>
            </a:r>
            <a:r>
              <a:rPr b="0" i="1" lang="en-US" sz="1650" u="none" cap="none" strike="noStrike">
                <a:solidFill>
                  <a:schemeClr val="dk1"/>
                </a:solidFill>
                <a:latin typeface="Verdana"/>
                <a:ea typeface="Verdana"/>
                <a:cs typeface="Verdana"/>
                <a:sym typeface="Verdana"/>
              </a:rPr>
              <a:t>maniobra de Heimlich</a:t>
            </a:r>
            <a:r>
              <a:rPr b="0" lang="en-US" sz="1650" cap="none" strike="noStrike">
                <a:solidFill>
                  <a:schemeClr val="dk1"/>
                </a:solidFill>
                <a:latin typeface="Verdana"/>
                <a:ea typeface="Verdana"/>
                <a:cs typeface="Verdana"/>
                <a:sym typeface="Verdana"/>
              </a:rPr>
              <a:t> (compressions </a:t>
            </a:r>
            <a:r>
              <a:rPr lang="en-US" sz="1650">
                <a:solidFill>
                  <a:schemeClr val="dk1"/>
                </a:solidFill>
                <a:latin typeface="Verdana"/>
                <a:ea typeface="Verdana"/>
                <a:cs typeface="Verdana"/>
                <a:sym typeface="Verdana"/>
              </a:rPr>
              <a:t>abdominals</a:t>
            </a:r>
            <a:r>
              <a:rPr b="0" lang="en-US" sz="1650" cap="none" strike="noStrike">
                <a:solidFill>
                  <a:schemeClr val="dk1"/>
                </a:solidFill>
                <a:latin typeface="Verdana"/>
                <a:ea typeface="Verdana"/>
                <a:cs typeface="Verdana"/>
                <a:sym typeface="Verdana"/>
              </a:rPr>
              <a:t>)</a:t>
            </a:r>
            <a:r>
              <a:rPr lang="en-US" sz="1600">
                <a:solidFill>
                  <a:schemeClr val="dk1"/>
                </a:solidFill>
                <a:latin typeface="Tahoma"/>
                <a:ea typeface="Tahoma"/>
                <a:cs typeface="Tahoma"/>
                <a:sym typeface="Tahoma"/>
              </a:rPr>
              <a:t> fins a 5 vegades.</a:t>
            </a:r>
            <a:endParaRPr sz="1600">
              <a:solidFill>
                <a:schemeClr val="dk1"/>
              </a:solidFill>
              <a:latin typeface="Tahoma"/>
              <a:ea typeface="Tahoma"/>
              <a:cs typeface="Tahoma"/>
              <a:sym typeface="Tahoma"/>
            </a:endParaRPr>
          </a:p>
          <a:p>
            <a:pPr indent="0" lvl="0" marL="457200" marR="0" rtl="0" algn="l">
              <a:lnSpc>
                <a:spcPct val="100000"/>
              </a:lnSpc>
              <a:spcBef>
                <a:spcPts val="535"/>
              </a:spcBef>
              <a:spcAft>
                <a:spcPts val="0"/>
              </a:spcAft>
              <a:buNone/>
            </a:pPr>
            <a:r>
              <a:rPr lang="en-US" sz="1600">
                <a:solidFill>
                  <a:schemeClr val="dk1"/>
                </a:solidFill>
                <a:latin typeface="Tahoma"/>
                <a:ea typeface="Tahoma"/>
                <a:cs typeface="Tahoma"/>
                <a:sym typeface="Tahoma"/>
              </a:rPr>
              <a:t>I anirem repetint la tanda de 5 cops i 5 compressions abdominals fins que surti l’objecte o es quedi inconscient.</a:t>
            </a:r>
            <a:endParaRPr sz="1600">
              <a:solidFill>
                <a:schemeClr val="dk1"/>
              </a:solidFill>
              <a:latin typeface="Tahoma"/>
              <a:ea typeface="Tahoma"/>
              <a:cs typeface="Tahoma"/>
              <a:sym typeface="Tahoma"/>
            </a:endParaRPr>
          </a:p>
          <a:p>
            <a:pPr indent="0" lvl="0" marL="914400" marR="0" rtl="0" algn="l">
              <a:lnSpc>
                <a:spcPct val="100000"/>
              </a:lnSpc>
              <a:spcBef>
                <a:spcPts val="535"/>
              </a:spcBef>
              <a:spcAft>
                <a:spcPts val="0"/>
              </a:spcAft>
              <a:buNone/>
            </a:pPr>
            <a:r>
              <a:t/>
            </a:r>
            <a:endParaRPr sz="1600">
              <a:solidFill>
                <a:schemeClr val="dk1"/>
              </a:solidFill>
              <a:latin typeface="Tahoma"/>
              <a:ea typeface="Tahoma"/>
              <a:cs typeface="Tahoma"/>
              <a:sym typeface="Tahoma"/>
            </a:endParaRPr>
          </a:p>
        </p:txBody>
      </p:sp>
      <p:pic>
        <p:nvPicPr>
          <p:cNvPr id="432" name="Google Shape;432;p35"/>
          <p:cNvPicPr preferRelativeResize="0"/>
          <p:nvPr/>
        </p:nvPicPr>
        <p:blipFill rotWithShape="1">
          <a:blip r:embed="rId3">
            <a:alphaModFix/>
          </a:blip>
          <a:srcRect b="0" l="0" r="0" t="0"/>
          <a:stretch/>
        </p:blipFill>
        <p:spPr>
          <a:xfrm>
            <a:off x="7586924" y="1290599"/>
            <a:ext cx="1557066" cy="1744484"/>
          </a:xfrm>
          <a:prstGeom prst="rect">
            <a:avLst/>
          </a:prstGeom>
          <a:noFill/>
          <a:ln>
            <a:noFill/>
          </a:ln>
        </p:spPr>
      </p:pic>
      <p:pic>
        <p:nvPicPr>
          <p:cNvPr id="433" name="Google Shape;433;p35"/>
          <p:cNvPicPr preferRelativeResize="0"/>
          <p:nvPr/>
        </p:nvPicPr>
        <p:blipFill rotWithShape="1">
          <a:blip r:embed="rId4">
            <a:alphaModFix/>
          </a:blip>
          <a:srcRect b="0" l="0" r="0" t="0"/>
          <a:stretch/>
        </p:blipFill>
        <p:spPr>
          <a:xfrm>
            <a:off x="7413103" y="3206852"/>
            <a:ext cx="1504060" cy="181782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111dcdb5de8_0_29"/>
          <p:cNvSpPr txBox="1"/>
          <p:nvPr/>
        </p:nvSpPr>
        <p:spPr>
          <a:xfrm>
            <a:off x="117047" y="18650"/>
            <a:ext cx="9027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439" name="Google Shape;439;g111dcdb5de8_0_29"/>
          <p:cNvSpPr txBox="1"/>
          <p:nvPr/>
        </p:nvSpPr>
        <p:spPr>
          <a:xfrm>
            <a:off x="301325" y="480600"/>
            <a:ext cx="8842800" cy="8100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Obstrucció de la via aèria per cossos estranys (OVACE)</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OVACE en persones adultes</a:t>
            </a:r>
            <a:endParaRPr b="0" i="0" sz="2200" u="none" cap="none" strike="noStrike">
              <a:solidFill>
                <a:schemeClr val="dk1"/>
              </a:solidFill>
              <a:latin typeface="Tahoma"/>
              <a:ea typeface="Tahoma"/>
              <a:cs typeface="Tahoma"/>
              <a:sym typeface="Tahoma"/>
            </a:endParaRPr>
          </a:p>
        </p:txBody>
      </p:sp>
      <p:sp>
        <p:nvSpPr>
          <p:cNvPr id="440" name="Google Shape;440;g111dcdb5de8_0_29"/>
          <p:cNvSpPr txBox="1"/>
          <p:nvPr/>
        </p:nvSpPr>
        <p:spPr>
          <a:xfrm>
            <a:off x="301325" y="1355475"/>
            <a:ext cx="7390200" cy="3644700"/>
          </a:xfrm>
          <a:prstGeom prst="rect">
            <a:avLst/>
          </a:prstGeom>
          <a:noFill/>
          <a:ln>
            <a:noFill/>
          </a:ln>
        </p:spPr>
        <p:txBody>
          <a:bodyPr anchorCtr="0" anchor="t" bIns="0" lIns="0" spcFirstLastPara="1" rIns="0" wrap="square" tIns="99050">
            <a:spAutoFit/>
          </a:bodyPr>
          <a:lstStyle/>
          <a:p>
            <a:pPr indent="0" lvl="0" marL="0" marR="0" rtl="0" algn="l">
              <a:lnSpc>
                <a:spcPct val="100000"/>
              </a:lnSpc>
              <a:spcBef>
                <a:spcPts val="535"/>
              </a:spcBef>
              <a:spcAft>
                <a:spcPts val="0"/>
              </a:spcAft>
              <a:buNone/>
            </a:pPr>
            <a:r>
              <a:rPr lang="en-US" sz="1600">
                <a:solidFill>
                  <a:schemeClr val="dk1"/>
                </a:solidFill>
                <a:latin typeface="Tahoma"/>
                <a:ea typeface="Tahoma"/>
                <a:cs typeface="Tahoma"/>
                <a:sym typeface="Tahoma"/>
              </a:rPr>
              <a:t>Procediment per realitzar la Maniobra de Heimlich (compressions abdominals)</a:t>
            </a:r>
            <a:endParaRPr sz="1600">
              <a:solidFill>
                <a:schemeClr val="dk1"/>
              </a:solidFill>
              <a:latin typeface="Tahoma"/>
              <a:ea typeface="Tahoma"/>
              <a:cs typeface="Tahoma"/>
              <a:sym typeface="Tahoma"/>
            </a:endParaRPr>
          </a:p>
          <a:p>
            <a:pPr indent="0" lvl="0" marL="0" marR="0" rtl="0" algn="l">
              <a:lnSpc>
                <a:spcPct val="100000"/>
              </a:lnSpc>
              <a:spcBef>
                <a:spcPts val="535"/>
              </a:spcBef>
              <a:spcAft>
                <a:spcPts val="0"/>
              </a:spcAft>
              <a:buNone/>
            </a:pPr>
            <a:r>
              <a:rPr lang="en-US" sz="1600">
                <a:solidFill>
                  <a:schemeClr val="dk1"/>
                </a:solidFill>
                <a:latin typeface="Tahoma"/>
                <a:ea typeface="Tahoma"/>
                <a:cs typeface="Tahoma"/>
                <a:sym typeface="Tahoma"/>
              </a:rPr>
              <a:t>1. Situa’t de peu darrera de la víctima, en contacte amb la seva esquena.</a:t>
            </a:r>
            <a:endParaRPr sz="1600">
              <a:solidFill>
                <a:schemeClr val="dk1"/>
              </a:solidFill>
              <a:latin typeface="Tahoma"/>
              <a:ea typeface="Tahoma"/>
              <a:cs typeface="Tahoma"/>
              <a:sym typeface="Tahoma"/>
            </a:endParaRPr>
          </a:p>
          <a:p>
            <a:pPr indent="0" lvl="0" marL="0" marR="0" rtl="0" algn="l">
              <a:lnSpc>
                <a:spcPct val="100000"/>
              </a:lnSpc>
              <a:spcBef>
                <a:spcPts val="535"/>
              </a:spcBef>
              <a:spcAft>
                <a:spcPts val="0"/>
              </a:spcAft>
              <a:buNone/>
            </a:pPr>
            <a:r>
              <a:rPr lang="en-US" sz="1600">
                <a:solidFill>
                  <a:schemeClr val="dk1"/>
                </a:solidFill>
                <a:latin typeface="Tahoma"/>
                <a:ea typeface="Tahoma"/>
                <a:cs typeface="Tahoma"/>
                <a:sym typeface="Tahoma"/>
              </a:rPr>
              <a:t>2.Envolta-la amb els dos braços per la part superior de l’abdomen i indica-li que s’inclini cap endavant.</a:t>
            </a:r>
            <a:endParaRPr sz="1600">
              <a:solidFill>
                <a:schemeClr val="dk1"/>
              </a:solidFill>
              <a:latin typeface="Tahoma"/>
              <a:ea typeface="Tahoma"/>
              <a:cs typeface="Tahoma"/>
              <a:sym typeface="Tahoma"/>
            </a:endParaRPr>
          </a:p>
          <a:p>
            <a:pPr indent="0" lvl="0" marL="0" marR="0" rtl="0" algn="l">
              <a:lnSpc>
                <a:spcPct val="100000"/>
              </a:lnSpc>
              <a:spcBef>
                <a:spcPts val="535"/>
              </a:spcBef>
              <a:spcAft>
                <a:spcPts val="0"/>
              </a:spcAft>
              <a:buNone/>
            </a:pPr>
            <a:r>
              <a:rPr lang="en-US" sz="1600">
                <a:solidFill>
                  <a:schemeClr val="dk1"/>
                </a:solidFill>
                <a:latin typeface="Tahoma"/>
                <a:ea typeface="Tahoma"/>
                <a:cs typeface="Tahoma"/>
                <a:sym typeface="Tahoma"/>
              </a:rPr>
              <a:t>3.Tanca el teu puny posant el polze flexionat sobre l’índex. Recolza aquest puny, pel costat del polze, entre el melic i la caixa toràcica. Amb l’altra mà subjecta el puny.</a:t>
            </a:r>
            <a:endParaRPr sz="1600">
              <a:solidFill>
                <a:schemeClr val="dk1"/>
              </a:solidFill>
              <a:latin typeface="Tahoma"/>
              <a:ea typeface="Tahoma"/>
              <a:cs typeface="Tahoma"/>
              <a:sym typeface="Tahoma"/>
            </a:endParaRPr>
          </a:p>
          <a:p>
            <a:pPr indent="0" lvl="0" marL="0" marR="0" rtl="0" algn="l">
              <a:lnSpc>
                <a:spcPct val="100000"/>
              </a:lnSpc>
              <a:spcBef>
                <a:spcPts val="535"/>
              </a:spcBef>
              <a:spcAft>
                <a:spcPts val="0"/>
              </a:spcAft>
              <a:buNone/>
            </a:pPr>
            <a:r>
              <a:rPr lang="en-US" sz="1600">
                <a:solidFill>
                  <a:schemeClr val="dk1"/>
                </a:solidFill>
                <a:latin typeface="Tahoma"/>
                <a:ea typeface="Tahoma"/>
                <a:cs typeface="Tahoma"/>
                <a:sym typeface="Tahoma"/>
              </a:rPr>
              <a:t>4. Amb les dues mans col.locades així, prem bruscament i amb força la boca de l’estòmac cap enrere i cap amunt. Amb això aconseguiràs que el diafragma s’elevi, comprimeixi els pulmons i expulsi l’aire violentament cap a la tràquea. Cal repetir la compressió 5 vegades.</a:t>
            </a:r>
            <a:endParaRPr sz="1600">
              <a:solidFill>
                <a:schemeClr val="dk1"/>
              </a:solidFill>
              <a:latin typeface="Tahoma"/>
              <a:ea typeface="Tahoma"/>
              <a:cs typeface="Tahoma"/>
              <a:sym typeface="Tahoma"/>
            </a:endParaRPr>
          </a:p>
          <a:p>
            <a:pPr indent="0" lvl="0" marL="0" marR="0" rtl="0" algn="l">
              <a:lnSpc>
                <a:spcPct val="100000"/>
              </a:lnSpc>
              <a:spcBef>
                <a:spcPts val="535"/>
              </a:spcBef>
              <a:spcAft>
                <a:spcPts val="0"/>
              </a:spcAft>
              <a:buNone/>
            </a:pPr>
            <a:r>
              <a:rPr lang="en-US" sz="1600">
                <a:solidFill>
                  <a:schemeClr val="dk1"/>
                </a:solidFill>
                <a:latin typeface="Tahoma"/>
                <a:ea typeface="Tahoma"/>
                <a:cs typeface="Tahoma"/>
                <a:sym typeface="Tahoma"/>
              </a:rPr>
              <a:t>Si la víctima és més alta que la persona socorrista serà preferible fer asseure a la víctima en una cadira per facil.litar la execució de la maniobra.</a:t>
            </a:r>
            <a:endParaRPr sz="1600">
              <a:solidFill>
                <a:schemeClr val="dk1"/>
              </a:solidFill>
              <a:latin typeface="Tahoma"/>
              <a:ea typeface="Tahoma"/>
              <a:cs typeface="Tahoma"/>
              <a:sym typeface="Tahoma"/>
            </a:endParaRPr>
          </a:p>
        </p:txBody>
      </p:sp>
      <p:pic>
        <p:nvPicPr>
          <p:cNvPr id="441" name="Google Shape;441;g111dcdb5de8_0_29"/>
          <p:cNvPicPr preferRelativeResize="0"/>
          <p:nvPr/>
        </p:nvPicPr>
        <p:blipFill rotWithShape="1">
          <a:blip r:embed="rId3">
            <a:alphaModFix/>
          </a:blip>
          <a:srcRect b="0" l="0" r="0" t="0"/>
          <a:stretch/>
        </p:blipFill>
        <p:spPr>
          <a:xfrm>
            <a:off x="7691450" y="3518850"/>
            <a:ext cx="1504075" cy="16246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6"/>
          <p:cNvSpPr txBox="1"/>
          <p:nvPr/>
        </p:nvSpPr>
        <p:spPr>
          <a:xfrm>
            <a:off x="117049" y="18650"/>
            <a:ext cx="9027000" cy="38448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Obstrucció de la via aèria per cossos estranys (OVACE)</a:t>
            </a:r>
            <a:endParaRPr b="0" i="0" sz="26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OVACE en persones adultes</a:t>
            </a:r>
            <a:endParaRPr b="0" i="0" sz="2200" u="none" cap="none" strike="noStrike">
              <a:solidFill>
                <a:schemeClr val="dk1"/>
              </a:solidFill>
              <a:latin typeface="Tahoma"/>
              <a:ea typeface="Tahoma"/>
              <a:cs typeface="Tahoma"/>
              <a:sym typeface="Tahoma"/>
            </a:endParaRPr>
          </a:p>
          <a:p>
            <a:pPr indent="-330835" lvl="0" marL="762000" marR="0" rtl="0" algn="l">
              <a:lnSpc>
                <a:spcPct val="100000"/>
              </a:lnSpc>
              <a:spcBef>
                <a:spcPts val="1750"/>
              </a:spcBef>
              <a:spcAft>
                <a:spcPts val="0"/>
              </a:spcAft>
              <a:buClr>
                <a:srgbClr val="2980B9"/>
              </a:buClr>
              <a:buSzPts val="1600"/>
              <a:buFont typeface="Lucida Sans"/>
              <a:buChar char="●"/>
            </a:pPr>
            <a:r>
              <a:rPr b="0" i="0" lang="en-US" sz="1600" u="none" cap="none" strike="noStrike">
                <a:solidFill>
                  <a:schemeClr val="dk1"/>
                </a:solidFill>
                <a:latin typeface="Tahoma"/>
                <a:ea typeface="Tahoma"/>
                <a:cs typeface="Tahoma"/>
                <a:sym typeface="Tahoma"/>
              </a:rPr>
              <a:t>Si la víctima està inconscient</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0"/>
              </a:spcBef>
              <a:spcAft>
                <a:spcPts val="0"/>
              </a:spcAft>
              <a:buClr>
                <a:srgbClr val="2980B9"/>
              </a:buClr>
              <a:buSzPts val="1550"/>
              <a:buFont typeface="Lucida Sans"/>
              <a:buNone/>
            </a:pPr>
            <a:r>
              <a:t/>
            </a:r>
            <a:endParaRPr b="0" i="0" sz="1550" u="none" cap="none" strike="noStrike">
              <a:solidFill>
                <a:schemeClr val="dk1"/>
              </a:solidFill>
              <a:latin typeface="Tahoma"/>
              <a:ea typeface="Tahoma"/>
              <a:cs typeface="Tahoma"/>
              <a:sym typeface="Tahoma"/>
            </a:endParaRPr>
          </a:p>
          <a:p>
            <a:pPr indent="-330835" lvl="1" marL="1219200" marR="0" rtl="0" algn="l">
              <a:lnSpc>
                <a:spcPct val="100000"/>
              </a:lnSpc>
              <a:spcBef>
                <a:spcPts val="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Deixar-la suaument </a:t>
            </a:r>
            <a:r>
              <a:rPr lang="en-US" sz="1600">
                <a:solidFill>
                  <a:schemeClr val="dk1"/>
                </a:solidFill>
                <a:latin typeface="Tahoma"/>
                <a:ea typeface="Tahoma"/>
                <a:cs typeface="Tahoma"/>
                <a:sym typeface="Tahoma"/>
              </a:rPr>
              <a:t>a terra</a:t>
            </a:r>
            <a:r>
              <a:rPr b="0" i="0" lang="en-US" sz="1600" u="none" cap="none" strike="noStrike">
                <a:solidFill>
                  <a:schemeClr val="dk1"/>
                </a:solidFill>
                <a:latin typeface="Tahoma"/>
                <a:ea typeface="Tahoma"/>
                <a:cs typeface="Tahoma"/>
                <a:sym typeface="Tahoma"/>
              </a:rPr>
              <a:t>.</a:t>
            </a:r>
            <a:endParaRPr b="0" i="0" sz="1600" u="none" cap="none" strike="noStrike">
              <a:solidFill>
                <a:schemeClr val="dk1"/>
              </a:solidFill>
              <a:latin typeface="Tahoma"/>
              <a:ea typeface="Tahoma"/>
              <a:cs typeface="Tahoma"/>
              <a:sym typeface="Tahoma"/>
            </a:endParaRPr>
          </a:p>
          <a:p>
            <a:pPr indent="0" lvl="1" marL="457200" marR="0" rtl="0" algn="l">
              <a:lnSpc>
                <a:spcPct val="100000"/>
              </a:lnSpc>
              <a:spcBef>
                <a:spcPts val="10"/>
              </a:spcBef>
              <a:spcAft>
                <a:spcPts val="0"/>
              </a:spcAft>
              <a:buClr>
                <a:schemeClr val="dk1"/>
              </a:buClr>
              <a:buSzPts val="1550"/>
              <a:buFont typeface="Tahoma"/>
              <a:buNone/>
            </a:pPr>
            <a:r>
              <a:t/>
            </a:r>
            <a:endParaRPr b="0" i="0" sz="1550" u="none" cap="none" strike="noStrike">
              <a:solidFill>
                <a:schemeClr val="dk1"/>
              </a:solidFill>
              <a:latin typeface="Tahoma"/>
              <a:ea typeface="Tahoma"/>
              <a:cs typeface="Tahoma"/>
              <a:sym typeface="Tahoma"/>
            </a:endParaRPr>
          </a:p>
          <a:p>
            <a:pPr indent="-330835" lvl="1" marL="1219200" marR="0" rtl="0" algn="l">
              <a:lnSpc>
                <a:spcPct val="100000"/>
              </a:lnSpc>
              <a:spcBef>
                <a:spcPts val="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Demana</a:t>
            </a:r>
            <a:r>
              <a:rPr lang="en-US" sz="1600">
                <a:solidFill>
                  <a:schemeClr val="dk1"/>
                </a:solidFill>
                <a:latin typeface="Tahoma"/>
                <a:ea typeface="Tahoma"/>
                <a:cs typeface="Tahoma"/>
                <a:sym typeface="Tahoma"/>
              </a:rPr>
              <a:t>r </a:t>
            </a:r>
            <a:r>
              <a:rPr b="0" i="0" lang="en-US" sz="1600" u="none" cap="none" strike="noStrike">
                <a:solidFill>
                  <a:schemeClr val="dk1"/>
                </a:solidFill>
                <a:latin typeface="Tahoma"/>
                <a:ea typeface="Tahoma"/>
                <a:cs typeface="Tahoma"/>
                <a:sym typeface="Tahoma"/>
              </a:rPr>
              <a:t>que algú avisi als serveis d'emergència.Si no hi ha ningú,</a:t>
            </a:r>
            <a:r>
              <a:rPr lang="en-US" sz="1600">
                <a:solidFill>
                  <a:schemeClr val="dk1"/>
                </a:solidFill>
                <a:latin typeface="Tahoma"/>
                <a:ea typeface="Tahoma"/>
                <a:cs typeface="Tahoma"/>
                <a:sym typeface="Tahoma"/>
              </a:rPr>
              <a:t>fes-ho tu.</a:t>
            </a:r>
            <a:endParaRPr b="0" i="0" sz="1600" u="none" cap="none" strike="noStrike">
              <a:solidFill>
                <a:schemeClr val="dk1"/>
              </a:solidFill>
              <a:latin typeface="Tahoma"/>
              <a:ea typeface="Tahoma"/>
              <a:cs typeface="Tahoma"/>
              <a:sym typeface="Tahoma"/>
            </a:endParaRPr>
          </a:p>
          <a:p>
            <a:pPr indent="-330835" lvl="1" marL="1219200" marR="0" rtl="0" algn="l">
              <a:lnSpc>
                <a:spcPct val="100000"/>
              </a:lnSpc>
              <a:spcBef>
                <a:spcPts val="178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Iniciar la RCP: obre la via aèria i realitzar 30 compressions toràciques.</a:t>
            </a:r>
            <a:endParaRPr b="0" i="0" sz="1600" u="none" cap="none" strike="noStrike">
              <a:solidFill>
                <a:schemeClr val="dk1"/>
              </a:solidFill>
              <a:latin typeface="Tahoma"/>
              <a:ea typeface="Tahoma"/>
              <a:cs typeface="Tahoma"/>
              <a:sym typeface="Tahoma"/>
            </a:endParaRPr>
          </a:p>
          <a:p>
            <a:pPr indent="0" lvl="1" marL="457200" marR="0" rtl="0" algn="l">
              <a:lnSpc>
                <a:spcPct val="100000"/>
              </a:lnSpc>
              <a:spcBef>
                <a:spcPts val="50"/>
              </a:spcBef>
              <a:spcAft>
                <a:spcPts val="0"/>
              </a:spcAft>
              <a:buClr>
                <a:schemeClr val="dk1"/>
              </a:buClr>
              <a:buSzPts val="1500"/>
              <a:buFont typeface="Tahoma"/>
              <a:buNone/>
            </a:pPr>
            <a:r>
              <a:t/>
            </a:r>
            <a:endParaRPr b="0" i="0" sz="1500" u="none" cap="none" strike="noStrike">
              <a:solidFill>
                <a:schemeClr val="dk1"/>
              </a:solidFill>
              <a:latin typeface="Tahoma"/>
              <a:ea typeface="Tahoma"/>
              <a:cs typeface="Tahoma"/>
              <a:sym typeface="Tahoma"/>
            </a:endParaRPr>
          </a:p>
          <a:p>
            <a:pPr indent="-330200" lvl="1" marL="1219200" marR="5080" rtl="0" algn="l">
              <a:lnSpc>
                <a:spcPct val="118750"/>
              </a:lnSpc>
              <a:spcBef>
                <a:spcPts val="0"/>
              </a:spcBef>
              <a:spcAft>
                <a:spcPts val="0"/>
              </a:spcAft>
              <a:buClr>
                <a:schemeClr val="dk1"/>
              </a:buClr>
              <a:buSzPts val="1600"/>
              <a:buFont typeface="Tahoma"/>
              <a:buAutoNum type="arabicPeriod"/>
            </a:pPr>
            <a:r>
              <a:rPr b="0" i="0" lang="en-US" sz="1600" u="none" cap="none" strike="noStrike">
                <a:solidFill>
                  <a:schemeClr val="dk1"/>
                </a:solidFill>
                <a:latin typeface="Tahoma"/>
                <a:ea typeface="Tahoma"/>
                <a:cs typeface="Tahoma"/>
                <a:sym typeface="Tahoma"/>
              </a:rPr>
              <a:t>Seguir amb 2 ventilacions i revisar la boca a la recerca d'algun objecte estrany.  Si la via continua obstruïda, seguir la RCP amb compressions.</a:t>
            </a:r>
            <a:endParaRPr b="0" i="0" sz="1600" u="none" cap="none" strike="noStrike">
              <a:solidFill>
                <a:schemeClr val="dk1"/>
              </a:solidFill>
              <a:latin typeface="Tahoma"/>
              <a:ea typeface="Tahoma"/>
              <a:cs typeface="Tahoma"/>
              <a:sym typeface="Tahom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7"/>
          <p:cNvSpPr txBox="1"/>
          <p:nvPr/>
        </p:nvSpPr>
        <p:spPr>
          <a:xfrm>
            <a:off x="117047" y="18650"/>
            <a:ext cx="9027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452" name="Google Shape;452;p37"/>
          <p:cNvSpPr txBox="1"/>
          <p:nvPr/>
        </p:nvSpPr>
        <p:spPr>
          <a:xfrm>
            <a:off x="301325" y="480600"/>
            <a:ext cx="8733000" cy="8100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Obstrucció de la via aèria per cossos estranys (OVACE)</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OVACE pediàtric</a:t>
            </a:r>
            <a:endParaRPr b="0" i="0" sz="2200" u="none" cap="none" strike="noStrike">
              <a:solidFill>
                <a:schemeClr val="dk1"/>
              </a:solidFill>
              <a:latin typeface="Tahoma"/>
              <a:ea typeface="Tahoma"/>
              <a:cs typeface="Tahoma"/>
              <a:sym typeface="Tahoma"/>
            </a:endParaRPr>
          </a:p>
        </p:txBody>
      </p:sp>
      <p:pic>
        <p:nvPicPr>
          <p:cNvPr id="453" name="Google Shape;453;p37"/>
          <p:cNvPicPr preferRelativeResize="0"/>
          <p:nvPr/>
        </p:nvPicPr>
        <p:blipFill rotWithShape="1">
          <a:blip r:embed="rId3">
            <a:alphaModFix/>
          </a:blip>
          <a:srcRect b="0" l="0" r="0" t="0"/>
          <a:stretch/>
        </p:blipFill>
        <p:spPr>
          <a:xfrm>
            <a:off x="780870" y="1780213"/>
            <a:ext cx="7582254" cy="33632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8"/>
          <p:cNvSpPr txBox="1"/>
          <p:nvPr/>
        </p:nvSpPr>
        <p:spPr>
          <a:xfrm>
            <a:off x="117050" y="18650"/>
            <a:ext cx="9027000" cy="44331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a:p>
            <a:pPr indent="0" lvl="0" marL="196850" marR="0" rtl="0" algn="l">
              <a:lnSpc>
                <a:spcPct val="100000"/>
              </a:lnSpc>
              <a:spcBef>
                <a:spcPts val="925"/>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Obstrucció de la via aèria per cossos estranys (OVACE)</a:t>
            </a:r>
            <a:endParaRPr b="0" i="0" sz="2600" u="none" cap="none" strike="noStrike">
              <a:solidFill>
                <a:schemeClr val="dk1"/>
              </a:solidFill>
              <a:latin typeface="Tahoma"/>
              <a:ea typeface="Tahoma"/>
              <a:cs typeface="Tahoma"/>
              <a:sym typeface="Tahoma"/>
            </a:endParaRPr>
          </a:p>
          <a:p>
            <a:pPr indent="0" lvl="0" marL="209550" marR="0" rtl="0" algn="l">
              <a:lnSpc>
                <a:spcPct val="100000"/>
              </a:lnSpc>
              <a:spcBef>
                <a:spcPts val="210"/>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OVACE pediàtric</a:t>
            </a:r>
            <a:endParaRPr b="0" i="0" sz="2200" u="none" cap="none" strike="noStrike">
              <a:solidFill>
                <a:schemeClr val="dk1"/>
              </a:solidFill>
              <a:latin typeface="Tahoma"/>
              <a:ea typeface="Tahoma"/>
              <a:cs typeface="Tahoma"/>
              <a:sym typeface="Tahoma"/>
            </a:endParaRPr>
          </a:p>
          <a:p>
            <a:pPr indent="0" lvl="0" marL="0" marR="0" rtl="0" algn="l">
              <a:lnSpc>
                <a:spcPct val="100000"/>
              </a:lnSpc>
              <a:spcBef>
                <a:spcPts val="1750"/>
              </a:spcBef>
              <a:spcAft>
                <a:spcPts val="0"/>
              </a:spcAft>
              <a:buNone/>
            </a:pPr>
            <a:r>
              <a:rPr b="1" i="0" lang="en-US" sz="1600" u="none" cap="none" strike="noStrike">
                <a:solidFill>
                  <a:schemeClr val="dk1"/>
                </a:solidFill>
                <a:latin typeface="Tahoma"/>
                <a:ea typeface="Tahoma"/>
                <a:cs typeface="Tahoma"/>
                <a:sym typeface="Tahoma"/>
              </a:rPr>
              <a:t>Si l'obstrucció és lleu.</a:t>
            </a:r>
            <a:endParaRPr b="1" i="0" sz="1600" u="none" cap="none" strike="noStrike">
              <a:solidFill>
                <a:schemeClr val="dk1"/>
              </a:solidFill>
              <a:latin typeface="Tahoma"/>
              <a:ea typeface="Tahoma"/>
              <a:cs typeface="Tahoma"/>
              <a:sym typeface="Tahoma"/>
            </a:endParaRPr>
          </a:p>
          <a:p>
            <a:pPr indent="-330200" lvl="0" marL="457200" marR="0" rtl="0" algn="l">
              <a:lnSpc>
                <a:spcPct val="100000"/>
              </a:lnSpc>
              <a:spcBef>
                <a:spcPts val="680"/>
              </a:spcBef>
              <a:spcAft>
                <a:spcPts val="0"/>
              </a:spcAft>
              <a:buClr>
                <a:schemeClr val="dk1"/>
              </a:buClr>
              <a:buSzPts val="1600"/>
              <a:buFont typeface="Tahoma"/>
              <a:buChar char="-"/>
            </a:pPr>
            <a:r>
              <a:rPr b="0" i="0" lang="en-US" sz="1600" u="none" cap="none" strike="noStrike">
                <a:solidFill>
                  <a:schemeClr val="dk1"/>
                </a:solidFill>
                <a:latin typeface="Tahoma"/>
                <a:ea typeface="Tahoma"/>
                <a:cs typeface="Tahoma"/>
                <a:sym typeface="Tahoma"/>
              </a:rPr>
              <a:t>Animar a la víctima al fet que continuï tossint. Si la tos deixa de s</a:t>
            </a:r>
            <a:r>
              <a:rPr lang="en-US" sz="1600">
                <a:solidFill>
                  <a:schemeClr val="dk1"/>
                </a:solidFill>
                <a:latin typeface="Tahoma"/>
                <a:ea typeface="Tahoma"/>
                <a:cs typeface="Tahoma"/>
                <a:sym typeface="Tahoma"/>
              </a:rPr>
              <a:t>er efectiva, demana ajuda. </a:t>
            </a:r>
            <a:endParaRPr b="0" i="0" sz="1600" u="none" cap="none" strike="noStrike">
              <a:solidFill>
                <a:schemeClr val="dk1"/>
              </a:solidFill>
              <a:latin typeface="Tahoma"/>
              <a:ea typeface="Tahoma"/>
              <a:cs typeface="Tahoma"/>
              <a:sym typeface="Tahoma"/>
            </a:endParaRPr>
          </a:p>
          <a:p>
            <a:pPr indent="0" lvl="1" marL="457200" marR="0" rtl="0" algn="l">
              <a:lnSpc>
                <a:spcPct val="100000"/>
              </a:lnSpc>
              <a:spcBef>
                <a:spcPts val="10"/>
              </a:spcBef>
              <a:spcAft>
                <a:spcPts val="0"/>
              </a:spcAft>
              <a:buClr>
                <a:srgbClr val="B7B7B7"/>
              </a:buClr>
              <a:buSzPts val="1550"/>
              <a:buFont typeface="Lucida Sans"/>
              <a:buNone/>
            </a:pPr>
            <a:r>
              <a:t/>
            </a:r>
            <a:endParaRPr b="0" i="0" sz="155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rPr b="1" i="0" lang="en-US" sz="1600" u="none" cap="none" strike="noStrike">
                <a:solidFill>
                  <a:schemeClr val="dk1"/>
                </a:solidFill>
                <a:latin typeface="Tahoma"/>
                <a:ea typeface="Tahoma"/>
                <a:cs typeface="Tahoma"/>
                <a:sym typeface="Tahoma"/>
              </a:rPr>
              <a:t>Si l'obstrucció és greu i la víctima està conscient.</a:t>
            </a:r>
            <a:endParaRPr b="1" i="0" sz="1600" u="none" cap="none" strike="noStrike">
              <a:solidFill>
                <a:schemeClr val="dk1"/>
              </a:solidFill>
              <a:latin typeface="Tahoma"/>
              <a:ea typeface="Tahoma"/>
              <a:cs typeface="Tahoma"/>
              <a:sym typeface="Tahoma"/>
            </a:endParaRPr>
          </a:p>
          <a:p>
            <a:pPr indent="-330200" lvl="0" marL="457200" marR="0" rtl="0" algn="l">
              <a:lnSpc>
                <a:spcPct val="100000"/>
              </a:lnSpc>
              <a:spcBef>
                <a:spcPts val="1780"/>
              </a:spcBef>
              <a:spcAft>
                <a:spcPts val="0"/>
              </a:spcAft>
              <a:buClr>
                <a:schemeClr val="dk1"/>
              </a:buClr>
              <a:buSzPts val="1600"/>
              <a:buFont typeface="Tahoma"/>
              <a:buChar char="-"/>
            </a:pPr>
            <a:r>
              <a:rPr lang="en-US" sz="1600">
                <a:solidFill>
                  <a:schemeClr val="dk1"/>
                </a:solidFill>
                <a:latin typeface="Tahoma"/>
                <a:ea typeface="Tahoma"/>
                <a:cs typeface="Tahoma"/>
                <a:sym typeface="Tahoma"/>
              </a:rPr>
              <a:t>5 </a:t>
            </a:r>
            <a:r>
              <a:rPr b="0" i="0" lang="en-US" sz="1600" u="none" cap="none" strike="noStrike">
                <a:solidFill>
                  <a:schemeClr val="dk1"/>
                </a:solidFill>
                <a:latin typeface="Tahoma"/>
                <a:ea typeface="Tahoma"/>
                <a:cs typeface="Tahoma"/>
                <a:sym typeface="Tahoma"/>
              </a:rPr>
              <a:t>Cops en les escàpules:</a:t>
            </a:r>
            <a:endParaRPr b="0" i="0" sz="1600" u="none" cap="none" strike="noStrike">
              <a:solidFill>
                <a:schemeClr val="dk1"/>
              </a:solidFill>
              <a:latin typeface="Tahoma"/>
              <a:ea typeface="Tahoma"/>
              <a:cs typeface="Tahoma"/>
              <a:sym typeface="Tahoma"/>
            </a:endParaRPr>
          </a:p>
          <a:p>
            <a:pPr indent="0" lvl="1" marL="457200" marR="0" rtl="0" algn="l">
              <a:lnSpc>
                <a:spcPct val="100000"/>
              </a:lnSpc>
              <a:spcBef>
                <a:spcPts val="25"/>
              </a:spcBef>
              <a:spcAft>
                <a:spcPts val="0"/>
              </a:spcAft>
              <a:buClr>
                <a:srgbClr val="B7B7B7"/>
              </a:buClr>
              <a:buSzPts val="1950"/>
              <a:buFont typeface="Lucida Sans"/>
              <a:buNone/>
            </a:pPr>
            <a:r>
              <a:t/>
            </a:r>
            <a:endParaRPr b="0" i="0" sz="195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rPr b="0" i="0" lang="en-US" sz="1600" u="none" cap="none" strike="noStrike">
                <a:solidFill>
                  <a:schemeClr val="dk1"/>
                </a:solidFill>
                <a:latin typeface="Tahoma"/>
                <a:ea typeface="Tahoma"/>
                <a:cs typeface="Tahoma"/>
                <a:sym typeface="Tahoma"/>
              </a:rPr>
              <a:t>Si és un lactant: col·locar</a:t>
            </a:r>
            <a:r>
              <a:rPr lang="en-US" sz="1600">
                <a:solidFill>
                  <a:schemeClr val="dk1"/>
                </a:solidFill>
                <a:latin typeface="Tahoma"/>
                <a:ea typeface="Tahoma"/>
                <a:cs typeface="Tahoma"/>
                <a:sym typeface="Tahoma"/>
              </a:rPr>
              <a:t>-lo</a:t>
            </a:r>
            <a:r>
              <a:rPr b="0" i="0" lang="en-US" sz="1600" u="none" cap="none" strike="noStrike">
                <a:solidFill>
                  <a:schemeClr val="dk1"/>
                </a:solidFill>
                <a:latin typeface="Tahoma"/>
                <a:ea typeface="Tahoma"/>
                <a:cs typeface="Tahoma"/>
                <a:sym typeface="Tahoma"/>
              </a:rPr>
              <a:t> sobre l'avantbraç</a:t>
            </a:r>
            <a:r>
              <a:rPr lang="en-US" sz="1600">
                <a:solidFill>
                  <a:schemeClr val="dk1"/>
                </a:solidFill>
                <a:latin typeface="Tahoma"/>
                <a:ea typeface="Tahoma"/>
                <a:cs typeface="Tahoma"/>
                <a:sym typeface="Tahoma"/>
              </a:rPr>
              <a:t> de la mà no dominant amb el cap</a:t>
            </a:r>
            <a:endParaRPr sz="1600">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rPr lang="en-US" sz="1600">
                <a:solidFill>
                  <a:schemeClr val="dk1"/>
                </a:solidFill>
                <a:latin typeface="Tahoma"/>
                <a:ea typeface="Tahoma"/>
                <a:cs typeface="Tahoma"/>
                <a:sym typeface="Tahoma"/>
              </a:rPr>
              <a:t>és abaix que els peus. Amb l’altra mà dona-li uns cops ràpids. </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780"/>
              </a:spcBef>
              <a:spcAft>
                <a:spcPts val="0"/>
              </a:spcAft>
              <a:buNone/>
            </a:pPr>
            <a:r>
              <a:rPr b="0" i="0" lang="en-US" sz="1600" u="none" cap="none" strike="noStrike">
                <a:solidFill>
                  <a:schemeClr val="dk1"/>
                </a:solidFill>
                <a:latin typeface="Tahoma"/>
                <a:ea typeface="Tahoma"/>
                <a:cs typeface="Tahoma"/>
                <a:sym typeface="Tahoma"/>
              </a:rPr>
              <a:t>Si és un </a:t>
            </a:r>
            <a:r>
              <a:rPr lang="en-US" sz="1600">
                <a:solidFill>
                  <a:schemeClr val="dk1"/>
                </a:solidFill>
                <a:latin typeface="Tahoma"/>
                <a:ea typeface="Tahoma"/>
                <a:cs typeface="Tahoma"/>
                <a:sym typeface="Tahoma"/>
              </a:rPr>
              <a:t>infant</a:t>
            </a:r>
            <a:r>
              <a:rPr b="0" i="0" lang="en-US" sz="1600" u="none" cap="none" strike="noStrike">
                <a:solidFill>
                  <a:schemeClr val="dk1"/>
                </a:solidFill>
                <a:latin typeface="Tahoma"/>
                <a:ea typeface="Tahoma"/>
                <a:cs typeface="Tahoma"/>
                <a:sym typeface="Tahoma"/>
              </a:rPr>
              <a:t>: col·locar-la asseguda en la falda d</a:t>
            </a:r>
            <a:r>
              <a:rPr lang="en-US" sz="1600">
                <a:solidFill>
                  <a:schemeClr val="dk1"/>
                </a:solidFill>
                <a:latin typeface="Tahoma"/>
                <a:ea typeface="Tahoma"/>
                <a:cs typeface="Tahoma"/>
                <a:sym typeface="Tahoma"/>
              </a:rPr>
              <a:t>’esquena a tú, inclina-la cap endavant, i dona-li els cops des de darrere.</a:t>
            </a:r>
            <a:endParaRPr sz="1600">
              <a:solidFill>
                <a:schemeClr val="dk1"/>
              </a:solidFill>
              <a:latin typeface="Tahoma"/>
              <a:ea typeface="Tahoma"/>
              <a:cs typeface="Tahoma"/>
              <a:sym typeface="Tahoma"/>
            </a:endParaRPr>
          </a:p>
        </p:txBody>
      </p:sp>
      <p:pic>
        <p:nvPicPr>
          <p:cNvPr id="459" name="Google Shape;459;p38"/>
          <p:cNvPicPr preferRelativeResize="0"/>
          <p:nvPr/>
        </p:nvPicPr>
        <p:blipFill rotWithShape="1">
          <a:blip r:embed="rId3">
            <a:alphaModFix/>
          </a:blip>
          <a:srcRect b="13239" l="0" r="-10023" t="0"/>
          <a:stretch/>
        </p:blipFill>
        <p:spPr>
          <a:xfrm>
            <a:off x="7334050" y="2000500"/>
            <a:ext cx="1991501" cy="18238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9"/>
          <p:cNvSpPr txBox="1"/>
          <p:nvPr/>
        </p:nvSpPr>
        <p:spPr>
          <a:xfrm>
            <a:off x="117047" y="18650"/>
            <a:ext cx="9027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465" name="Google Shape;465;p39"/>
          <p:cNvSpPr txBox="1"/>
          <p:nvPr/>
        </p:nvSpPr>
        <p:spPr>
          <a:xfrm>
            <a:off x="125" y="480600"/>
            <a:ext cx="7793700" cy="44829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400" u="none" cap="none" strike="noStrike">
                <a:solidFill>
                  <a:schemeClr val="dk1"/>
                </a:solidFill>
                <a:latin typeface="Tahoma"/>
                <a:ea typeface="Tahoma"/>
                <a:cs typeface="Tahoma"/>
                <a:sym typeface="Tahoma"/>
              </a:rPr>
              <a:t>Obstrucció de la via aèria per cossos estranys (OVACE).</a:t>
            </a:r>
            <a:r>
              <a:rPr lang="en-US" sz="2000">
                <a:solidFill>
                  <a:schemeClr val="dk1"/>
                </a:solidFill>
                <a:latin typeface="Tahoma"/>
                <a:ea typeface="Tahoma"/>
                <a:cs typeface="Tahoma"/>
                <a:sym typeface="Tahoma"/>
              </a:rPr>
              <a:t>OVACE pediàtric</a:t>
            </a:r>
            <a:endParaRPr b="0" i="0" sz="2000" u="none" cap="none" strike="noStrike">
              <a:solidFill>
                <a:schemeClr val="dk1"/>
              </a:solidFill>
              <a:latin typeface="Tahoma"/>
              <a:ea typeface="Tahoma"/>
              <a:cs typeface="Tahoma"/>
              <a:sym typeface="Tahoma"/>
            </a:endParaRPr>
          </a:p>
          <a:p>
            <a:pPr indent="0" lvl="0" marL="43815" marR="0" rtl="0" algn="l">
              <a:lnSpc>
                <a:spcPct val="100000"/>
              </a:lnSpc>
              <a:spcBef>
                <a:spcPts val="59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Si l'obstrucció és greu i la víctima està conscient</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465"/>
              </a:spcBef>
              <a:spcAft>
                <a:spcPts val="0"/>
              </a:spcAft>
              <a:buNone/>
            </a:pPr>
            <a:r>
              <a:rPr lang="en-US" sz="2000">
                <a:solidFill>
                  <a:schemeClr val="dk1"/>
                </a:solidFill>
                <a:latin typeface="Tahoma"/>
                <a:ea typeface="Tahoma"/>
                <a:cs typeface="Tahoma"/>
                <a:sym typeface="Tahoma"/>
              </a:rPr>
              <a:t>-</a:t>
            </a:r>
            <a:r>
              <a:rPr lang="en-US" sz="1600">
                <a:solidFill>
                  <a:schemeClr val="dk1"/>
                </a:solidFill>
                <a:latin typeface="Tahoma"/>
                <a:ea typeface="Tahoma"/>
                <a:cs typeface="Tahoma"/>
                <a:sym typeface="Tahoma"/>
              </a:rPr>
              <a:t>5 </a:t>
            </a:r>
            <a:r>
              <a:rPr b="0" i="0" lang="en-US" sz="1600" u="none" cap="none" strike="noStrike">
                <a:solidFill>
                  <a:schemeClr val="dk1"/>
                </a:solidFill>
                <a:latin typeface="Tahoma"/>
                <a:ea typeface="Tahoma"/>
                <a:cs typeface="Tahoma"/>
                <a:sym typeface="Tahoma"/>
              </a:rPr>
              <a:t>Compressions abdominals. En lactants són compressions toràciques:</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780"/>
              </a:spcBef>
              <a:spcAft>
                <a:spcPts val="0"/>
              </a:spcAft>
              <a:buNone/>
            </a:pPr>
            <a:r>
              <a:rPr lang="en-US" sz="1600">
                <a:solidFill>
                  <a:schemeClr val="dk1"/>
                </a:solidFill>
                <a:latin typeface="Tahoma"/>
                <a:ea typeface="Tahoma"/>
                <a:cs typeface="Tahoma"/>
                <a:sym typeface="Tahoma"/>
              </a:rPr>
              <a:t>Infants</a:t>
            </a:r>
            <a:r>
              <a:rPr b="0" i="0" lang="en-US" sz="1600" u="none" cap="none" strike="noStrike">
                <a:solidFill>
                  <a:schemeClr val="dk1"/>
                </a:solidFill>
                <a:latin typeface="Tahoma"/>
                <a:ea typeface="Tahoma"/>
                <a:cs typeface="Tahoma"/>
                <a:sym typeface="Tahoma"/>
              </a:rPr>
              <a:t>: aplicar maniobra de Heimlich (compressions abdomina</a:t>
            </a:r>
            <a:r>
              <a:rPr lang="en-US" sz="1600">
                <a:solidFill>
                  <a:schemeClr val="dk1"/>
                </a:solidFill>
                <a:latin typeface="Tahoma"/>
                <a:ea typeface="Tahoma"/>
                <a:cs typeface="Tahoma"/>
                <a:sym typeface="Tahoma"/>
              </a:rPr>
              <a:t>ls) intentant no lesionar l’apèndix xifoide ni les costelles.</a:t>
            </a:r>
            <a:endParaRPr b="0" i="0" sz="1600" u="none" cap="none" strike="noStrike">
              <a:solidFill>
                <a:schemeClr val="dk1"/>
              </a:solidFill>
              <a:latin typeface="Tahoma"/>
              <a:ea typeface="Tahoma"/>
              <a:cs typeface="Tahoma"/>
              <a:sym typeface="Tahoma"/>
            </a:endParaRPr>
          </a:p>
          <a:p>
            <a:pPr indent="0" lvl="1" marL="457200" marR="0" rtl="0" algn="l">
              <a:lnSpc>
                <a:spcPct val="100000"/>
              </a:lnSpc>
              <a:spcBef>
                <a:spcPts val="50"/>
              </a:spcBef>
              <a:spcAft>
                <a:spcPts val="0"/>
              </a:spcAft>
              <a:buClr>
                <a:srgbClr val="B7B7B7"/>
              </a:buClr>
              <a:buSzPts val="1500"/>
              <a:buFont typeface="Arial"/>
              <a:buNone/>
            </a:pPr>
            <a:r>
              <a:t/>
            </a:r>
            <a:endParaRPr b="0" i="0" sz="1500" u="none" cap="none" strike="noStrike">
              <a:solidFill>
                <a:schemeClr val="dk1"/>
              </a:solidFill>
              <a:latin typeface="Tahoma"/>
              <a:ea typeface="Tahoma"/>
              <a:cs typeface="Tahoma"/>
              <a:sym typeface="Tahoma"/>
            </a:endParaRPr>
          </a:p>
          <a:p>
            <a:pPr indent="0" lvl="0" marL="0" marR="1737360" rtl="0" algn="l">
              <a:lnSpc>
                <a:spcPct val="118750"/>
              </a:lnSpc>
              <a:spcBef>
                <a:spcPts val="0"/>
              </a:spcBef>
              <a:spcAft>
                <a:spcPts val="0"/>
              </a:spcAft>
              <a:buNone/>
            </a:pPr>
            <a:r>
              <a:rPr b="0" i="0" lang="en-US" sz="1600" u="none" cap="none" strike="noStrike">
                <a:solidFill>
                  <a:schemeClr val="dk1"/>
                </a:solidFill>
                <a:latin typeface="Tahoma"/>
                <a:ea typeface="Tahoma"/>
                <a:cs typeface="Tahoma"/>
                <a:sym typeface="Tahoma"/>
              </a:rPr>
              <a:t>Lactants:</a:t>
            </a:r>
            <a:r>
              <a:rPr lang="en-US" sz="1600">
                <a:solidFill>
                  <a:schemeClr val="dk1"/>
                </a:solidFill>
                <a:latin typeface="Tahoma"/>
                <a:ea typeface="Tahoma"/>
                <a:cs typeface="Tahoma"/>
                <a:sym typeface="Tahoma"/>
              </a:rPr>
              <a:t> Girar la criatura</a:t>
            </a:r>
            <a:r>
              <a:rPr b="0" i="0" lang="en-US" sz="1600" u="none" cap="none" strike="noStrike">
                <a:solidFill>
                  <a:schemeClr val="dk1"/>
                </a:solidFill>
                <a:latin typeface="Tahoma"/>
                <a:ea typeface="Tahoma"/>
                <a:cs typeface="Tahoma"/>
                <a:sym typeface="Tahoma"/>
              </a:rPr>
              <a:t> recolzant-la d</a:t>
            </a:r>
            <a:r>
              <a:rPr lang="en-US" sz="1600">
                <a:solidFill>
                  <a:schemeClr val="dk1"/>
                </a:solidFill>
                <a:latin typeface="Tahoma"/>
                <a:ea typeface="Tahoma"/>
                <a:cs typeface="Tahoma"/>
                <a:sym typeface="Tahoma"/>
              </a:rPr>
              <a:t>’esquena </a:t>
            </a:r>
            <a:r>
              <a:rPr b="0" i="0" lang="en-US" sz="1600" u="none" cap="none" strike="noStrike">
                <a:solidFill>
                  <a:schemeClr val="dk1"/>
                </a:solidFill>
                <a:latin typeface="Tahoma"/>
                <a:ea typeface="Tahoma"/>
                <a:cs typeface="Tahoma"/>
                <a:sym typeface="Tahoma"/>
              </a:rPr>
              <a:t>sobre l'avantbraç</a:t>
            </a:r>
            <a:r>
              <a:rPr lang="en-US" sz="1600">
                <a:solidFill>
                  <a:schemeClr val="dk1"/>
                </a:solidFill>
                <a:latin typeface="Tahoma"/>
                <a:ea typeface="Tahoma"/>
                <a:cs typeface="Tahoma"/>
                <a:sym typeface="Tahoma"/>
              </a:rPr>
              <a:t> no dominant o estirant-la a la falda, sempre amb el cap més avall que el cos.</a:t>
            </a:r>
            <a:endParaRPr sz="1600">
              <a:solidFill>
                <a:schemeClr val="dk1"/>
              </a:solidFill>
              <a:latin typeface="Tahoma"/>
              <a:ea typeface="Tahoma"/>
              <a:cs typeface="Tahoma"/>
              <a:sym typeface="Tahoma"/>
            </a:endParaRPr>
          </a:p>
          <a:p>
            <a:pPr indent="0" lvl="0" marL="0" marR="1737360" rtl="0" algn="l">
              <a:lnSpc>
                <a:spcPct val="118750"/>
              </a:lnSpc>
              <a:spcBef>
                <a:spcPts val="0"/>
              </a:spcBef>
              <a:spcAft>
                <a:spcPts val="0"/>
              </a:spcAft>
              <a:buNone/>
            </a:pPr>
            <a:r>
              <a:rPr lang="en-US" sz="1600">
                <a:solidFill>
                  <a:schemeClr val="dk1"/>
                </a:solidFill>
                <a:latin typeface="Tahoma"/>
                <a:ea typeface="Tahoma"/>
                <a:cs typeface="Tahoma"/>
                <a:sym typeface="Tahoma"/>
              </a:rPr>
              <a:t>Pressionar la part inferior de l’estèrnum per sobre de la xifoide. Les compressions han de ser més lentes i amb més força que les de la RCP.</a:t>
            </a:r>
            <a:endParaRPr sz="1600">
              <a:solidFill>
                <a:schemeClr val="dk1"/>
              </a:solidFill>
              <a:latin typeface="Tahoma"/>
              <a:ea typeface="Tahoma"/>
              <a:cs typeface="Tahoma"/>
              <a:sym typeface="Tahoma"/>
            </a:endParaRPr>
          </a:p>
          <a:p>
            <a:pPr indent="0" lvl="0" marL="0" marR="1737360" rtl="0" algn="l">
              <a:lnSpc>
                <a:spcPct val="118750"/>
              </a:lnSpc>
              <a:spcBef>
                <a:spcPts val="0"/>
              </a:spcBef>
              <a:spcAft>
                <a:spcPts val="0"/>
              </a:spcAft>
              <a:buNone/>
            </a:pPr>
            <a:r>
              <a:rPr lang="en-US" sz="1100">
                <a:solidFill>
                  <a:schemeClr val="dk1"/>
                </a:solidFill>
                <a:latin typeface="Tahoma"/>
                <a:ea typeface="Tahoma"/>
                <a:cs typeface="Tahoma"/>
                <a:sym typeface="Tahoma"/>
              </a:rPr>
              <a:t>Repetir cicles de 5 cops + fins compressions fins que surti l’objecte o es quedi inconscient.</a:t>
            </a:r>
            <a:endParaRPr sz="1100">
              <a:solidFill>
                <a:schemeClr val="dk1"/>
              </a:solidFill>
              <a:latin typeface="Tahoma"/>
              <a:ea typeface="Tahoma"/>
              <a:cs typeface="Tahoma"/>
              <a:sym typeface="Tahoma"/>
            </a:endParaRPr>
          </a:p>
        </p:txBody>
      </p:sp>
      <p:pic>
        <p:nvPicPr>
          <p:cNvPr id="466" name="Google Shape;466;p39"/>
          <p:cNvPicPr preferRelativeResize="0"/>
          <p:nvPr/>
        </p:nvPicPr>
        <p:blipFill rotWithShape="1">
          <a:blip r:embed="rId3">
            <a:alphaModFix/>
          </a:blip>
          <a:srcRect b="0" l="0" r="0" t="0"/>
          <a:stretch/>
        </p:blipFill>
        <p:spPr>
          <a:xfrm>
            <a:off x="7354999" y="3242132"/>
            <a:ext cx="1788998" cy="1706469"/>
          </a:xfrm>
          <a:prstGeom prst="rect">
            <a:avLst/>
          </a:prstGeom>
          <a:noFill/>
          <a:ln>
            <a:noFill/>
          </a:ln>
        </p:spPr>
      </p:pic>
      <p:pic>
        <p:nvPicPr>
          <p:cNvPr id="467" name="Google Shape;467;p39"/>
          <p:cNvPicPr preferRelativeResize="0"/>
          <p:nvPr/>
        </p:nvPicPr>
        <p:blipFill rotWithShape="1">
          <a:blip r:embed="rId4">
            <a:alphaModFix/>
          </a:blip>
          <a:srcRect b="0" l="0" r="0" t="0"/>
          <a:stretch/>
        </p:blipFill>
        <p:spPr>
          <a:xfrm>
            <a:off x="7354999" y="1021527"/>
            <a:ext cx="1788998" cy="204264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0"/>
          <p:cNvSpPr txBox="1"/>
          <p:nvPr/>
        </p:nvSpPr>
        <p:spPr>
          <a:xfrm>
            <a:off x="117047" y="18650"/>
            <a:ext cx="9027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lang="en-US" sz="1600">
                <a:solidFill>
                  <a:srgbClr val="B7B7B7"/>
                </a:solidFill>
                <a:latin typeface="Tahoma"/>
                <a:ea typeface="Tahoma"/>
                <a:cs typeface="Tahoma"/>
                <a:sym typeface="Tahoma"/>
              </a:rPr>
              <a:t>UF2    </a:t>
            </a:r>
            <a:r>
              <a:rPr b="0" i="0" lang="en-US" sz="1600" u="none" cap="none" strike="noStrike">
                <a:solidFill>
                  <a:srgbClr val="B7B7B7"/>
                </a:solidFill>
                <a:latin typeface="Tahoma"/>
                <a:ea typeface="Tahoma"/>
                <a:cs typeface="Tahoma"/>
                <a:sym typeface="Tahoma"/>
              </a:rPr>
              <a:t>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473" name="Google Shape;473;p40"/>
          <p:cNvSpPr txBox="1"/>
          <p:nvPr/>
        </p:nvSpPr>
        <p:spPr>
          <a:xfrm>
            <a:off x="301325" y="480600"/>
            <a:ext cx="8842800" cy="44535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Obstrucció de la via aèria per cossos estranys (OVACE)</a:t>
            </a:r>
            <a:endParaRPr b="0" i="0" sz="2600" u="none" cap="none" strike="noStrike">
              <a:solidFill>
                <a:schemeClr val="dk1"/>
              </a:solidFill>
              <a:latin typeface="Tahoma"/>
              <a:ea typeface="Tahoma"/>
              <a:cs typeface="Tahoma"/>
              <a:sym typeface="Tahoma"/>
            </a:endParaRPr>
          </a:p>
          <a:p>
            <a:pPr indent="0" lvl="0" marL="25400" marR="0" rtl="0" algn="l">
              <a:lnSpc>
                <a:spcPct val="100000"/>
              </a:lnSpc>
              <a:spcBef>
                <a:spcPts val="209"/>
              </a:spcBef>
              <a:spcAft>
                <a:spcPts val="0"/>
              </a:spcAft>
              <a:buClr>
                <a:srgbClr val="000000"/>
              </a:buClr>
              <a:buSzPts val="2200"/>
              <a:buFont typeface="Arial"/>
              <a:buNone/>
            </a:pPr>
            <a:r>
              <a:rPr b="0" i="0" lang="en-US" sz="2200" u="none" cap="none" strike="noStrike">
                <a:solidFill>
                  <a:schemeClr val="dk1"/>
                </a:solidFill>
                <a:latin typeface="Tahoma"/>
                <a:ea typeface="Tahoma"/>
                <a:cs typeface="Tahoma"/>
                <a:sym typeface="Tahoma"/>
              </a:rPr>
              <a:t>OVACE pediàtric</a:t>
            </a:r>
            <a:endParaRPr b="0" i="0" sz="2200" u="none" cap="none" strike="noStrike">
              <a:solidFill>
                <a:schemeClr val="dk1"/>
              </a:solidFill>
              <a:latin typeface="Tahoma"/>
              <a:ea typeface="Tahoma"/>
              <a:cs typeface="Tahoma"/>
              <a:sym typeface="Tahoma"/>
            </a:endParaRPr>
          </a:p>
          <a:p>
            <a:pPr indent="0" lvl="0" marL="43815" marR="0" rtl="0" algn="l">
              <a:lnSpc>
                <a:spcPct val="100000"/>
              </a:lnSpc>
              <a:spcBef>
                <a:spcPts val="585"/>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Si la víctima està inconscient:</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445"/>
              </a:spcBef>
              <a:spcAft>
                <a:spcPts val="0"/>
              </a:spcAft>
              <a:buNone/>
            </a:pPr>
            <a:r>
              <a:rPr lang="en-US" sz="1600">
                <a:solidFill>
                  <a:schemeClr val="dk1"/>
                </a:solidFill>
                <a:latin typeface="Tahoma"/>
                <a:ea typeface="Tahoma"/>
                <a:cs typeface="Tahoma"/>
                <a:sym typeface="Tahoma"/>
              </a:rPr>
              <a:t>1.</a:t>
            </a:r>
            <a:r>
              <a:rPr b="0" i="0" lang="en-US" sz="1600" u="none" cap="none" strike="noStrike">
                <a:solidFill>
                  <a:schemeClr val="dk1"/>
                </a:solidFill>
                <a:latin typeface="Tahoma"/>
                <a:ea typeface="Tahoma"/>
                <a:cs typeface="Tahoma"/>
                <a:sym typeface="Tahoma"/>
              </a:rPr>
              <a:t>Obrir-li la boca per buscar l'objecte que obstrueix el pas de l'aire. Si el localitzes intenta </a:t>
            </a:r>
            <a:r>
              <a:rPr lang="en-US" sz="1600">
                <a:solidFill>
                  <a:schemeClr val="dk1"/>
                </a:solidFill>
                <a:latin typeface="Tahoma"/>
                <a:ea typeface="Tahoma"/>
                <a:cs typeface="Tahoma"/>
                <a:sym typeface="Tahoma"/>
              </a:rPr>
              <a:t>extreure’l amb els dits. No busquis a cegues, pots empènyer i agreujar el problema.</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600">
                <a:solidFill>
                  <a:schemeClr val="dk1"/>
                </a:solidFill>
                <a:latin typeface="Tahoma"/>
                <a:ea typeface="Tahoma"/>
                <a:cs typeface="Tahoma"/>
                <a:sym typeface="Tahoma"/>
              </a:rPr>
              <a:t>2.</a:t>
            </a:r>
            <a:r>
              <a:rPr b="0" i="0" lang="en-US" sz="1600" u="none" cap="none" strike="noStrike">
                <a:solidFill>
                  <a:schemeClr val="dk1"/>
                </a:solidFill>
                <a:latin typeface="Tahoma"/>
                <a:ea typeface="Tahoma"/>
                <a:cs typeface="Tahoma"/>
                <a:sym typeface="Tahoma"/>
              </a:rPr>
              <a:t>Obrir-li la via aèria amb la maniobra front-mentó.</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600">
                <a:solidFill>
                  <a:schemeClr val="dk1"/>
                </a:solidFill>
                <a:latin typeface="Tahoma"/>
                <a:ea typeface="Tahoma"/>
                <a:cs typeface="Tahoma"/>
                <a:sym typeface="Tahoma"/>
              </a:rPr>
              <a:t>3.</a:t>
            </a:r>
            <a:r>
              <a:rPr b="0" i="0" lang="en-US" sz="1600" u="none" cap="none" strike="noStrike">
                <a:solidFill>
                  <a:schemeClr val="dk1"/>
                </a:solidFill>
                <a:latin typeface="Tahoma"/>
                <a:ea typeface="Tahoma"/>
                <a:cs typeface="Tahoma"/>
                <a:sym typeface="Tahoma"/>
              </a:rPr>
              <a:t>Realitzar 5 ventilacions de rescat i comprova l'eficàcia.</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b="0" i="0" lang="en-US" sz="1600" u="none" cap="none" strike="noStrike">
                <a:solidFill>
                  <a:schemeClr val="dk1"/>
                </a:solidFill>
                <a:latin typeface="Tahoma"/>
                <a:ea typeface="Tahoma"/>
                <a:cs typeface="Tahoma"/>
                <a:sym typeface="Tahoma"/>
              </a:rPr>
              <a:t>Si no apareixen signes vitals, realitzar una seqüència de ressucitació 15:2 durant 1 minut:</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80"/>
              </a:spcBef>
              <a:spcAft>
                <a:spcPts val="0"/>
              </a:spcAft>
              <a:buNone/>
            </a:pPr>
            <a:r>
              <a:rPr lang="en-US" sz="1600">
                <a:solidFill>
                  <a:schemeClr val="dk1"/>
                </a:solidFill>
                <a:latin typeface="Tahoma"/>
                <a:ea typeface="Tahoma"/>
                <a:cs typeface="Tahoma"/>
                <a:sym typeface="Tahoma"/>
              </a:rPr>
              <a:t>-</a:t>
            </a:r>
            <a:r>
              <a:rPr b="0" i="0" lang="en-US" sz="1600" u="none" cap="none" strike="noStrike">
                <a:solidFill>
                  <a:schemeClr val="dk1"/>
                </a:solidFill>
                <a:latin typeface="Tahoma"/>
                <a:ea typeface="Tahoma"/>
                <a:cs typeface="Tahoma"/>
                <a:sym typeface="Tahoma"/>
              </a:rPr>
              <a:t>Si recupera la consciència i la respiració: col·locar-la en PLS.</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175"/>
              </a:spcBef>
              <a:spcAft>
                <a:spcPts val="0"/>
              </a:spcAft>
              <a:buNone/>
            </a:pPr>
            <a:r>
              <a:rPr lang="en-US" sz="1600">
                <a:solidFill>
                  <a:schemeClr val="dk1"/>
                </a:solidFill>
                <a:latin typeface="Tahoma"/>
                <a:ea typeface="Tahoma"/>
                <a:cs typeface="Tahoma"/>
                <a:sym typeface="Tahoma"/>
              </a:rPr>
              <a:t>-</a:t>
            </a:r>
            <a:r>
              <a:rPr b="0" i="0" lang="en-US" sz="1600" u="none" cap="none" strike="noStrike">
                <a:solidFill>
                  <a:schemeClr val="dk1"/>
                </a:solidFill>
                <a:latin typeface="Tahoma"/>
                <a:ea typeface="Tahoma"/>
                <a:cs typeface="Tahoma"/>
                <a:sym typeface="Tahoma"/>
              </a:rPr>
              <a:t>Si l'obstrucció s'ha solucionat, però no respira, obrir de nou la via aèria</a:t>
            </a:r>
            <a:r>
              <a:rPr lang="en-US" sz="1600">
                <a:solidFill>
                  <a:schemeClr val="dk1"/>
                </a:solidFill>
                <a:latin typeface="Tahoma"/>
                <a:ea typeface="Tahoma"/>
                <a:cs typeface="Tahoma"/>
                <a:sym typeface="Tahoma"/>
              </a:rPr>
              <a:t> i aplica les ventilacions de rescat.</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1280"/>
              </a:spcBef>
              <a:spcAft>
                <a:spcPts val="0"/>
              </a:spcAft>
              <a:buNone/>
            </a:pPr>
            <a:r>
              <a:rPr b="0" i="0" lang="en-US" sz="1600" u="none" cap="none" strike="noStrike">
                <a:solidFill>
                  <a:schemeClr val="dk1"/>
                </a:solidFill>
                <a:latin typeface="Tahoma"/>
                <a:ea typeface="Tahoma"/>
                <a:cs typeface="Tahoma"/>
                <a:sym typeface="Tahoma"/>
              </a:rPr>
              <a:t>Si no s'obté resposta, trucar al 112</a:t>
            </a:r>
            <a:r>
              <a:rPr lang="en-US" sz="1600">
                <a:solidFill>
                  <a:schemeClr val="dk1"/>
                </a:solidFill>
                <a:latin typeface="Tahoma"/>
                <a:ea typeface="Tahoma"/>
                <a:cs typeface="Tahoma"/>
                <a:sym typeface="Tahoma"/>
              </a:rPr>
              <a:t> i continúa amb la RCP.</a:t>
            </a:r>
            <a:endParaRPr b="0" i="0" sz="1600" u="none" cap="none" strike="noStrike">
              <a:solidFill>
                <a:schemeClr val="dk1"/>
              </a:solidFill>
              <a:latin typeface="Tahoma"/>
              <a:ea typeface="Tahoma"/>
              <a:cs typeface="Tahoma"/>
              <a:sym typeface="Tahom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1"/>
          <p:cNvSpPr txBox="1"/>
          <p:nvPr>
            <p:ph type="title"/>
          </p:nvPr>
        </p:nvSpPr>
        <p:spPr>
          <a:xfrm>
            <a:off x="117047" y="150400"/>
            <a:ext cx="90270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UF2     Aplicació de tècniques de suport vital bàsic i desfibril·lació externa</a:t>
            </a:r>
            <a:endParaRPr/>
          </a:p>
        </p:txBody>
      </p:sp>
      <p:sp>
        <p:nvSpPr>
          <p:cNvPr id="479" name="Google Shape;479;p41"/>
          <p:cNvSpPr txBox="1"/>
          <p:nvPr/>
        </p:nvSpPr>
        <p:spPr>
          <a:xfrm>
            <a:off x="301325" y="511850"/>
            <a:ext cx="8842800" cy="40560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Mètode Utstein per a la recollida sistemàtica de dades</a:t>
            </a:r>
            <a:endParaRPr b="0" i="0" sz="2600" u="none" cap="none" strike="noStrike">
              <a:solidFill>
                <a:schemeClr val="dk1"/>
              </a:solidFill>
              <a:latin typeface="Tahoma"/>
              <a:ea typeface="Tahoma"/>
              <a:cs typeface="Tahoma"/>
              <a:sym typeface="Tahoma"/>
            </a:endParaRPr>
          </a:p>
          <a:p>
            <a:pPr indent="0" lvl="0" marL="120014" marR="0" rtl="0" algn="l">
              <a:lnSpc>
                <a:spcPct val="100000"/>
              </a:lnSpc>
              <a:spcBef>
                <a:spcPts val="1285"/>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Registrar les dades i resultats entre diferents països. Aquestes dades responen a:</a:t>
            </a:r>
            <a:endParaRPr b="0" i="0" sz="1600" u="none" cap="none" strike="noStrike">
              <a:solidFill>
                <a:schemeClr val="dk1"/>
              </a:solidFill>
              <a:latin typeface="Tahoma"/>
              <a:ea typeface="Tahoma"/>
              <a:cs typeface="Tahoma"/>
              <a:sym typeface="Tahoma"/>
            </a:endParaRPr>
          </a:p>
          <a:p>
            <a:pPr indent="-330835" lvl="0" marL="577215" marR="0" rtl="0" algn="l">
              <a:lnSpc>
                <a:spcPct val="100000"/>
              </a:lnSpc>
              <a:spcBef>
                <a:spcPts val="580"/>
              </a:spcBef>
              <a:spcAft>
                <a:spcPts val="0"/>
              </a:spcAft>
              <a:buClr>
                <a:srgbClr val="2980B9"/>
              </a:buClr>
              <a:buSzPts val="1600"/>
              <a:buFont typeface="Tahoma"/>
              <a:buAutoNum type="arabicPeriod"/>
            </a:pPr>
            <a:r>
              <a:rPr b="0" i="0" lang="en-US" sz="1600" u="none" cap="none" strike="noStrike">
                <a:solidFill>
                  <a:schemeClr val="dk1"/>
                </a:solidFill>
                <a:latin typeface="Tahoma"/>
                <a:ea typeface="Tahoma"/>
                <a:cs typeface="Tahoma"/>
                <a:sym typeface="Tahoma"/>
              </a:rPr>
              <a:t>S'ha confirmat la parada cardiorrespiratòria pels equips d'emergències?</a:t>
            </a:r>
            <a:endParaRPr b="0" i="0" sz="1600" u="none" cap="none" strike="noStrike">
              <a:solidFill>
                <a:schemeClr val="dk1"/>
              </a:solidFill>
              <a:latin typeface="Tahoma"/>
              <a:ea typeface="Tahoma"/>
              <a:cs typeface="Tahoma"/>
              <a:sym typeface="Tahoma"/>
            </a:endParaRPr>
          </a:p>
          <a:p>
            <a:pPr indent="-330835" lvl="0" marL="577215" marR="0" rtl="0" algn="l">
              <a:lnSpc>
                <a:spcPct val="100000"/>
              </a:lnSpc>
              <a:spcBef>
                <a:spcPts val="580"/>
              </a:spcBef>
              <a:spcAft>
                <a:spcPts val="0"/>
              </a:spcAft>
              <a:buClr>
                <a:srgbClr val="2980B9"/>
              </a:buClr>
              <a:buSzPts val="1600"/>
              <a:buFont typeface="Tahoma"/>
              <a:buAutoNum type="arabicPeriod"/>
            </a:pPr>
            <a:r>
              <a:rPr b="0" i="0" lang="en-US" sz="1600" u="none" cap="none" strike="noStrike">
                <a:solidFill>
                  <a:schemeClr val="dk1"/>
                </a:solidFill>
                <a:latin typeface="Tahoma"/>
                <a:ea typeface="Tahoma"/>
                <a:cs typeface="Tahoma"/>
                <a:sym typeface="Tahoma"/>
              </a:rPr>
              <a:t>S'ha intentat la ressucitació cardiopulmonar?</a:t>
            </a:r>
            <a:endParaRPr b="0" i="0" sz="1600" u="none" cap="none" strike="noStrike">
              <a:solidFill>
                <a:schemeClr val="dk1"/>
              </a:solidFill>
              <a:latin typeface="Tahoma"/>
              <a:ea typeface="Tahoma"/>
              <a:cs typeface="Tahoma"/>
              <a:sym typeface="Tahoma"/>
            </a:endParaRPr>
          </a:p>
          <a:p>
            <a:pPr indent="-330835" lvl="0" marL="577215" marR="0" rtl="0" algn="l">
              <a:lnSpc>
                <a:spcPct val="100000"/>
              </a:lnSpc>
              <a:spcBef>
                <a:spcPts val="575"/>
              </a:spcBef>
              <a:spcAft>
                <a:spcPts val="0"/>
              </a:spcAft>
              <a:buClr>
                <a:srgbClr val="2980B9"/>
              </a:buClr>
              <a:buSzPts val="1600"/>
              <a:buFont typeface="Tahoma"/>
              <a:buAutoNum type="arabicPeriod"/>
            </a:pPr>
            <a:r>
              <a:rPr b="0" i="0" lang="en-US" sz="1600" u="none" cap="none" strike="noStrike">
                <a:solidFill>
                  <a:schemeClr val="dk1"/>
                </a:solidFill>
                <a:latin typeface="Tahoma"/>
                <a:ea typeface="Tahoma"/>
                <a:cs typeface="Tahoma"/>
                <a:sym typeface="Tahoma"/>
              </a:rPr>
              <a:t>Quin era la causa de la parada cardiorrespiratòria?</a:t>
            </a:r>
            <a:endParaRPr b="0" i="0" sz="1600" u="none" cap="none" strike="noStrike">
              <a:solidFill>
                <a:schemeClr val="dk1"/>
              </a:solidFill>
              <a:latin typeface="Tahoma"/>
              <a:ea typeface="Tahoma"/>
              <a:cs typeface="Tahoma"/>
              <a:sym typeface="Tahoma"/>
            </a:endParaRPr>
          </a:p>
          <a:p>
            <a:pPr indent="-330835" lvl="0" marL="577215" marR="0" rtl="0" algn="l">
              <a:lnSpc>
                <a:spcPct val="100000"/>
              </a:lnSpc>
              <a:spcBef>
                <a:spcPts val="580"/>
              </a:spcBef>
              <a:spcAft>
                <a:spcPts val="0"/>
              </a:spcAft>
              <a:buClr>
                <a:srgbClr val="2980B9"/>
              </a:buClr>
              <a:buSzPts val="1600"/>
              <a:buFont typeface="Tahoma"/>
              <a:buAutoNum type="arabicPeriod"/>
            </a:pPr>
            <a:r>
              <a:rPr b="0" i="0" lang="en-US" sz="1600" u="none" cap="none" strike="noStrike">
                <a:solidFill>
                  <a:schemeClr val="dk1"/>
                </a:solidFill>
                <a:latin typeface="Tahoma"/>
                <a:ea typeface="Tahoma"/>
                <a:cs typeface="Tahoma"/>
                <a:sym typeface="Tahoma"/>
              </a:rPr>
              <a:t>La PCR ha estat presenciada?</a:t>
            </a:r>
            <a:endParaRPr b="0" i="0" sz="1600" u="none" cap="none" strike="noStrike">
              <a:solidFill>
                <a:schemeClr val="dk1"/>
              </a:solidFill>
              <a:latin typeface="Tahoma"/>
              <a:ea typeface="Tahoma"/>
              <a:cs typeface="Tahoma"/>
              <a:sym typeface="Tahoma"/>
            </a:endParaRPr>
          </a:p>
          <a:p>
            <a:pPr indent="-330835" lvl="0" marL="577215" marR="0" rtl="0" algn="l">
              <a:lnSpc>
                <a:spcPct val="100000"/>
              </a:lnSpc>
              <a:spcBef>
                <a:spcPts val="680"/>
              </a:spcBef>
              <a:spcAft>
                <a:spcPts val="0"/>
              </a:spcAft>
              <a:buClr>
                <a:srgbClr val="2980B9"/>
              </a:buClr>
              <a:buSzPts val="1600"/>
              <a:buFont typeface="Tahoma"/>
              <a:buAutoNum type="arabicPeriod"/>
            </a:pPr>
            <a:r>
              <a:rPr b="0" i="0" lang="en-US" sz="1600" u="none" cap="none" strike="noStrike">
                <a:solidFill>
                  <a:schemeClr val="dk1"/>
                </a:solidFill>
                <a:latin typeface="Tahoma"/>
                <a:ea typeface="Tahoma"/>
                <a:cs typeface="Tahoma"/>
                <a:sym typeface="Tahoma"/>
              </a:rPr>
              <a:t>Amb quin ritme cardíac s'ha trobat a la víctima?</a:t>
            </a:r>
            <a:endParaRPr b="0" i="0" sz="1600" u="none" cap="none" strike="noStrike">
              <a:solidFill>
                <a:schemeClr val="dk1"/>
              </a:solidFill>
              <a:latin typeface="Tahoma"/>
              <a:ea typeface="Tahoma"/>
              <a:cs typeface="Tahoma"/>
              <a:sym typeface="Tahoma"/>
            </a:endParaRPr>
          </a:p>
          <a:p>
            <a:pPr indent="-330835" lvl="0" marL="577215" marR="0" rtl="0" algn="l">
              <a:lnSpc>
                <a:spcPct val="100000"/>
              </a:lnSpc>
              <a:spcBef>
                <a:spcPts val="580"/>
              </a:spcBef>
              <a:spcAft>
                <a:spcPts val="0"/>
              </a:spcAft>
              <a:buClr>
                <a:srgbClr val="2980B9"/>
              </a:buClr>
              <a:buSzPts val="1600"/>
              <a:buFont typeface="Tahoma"/>
              <a:buAutoNum type="arabicPeriod"/>
            </a:pPr>
            <a:r>
              <a:rPr b="0" i="0" lang="en-US" sz="1600" u="none" cap="none" strike="noStrike">
                <a:solidFill>
                  <a:schemeClr val="dk1"/>
                </a:solidFill>
                <a:latin typeface="Tahoma"/>
                <a:ea typeface="Tahoma"/>
                <a:cs typeface="Tahoma"/>
                <a:sym typeface="Tahoma"/>
              </a:rPr>
              <a:t>El testimoni ha iniciat la RCP?</a:t>
            </a:r>
            <a:endParaRPr b="0" i="0" sz="1600" u="none" cap="none" strike="noStrike">
              <a:solidFill>
                <a:schemeClr val="dk1"/>
              </a:solidFill>
              <a:latin typeface="Tahoma"/>
              <a:ea typeface="Tahoma"/>
              <a:cs typeface="Tahoma"/>
              <a:sym typeface="Tahoma"/>
            </a:endParaRPr>
          </a:p>
          <a:p>
            <a:pPr indent="-330835" lvl="0" marL="577215" marR="0" rtl="0" algn="l">
              <a:lnSpc>
                <a:spcPct val="100000"/>
              </a:lnSpc>
              <a:spcBef>
                <a:spcPts val="580"/>
              </a:spcBef>
              <a:spcAft>
                <a:spcPts val="0"/>
              </a:spcAft>
              <a:buClr>
                <a:srgbClr val="2980B9"/>
              </a:buClr>
              <a:buSzPts val="1600"/>
              <a:buFont typeface="Tahoma"/>
              <a:buAutoNum type="arabicPeriod"/>
            </a:pPr>
            <a:r>
              <a:rPr b="0" i="0" lang="en-US" sz="1600" u="none" cap="none" strike="noStrike">
                <a:solidFill>
                  <a:schemeClr val="dk1"/>
                </a:solidFill>
                <a:latin typeface="Tahoma"/>
                <a:ea typeface="Tahoma"/>
                <a:cs typeface="Tahoma"/>
                <a:sym typeface="Tahoma"/>
              </a:rPr>
              <a:t>La víctima ha recuperat la circulació espontània en algun moment?</a:t>
            </a:r>
            <a:endParaRPr b="0" i="0" sz="1600" u="none" cap="none" strike="noStrike">
              <a:solidFill>
                <a:schemeClr val="dk1"/>
              </a:solidFill>
              <a:latin typeface="Tahoma"/>
              <a:ea typeface="Tahoma"/>
              <a:cs typeface="Tahoma"/>
              <a:sym typeface="Tahoma"/>
            </a:endParaRPr>
          </a:p>
          <a:p>
            <a:pPr indent="-330835" lvl="0" marL="577215" marR="0" rtl="0" algn="l">
              <a:lnSpc>
                <a:spcPct val="100000"/>
              </a:lnSpc>
              <a:spcBef>
                <a:spcPts val="580"/>
              </a:spcBef>
              <a:spcAft>
                <a:spcPts val="0"/>
              </a:spcAft>
              <a:buClr>
                <a:srgbClr val="2980B9"/>
              </a:buClr>
              <a:buSzPts val="1600"/>
              <a:buFont typeface="Tahoma"/>
              <a:buAutoNum type="arabicPeriod"/>
            </a:pPr>
            <a:r>
              <a:rPr b="0" i="0" lang="en-US" sz="1600" u="none" cap="none" strike="noStrike">
                <a:solidFill>
                  <a:schemeClr val="dk1"/>
                </a:solidFill>
                <a:latin typeface="Tahoma"/>
                <a:ea typeface="Tahoma"/>
                <a:cs typeface="Tahoma"/>
                <a:sym typeface="Tahoma"/>
              </a:rPr>
              <a:t>Ha mort la víctima?</a:t>
            </a:r>
            <a:endParaRPr b="0" i="0" sz="1600" u="none" cap="none" strike="noStrike">
              <a:solidFill>
                <a:schemeClr val="dk1"/>
              </a:solidFill>
              <a:latin typeface="Tahoma"/>
              <a:ea typeface="Tahoma"/>
              <a:cs typeface="Tahoma"/>
              <a:sym typeface="Tahoma"/>
            </a:endParaRPr>
          </a:p>
          <a:p>
            <a:pPr indent="-330835" lvl="0" marL="577215" marR="0" rtl="0" algn="l">
              <a:lnSpc>
                <a:spcPct val="100000"/>
              </a:lnSpc>
              <a:spcBef>
                <a:spcPts val="580"/>
              </a:spcBef>
              <a:spcAft>
                <a:spcPts val="0"/>
              </a:spcAft>
              <a:buClr>
                <a:srgbClr val="2980B9"/>
              </a:buClr>
              <a:buSzPts val="1600"/>
              <a:buFont typeface="Tahoma"/>
              <a:buAutoNum type="arabicPeriod"/>
            </a:pPr>
            <a:r>
              <a:rPr b="0" i="0" lang="en-US" sz="1600" u="none" cap="none" strike="noStrike">
                <a:solidFill>
                  <a:schemeClr val="dk1"/>
                </a:solidFill>
                <a:latin typeface="Tahoma"/>
                <a:ea typeface="Tahoma"/>
                <a:cs typeface="Tahoma"/>
                <a:sym typeface="Tahoma"/>
              </a:rPr>
              <a:t>Ha estat la víctima donada d'alta de l'hospital visqui?</a:t>
            </a:r>
            <a:endParaRPr b="0" i="0" sz="1600" u="none" cap="none" strike="noStrike">
              <a:solidFill>
                <a:schemeClr val="dk1"/>
              </a:solidFill>
              <a:latin typeface="Tahoma"/>
              <a:ea typeface="Tahoma"/>
              <a:cs typeface="Tahoma"/>
              <a:sym typeface="Tahoma"/>
            </a:endParaRPr>
          </a:p>
          <a:p>
            <a:pPr indent="-330835" lvl="0" marL="577215" marR="0" rtl="0" algn="l">
              <a:lnSpc>
                <a:spcPct val="100000"/>
              </a:lnSpc>
              <a:spcBef>
                <a:spcPts val="680"/>
              </a:spcBef>
              <a:spcAft>
                <a:spcPts val="0"/>
              </a:spcAft>
              <a:buClr>
                <a:srgbClr val="2980B9"/>
              </a:buClr>
              <a:buSzPts val="1600"/>
              <a:buFont typeface="Tahoma"/>
              <a:buAutoNum type="arabicPeriod"/>
            </a:pPr>
            <a:r>
              <a:rPr b="0" i="0" lang="en-US" sz="1600" u="none" cap="none" strike="noStrike">
                <a:solidFill>
                  <a:schemeClr val="dk1"/>
                </a:solidFill>
                <a:latin typeface="Tahoma"/>
                <a:ea typeface="Tahoma"/>
                <a:cs typeface="Tahoma"/>
                <a:sym typeface="Tahoma"/>
              </a:rPr>
              <a:t>La víctima ha viscut més d'un any després dels fets?</a:t>
            </a:r>
            <a:endParaRPr b="0" i="0" sz="1600" u="none" cap="none" strike="noStrike">
              <a:solidFill>
                <a:schemeClr val="dk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ph type="title"/>
          </p:nvPr>
        </p:nvSpPr>
        <p:spPr>
          <a:xfrm>
            <a:off x="117047" y="150400"/>
            <a:ext cx="89598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UF2   Aplicació de tècniques de suport vital bàsic i desfibril·lació externa</a:t>
            </a:r>
            <a:endParaRPr/>
          </a:p>
        </p:txBody>
      </p:sp>
      <p:sp>
        <p:nvSpPr>
          <p:cNvPr id="89" name="Google Shape;89;p5"/>
          <p:cNvSpPr txBox="1"/>
          <p:nvPr/>
        </p:nvSpPr>
        <p:spPr>
          <a:xfrm>
            <a:off x="301325" y="511850"/>
            <a:ext cx="4011295" cy="82586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rgbClr val="2980B9"/>
                </a:solidFill>
                <a:latin typeface="Tahoma"/>
                <a:ea typeface="Tahoma"/>
                <a:cs typeface="Tahoma"/>
                <a:sym typeface="Tahoma"/>
              </a:rPr>
              <a:t>L‘aturada cardiorespiratòria</a:t>
            </a:r>
            <a:endParaRPr b="0" i="0" sz="2600" u="none" cap="none" strike="noStrike">
              <a:solidFill>
                <a:schemeClr val="dk1"/>
              </a:solidFill>
              <a:latin typeface="Tahoma"/>
              <a:ea typeface="Tahoma"/>
              <a:cs typeface="Tahoma"/>
              <a:sym typeface="Tahoma"/>
            </a:endParaRPr>
          </a:p>
          <a:p>
            <a:pPr indent="0" lvl="0" marL="12700" marR="0" rtl="0" algn="l">
              <a:lnSpc>
                <a:spcPct val="100000"/>
              </a:lnSpc>
              <a:spcBef>
                <a:spcPts val="100"/>
              </a:spcBef>
              <a:spcAft>
                <a:spcPts val="0"/>
              </a:spcAft>
              <a:buClr>
                <a:srgbClr val="000000"/>
              </a:buClr>
              <a:buSzPts val="2600"/>
              <a:buFont typeface="Arial"/>
              <a:buNone/>
            </a:pPr>
            <a:r>
              <a:t/>
            </a:r>
            <a:endParaRPr b="0" i="0" sz="2600" u="none" cap="none" strike="noStrike">
              <a:solidFill>
                <a:schemeClr val="dk1"/>
              </a:solidFill>
              <a:latin typeface="Tahoma"/>
              <a:ea typeface="Tahoma"/>
              <a:cs typeface="Tahoma"/>
              <a:sym typeface="Tahoma"/>
            </a:endParaRPr>
          </a:p>
        </p:txBody>
      </p:sp>
      <p:sp>
        <p:nvSpPr>
          <p:cNvPr id="90" name="Google Shape;90;p5"/>
          <p:cNvSpPr txBox="1"/>
          <p:nvPr/>
        </p:nvSpPr>
        <p:spPr>
          <a:xfrm>
            <a:off x="299048" y="1277900"/>
            <a:ext cx="8540100" cy="1195500"/>
          </a:xfrm>
          <a:prstGeom prst="rect">
            <a:avLst/>
          </a:prstGeom>
          <a:solidFill>
            <a:srgbClr val="F2F2F2"/>
          </a:solidFill>
          <a:ln>
            <a:noFill/>
          </a:ln>
        </p:spPr>
        <p:txBody>
          <a:bodyPr anchorCtr="0" anchor="t" bIns="0" lIns="0" spcFirstLastPara="1" rIns="0" wrap="square" tIns="101600">
            <a:spAutoFit/>
          </a:bodyPr>
          <a:lstStyle/>
          <a:p>
            <a:pPr indent="0" lvl="0" marL="90805" marR="429893" rtl="0" algn="l">
              <a:lnSpc>
                <a:spcPct val="135714"/>
              </a:lnSpc>
              <a:spcBef>
                <a:spcPts val="0"/>
              </a:spcBef>
              <a:spcAft>
                <a:spcPts val="0"/>
              </a:spcAft>
              <a:buClr>
                <a:srgbClr val="000000"/>
              </a:buClr>
              <a:buSzPts val="1400"/>
              <a:buFont typeface="Arial"/>
              <a:buNone/>
            </a:pPr>
            <a:r>
              <a:rPr b="1" lang="en-US">
                <a:solidFill>
                  <a:schemeClr val="dk1"/>
                </a:solidFill>
                <a:latin typeface="Tahoma"/>
                <a:ea typeface="Tahoma"/>
                <a:cs typeface="Tahoma"/>
                <a:sym typeface="Tahoma"/>
              </a:rPr>
              <a:t>L’Anòxia </a:t>
            </a:r>
            <a:r>
              <a:rPr lang="en-US">
                <a:solidFill>
                  <a:schemeClr val="dk1"/>
                </a:solidFill>
                <a:latin typeface="Tahoma"/>
                <a:ea typeface="Tahoma"/>
                <a:cs typeface="Tahoma"/>
                <a:sym typeface="Tahoma"/>
              </a:rPr>
              <a:t>és la manca total d’oxigen respirable. Entre 5 i 10 minuts produeix trastorns irreversibles al cervell, en la major part dels casos incompatibles amb la vida.</a:t>
            </a:r>
            <a:endParaRPr>
              <a:solidFill>
                <a:schemeClr val="dk1"/>
              </a:solidFill>
              <a:latin typeface="Tahoma"/>
              <a:ea typeface="Tahoma"/>
              <a:cs typeface="Tahoma"/>
              <a:sym typeface="Tahoma"/>
            </a:endParaRPr>
          </a:p>
          <a:p>
            <a:pPr indent="0" lvl="0" marL="90805" marR="429894" rtl="0" algn="l">
              <a:lnSpc>
                <a:spcPct val="135714"/>
              </a:lnSpc>
              <a:spcBef>
                <a:spcPts val="0"/>
              </a:spcBef>
              <a:spcAft>
                <a:spcPts val="0"/>
              </a:spcAft>
              <a:buClr>
                <a:srgbClr val="000000"/>
              </a:buClr>
              <a:buSzPts val="1400"/>
              <a:buFont typeface="Arial"/>
              <a:buNone/>
            </a:pPr>
            <a:r>
              <a:rPr b="0" i="0" lang="en-US" sz="1400" u="none" cap="none" strike="noStrike">
                <a:solidFill>
                  <a:schemeClr val="dk1"/>
                </a:solidFill>
                <a:latin typeface="Tahoma"/>
                <a:ea typeface="Tahoma"/>
                <a:cs typeface="Tahoma"/>
                <a:sym typeface="Tahoma"/>
              </a:rPr>
              <a:t>La </a:t>
            </a:r>
            <a:r>
              <a:rPr b="1" i="0" lang="en-US" sz="1400" u="none" cap="none" strike="noStrike">
                <a:solidFill>
                  <a:schemeClr val="dk1"/>
                </a:solidFill>
                <a:latin typeface="Tahoma"/>
                <a:ea typeface="Tahoma"/>
                <a:cs typeface="Tahoma"/>
                <a:sym typeface="Tahoma"/>
              </a:rPr>
              <a:t>corva de Drinker</a:t>
            </a:r>
            <a:r>
              <a:rPr b="0" i="0" lang="en-US" sz="1400" u="none" cap="none" strike="noStrike">
                <a:solidFill>
                  <a:schemeClr val="dk1"/>
                </a:solidFill>
                <a:latin typeface="Tahoma"/>
                <a:ea typeface="Tahoma"/>
                <a:cs typeface="Tahoma"/>
                <a:sym typeface="Tahoma"/>
              </a:rPr>
              <a:t> mostra que passats 8 minuts des de l’aturada cardiorespiratòria, la possibilitat de revertir-la és del 0%. Cada minut sense actuar redueix un 10% la possibilitat de supervivència.</a:t>
            </a:r>
            <a:endParaRPr b="0" i="0" sz="1400" u="none" cap="none" strike="noStrike">
              <a:solidFill>
                <a:schemeClr val="dk1"/>
              </a:solidFill>
              <a:latin typeface="Tahoma"/>
              <a:ea typeface="Tahoma"/>
              <a:cs typeface="Tahoma"/>
              <a:sym typeface="Tahoma"/>
            </a:endParaRPr>
          </a:p>
        </p:txBody>
      </p:sp>
      <p:pic>
        <p:nvPicPr>
          <p:cNvPr descr="Me estoy estresando... - Grupo IBE" id="91" name="Google Shape;91;p5"/>
          <p:cNvPicPr preferRelativeResize="0"/>
          <p:nvPr/>
        </p:nvPicPr>
        <p:blipFill rotWithShape="1">
          <a:blip r:embed="rId3">
            <a:alphaModFix/>
          </a:blip>
          <a:srcRect b="0" l="0" r="0" t="0"/>
          <a:stretch/>
        </p:blipFill>
        <p:spPr>
          <a:xfrm>
            <a:off x="2802800" y="2823425"/>
            <a:ext cx="3610350" cy="213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117047" y="150400"/>
            <a:ext cx="9026700" cy="259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UF 2      Aplicació de tècniques de suport vital bàsic i desfibril·lació externa</a:t>
            </a:r>
            <a:endParaRPr/>
          </a:p>
        </p:txBody>
      </p:sp>
      <p:sp>
        <p:nvSpPr>
          <p:cNvPr id="97" name="Google Shape;97;p6"/>
          <p:cNvSpPr txBox="1"/>
          <p:nvPr/>
        </p:nvSpPr>
        <p:spPr>
          <a:xfrm>
            <a:off x="301325" y="655700"/>
            <a:ext cx="8842500" cy="413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 ressucitació cardiopulmonar</a:t>
            </a:r>
            <a:endParaRPr b="0" i="0" sz="2600" u="none" cap="none" strike="noStrike">
              <a:solidFill>
                <a:schemeClr val="dk1"/>
              </a:solidFill>
              <a:latin typeface="Tahoma"/>
              <a:ea typeface="Tahoma"/>
              <a:cs typeface="Tahoma"/>
              <a:sym typeface="Tahoma"/>
            </a:endParaRPr>
          </a:p>
        </p:txBody>
      </p:sp>
      <p:sp>
        <p:nvSpPr>
          <p:cNvPr id="98" name="Google Shape;98;p6"/>
          <p:cNvSpPr txBox="1"/>
          <p:nvPr/>
        </p:nvSpPr>
        <p:spPr>
          <a:xfrm>
            <a:off x="60500" y="1277900"/>
            <a:ext cx="9083400" cy="933900"/>
          </a:xfrm>
          <a:prstGeom prst="rect">
            <a:avLst/>
          </a:prstGeom>
          <a:solidFill>
            <a:srgbClr val="F2F2F2"/>
          </a:solidFill>
          <a:ln>
            <a:noFill/>
          </a:ln>
        </p:spPr>
        <p:txBody>
          <a:bodyPr anchorCtr="0" anchor="t" bIns="0" lIns="0" spcFirstLastPara="1" rIns="0" wrap="square" tIns="101600">
            <a:spAutoFit/>
          </a:bodyPr>
          <a:lstStyle/>
          <a:p>
            <a:pPr indent="0" lvl="0" marL="90805" marR="429894" rtl="0" algn="just">
              <a:lnSpc>
                <a:spcPct val="118750"/>
              </a:lnSpc>
              <a:spcBef>
                <a:spcPts val="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La </a:t>
            </a:r>
            <a:r>
              <a:rPr b="1" i="0" lang="en-US" sz="1600" u="none" cap="none" strike="noStrike">
                <a:solidFill>
                  <a:schemeClr val="dk1"/>
                </a:solidFill>
                <a:latin typeface="Tahoma"/>
                <a:ea typeface="Tahoma"/>
                <a:cs typeface="Tahoma"/>
                <a:sym typeface="Tahoma"/>
              </a:rPr>
              <a:t>ressucitació cardiopulmonar (RCP) </a:t>
            </a:r>
            <a:r>
              <a:rPr b="0" i="0" lang="en-US" sz="1600" u="none" cap="none" strike="noStrike">
                <a:solidFill>
                  <a:schemeClr val="dk1"/>
                </a:solidFill>
                <a:latin typeface="Tahoma"/>
                <a:ea typeface="Tahoma"/>
                <a:cs typeface="Tahoma"/>
                <a:sym typeface="Tahoma"/>
              </a:rPr>
              <a:t>és el conjunt de les maniobres destinades a restablir les  funcions vitals, momentàniament interrompudes per </a:t>
            </a:r>
            <a:r>
              <a:rPr b="1" i="0" lang="en-US" sz="1600" u="none" cap="none" strike="noStrike">
                <a:solidFill>
                  <a:schemeClr val="dk1"/>
                </a:solidFill>
                <a:latin typeface="Tahoma"/>
                <a:ea typeface="Tahoma"/>
                <a:cs typeface="Tahoma"/>
                <a:sym typeface="Tahoma"/>
              </a:rPr>
              <a:t>una parada cardiorrespiratòria (PCR)</a:t>
            </a:r>
            <a:r>
              <a:rPr b="0" i="0" lang="en-US" sz="1600" u="none" cap="none" strike="noStrike">
                <a:solidFill>
                  <a:schemeClr val="dk1"/>
                </a:solidFill>
                <a:latin typeface="Tahoma"/>
                <a:ea typeface="Tahoma"/>
                <a:cs typeface="Tahoma"/>
                <a:sym typeface="Tahoma"/>
              </a:rPr>
              <a:t>.</a:t>
            </a:r>
            <a:endParaRPr b="0" i="0" sz="1600" u="none" cap="none" strike="noStrike">
              <a:solidFill>
                <a:schemeClr val="dk1"/>
              </a:solidFill>
              <a:latin typeface="Tahoma"/>
              <a:ea typeface="Tahoma"/>
              <a:cs typeface="Tahoma"/>
              <a:sym typeface="Tahoma"/>
            </a:endParaRPr>
          </a:p>
        </p:txBody>
      </p:sp>
      <p:sp>
        <p:nvSpPr>
          <p:cNvPr id="99" name="Google Shape;99;p6"/>
          <p:cNvSpPr txBox="1"/>
          <p:nvPr/>
        </p:nvSpPr>
        <p:spPr>
          <a:xfrm>
            <a:off x="237725" y="2698825"/>
            <a:ext cx="8842500" cy="1067700"/>
          </a:xfrm>
          <a:prstGeom prst="rect">
            <a:avLst/>
          </a:prstGeom>
          <a:noFill/>
          <a:ln>
            <a:noFill/>
          </a:ln>
        </p:spPr>
        <p:txBody>
          <a:bodyPr anchorCtr="0" anchor="t" bIns="0" lIns="0" spcFirstLastPara="1" rIns="0" wrap="square" tIns="12700">
            <a:spAutoFit/>
          </a:bodyPr>
          <a:lstStyle/>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-Substitueix la respiració i la circulació sanguínia detingudes.</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2980B9"/>
              </a:buClr>
              <a:buSzPts val="2050"/>
              <a:buFont typeface="Lucida Sans"/>
              <a:buNone/>
            </a:pPr>
            <a:r>
              <a:t/>
            </a:r>
            <a:endParaRPr b="0" i="0" sz="205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-Així es manté la funció cerebral fins que es recuperin la respiració i circulació espontànies.</a:t>
            </a:r>
            <a:endParaRPr b="0" i="0" sz="1600" u="none" cap="none" strike="noStrike">
              <a:solidFill>
                <a:schemeClr val="dk1"/>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nvSpPr>
        <p:spPr>
          <a:xfrm>
            <a:off x="117047" y="18650"/>
            <a:ext cx="9027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B7B7B7"/>
                </a:solidFill>
                <a:latin typeface="Tahoma"/>
                <a:ea typeface="Tahoma"/>
                <a:cs typeface="Tahoma"/>
                <a:sym typeface="Tahoma"/>
              </a:rPr>
              <a:t>UF2       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105" name="Google Shape;105;p7"/>
          <p:cNvSpPr txBox="1"/>
          <p:nvPr/>
        </p:nvSpPr>
        <p:spPr>
          <a:xfrm>
            <a:off x="-50" y="1429700"/>
            <a:ext cx="9144000" cy="641400"/>
          </a:xfrm>
          <a:prstGeom prst="rect">
            <a:avLst/>
          </a:prstGeom>
          <a:solidFill>
            <a:srgbClr val="F2F2F2"/>
          </a:solidFill>
          <a:ln>
            <a:noFill/>
          </a:ln>
        </p:spPr>
        <p:txBody>
          <a:bodyPr anchorCtr="0" anchor="t" bIns="0" lIns="0" spcFirstLastPara="1" rIns="0" wrap="square" tIns="101600">
            <a:spAutoFit/>
          </a:bodyPr>
          <a:lstStyle/>
          <a:p>
            <a:pPr indent="0" lvl="0" marL="90805" marR="633095" rtl="0" algn="l">
              <a:lnSpc>
                <a:spcPct val="118750"/>
              </a:lnSpc>
              <a:spcBef>
                <a:spcPts val="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El </a:t>
            </a:r>
            <a:r>
              <a:rPr b="1" i="0" lang="en-US" sz="1600" u="none" cap="none" strike="noStrike">
                <a:solidFill>
                  <a:schemeClr val="dk1"/>
                </a:solidFill>
                <a:latin typeface="Tahoma"/>
                <a:ea typeface="Tahoma"/>
                <a:cs typeface="Tahoma"/>
                <a:sym typeface="Tahoma"/>
              </a:rPr>
              <a:t>suport vital </a:t>
            </a:r>
            <a:r>
              <a:rPr b="0" i="0" lang="en-US" sz="1600" u="none" cap="none" strike="noStrike">
                <a:solidFill>
                  <a:schemeClr val="dk1"/>
                </a:solidFill>
                <a:latin typeface="Tahoma"/>
                <a:ea typeface="Tahoma"/>
                <a:cs typeface="Tahoma"/>
                <a:sym typeface="Tahoma"/>
              </a:rPr>
              <a:t>és el conjunt d'intervencions de RCP que s'activen per atendre una ACR en una  situació de primers auxilis, fins que la persona rebi una atenció mèdica completa.</a:t>
            </a:r>
            <a:endParaRPr b="0" i="0" sz="1600" u="none" cap="none" strike="noStrike">
              <a:solidFill>
                <a:schemeClr val="dk1"/>
              </a:solidFill>
              <a:latin typeface="Tahoma"/>
              <a:ea typeface="Tahoma"/>
              <a:cs typeface="Tahoma"/>
              <a:sym typeface="Tahoma"/>
            </a:endParaRPr>
          </a:p>
        </p:txBody>
      </p:sp>
      <p:sp>
        <p:nvSpPr>
          <p:cNvPr id="106" name="Google Shape;106;p7"/>
          <p:cNvSpPr txBox="1"/>
          <p:nvPr/>
        </p:nvSpPr>
        <p:spPr>
          <a:xfrm>
            <a:off x="125" y="621300"/>
            <a:ext cx="9144000" cy="794400"/>
          </a:xfrm>
          <a:prstGeom prst="rect">
            <a:avLst/>
          </a:prstGeom>
          <a:noFill/>
          <a:ln>
            <a:noFill/>
          </a:ln>
        </p:spPr>
        <p:txBody>
          <a:bodyPr anchorCtr="0" anchor="t" bIns="0" lIns="0" spcFirstLastPara="1" rIns="0" wrap="square" tIns="43800">
            <a:spAutoFit/>
          </a:bodyPr>
          <a:lstStyle/>
          <a:p>
            <a:pPr indent="0" lvl="0" marL="127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ahoma"/>
                <a:ea typeface="Tahoma"/>
                <a:cs typeface="Tahoma"/>
                <a:sym typeface="Tahoma"/>
              </a:rPr>
              <a:t>La ressucitació cardiopulmonar</a:t>
            </a:r>
            <a:endParaRPr b="0" i="0" sz="2600" u="none" cap="none" strike="noStrike">
              <a:solidFill>
                <a:schemeClr val="dk1"/>
              </a:solidFill>
              <a:latin typeface="Tahoma"/>
              <a:ea typeface="Tahoma"/>
              <a:cs typeface="Tahoma"/>
              <a:sym typeface="Tahoma"/>
            </a:endParaRPr>
          </a:p>
          <a:p>
            <a:pPr indent="0" lvl="0" marL="0" marR="0" rtl="0" algn="l">
              <a:lnSpc>
                <a:spcPct val="100000"/>
              </a:lnSpc>
              <a:spcBef>
                <a:spcPts val="209"/>
              </a:spcBef>
              <a:spcAft>
                <a:spcPts val="0"/>
              </a:spcAft>
              <a:buClr>
                <a:srgbClr val="000000"/>
              </a:buClr>
              <a:buSzPts val="2100"/>
              <a:buFont typeface="Arial"/>
              <a:buNone/>
            </a:pPr>
            <a:r>
              <a:rPr b="0" i="0" lang="en-US" sz="2100" u="none" cap="none" strike="noStrike">
                <a:solidFill>
                  <a:schemeClr val="dk1"/>
                </a:solidFill>
                <a:latin typeface="Tahoma"/>
                <a:ea typeface="Tahoma"/>
                <a:cs typeface="Tahoma"/>
                <a:sym typeface="Tahoma"/>
              </a:rPr>
              <a:t>El suport vital</a:t>
            </a:r>
            <a:endParaRPr b="0" i="0" sz="2100" u="none" cap="none" strike="noStrike">
              <a:solidFill>
                <a:schemeClr val="dk1"/>
              </a:solidFill>
              <a:latin typeface="Tahoma"/>
              <a:ea typeface="Tahoma"/>
              <a:cs typeface="Tahoma"/>
              <a:sym typeface="Tahoma"/>
            </a:endParaRPr>
          </a:p>
        </p:txBody>
      </p:sp>
      <p:sp>
        <p:nvSpPr>
          <p:cNvPr id="107" name="Google Shape;107;p7"/>
          <p:cNvSpPr txBox="1"/>
          <p:nvPr/>
        </p:nvSpPr>
        <p:spPr>
          <a:xfrm>
            <a:off x="-75" y="2263150"/>
            <a:ext cx="9144000" cy="27750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-S'aplica en el lloc on es troba la víctima i amb els recursos que es tenen a l’abast</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Es diferencien dos nivells:</a:t>
            </a:r>
            <a:endParaRPr b="0" i="0" sz="1600" u="none" cap="none" strike="noStrike">
              <a:solidFill>
                <a:schemeClr val="dk1"/>
              </a:solidFill>
              <a:latin typeface="Tahoma"/>
              <a:ea typeface="Tahoma"/>
              <a:cs typeface="Tahoma"/>
              <a:sym typeface="Tahoma"/>
            </a:endParaRPr>
          </a:p>
          <a:p>
            <a:pPr indent="0" lvl="0" marL="0" marR="199390" rtl="0" algn="l">
              <a:lnSpc>
                <a:spcPct val="118750"/>
              </a:lnSpc>
              <a:spcBef>
                <a:spcPts val="1260"/>
              </a:spcBef>
              <a:spcAft>
                <a:spcPts val="0"/>
              </a:spcAft>
              <a:buClr>
                <a:srgbClr val="000000"/>
              </a:buClr>
              <a:buSzPts val="1600"/>
              <a:buFont typeface="Arial"/>
              <a:buNone/>
            </a:pPr>
            <a:r>
              <a:rPr b="1" i="0" lang="en-US" sz="1600" u="none" cap="none" strike="noStrike">
                <a:solidFill>
                  <a:schemeClr val="dk1"/>
                </a:solidFill>
                <a:latin typeface="Tahoma"/>
                <a:ea typeface="Tahoma"/>
                <a:cs typeface="Tahoma"/>
                <a:sym typeface="Tahoma"/>
              </a:rPr>
              <a:t>Suport vital bàsic </a:t>
            </a:r>
            <a:r>
              <a:rPr b="0" i="0" lang="en-US" sz="1600" u="none" cap="none" strike="noStrike">
                <a:solidFill>
                  <a:schemeClr val="dk1"/>
                </a:solidFill>
                <a:latin typeface="Tahoma"/>
                <a:ea typeface="Tahoma"/>
                <a:cs typeface="Tahoma"/>
                <a:sym typeface="Tahoma"/>
              </a:rPr>
              <a:t>(SVB): Inclou totes les mesures aplicades abans  que arribin els equips professionals (SVA). El duen a terme les persones que prencien el fet. Comporta les compressions toràciques i ventilació artificial i inclou la utilització de desfibril.ladors semiautomàtics (DESA). També s’inclou la tècnica OVACE per resoldre l’obstrucció de la via aèria per un cos extrany.</a:t>
            </a:r>
            <a:endParaRPr b="0" i="0" sz="1600" u="none" cap="none" strike="noStrike">
              <a:solidFill>
                <a:schemeClr val="dk1"/>
              </a:solidFill>
              <a:latin typeface="Tahoma"/>
              <a:ea typeface="Tahoma"/>
              <a:cs typeface="Tahoma"/>
              <a:sym typeface="Tahoma"/>
            </a:endParaRPr>
          </a:p>
          <a:p>
            <a:pPr indent="0" lvl="0" marL="0" marR="5080" rtl="0" algn="l">
              <a:lnSpc>
                <a:spcPct val="118750"/>
              </a:lnSpc>
              <a:spcBef>
                <a:spcPts val="1195"/>
              </a:spcBef>
              <a:spcAft>
                <a:spcPts val="0"/>
              </a:spcAft>
              <a:buClr>
                <a:srgbClr val="000000"/>
              </a:buClr>
              <a:buSzPts val="1600"/>
              <a:buFont typeface="Arial"/>
              <a:buNone/>
            </a:pPr>
            <a:r>
              <a:rPr b="1" i="0" lang="en-US" sz="1600" u="none" cap="none" strike="noStrike">
                <a:solidFill>
                  <a:schemeClr val="dk1"/>
                </a:solidFill>
                <a:latin typeface="Tahoma"/>
                <a:ea typeface="Tahoma"/>
                <a:cs typeface="Tahoma"/>
                <a:sym typeface="Tahoma"/>
              </a:rPr>
              <a:t>Suport vital avançat </a:t>
            </a:r>
            <a:r>
              <a:rPr b="0" i="0" lang="en-US" sz="1600" u="none" cap="none" strike="noStrike">
                <a:solidFill>
                  <a:schemeClr val="dk1"/>
                </a:solidFill>
                <a:latin typeface="Tahoma"/>
                <a:ea typeface="Tahoma"/>
                <a:cs typeface="Tahoma"/>
                <a:sym typeface="Tahoma"/>
              </a:rPr>
              <a:t>(SVA): dut a terme pel personal  sanitari. Utilitzen tècniques i mesures terapèutiques complexes.</a:t>
            </a:r>
            <a:endParaRPr b="0" i="0" sz="1600" u="none" cap="none" strike="noStrike">
              <a:solidFill>
                <a:schemeClr val="dk1"/>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09022400a9_0_0"/>
          <p:cNvSpPr txBox="1"/>
          <p:nvPr/>
        </p:nvSpPr>
        <p:spPr>
          <a:xfrm>
            <a:off x="117047" y="18650"/>
            <a:ext cx="9027000" cy="266700"/>
          </a:xfrm>
          <a:prstGeom prst="rect">
            <a:avLst/>
          </a:prstGeom>
          <a:noFill/>
          <a:ln>
            <a:noFill/>
          </a:ln>
        </p:spPr>
        <p:txBody>
          <a:bodyPr anchorCtr="0" anchor="t" bIns="0" lIns="0" spcFirstLastPara="1" rIns="0" wrap="square" tIns="203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B7B7B7"/>
                </a:solidFill>
                <a:latin typeface="Tahoma"/>
                <a:ea typeface="Tahoma"/>
                <a:cs typeface="Tahoma"/>
                <a:sym typeface="Tahoma"/>
              </a:rPr>
              <a:t>UF2       Aplicació de tècniques de suport vital bàsic i desfibril·lació externa</a:t>
            </a:r>
            <a:endParaRPr b="0" i="0" sz="1600" u="none" cap="none" strike="noStrike">
              <a:solidFill>
                <a:schemeClr val="dk1"/>
              </a:solidFill>
              <a:latin typeface="Tahoma"/>
              <a:ea typeface="Tahoma"/>
              <a:cs typeface="Tahoma"/>
              <a:sym typeface="Tahoma"/>
            </a:endParaRPr>
          </a:p>
        </p:txBody>
      </p:sp>
      <p:sp>
        <p:nvSpPr>
          <p:cNvPr id="113" name="Google Shape;113;g109022400a9_0_0"/>
          <p:cNvSpPr txBox="1"/>
          <p:nvPr/>
        </p:nvSpPr>
        <p:spPr>
          <a:xfrm>
            <a:off x="-50" y="1225063"/>
            <a:ext cx="9144000" cy="641400"/>
          </a:xfrm>
          <a:prstGeom prst="rect">
            <a:avLst/>
          </a:prstGeom>
          <a:solidFill>
            <a:srgbClr val="F2F2F2"/>
          </a:solidFill>
          <a:ln>
            <a:noFill/>
          </a:ln>
        </p:spPr>
        <p:txBody>
          <a:bodyPr anchorCtr="0" anchor="t" bIns="0" lIns="0" spcFirstLastPara="1" rIns="0" wrap="square" tIns="101600">
            <a:spAutoFit/>
          </a:bodyPr>
          <a:lstStyle/>
          <a:p>
            <a:pPr indent="0" lvl="0" marL="90805" marR="633095" rtl="0" algn="just">
              <a:lnSpc>
                <a:spcPct val="118750"/>
              </a:lnSpc>
              <a:spcBef>
                <a:spcPts val="0"/>
              </a:spcBef>
              <a:spcAft>
                <a:spcPts val="0"/>
              </a:spcAft>
              <a:buClr>
                <a:srgbClr val="000000"/>
              </a:buClr>
              <a:buSzPts val="1600"/>
              <a:buFont typeface="Arial"/>
              <a:buNone/>
            </a:pPr>
            <a:r>
              <a:rPr b="0" i="0" lang="en-US" sz="1600" u="none" cap="none" strike="noStrike">
                <a:solidFill>
                  <a:schemeClr val="dk1"/>
                </a:solidFill>
                <a:latin typeface="Tahoma"/>
                <a:ea typeface="Tahoma"/>
                <a:cs typeface="Tahoma"/>
                <a:sym typeface="Tahoma"/>
              </a:rPr>
              <a:t>El </a:t>
            </a:r>
            <a:r>
              <a:rPr b="1" lang="en-US" sz="1600">
                <a:solidFill>
                  <a:schemeClr val="dk1"/>
                </a:solidFill>
                <a:latin typeface="Tahoma"/>
                <a:ea typeface="Tahoma"/>
                <a:cs typeface="Tahoma"/>
                <a:sym typeface="Tahoma"/>
              </a:rPr>
              <a:t>desfibri.lador</a:t>
            </a:r>
            <a:r>
              <a:rPr lang="en-US" sz="1600">
                <a:solidFill>
                  <a:schemeClr val="dk1"/>
                </a:solidFill>
                <a:latin typeface="Tahoma"/>
                <a:ea typeface="Tahoma"/>
                <a:cs typeface="Tahoma"/>
                <a:sym typeface="Tahoma"/>
              </a:rPr>
              <a:t> és un dispositiu que analitza el ritme cardíac, identifica les arrítmies i administra una descàrrega elèctrica amb la finalitat de restablir el ritme cardíac</a:t>
            </a:r>
            <a:r>
              <a:rPr b="0" i="0" lang="en-US" sz="1600" u="none" cap="none" strike="noStrike">
                <a:solidFill>
                  <a:schemeClr val="dk1"/>
                </a:solidFill>
                <a:latin typeface="Tahoma"/>
                <a:ea typeface="Tahoma"/>
                <a:cs typeface="Tahoma"/>
                <a:sym typeface="Tahoma"/>
              </a:rPr>
              <a:t>.</a:t>
            </a:r>
            <a:endParaRPr b="0" i="0" sz="1600" u="none" cap="none" strike="noStrike">
              <a:solidFill>
                <a:schemeClr val="dk1"/>
              </a:solidFill>
              <a:latin typeface="Tahoma"/>
              <a:ea typeface="Tahoma"/>
              <a:cs typeface="Tahoma"/>
              <a:sym typeface="Tahoma"/>
            </a:endParaRPr>
          </a:p>
        </p:txBody>
      </p:sp>
      <p:sp>
        <p:nvSpPr>
          <p:cNvPr id="114" name="Google Shape;114;g109022400a9_0_0"/>
          <p:cNvSpPr txBox="1"/>
          <p:nvPr/>
        </p:nvSpPr>
        <p:spPr>
          <a:xfrm>
            <a:off x="125" y="621300"/>
            <a:ext cx="9144000" cy="444300"/>
          </a:xfrm>
          <a:prstGeom prst="rect">
            <a:avLst/>
          </a:prstGeom>
          <a:noFill/>
          <a:ln>
            <a:noFill/>
          </a:ln>
        </p:spPr>
        <p:txBody>
          <a:bodyPr anchorCtr="0" anchor="t" bIns="0" lIns="0" spcFirstLastPara="1" rIns="0" wrap="square" tIns="43800">
            <a:spAutoFit/>
          </a:bodyPr>
          <a:lstStyle/>
          <a:p>
            <a:pPr indent="0" lvl="0" marL="0" marR="0" rtl="0" algn="l">
              <a:lnSpc>
                <a:spcPct val="100000"/>
              </a:lnSpc>
              <a:spcBef>
                <a:spcPts val="0"/>
              </a:spcBef>
              <a:spcAft>
                <a:spcPts val="0"/>
              </a:spcAft>
              <a:buClr>
                <a:srgbClr val="000000"/>
              </a:buClr>
              <a:buSzPts val="2600"/>
              <a:buFont typeface="Arial"/>
              <a:buNone/>
            </a:pPr>
            <a:r>
              <a:rPr lang="en-US" sz="2600">
                <a:solidFill>
                  <a:schemeClr val="dk1"/>
                </a:solidFill>
                <a:latin typeface="Tahoma"/>
                <a:ea typeface="Tahoma"/>
                <a:cs typeface="Tahoma"/>
                <a:sym typeface="Tahoma"/>
              </a:rPr>
              <a:t>Desfibril.ladors :</a:t>
            </a:r>
            <a:endParaRPr b="0" i="0" sz="2100" u="none" cap="none" strike="noStrike">
              <a:solidFill>
                <a:schemeClr val="dk1"/>
              </a:solidFill>
              <a:latin typeface="Tahoma"/>
              <a:ea typeface="Tahoma"/>
              <a:cs typeface="Tahoma"/>
              <a:sym typeface="Tahoma"/>
            </a:endParaRPr>
          </a:p>
        </p:txBody>
      </p:sp>
      <p:sp>
        <p:nvSpPr>
          <p:cNvPr id="115" name="Google Shape;115;g109022400a9_0_0"/>
          <p:cNvSpPr txBox="1"/>
          <p:nvPr/>
        </p:nvSpPr>
        <p:spPr>
          <a:xfrm>
            <a:off x="-75" y="2025950"/>
            <a:ext cx="9144000" cy="28746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600"/>
              <a:buFont typeface="Arial"/>
              <a:buNone/>
            </a:pPr>
            <a:r>
              <a:rPr lang="en-US" sz="1600" u="sng">
                <a:solidFill>
                  <a:schemeClr val="dk1"/>
                </a:solidFill>
                <a:latin typeface="Tahoma"/>
                <a:ea typeface="Tahoma"/>
                <a:cs typeface="Tahoma"/>
                <a:sym typeface="Tahoma"/>
              </a:rPr>
              <a:t>Característiques:</a:t>
            </a:r>
            <a:endParaRPr b="0" i="0" sz="1600" u="sng"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Tahoma"/>
                <a:ea typeface="Tahoma"/>
                <a:cs typeface="Tahoma"/>
                <a:sym typeface="Tahoma"/>
              </a:rPr>
              <a:t>-Mida</a:t>
            </a:r>
            <a:r>
              <a:rPr b="0" i="0" lang="en-US" sz="1600" u="none" cap="none" strike="noStrike">
                <a:solidFill>
                  <a:schemeClr val="dk1"/>
                </a:solidFill>
                <a:latin typeface="Tahoma"/>
                <a:ea typeface="Tahoma"/>
                <a:cs typeface="Tahoma"/>
                <a:sym typeface="Tahoma"/>
              </a:rPr>
              <a:t>:30x30x9cm.</a:t>
            </a:r>
            <a:endParaRPr b="0" i="0" sz="16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Tahoma"/>
                <a:ea typeface="Tahoma"/>
                <a:cs typeface="Tahoma"/>
                <a:sym typeface="Tahoma"/>
              </a:rPr>
              <a:t>-Pes: 2,5 Kg.</a:t>
            </a:r>
            <a:endParaRPr sz="16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Tahoma"/>
                <a:ea typeface="Tahoma"/>
                <a:cs typeface="Tahoma"/>
                <a:sym typeface="Tahoma"/>
              </a:rPr>
              <a:t>-Dos botons: Un d’encesa i un altre de senyalització de les descàrregues.</a:t>
            </a:r>
            <a:endParaRPr sz="16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Tahoma"/>
                <a:ea typeface="Tahoma"/>
                <a:cs typeface="Tahoma"/>
                <a:sym typeface="Tahoma"/>
              </a:rPr>
              <a:t>-Dos electrodes:cadascun connectat a un pegat, per adherir-los a la pell de la víctima.</a:t>
            </a:r>
            <a:endParaRPr sz="16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Tahoma"/>
                <a:ea typeface="Tahoma"/>
                <a:cs typeface="Tahoma"/>
                <a:sym typeface="Tahoma"/>
              </a:rPr>
              <a:t>-És resistent als cops i a les interferències elèctriques. És impermeable i es pot fer servir sota la pluja.</a:t>
            </a:r>
            <a:endParaRPr sz="1600">
              <a:solidFill>
                <a:schemeClr val="dk1"/>
              </a:solidFill>
              <a:latin typeface="Tahoma"/>
              <a:ea typeface="Tahoma"/>
              <a:cs typeface="Tahoma"/>
              <a:sym typeface="Tahoma"/>
            </a:endParaRPr>
          </a:p>
          <a:p>
            <a:pPr indent="0" lvl="0" marL="0" marR="5080" rtl="0" algn="l">
              <a:lnSpc>
                <a:spcPct val="118750"/>
              </a:lnSpc>
              <a:spcBef>
                <a:spcPts val="1195"/>
              </a:spcBef>
              <a:spcAft>
                <a:spcPts val="0"/>
              </a:spcAft>
              <a:buClr>
                <a:srgbClr val="000000"/>
              </a:buClr>
              <a:buSzPts val="1600"/>
              <a:buFont typeface="Arial"/>
              <a:buNone/>
            </a:pPr>
            <a:r>
              <a:rPr lang="en-US" sz="1600">
                <a:solidFill>
                  <a:schemeClr val="dk1"/>
                </a:solidFill>
                <a:latin typeface="Tahoma"/>
                <a:ea typeface="Tahoma"/>
                <a:cs typeface="Tahoma"/>
                <a:sym typeface="Tahoma"/>
              </a:rPr>
              <a:t>Cal que diferenciem el desfibril.lador que utilitza el personal mèdic del que podem fer servir les persones sense formació sanitària. </a:t>
            </a:r>
            <a:endParaRPr sz="1600">
              <a:solidFill>
                <a:schemeClr val="dk1"/>
              </a:solidFill>
              <a:latin typeface="Tahoma"/>
              <a:ea typeface="Tahoma"/>
              <a:cs typeface="Tahoma"/>
              <a:sym typeface="Tahoma"/>
            </a:endParaRPr>
          </a:p>
          <a:p>
            <a:pPr indent="0" lvl="0" marL="0" marR="5080" rtl="0" algn="l">
              <a:lnSpc>
                <a:spcPct val="118750"/>
              </a:lnSpc>
              <a:spcBef>
                <a:spcPts val="1195"/>
              </a:spcBef>
              <a:spcAft>
                <a:spcPts val="0"/>
              </a:spcAft>
              <a:buClr>
                <a:srgbClr val="000000"/>
              </a:buClr>
              <a:buSzPts val="1600"/>
              <a:buFont typeface="Arial"/>
              <a:buNone/>
            </a:pPr>
            <a:r>
              <a:t/>
            </a:r>
            <a:endParaRPr sz="1600">
              <a:solidFill>
                <a:schemeClr val="dk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2022-01-10T16:36:17Z</dcterms:created>
  <dc:creator>Profe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2022-01-10T00:00:00Z</vt:filetime>
  </property>
</Properties>
</file>