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50" r:id="rId2"/>
    <p:sldId id="351" r:id="rId3"/>
    <p:sldId id="376" r:id="rId4"/>
    <p:sldId id="352" r:id="rId5"/>
    <p:sldId id="353" r:id="rId6"/>
    <p:sldId id="354" r:id="rId7"/>
    <p:sldId id="355" r:id="rId8"/>
    <p:sldId id="356" r:id="rId9"/>
    <p:sldId id="357" r:id="rId10"/>
    <p:sldId id="377" r:id="rId11"/>
    <p:sldId id="378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81" r:id="rId21"/>
    <p:sldId id="366" r:id="rId22"/>
    <p:sldId id="367" r:id="rId23"/>
    <p:sldId id="368" r:id="rId24"/>
    <p:sldId id="382" r:id="rId25"/>
    <p:sldId id="369" r:id="rId26"/>
    <p:sldId id="370" r:id="rId27"/>
    <p:sldId id="371" r:id="rId28"/>
    <p:sldId id="372" r:id="rId29"/>
    <p:sldId id="379" r:id="rId30"/>
    <p:sldId id="380" r:id="rId31"/>
    <p:sldId id="373" r:id="rId32"/>
    <p:sldId id="374" r:id="rId33"/>
    <p:sldId id="375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24" autoAdjust="0"/>
  </p:normalViewPr>
  <p:slideViewPr>
    <p:cSldViewPr>
      <p:cViewPr varScale="1">
        <p:scale>
          <a:sx n="80" d="100"/>
          <a:sy n="80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b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2400" b="0" i="0" u="none" dirty="0" err="1">
                <a:latin typeface="Tahoma"/>
                <a:ea typeface="Tahoma"/>
                <a:cs typeface="Tahoma"/>
                <a:sym typeface="Tahoma"/>
              </a:rPr>
              <a:t>Continguts</a:t>
            </a: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24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Avaluació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necessitat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mobilització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Posicions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seguretat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espera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0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Transferència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l'ambulància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400" dirty="0"/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07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ajuda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materials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una sola persona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inconscient: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Arrossegament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manta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Mobilització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 cadira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665;p95">
            <a:extLst>
              <a:ext uri="{FF2B5EF4-FFF2-40B4-BE49-F238E27FC236}">
                <a16:creationId xmlns:a16="http://schemas.microsoft.com/office/drawing/2014/main" id="{116ADBD2-9F30-4937-9CD0-C872813819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476" y="4069341"/>
            <a:ext cx="3036887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1DF393-DB0E-4706-BD19-93451110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50" y="4069342"/>
            <a:ext cx="2146901" cy="22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                                  </a:t>
            </a: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mobilització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Extracció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 de la víctima de </a:t>
            </a: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l’interior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d’un</a:t>
            </a:r>
            <a:r>
              <a:rPr lang="es-ES" sz="18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1" dirty="0" err="1">
                <a:latin typeface="Tahoma"/>
                <a:ea typeface="Tahoma"/>
                <a:cs typeface="Tahoma"/>
                <a:sym typeface="Tahoma"/>
              </a:rPr>
              <a:t>vehicle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endParaRPr lang="ca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Maniobra</a:t>
            </a:r>
            <a:r>
              <a:rPr lang="ca-ES" sz="18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ca-ES" sz="18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Rauttek</a:t>
            </a:r>
            <a:r>
              <a:rPr lang="ca-ES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ca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servir</a:t>
            </a:r>
            <a:r>
              <a:rPr lang="ca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a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l’extracció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ca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víctima</a:t>
            </a:r>
            <a:r>
              <a:rPr lang="ca-E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d’un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vehicle,</a:t>
            </a:r>
            <a:r>
              <a:rPr lang="ca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ca-ES" sz="18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protegint-li</a:t>
            </a:r>
            <a:r>
              <a:rPr lang="ca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ca-E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columna</a:t>
            </a:r>
            <a:r>
              <a:rPr lang="ca-E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vertebral: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1.Cal comprovar si la víctima té els peus lliures o atrapats amb els pedals del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vehicle.</a:t>
            </a:r>
            <a:r>
              <a:rPr lang="ca-ES" sz="1400" spc="8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així,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alliberar-los-en.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rescatador,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s’apropa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 els braços per sota de les aixelles de la víctima i amb la mà propera a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porta, subjectar-li la mandíbula, a la vegada que es recolza la cara en la de la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</a:t>
            </a:r>
            <a:r>
              <a:rPr lang="ca-ES" sz="14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ca-ES" sz="14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més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allunyada,</a:t>
            </a:r>
            <a:r>
              <a:rPr lang="ca-ES" sz="14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s’agafarà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l’avantbraç</a:t>
            </a:r>
            <a:r>
              <a:rPr lang="ca-ES" sz="14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4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Col·locar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recolzada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rescatador,</a:t>
            </a:r>
            <a:r>
              <a:rPr lang="ca-ES" sz="14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exercint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ca-ES" sz="1400" spc="-4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</a:t>
            </a:r>
            <a:r>
              <a:rPr lang="ca-ES" sz="14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suport:</a:t>
            </a:r>
            <a:r>
              <a:rPr lang="ca-ES" sz="1400" spc="8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occipital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l’espatlla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rescatador,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mentonià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biaxial.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Mobilitzar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mantenir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l’eix</a:t>
            </a:r>
            <a:r>
              <a:rPr lang="ca-ES" sz="14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cap-coll-tronc.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r>
              <a:rPr lang="ca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extreure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vehicle,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recolzar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l’esquena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4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cama</a:t>
            </a:r>
            <a:r>
              <a:rPr lang="ca-ES" sz="1400" spc="-2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rescatador i anar baixant-la al terra de mica en mica.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seguit, canviar la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subjecció de l’avantbraç per la subjecció del coll, fins a la col·locació del collar</a:t>
            </a:r>
            <a:r>
              <a:rPr lang="ca-ES" sz="14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cervical</a:t>
            </a:r>
            <a:r>
              <a:rPr lang="ca-ES" sz="14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dipositeu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ca-ES" sz="14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terra.</a:t>
            </a: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endParaRPr lang="ca-E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endParaRPr lang="ca-E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indent="0">
              <a:lnSpc>
                <a:spcPct val="101000"/>
              </a:lnSpc>
              <a:spcBef>
                <a:spcPts val="600"/>
              </a:spcBef>
              <a:buClr>
                <a:srgbClr val="000000"/>
              </a:buClr>
              <a:buSzPts val="720"/>
              <a:buNone/>
            </a:pPr>
            <a:endParaRPr lang="ca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65.jpeg">
            <a:extLst>
              <a:ext uri="{FF2B5EF4-FFF2-40B4-BE49-F238E27FC236}">
                <a16:creationId xmlns:a16="http://schemas.microsoft.com/office/drawing/2014/main" id="{6F395D7F-FBC1-472B-AADD-012B3E4CEA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962" y="761572"/>
            <a:ext cx="1295838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dos o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persones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sou dos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cadireta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cadira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profunda,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aixelles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genolls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673;p96">
            <a:extLst>
              <a:ext uri="{FF2B5EF4-FFF2-40B4-BE49-F238E27FC236}">
                <a16:creationId xmlns:a16="http://schemas.microsoft.com/office/drawing/2014/main" id="{7668AB35-7C25-467E-ADF3-20D2C0A2B6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5" y="3889260"/>
            <a:ext cx="3028950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74;p96">
            <a:extLst>
              <a:ext uri="{FF2B5EF4-FFF2-40B4-BE49-F238E27FC236}">
                <a16:creationId xmlns:a16="http://schemas.microsoft.com/office/drawing/2014/main" id="{F746AA04-50D0-4C30-BC19-85BE27F2D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352" y="3809543"/>
            <a:ext cx="1809750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75;p96">
            <a:extLst>
              <a:ext uri="{FF2B5EF4-FFF2-40B4-BE49-F238E27FC236}">
                <a16:creationId xmlns:a16="http://schemas.microsoft.com/office/drawing/2014/main" id="{5D39C293-1964-41BB-A988-E8C8B097E6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234" y="4036897"/>
            <a:ext cx="2358565" cy="221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24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dos o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sou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dos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Podeu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utilitzar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llitera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una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inconscient que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hagueu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traslladar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estirada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3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682;p97">
            <a:extLst>
              <a:ext uri="{FF2B5EF4-FFF2-40B4-BE49-F238E27FC236}">
                <a16:creationId xmlns:a16="http://schemas.microsoft.com/office/drawing/2014/main" id="{E0C614BA-3C63-4C2F-9497-76A1732E40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1255" y="4124039"/>
            <a:ext cx="4616450" cy="244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9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Posicions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seguretat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espera</a:t>
            </a:r>
            <a:endParaRPr lang="en-US" sz="1800" b="1" dirty="0"/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posicions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seguretat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espera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les postures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què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deixa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reposi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o fins  que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arriben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equips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sanitaris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professionals.</a:t>
            </a:r>
            <a:endParaRPr lang="en-US" sz="1800" dirty="0"/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S'apliquen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quan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ja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s'han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realitzat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atencions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inicials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Convé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triar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posició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sigui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còmoda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, que varia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de: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característiques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sofreix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L'estat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les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funcions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vitals de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seu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consciència</a:t>
            </a: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29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lateral de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(PLS)</a:t>
            </a: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 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lateral de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la persona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estirada sobre un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costat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membres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superiors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 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inferiors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disposats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manera que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impedeixin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el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seu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cos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giri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95;p99">
            <a:extLst>
              <a:ext uri="{FF2B5EF4-FFF2-40B4-BE49-F238E27FC236}">
                <a16:creationId xmlns:a16="http://schemas.microsoft.com/office/drawing/2014/main" id="{EDDFB172-F097-4570-A0AF-4FF8F5F439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456" y="4337901"/>
            <a:ext cx="3462337" cy="24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6;p99">
            <a:extLst>
              <a:ext uri="{FF2B5EF4-FFF2-40B4-BE49-F238E27FC236}">
                <a16:creationId xmlns:a16="http://schemas.microsoft.com/office/drawing/2014/main" id="{904E662A-1658-4DBC-B44A-9E26296FC5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4894" y="4337900"/>
            <a:ext cx="4056062" cy="252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1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lateral de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(PLS)</a:t>
            </a: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Indicada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persones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inconscients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respiren</a:t>
            </a:r>
            <a:endParaRPr lang="en-US" sz="2000" dirty="0"/>
          </a:p>
          <a:p>
            <a:pPr marL="90487" marR="0" lvl="0" indent="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Indicada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embarassades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ha de ser cap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costat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esquerre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perquè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fetus no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comprimeixi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vena cava de la mare.</a:t>
            </a:r>
            <a:endParaRPr lang="en-US" sz="2000" dirty="0"/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703;p100">
            <a:extLst>
              <a:ext uri="{FF2B5EF4-FFF2-40B4-BE49-F238E27FC236}">
                <a16:creationId xmlns:a16="http://schemas.microsoft.com/office/drawing/2014/main" id="{43AEF25E-EE4B-4B91-B588-BDC3689439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666" y="3889261"/>
            <a:ext cx="3408362" cy="26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04;p100">
            <a:extLst>
              <a:ext uri="{FF2B5EF4-FFF2-40B4-BE49-F238E27FC236}">
                <a16:creationId xmlns:a16="http://schemas.microsoft.com/office/drawing/2014/main" id="{2800D236-F792-45C9-8859-4BEEAED46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0928" y="4293096"/>
            <a:ext cx="3979862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4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decúbit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supí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Postura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estirada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cap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amunt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Indicada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persones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inconscients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no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respiren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iniciar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RCP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Indicada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quan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sospitem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lesions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vertebrals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politraumatismes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711;p101">
            <a:extLst>
              <a:ext uri="{FF2B5EF4-FFF2-40B4-BE49-F238E27FC236}">
                <a16:creationId xmlns:a16="http://schemas.microsoft.com/office/drawing/2014/main" id="{2E2D4B0A-3D2B-4E97-9299-19F6617A96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8562" y="4221088"/>
            <a:ext cx="4533900" cy="170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60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decúbit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supí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flexió</a:t>
            </a: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Postura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estirada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panxa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enlaire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però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membres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lleugerament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flexionats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Indicada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lesions, dolor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ferides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abdominals.</a:t>
            </a: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718;p102">
            <a:extLst>
              <a:ext uri="{FF2B5EF4-FFF2-40B4-BE49-F238E27FC236}">
                <a16:creationId xmlns:a16="http://schemas.microsoft.com/office/drawing/2014/main" id="{D8078986-CE0A-4FFB-A0EA-41A53FCC7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137" y="4030943"/>
            <a:ext cx="4951412" cy="22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0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semiasseguda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Posició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asseguda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tronc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reclinat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uns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30º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respecte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l'horitzontal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Indicada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problemes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respiratoris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toràcics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725;p103">
            <a:extLst>
              <a:ext uri="{FF2B5EF4-FFF2-40B4-BE49-F238E27FC236}">
                <a16:creationId xmlns:a16="http://schemas.microsoft.com/office/drawing/2014/main" id="{2F1D2ACB-55A7-4B57-A51C-C76DFF1A62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5776" y="3994797"/>
            <a:ext cx="4308475" cy="220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6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Tret que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tracti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d'opcions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lleus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Trucar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al 112.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Serà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necessari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efectuar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d'afectats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rescatar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de zones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d'incendi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enfonsament,perill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explosió,accidents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trànsit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…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deixar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-la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còmoda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immobilitzar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alguna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part del cos.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</a:t>
            </a:r>
            <a:r>
              <a:rPr lang="en-U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traslladar</a:t>
            </a:r>
            <a:r>
              <a:rPr lang="en-U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des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d'on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trobi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fins a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llitera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l'ambulància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125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 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excepcional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realitzarà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vehicle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privat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al 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centre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sanitari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22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Posicions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seguretat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antishock (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Trendelemburg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</a:t>
            </a: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Posició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estirada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cames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aixecades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Indicada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situacions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shock,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hemorràgies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internes,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lipotímies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mareig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D23C32-BC96-4401-A827-841936DC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240360" cy="15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5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0487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destinats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impedir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moviment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d'un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membre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lesionat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Una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immobilització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mitjans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fortuna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haurà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realitzar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-se…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Improvisant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objectes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tingui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l'abast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mocadors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tovalloles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trossos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tela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etc.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Seguint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diferents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30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3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procediment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haurà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seguir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-se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qualsevol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següent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-Procura-li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còmoda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-Si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fractura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oberta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detingues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l'hemorràgia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tapa 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embena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lesió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-No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intentis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redreçar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fragments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ossis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Prepara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fèrula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que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tant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l'articulació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proximal com la distal.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Embolica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l'àrea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tovallola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un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altre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material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tou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zona.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Fixa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fèrula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membre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lesionat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tires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roba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32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cabestrell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s'usa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immobilitzar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tant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clavícula fracturada,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com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acabar la 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d'un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membre superior.</a:t>
            </a:r>
            <a:endParaRPr lang="es-E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 poden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utilitzar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 mocador de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coll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una bufanda ampla o un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llençol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doblegat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s-E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44;p106">
            <a:extLst>
              <a:ext uri="{FF2B5EF4-FFF2-40B4-BE49-F238E27FC236}">
                <a16:creationId xmlns:a16="http://schemas.microsoft.com/office/drawing/2014/main" id="{7C4E4FED-BB91-46E2-97F3-8583442BA8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95187" y="4293096"/>
            <a:ext cx="1490662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5;p106">
            <a:extLst>
              <a:ext uri="{FF2B5EF4-FFF2-40B4-BE49-F238E27FC236}">
                <a16:creationId xmlns:a16="http://schemas.microsoft.com/office/drawing/2014/main" id="{1BA84AEE-B559-4A9B-A0F2-C143152808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137" y="4293096"/>
            <a:ext cx="14065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6;p106">
            <a:extLst>
              <a:ext uri="{FF2B5EF4-FFF2-40B4-BE49-F238E27FC236}">
                <a16:creationId xmlns:a16="http://schemas.microsoft.com/office/drawing/2014/main" id="{BBE4CA0C-B6EE-464F-AD68-AC754647EE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8184" y="4192587"/>
            <a:ext cx="140652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7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7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cabestrell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s-ES" sz="20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contraxapa</a:t>
            </a: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6919F1-9C98-43AC-89E6-F3E63A126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7" y="3360943"/>
            <a:ext cx="2448272" cy="27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1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Immobilització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membres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superiors</a:t>
            </a:r>
            <a:endParaRPr lang="en-US" sz="1800" dirty="0"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Segons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membre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tractat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, es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tindran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compte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algunes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particularitats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2095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canell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braç</a:t>
            </a:r>
            <a:r>
              <a:rPr lang="en-U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l'avantbraç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.</a:t>
            </a:r>
            <a:endParaRPr lang="en-US" sz="1800" dirty="0"/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3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1" i="0" u="none" dirty="0" err="1">
                <a:latin typeface="Tahoma"/>
                <a:ea typeface="Tahoma"/>
                <a:cs typeface="Tahoma"/>
                <a:sym typeface="Tahoma"/>
              </a:rPr>
              <a:t>colze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80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753;p107">
            <a:extLst>
              <a:ext uri="{FF2B5EF4-FFF2-40B4-BE49-F238E27FC236}">
                <a16:creationId xmlns:a16="http://schemas.microsoft.com/office/drawing/2014/main" id="{30429E53-DD17-4E34-A97C-CEA424296B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3824" y="3618522"/>
            <a:ext cx="2263775" cy="305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45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fortuna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2860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Immobilització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membres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inferiors</a:t>
            </a:r>
            <a:endParaRPr lang="en-US" sz="105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Col·loca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tendida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sòl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procedeix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immobilització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segons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Si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cuixa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Encanya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des del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maluc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fins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turmell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209550" indent="0">
              <a:lnSpc>
                <a:spcPct val="101000"/>
              </a:lnSpc>
              <a:spcBef>
                <a:spcPts val="1500"/>
              </a:spcBef>
              <a:buClr>
                <a:srgbClr val="2980B9"/>
              </a:buClr>
              <a:buSzPts val="1600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Si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lesió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cama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Encanya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cuixa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fins al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peu</a:t>
            </a:r>
            <a:endParaRPr lang="en-US" sz="2000" dirty="0"/>
          </a:p>
          <a:p>
            <a:pPr marL="209550" indent="0">
              <a:lnSpc>
                <a:spcPct val="101000"/>
              </a:lnSpc>
              <a:spcBef>
                <a:spcPts val="1500"/>
              </a:spcBef>
              <a:buClr>
                <a:srgbClr val="2980B9"/>
              </a:buClr>
              <a:buSzPts val="1600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Si has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d’immobilitzar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turmell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Embolica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peu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subjecta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recobrimentamb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dues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lligadures</a:t>
            </a: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760;p108">
            <a:extLst>
              <a:ext uri="{FF2B5EF4-FFF2-40B4-BE49-F238E27FC236}">
                <a16:creationId xmlns:a16="http://schemas.microsoft.com/office/drawing/2014/main" id="{7259F15F-D74D-4517-86A6-02EA3C3AB3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9514" y="1130289"/>
            <a:ext cx="2698750" cy="15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16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professionals</a:t>
            </a: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 equips professionals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disposen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dispositius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d'immobilització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cada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situació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Fàcils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d'aplicar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no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agreugen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lesions de 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Els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habituals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són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Fèrula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neoprè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Fèrula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Cramer.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Fèrula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tractora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Collar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ortopèdic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Armilla </a:t>
            </a:r>
            <a:r>
              <a:rPr lang="en-U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espinal</a:t>
            </a:r>
            <a:r>
              <a:rPr lang="en-U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769;p109">
            <a:extLst>
              <a:ext uri="{FF2B5EF4-FFF2-40B4-BE49-F238E27FC236}">
                <a16:creationId xmlns:a16="http://schemas.microsoft.com/office/drawing/2014/main" id="{453301C2-B54D-47CD-B067-0F56CD2239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219" y="4226661"/>
            <a:ext cx="1531937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68;p109">
            <a:extLst>
              <a:ext uri="{FF2B5EF4-FFF2-40B4-BE49-F238E27FC236}">
                <a16:creationId xmlns:a16="http://schemas.microsoft.com/office/drawing/2014/main" id="{9D0C1734-9A5B-450C-A789-D556B2F54A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4307862"/>
            <a:ext cx="1847850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67;p109">
            <a:extLst>
              <a:ext uri="{FF2B5EF4-FFF2-40B4-BE49-F238E27FC236}">
                <a16:creationId xmlns:a16="http://schemas.microsoft.com/office/drawing/2014/main" id="{58801FDA-1652-40D0-AE8B-4BA6C9B2BA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375" y="4307862"/>
            <a:ext cx="1338262" cy="170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professionals</a:t>
            </a: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Els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dispositius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adequats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per a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recollida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en-US" sz="36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taula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espinal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 Taula rectangular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plàstic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rígid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llitera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1" i="0" u="none" dirty="0" err="1">
                <a:latin typeface="Tahoma"/>
                <a:ea typeface="Tahoma"/>
                <a:cs typeface="Tahoma"/>
                <a:sym typeface="Tahoma"/>
              </a:rPr>
              <a:t>cullera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n-US" sz="2000" b="1" i="0" u="none" dirty="0">
                <a:latin typeface="Tahoma"/>
                <a:ea typeface="Tahoma"/>
                <a:cs typeface="Tahoma"/>
                <a:sym typeface="Tahoma"/>
              </a:rPr>
              <a:t>pales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Dispositiu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desmuntable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dues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mitges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lliteres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cridades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“pales”.</a:t>
            </a:r>
            <a:endParaRPr lang="en-US" sz="1050" dirty="0"/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63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professionals</a:t>
            </a: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63.jpeg">
            <a:extLst>
              <a:ext uri="{FF2B5EF4-FFF2-40B4-BE49-F238E27FC236}">
                <a16:creationId xmlns:a16="http://schemas.microsoft.com/office/drawing/2014/main" id="{BC8913D7-53B9-4F13-ADB9-EDACB7A87A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79" y="2204864"/>
            <a:ext cx="6211797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76555" marR="53975" indent="0" algn="just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ca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s’ha de mobilitzar una víctima que pateix un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traumatisme fins que els serveis d’emergència arribin al lloc de l’accident.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general,</a:t>
            </a:r>
            <a:r>
              <a:rPr lang="ca-ES" sz="1800" spc="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aquests</a:t>
            </a:r>
            <a:r>
              <a:rPr lang="ca-ES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serveis</a:t>
            </a:r>
            <a:r>
              <a:rPr lang="ca-ES" sz="1800" spc="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seran</a:t>
            </a:r>
            <a:r>
              <a:rPr lang="ca-ES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</a:t>
            </a:r>
            <a:r>
              <a:rPr lang="ca-ES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encarregats</a:t>
            </a:r>
            <a:r>
              <a:rPr lang="ca-ES" sz="1800" spc="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</a:t>
            </a:r>
            <a:r>
              <a:rPr lang="ca-ES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aquestes</a:t>
            </a:r>
            <a:r>
              <a:rPr lang="ca-ES" sz="1800" spc="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mobilitzacions.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-Només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s’ha</a:t>
            </a:r>
            <a:r>
              <a:rPr lang="ca-ES" sz="1800" spc="1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moure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perill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a-ES" sz="1800" spc="1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</a:t>
            </a:r>
            <a:r>
              <a:rPr lang="ca-ES" sz="1800" spc="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800" spc="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s’ha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moure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fins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que:</a:t>
            </a:r>
          </a:p>
          <a:p>
            <a:pPr marL="0" indent="0">
              <a:lnSpc>
                <a:spcPct val="150000"/>
              </a:lnSpc>
              <a:spcBef>
                <a:spcPts val="30"/>
              </a:spcBef>
              <a:buNone/>
            </a:pPr>
            <a:endParaRPr lang="ca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30"/>
              </a:spcBef>
              <a:buNone/>
            </a:pP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1.No</a:t>
            </a:r>
            <a:r>
              <a:rPr lang="ca-ES" sz="1800" spc="1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s’hagin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immobilitzat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totes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fractures</a:t>
            </a:r>
            <a:r>
              <a:rPr lang="ca-ES" sz="1800" spc="1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(tret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lesions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medul·lars</a:t>
            </a:r>
            <a:r>
              <a:rPr lang="ca-ES" sz="1800" spc="1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traumatismes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cranioencefàlics).</a:t>
            </a:r>
          </a:p>
          <a:p>
            <a:pPr marL="0" indent="0">
              <a:lnSpc>
                <a:spcPct val="150000"/>
              </a:lnSpc>
              <a:spcBef>
                <a:spcPts val="30"/>
              </a:spcBef>
              <a:buNone/>
            </a:pPr>
            <a:r>
              <a:rPr lang="ca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2.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estigui</a:t>
            </a:r>
            <a:r>
              <a:rPr lang="ca-ES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estabilitzada</a:t>
            </a:r>
            <a:r>
              <a:rPr lang="ca-ES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(control</a:t>
            </a:r>
            <a:r>
              <a:rPr lang="ca-ES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d’hemorràgies,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etc.).</a:t>
            </a: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51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Immobilització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professionals</a:t>
            </a: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64.jpeg">
            <a:extLst>
              <a:ext uri="{FF2B5EF4-FFF2-40B4-BE49-F238E27FC236}">
                <a16:creationId xmlns:a16="http://schemas.microsoft.com/office/drawing/2014/main" id="{8B7AEA8F-E074-4093-B963-F98AACC33A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36066"/>
            <a:ext cx="6336704" cy="38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Transferència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l’ambulància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recollida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víctima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Recollida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una taula espinal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9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tècnica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més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recomanable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de </a:t>
            </a:r>
            <a:r>
              <a:rPr lang="es-ES" sz="20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càrrega</a:t>
            </a:r>
            <a:r>
              <a:rPr lang="es-ES" sz="20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 en bloc (técnica del </a:t>
            </a:r>
            <a:r>
              <a:rPr lang="es-ES" sz="2000" b="0" i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pont</a:t>
            </a:r>
            <a:r>
              <a:rPr lang="es-ES" sz="2000" b="0" i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 holandés) , 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procediment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qual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Disposeu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víctima en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decúbit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supí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sou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quatre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persones, situar-vos en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posició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realitzar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càrrega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en </a:t>
            </a:r>
            <a:r>
              <a:rPr lang="es-ES" sz="2000" b="0" i="0" u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bloc A 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partir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d'una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ordre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s'aixeca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víctima i es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llisca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llitera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sota.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deixa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suaument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persona sobre 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llitera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82;p111">
            <a:extLst>
              <a:ext uri="{FF2B5EF4-FFF2-40B4-BE49-F238E27FC236}">
                <a16:creationId xmlns:a16="http://schemas.microsoft.com/office/drawing/2014/main" id="{3A1C6C2C-63E4-460B-9232-2713F459BF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4453" y="1511299"/>
            <a:ext cx="3452812" cy="170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44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Transferència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l’ambulància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20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recollida</a:t>
            </a:r>
            <a:r>
              <a:rPr lang="es-ES" sz="20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víctima</a:t>
            </a: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Recollida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amb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una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llitera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cullera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1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recollida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podrà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realitzar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-se sense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moure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massa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Aixequeu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meitat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dreta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la persona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col·loqueu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 una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pala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aquest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costat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Col·loqueu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l'altra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pala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sota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l'altre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costat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13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Acobleu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dues pales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fixeu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ancoratges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 les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uneixen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789;p112">
            <a:extLst>
              <a:ext uri="{FF2B5EF4-FFF2-40B4-BE49-F238E27FC236}">
                <a16:creationId xmlns:a16="http://schemas.microsoft.com/office/drawing/2014/main" id="{DBAADA94-7BA0-4AB2-A245-138E36DDA4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5151" y="928670"/>
            <a:ext cx="2238375" cy="2668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22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Transferència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l’ambulància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transportar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llitera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fins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l'ambulància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Esmorteir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balanceig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llitera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caminar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Procurar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estigui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sempre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horitzontal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funció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l'equip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utilitzat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-La taula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espinal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s'acobla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directament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l'ambulància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1050" dirty="0"/>
          </a:p>
          <a:p>
            <a:pPr marL="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llitera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cullera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s'han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b="0" i="0" u="none" dirty="0" err="1">
                <a:latin typeface="Tahoma"/>
                <a:ea typeface="Tahoma"/>
                <a:cs typeface="Tahoma"/>
                <a:sym typeface="Tahoma"/>
              </a:rPr>
              <a:t>retirar</a:t>
            </a: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les pales.</a:t>
            </a:r>
            <a:endParaRPr lang="en-US" sz="1050" dirty="0"/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209550" marR="0" lvl="0" indent="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/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400"/>
              <a:buFont typeface="Tahoma"/>
              <a:buNone/>
            </a:pPr>
            <a:endParaRPr lang="en-US" sz="2000" b="0" i="0" u="none" baseline="30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0" lvl="0" indent="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n-US" sz="20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1050" dirty="0"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05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0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57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Les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o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trasllat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manual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són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tots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aquells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que es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duen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terme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per 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allunyar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a una persona de la zona de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perill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traslladar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-la a una zona segura.</a:t>
            </a:r>
            <a:endParaRPr lang="es-ES" sz="1800" dirty="0"/>
          </a:p>
          <a:p>
            <a:pPr marL="444500" marR="0" lvl="0" indent="-323850" algn="l" rtl="0">
              <a:lnSpc>
                <a:spcPct val="112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1600"/>
              <a:buFont typeface="Tahoma"/>
              <a:buNone/>
            </a:pP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Prendre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decisió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triar 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tècnica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depèn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de: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L'entorn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capacitat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col·laboració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 de la víctima.</a:t>
            </a: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El nombre de persones que </a:t>
            </a:r>
            <a:r>
              <a:rPr lang="es-ES" sz="1800" b="0" i="0" u="none" dirty="0" err="1">
                <a:latin typeface="Tahoma"/>
                <a:ea typeface="Tahoma"/>
                <a:cs typeface="Tahoma"/>
                <a:sym typeface="Tahoma"/>
              </a:rPr>
              <a:t>ajuden</a:t>
            </a:r>
            <a:r>
              <a:rPr lang="es-ES" sz="1800" b="0" i="0" u="none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s-ES" sz="1800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02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una sola persona socorrista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la víctima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pot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caminar, 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 </a:t>
            </a:r>
            <a:r>
              <a:rPr lang="es-E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pot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fer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ca-E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Acompanyament preventiu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ca-ES" sz="1800" spc="27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tècnica consisteix a passar el braç per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sota l’aixella de la víctima, subjectar-lo per sobre del canell per evitar el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desplaçament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mantenir</a:t>
            </a:r>
            <a:r>
              <a:rPr lang="ca-ES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tensió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ca-ES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braç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ca-ES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patís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pèrdua</a:t>
            </a:r>
            <a:r>
              <a:rPr lang="ca-ES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d’equilibri.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ca-E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crossa per sobre de l’espatlla del rescatador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s’ha de col·locar un dels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braços</a:t>
            </a:r>
            <a:r>
              <a:rPr lang="ca-ES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voltant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</a:t>
            </a:r>
            <a:r>
              <a:rPr lang="ca-ES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ca-ES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rescatador,</a:t>
            </a:r>
            <a:r>
              <a:rPr lang="ca-ES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subjectant</a:t>
            </a:r>
            <a:r>
              <a:rPr lang="ca-ES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a-ES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canell</a:t>
            </a:r>
            <a:r>
              <a:rPr lang="ca-ES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2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víctima per evitar que s’esmunyi. Es passarà el braç del rescatador que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estigui lliure al voltant de la cintura, agafant-se al cinturó o els pantalons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víctima. S’ha de mantenir tens el punt d’agafada per evitar caigudes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davant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d’una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pèrdua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consciència (Maniobra de </a:t>
            </a:r>
            <a:r>
              <a:rPr lang="ca-E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Ruteck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Posar-la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dempeus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Traslladar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-la,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mitjançant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s-E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maniobra de </a:t>
            </a:r>
            <a:r>
              <a:rPr lang="es-E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Ruteck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635;p91">
            <a:extLst>
              <a:ext uri="{FF2B5EF4-FFF2-40B4-BE49-F238E27FC236}">
                <a16:creationId xmlns:a16="http://schemas.microsoft.com/office/drawing/2014/main" id="{81559BFD-21B8-48FC-A008-3A97C8986F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72200" y="1052737"/>
            <a:ext cx="241464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82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El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trasllat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manual per una sola persona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socorrista</a:t>
            </a:r>
            <a:endParaRPr lang="en-US" sz="1800" dirty="0"/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Si la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víctima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està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conscient,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però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no pot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caminar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1800" dirty="0"/>
          </a:p>
          <a:p>
            <a:pPr marL="120650" indent="0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Trasllat</a:t>
            </a:r>
            <a:r>
              <a:rPr lang="en-US" sz="1800" b="0" i="0" u="none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800" b="0" i="0" u="none" dirty="0" err="1">
                <a:latin typeface="Tahoma"/>
                <a:ea typeface="Tahoma"/>
                <a:cs typeface="Tahoma"/>
                <a:sym typeface="Tahoma"/>
              </a:rPr>
              <a:t>cavall</a:t>
            </a: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indent="0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en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braços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víctimes que presenten una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disminució del nivell de consciència, el pes de les quals pot suportar-lo la persona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rescatadora.</a:t>
            </a:r>
            <a:r>
              <a:rPr lang="ca-ES" sz="1800" spc="27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Consisteix a subjectar la víctima per l’esquena i pels genolls,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persona rescatadora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flexionar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cames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mantenir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l’esquena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lesions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càrrega.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642;p92">
            <a:extLst>
              <a:ext uri="{FF2B5EF4-FFF2-40B4-BE49-F238E27FC236}">
                <a16:creationId xmlns:a16="http://schemas.microsoft.com/office/drawing/2014/main" id="{6626DD65-8EE6-46AF-9A76-981C7C1BD2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64303" y="1954868"/>
            <a:ext cx="2308225" cy="171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43;p92">
            <a:extLst>
              <a:ext uri="{FF2B5EF4-FFF2-40B4-BE49-F238E27FC236}">
                <a16:creationId xmlns:a16="http://schemas.microsoft.com/office/drawing/2014/main" id="{F8F90DF8-2AB6-467A-B74A-FA644C07A3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2034" y="5013176"/>
            <a:ext cx="2157412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4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una sola persona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conscient, o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amb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consciència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disminuïda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però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no pot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caminar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indent="0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720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20650" indent="0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720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sobre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espatlles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</a:t>
            </a:r>
            <a:r>
              <a:rPr lang="ca-E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Mètode del bomber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consisteix a col·locar-se al davant de la víctima,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flexionar l’esquena, agafar el canell de la víctima i estirar-la per centrar-la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damunt l’esquena de la persona rescatadora. L’altra mà es passarà al voltant de la cuixa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ca-ES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víctima,</a:t>
            </a:r>
            <a:r>
              <a:rPr lang="ca-ES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</a:t>
            </a:r>
            <a:r>
              <a:rPr lang="ca-ES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lang="ca-ES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cames,</a:t>
            </a:r>
            <a:r>
              <a:rPr lang="ca-ES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carregant</a:t>
            </a:r>
            <a:r>
              <a:rPr lang="ca-ES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a-ES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</a:t>
            </a:r>
            <a:r>
              <a:rPr lang="ca-ES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ca-ES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l’esquena.</a:t>
            </a:r>
            <a:r>
              <a:rPr lang="ca-ES" sz="1800" spc="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Finalment,</a:t>
            </a:r>
            <a:r>
              <a:rPr lang="ca-ES" sz="1800" spc="-26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spc="-2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persona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rescatadora es posarà dempeus, tot aixecant la víctima i deixant el pes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equilibrat damunt de les seves espatlles. La mà que queda lliure servirà de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persona rescatadora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elevar-se.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650;p93">
            <a:extLst>
              <a:ext uri="{FF2B5EF4-FFF2-40B4-BE49-F238E27FC236}">
                <a16:creationId xmlns:a16="http://schemas.microsoft.com/office/drawing/2014/main" id="{1D4F609C-2355-48E2-9828-9AAB705F99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00192" y="928670"/>
            <a:ext cx="2629494" cy="235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16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una sola persona socorrista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 la víctima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s-E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inconscient</a:t>
            </a: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indent="0">
              <a:lnSpc>
                <a:spcPct val="101000"/>
              </a:lnSpc>
              <a:spcBef>
                <a:spcPts val="1100"/>
              </a:spcBef>
              <a:buClr>
                <a:srgbClr val="000000"/>
              </a:buClr>
              <a:buSzPts val="720"/>
              <a:buNone/>
            </a:pPr>
            <a:r>
              <a:rPr lang="es-E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</a:t>
            </a:r>
            <a:r>
              <a:rPr lang="es-E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subjecció</a:t>
            </a:r>
            <a:r>
              <a:rPr lang="es-ES" sz="1800" b="1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s-ES" sz="1800" b="1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Rautek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ca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la persona rescatadora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flexiona els genolls i manté l’esquena recta.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seguit, es passaran els braços de la persona rescatadora per sota les</a:t>
            </a:r>
            <a:r>
              <a:rPr lang="ca-ES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aixelles de la víctima i se subjectaran els canells per evitar desplaçaments.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Finalment,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persona 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rescatadora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intentarà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servir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lang="ca-ES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realitzar</a:t>
            </a:r>
            <a:r>
              <a:rPr lang="ca-ES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ca-ES" sz="1800" spc="-2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tracció.</a:t>
            </a:r>
          </a:p>
          <a:p>
            <a:pPr marL="120650" marR="0" lvl="0" indent="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57;p94">
            <a:extLst>
              <a:ext uri="{FF2B5EF4-FFF2-40B4-BE49-F238E27FC236}">
                <a16:creationId xmlns:a16="http://schemas.microsoft.com/office/drawing/2014/main" id="{E59C7A3E-59D7-43B0-8AF6-B46856E712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2873" y="1340768"/>
            <a:ext cx="2149475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26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ef"/>
                <a:ea typeface="Alef"/>
                <a:cs typeface="Alef"/>
                <a:sym typeface="Alef"/>
              </a:rPr>
              <a:t>NF 3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6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Aplicació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procediments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d'immobilització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800" b="0" i="0" u="none" dirty="0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800" b="0" i="0" u="none" dirty="0" err="1">
                <a:solidFill>
                  <a:srgbClr val="729FCF"/>
                </a:solidFill>
                <a:latin typeface="Tahoma"/>
                <a:ea typeface="Tahoma"/>
                <a:cs typeface="Tahoma"/>
                <a:sym typeface="Tahoma"/>
              </a:rPr>
              <a:t>mobilització</a:t>
            </a: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Avaluació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la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necessitat</a:t>
            </a:r>
            <a:r>
              <a:rPr lang="en-US" sz="1800" b="0" i="0" u="none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 </a:t>
            </a:r>
            <a:r>
              <a:rPr lang="en-US" sz="1800" b="0" i="0" u="none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mobilització</a:t>
            </a:r>
            <a:endParaRPr lang="en-US" sz="1800" b="0" i="0" u="none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Tècniques</a:t>
            </a:r>
            <a:r>
              <a:rPr lang="es-ES" sz="1800" b="1" i="0" u="none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s-ES" sz="1800" b="1" i="0" u="none" dirty="0" err="1">
                <a:latin typeface="Tahoma"/>
                <a:ea typeface="Tahoma"/>
                <a:cs typeface="Tahoma"/>
                <a:sym typeface="Tahoma"/>
              </a:rPr>
              <a:t>rescat</a:t>
            </a: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El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trasllat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manual per una sola persona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socorrista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si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víctima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està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inconscient: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Altres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tècniques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d’arrossegament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Arrossegament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les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aixelles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a quatre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grapes,arrossegament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pels </a:t>
            </a:r>
            <a:r>
              <a:rPr lang="en-US" sz="1800" b="0" i="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peus</a:t>
            </a:r>
            <a:r>
              <a:rPr lang="en-US" sz="1800" b="0" i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1800" b="1" i="0" u="none" dirty="0">
              <a:latin typeface="Tahoma"/>
              <a:ea typeface="Tahoma"/>
              <a:cs typeface="Tahoma"/>
              <a:sym typeface="Tahoma"/>
            </a:endParaRPr>
          </a:p>
          <a:p>
            <a:pPr marL="120650" marR="0" lvl="0" indent="0" algn="l" rtl="0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20"/>
              <a:buNone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2980B9"/>
              </a:buClr>
              <a:buSzPts val="2600"/>
              <a:buFont typeface="Tahoma"/>
              <a:buNone/>
            </a:pPr>
            <a:endParaRPr lang="es-ES" sz="1800" b="1" dirty="0"/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dirty="0">
              <a:solidFill>
                <a:srgbClr val="729FC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1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98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latin typeface="Cambria"/>
              <a:ea typeface="Cambria"/>
              <a:cs typeface="Cambria"/>
              <a:sym typeface="Cambri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chemeClr val="tx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900" dirty="0"/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000" b="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980B8"/>
              </a:buClr>
              <a:buSzPts val="1600"/>
              <a:buFont typeface="Tahoma"/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i="0" u="none" dirty="0"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rgbClr val="2980B8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4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en-US" sz="20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000" dirty="0"/>
          </a:p>
          <a:p>
            <a:pPr marL="444500" marR="0" lvl="0" indent="-32385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2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49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s-E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200"/>
              <a:buFont typeface="Tahoma"/>
              <a:buNone/>
            </a:pPr>
            <a:endParaRPr lang="es-ES" sz="18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endParaRPr lang="fr-FR" sz="2000" b="0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b="1" i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444500" marR="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12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4400"/>
              <a:buFont typeface="Tahoma"/>
              <a:buNone/>
            </a:pPr>
            <a:endParaRPr lang="en-US" sz="2400" dirty="0"/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ca-E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2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marR="0" lvl="0" indent="-323850" algn="l" rtl="0">
              <a:lnSpc>
                <a:spcPct val="101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endParaRPr lang="fr-FR" sz="20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endParaRPr lang="en-US" sz="16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2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2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 algn="just">
              <a:lnSpc>
                <a:spcPct val="101000"/>
              </a:lnSpc>
              <a:spcBef>
                <a:spcPts val="1600"/>
              </a:spcBef>
              <a:buClr>
                <a:srgbClr val="000000"/>
              </a:buClr>
              <a:buSzPts val="72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6600"/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93000"/>
              </a:lnSpc>
              <a:spcBef>
                <a:spcPts val="1600"/>
              </a:spcBef>
              <a:buNone/>
            </a:pPr>
            <a:endParaRPr lang="en-US" sz="1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8800"/>
              <a:buNone/>
            </a:pPr>
            <a:endParaRPr lang="en-US" sz="1400" dirty="0"/>
          </a:p>
          <a:p>
            <a:pPr marL="444500" lvl="0" indent="-323850">
              <a:lnSpc>
                <a:spcPct val="101000"/>
              </a:lnSpc>
              <a:spcBef>
                <a:spcPts val="200"/>
              </a:spcBef>
              <a:buClr>
                <a:srgbClr val="000000"/>
              </a:buClr>
              <a:buSzPts val="3600"/>
              <a:buNone/>
            </a:pPr>
            <a:endParaRPr lang="en-US" sz="14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400" b="1" i="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9600"/>
              <a:buNone/>
            </a:pPr>
            <a:endParaRPr lang="en-US" sz="1800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9600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 lang="en-US" sz="1800" dirty="0"/>
          </a:p>
          <a:p>
            <a:pPr marL="444500" lvl="0" indent="-323850">
              <a:lnSpc>
                <a:spcPct val="99000"/>
              </a:lnSpc>
              <a:spcBef>
                <a:spcPts val="900"/>
              </a:spcBef>
              <a:buClr>
                <a:srgbClr val="000000"/>
              </a:buClr>
              <a:buSzPts val="1600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endParaRPr lang="en-US" sz="1800" dirty="0"/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0"/>
              </a:spcBef>
              <a:buClr>
                <a:srgbClr val="2980B9"/>
              </a:buClr>
              <a:buSzPts val="2200"/>
              <a:buNone/>
            </a:pPr>
            <a:endParaRPr lang="en-US" dirty="0"/>
          </a:p>
          <a:p>
            <a:pPr marL="444500" lvl="0" indent="-323850">
              <a:lnSpc>
                <a:spcPct val="101000"/>
              </a:lnSpc>
              <a:spcBef>
                <a:spcPts val="400"/>
              </a:spcBef>
              <a:buClr>
                <a:srgbClr val="000000"/>
              </a:buClr>
              <a:buSzPts val="1600"/>
              <a:buNone/>
            </a:pPr>
            <a:endParaRPr lang="en-US" sz="1200" b="1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20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4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b="0" i="0" u="none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44500" lvl="0" indent="-323850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ts val="2200"/>
              <a:buNone/>
            </a:pPr>
            <a:endParaRPr lang="en-US" sz="1800" dirty="0">
              <a:solidFill>
                <a:srgbClr val="2980B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928802"/>
            <a:ext cx="82153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1665"/>
            </a:pP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80474" y="3224463"/>
            <a:ext cx="4320088" cy="6647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286124"/>
            <a:ext cx="435771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>
              <a:lnSpc>
                <a:spcPct val="93000"/>
              </a:lnSpc>
              <a:buClr>
                <a:srgbClr val="000000"/>
              </a:buClr>
              <a:buSzPts val="2400"/>
            </a:pPr>
            <a:endParaRPr lang="es-ES"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664;p95">
            <a:extLst>
              <a:ext uri="{FF2B5EF4-FFF2-40B4-BE49-F238E27FC236}">
                <a16:creationId xmlns:a16="http://schemas.microsoft.com/office/drawing/2014/main" id="{2EA3D155-9706-41C1-9666-1CAA3FBE11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86" y="4069341"/>
            <a:ext cx="2816225" cy="24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AFC638-A389-4F32-92B6-B1C3A23AC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32" y="4518603"/>
            <a:ext cx="2798762" cy="1504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55A94E-B264-41FB-B76C-916D5DCA4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69" y="4423353"/>
            <a:ext cx="286228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9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2588</Words>
  <Application>Microsoft Office PowerPoint</Application>
  <PresentationFormat>Presentación en pantalla (4:3)</PresentationFormat>
  <Paragraphs>3874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Alef</vt:lpstr>
      <vt:lpstr>Arial</vt:lpstr>
      <vt:lpstr>Calibri</vt:lpstr>
      <vt:lpstr>Cambria</vt:lpstr>
      <vt:lpstr>Noto Sans Symbols</vt:lpstr>
      <vt:lpstr>Tahoma</vt:lpstr>
      <vt:lpstr>Times New Roman</vt:lpstr>
      <vt:lpstr>Tema de Office</vt:lpstr>
      <vt:lpstr>NF 3  Aplicació de procediments d'immobilització i  mobilització 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  <vt:lpstr>NF 3  Aplicació de procediments d'immobilització i  mobilització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 1  Valoració inicial de l’assistència en una urgència</dc:title>
  <dc:creator>profe</dc:creator>
  <cp:lastModifiedBy>NURIA RIBOT BARÓN</cp:lastModifiedBy>
  <cp:revision>48</cp:revision>
  <dcterms:created xsi:type="dcterms:W3CDTF">2021-10-05T13:18:40Z</dcterms:created>
  <dcterms:modified xsi:type="dcterms:W3CDTF">2021-11-04T18:11:12Z</dcterms:modified>
</cp:coreProperties>
</file>