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221806C-2A4B-4A81-8EEB-FDCFE03B87FC}"/>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ca-ES"/>
          </a:p>
        </p:txBody>
      </p:sp>
      <p:sp>
        <p:nvSpPr>
          <p:cNvPr id="3" name="Subtítulo 2">
            <a:extLst>
              <a:ext uri="{FF2B5EF4-FFF2-40B4-BE49-F238E27FC236}">
                <a16:creationId xmlns:a16="http://schemas.microsoft.com/office/drawing/2014/main" id="{F60633B9-707E-44FE-A25D-EAE7CAE0EF3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ca-ES"/>
          </a:p>
        </p:txBody>
      </p:sp>
      <p:sp>
        <p:nvSpPr>
          <p:cNvPr id="4" name="Marcador de fecha 3">
            <a:extLst>
              <a:ext uri="{FF2B5EF4-FFF2-40B4-BE49-F238E27FC236}">
                <a16:creationId xmlns:a16="http://schemas.microsoft.com/office/drawing/2014/main" id="{1F9D643F-E7DE-408F-9EF6-5C26852C8D2B}"/>
              </a:ext>
            </a:extLst>
          </p:cNvPr>
          <p:cNvSpPr>
            <a:spLocks noGrp="1"/>
          </p:cNvSpPr>
          <p:nvPr>
            <p:ph type="dt" sz="half" idx="10"/>
          </p:nvPr>
        </p:nvSpPr>
        <p:spPr/>
        <p:txBody>
          <a:bodyPr/>
          <a:lstStyle/>
          <a:p>
            <a:fld id="{8F006E62-0738-45F0-8D1B-8B159F1D61F1}" type="datetimeFigureOut">
              <a:rPr lang="ca-ES" smtClean="0"/>
              <a:t>24/9/2020</a:t>
            </a:fld>
            <a:endParaRPr lang="ca-ES"/>
          </a:p>
        </p:txBody>
      </p:sp>
      <p:sp>
        <p:nvSpPr>
          <p:cNvPr id="5" name="Marcador de pie de página 4">
            <a:extLst>
              <a:ext uri="{FF2B5EF4-FFF2-40B4-BE49-F238E27FC236}">
                <a16:creationId xmlns:a16="http://schemas.microsoft.com/office/drawing/2014/main" id="{9EB471F3-86BC-444E-977E-0864E2D6E604}"/>
              </a:ext>
            </a:extLst>
          </p:cNvPr>
          <p:cNvSpPr>
            <a:spLocks noGrp="1"/>
          </p:cNvSpPr>
          <p:nvPr>
            <p:ph type="ftr" sz="quarter" idx="11"/>
          </p:nvPr>
        </p:nvSpPr>
        <p:spPr/>
        <p:txBody>
          <a:bodyPr/>
          <a:lstStyle/>
          <a:p>
            <a:endParaRPr lang="ca-ES"/>
          </a:p>
        </p:txBody>
      </p:sp>
      <p:sp>
        <p:nvSpPr>
          <p:cNvPr id="6" name="Marcador de número de diapositiva 5">
            <a:extLst>
              <a:ext uri="{FF2B5EF4-FFF2-40B4-BE49-F238E27FC236}">
                <a16:creationId xmlns:a16="http://schemas.microsoft.com/office/drawing/2014/main" id="{B9556ADF-1795-4407-9BE4-608C179B68BC}"/>
              </a:ext>
            </a:extLst>
          </p:cNvPr>
          <p:cNvSpPr>
            <a:spLocks noGrp="1"/>
          </p:cNvSpPr>
          <p:nvPr>
            <p:ph type="sldNum" sz="quarter" idx="12"/>
          </p:nvPr>
        </p:nvSpPr>
        <p:spPr/>
        <p:txBody>
          <a:bodyPr/>
          <a:lstStyle/>
          <a:p>
            <a:fld id="{D6D0FB79-0C8E-41C1-B021-62F3D9BED8BB}" type="slidenum">
              <a:rPr lang="ca-ES" smtClean="0"/>
              <a:t>‹Nº›</a:t>
            </a:fld>
            <a:endParaRPr lang="ca-ES"/>
          </a:p>
        </p:txBody>
      </p:sp>
    </p:spTree>
    <p:extLst>
      <p:ext uri="{BB962C8B-B14F-4D97-AF65-F5344CB8AC3E}">
        <p14:creationId xmlns:p14="http://schemas.microsoft.com/office/powerpoint/2010/main" val="40937755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B5BAB2B-51AD-4D7C-ADF6-85DF0E4B47E1}"/>
              </a:ext>
            </a:extLst>
          </p:cNvPr>
          <p:cNvSpPr>
            <a:spLocks noGrp="1"/>
          </p:cNvSpPr>
          <p:nvPr>
            <p:ph type="title"/>
          </p:nvPr>
        </p:nvSpPr>
        <p:spPr/>
        <p:txBody>
          <a:bodyPr/>
          <a:lstStyle/>
          <a:p>
            <a:r>
              <a:rPr lang="es-ES"/>
              <a:t>Haga clic para modificar el estilo de título del patrón</a:t>
            </a:r>
            <a:endParaRPr lang="ca-ES"/>
          </a:p>
        </p:txBody>
      </p:sp>
      <p:sp>
        <p:nvSpPr>
          <p:cNvPr id="3" name="Marcador de texto vertical 2">
            <a:extLst>
              <a:ext uri="{FF2B5EF4-FFF2-40B4-BE49-F238E27FC236}">
                <a16:creationId xmlns:a16="http://schemas.microsoft.com/office/drawing/2014/main" id="{9D86C5E0-3F0C-4695-8915-43E33BF7D4DF}"/>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ca-ES"/>
          </a:p>
        </p:txBody>
      </p:sp>
      <p:sp>
        <p:nvSpPr>
          <p:cNvPr id="4" name="Marcador de fecha 3">
            <a:extLst>
              <a:ext uri="{FF2B5EF4-FFF2-40B4-BE49-F238E27FC236}">
                <a16:creationId xmlns:a16="http://schemas.microsoft.com/office/drawing/2014/main" id="{9B485A47-79FE-4A5B-89B6-677E3316FFE2}"/>
              </a:ext>
            </a:extLst>
          </p:cNvPr>
          <p:cNvSpPr>
            <a:spLocks noGrp="1"/>
          </p:cNvSpPr>
          <p:nvPr>
            <p:ph type="dt" sz="half" idx="10"/>
          </p:nvPr>
        </p:nvSpPr>
        <p:spPr/>
        <p:txBody>
          <a:bodyPr/>
          <a:lstStyle/>
          <a:p>
            <a:fld id="{8F006E62-0738-45F0-8D1B-8B159F1D61F1}" type="datetimeFigureOut">
              <a:rPr lang="ca-ES" smtClean="0"/>
              <a:t>24/9/2020</a:t>
            </a:fld>
            <a:endParaRPr lang="ca-ES"/>
          </a:p>
        </p:txBody>
      </p:sp>
      <p:sp>
        <p:nvSpPr>
          <p:cNvPr id="5" name="Marcador de pie de página 4">
            <a:extLst>
              <a:ext uri="{FF2B5EF4-FFF2-40B4-BE49-F238E27FC236}">
                <a16:creationId xmlns:a16="http://schemas.microsoft.com/office/drawing/2014/main" id="{8B7F8D82-49A4-424A-9D0A-8FA48148887E}"/>
              </a:ext>
            </a:extLst>
          </p:cNvPr>
          <p:cNvSpPr>
            <a:spLocks noGrp="1"/>
          </p:cNvSpPr>
          <p:nvPr>
            <p:ph type="ftr" sz="quarter" idx="11"/>
          </p:nvPr>
        </p:nvSpPr>
        <p:spPr/>
        <p:txBody>
          <a:bodyPr/>
          <a:lstStyle/>
          <a:p>
            <a:endParaRPr lang="ca-ES"/>
          </a:p>
        </p:txBody>
      </p:sp>
      <p:sp>
        <p:nvSpPr>
          <p:cNvPr id="6" name="Marcador de número de diapositiva 5">
            <a:extLst>
              <a:ext uri="{FF2B5EF4-FFF2-40B4-BE49-F238E27FC236}">
                <a16:creationId xmlns:a16="http://schemas.microsoft.com/office/drawing/2014/main" id="{1623C39A-298C-4637-985A-1835DA54D0E3}"/>
              </a:ext>
            </a:extLst>
          </p:cNvPr>
          <p:cNvSpPr>
            <a:spLocks noGrp="1"/>
          </p:cNvSpPr>
          <p:nvPr>
            <p:ph type="sldNum" sz="quarter" idx="12"/>
          </p:nvPr>
        </p:nvSpPr>
        <p:spPr/>
        <p:txBody>
          <a:bodyPr/>
          <a:lstStyle/>
          <a:p>
            <a:fld id="{D6D0FB79-0C8E-41C1-B021-62F3D9BED8BB}" type="slidenum">
              <a:rPr lang="ca-ES" smtClean="0"/>
              <a:t>‹Nº›</a:t>
            </a:fld>
            <a:endParaRPr lang="ca-ES"/>
          </a:p>
        </p:txBody>
      </p:sp>
    </p:spTree>
    <p:extLst>
      <p:ext uri="{BB962C8B-B14F-4D97-AF65-F5344CB8AC3E}">
        <p14:creationId xmlns:p14="http://schemas.microsoft.com/office/powerpoint/2010/main" val="1055236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6AF773E0-08B0-42AA-B1AD-BA7D8DAB2127}"/>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ca-ES"/>
          </a:p>
        </p:txBody>
      </p:sp>
      <p:sp>
        <p:nvSpPr>
          <p:cNvPr id="3" name="Marcador de texto vertical 2">
            <a:extLst>
              <a:ext uri="{FF2B5EF4-FFF2-40B4-BE49-F238E27FC236}">
                <a16:creationId xmlns:a16="http://schemas.microsoft.com/office/drawing/2014/main" id="{3C8939ED-A5BF-4327-A059-2DBEE1086B5E}"/>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ca-ES"/>
          </a:p>
        </p:txBody>
      </p:sp>
      <p:sp>
        <p:nvSpPr>
          <p:cNvPr id="4" name="Marcador de fecha 3">
            <a:extLst>
              <a:ext uri="{FF2B5EF4-FFF2-40B4-BE49-F238E27FC236}">
                <a16:creationId xmlns:a16="http://schemas.microsoft.com/office/drawing/2014/main" id="{3BA0B22C-9AB5-4F2A-A078-4FFC887DE1F7}"/>
              </a:ext>
            </a:extLst>
          </p:cNvPr>
          <p:cNvSpPr>
            <a:spLocks noGrp="1"/>
          </p:cNvSpPr>
          <p:nvPr>
            <p:ph type="dt" sz="half" idx="10"/>
          </p:nvPr>
        </p:nvSpPr>
        <p:spPr/>
        <p:txBody>
          <a:bodyPr/>
          <a:lstStyle/>
          <a:p>
            <a:fld id="{8F006E62-0738-45F0-8D1B-8B159F1D61F1}" type="datetimeFigureOut">
              <a:rPr lang="ca-ES" smtClean="0"/>
              <a:t>24/9/2020</a:t>
            </a:fld>
            <a:endParaRPr lang="ca-ES"/>
          </a:p>
        </p:txBody>
      </p:sp>
      <p:sp>
        <p:nvSpPr>
          <p:cNvPr id="5" name="Marcador de pie de página 4">
            <a:extLst>
              <a:ext uri="{FF2B5EF4-FFF2-40B4-BE49-F238E27FC236}">
                <a16:creationId xmlns:a16="http://schemas.microsoft.com/office/drawing/2014/main" id="{65D6279A-B086-4183-9B72-E23CBEFA04D8}"/>
              </a:ext>
            </a:extLst>
          </p:cNvPr>
          <p:cNvSpPr>
            <a:spLocks noGrp="1"/>
          </p:cNvSpPr>
          <p:nvPr>
            <p:ph type="ftr" sz="quarter" idx="11"/>
          </p:nvPr>
        </p:nvSpPr>
        <p:spPr/>
        <p:txBody>
          <a:bodyPr/>
          <a:lstStyle/>
          <a:p>
            <a:endParaRPr lang="ca-ES"/>
          </a:p>
        </p:txBody>
      </p:sp>
      <p:sp>
        <p:nvSpPr>
          <p:cNvPr id="6" name="Marcador de número de diapositiva 5">
            <a:extLst>
              <a:ext uri="{FF2B5EF4-FFF2-40B4-BE49-F238E27FC236}">
                <a16:creationId xmlns:a16="http://schemas.microsoft.com/office/drawing/2014/main" id="{5204CC14-C5D9-495E-A2D1-9D2BB9283FB1}"/>
              </a:ext>
            </a:extLst>
          </p:cNvPr>
          <p:cNvSpPr>
            <a:spLocks noGrp="1"/>
          </p:cNvSpPr>
          <p:nvPr>
            <p:ph type="sldNum" sz="quarter" idx="12"/>
          </p:nvPr>
        </p:nvSpPr>
        <p:spPr/>
        <p:txBody>
          <a:bodyPr/>
          <a:lstStyle/>
          <a:p>
            <a:fld id="{D6D0FB79-0C8E-41C1-B021-62F3D9BED8BB}" type="slidenum">
              <a:rPr lang="ca-ES" smtClean="0"/>
              <a:t>‹Nº›</a:t>
            </a:fld>
            <a:endParaRPr lang="ca-ES"/>
          </a:p>
        </p:txBody>
      </p:sp>
    </p:spTree>
    <p:extLst>
      <p:ext uri="{BB962C8B-B14F-4D97-AF65-F5344CB8AC3E}">
        <p14:creationId xmlns:p14="http://schemas.microsoft.com/office/powerpoint/2010/main" val="1863076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4EAA702-C55E-43AA-84A1-844AE4E02F26}"/>
              </a:ext>
            </a:extLst>
          </p:cNvPr>
          <p:cNvSpPr>
            <a:spLocks noGrp="1"/>
          </p:cNvSpPr>
          <p:nvPr>
            <p:ph type="title"/>
          </p:nvPr>
        </p:nvSpPr>
        <p:spPr/>
        <p:txBody>
          <a:bodyPr/>
          <a:lstStyle/>
          <a:p>
            <a:r>
              <a:rPr lang="es-ES"/>
              <a:t>Haga clic para modificar el estilo de título del patrón</a:t>
            </a:r>
            <a:endParaRPr lang="ca-ES"/>
          </a:p>
        </p:txBody>
      </p:sp>
      <p:sp>
        <p:nvSpPr>
          <p:cNvPr id="3" name="Marcador de contenido 2">
            <a:extLst>
              <a:ext uri="{FF2B5EF4-FFF2-40B4-BE49-F238E27FC236}">
                <a16:creationId xmlns:a16="http://schemas.microsoft.com/office/drawing/2014/main" id="{A1318A43-3784-4D40-B8CE-3DDC63F2BBF1}"/>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ca-ES"/>
          </a:p>
        </p:txBody>
      </p:sp>
      <p:sp>
        <p:nvSpPr>
          <p:cNvPr id="4" name="Marcador de fecha 3">
            <a:extLst>
              <a:ext uri="{FF2B5EF4-FFF2-40B4-BE49-F238E27FC236}">
                <a16:creationId xmlns:a16="http://schemas.microsoft.com/office/drawing/2014/main" id="{D4D1F5F9-A2EF-4769-B1BB-D5FEA7E379DF}"/>
              </a:ext>
            </a:extLst>
          </p:cNvPr>
          <p:cNvSpPr>
            <a:spLocks noGrp="1"/>
          </p:cNvSpPr>
          <p:nvPr>
            <p:ph type="dt" sz="half" idx="10"/>
          </p:nvPr>
        </p:nvSpPr>
        <p:spPr/>
        <p:txBody>
          <a:bodyPr/>
          <a:lstStyle/>
          <a:p>
            <a:fld id="{8F006E62-0738-45F0-8D1B-8B159F1D61F1}" type="datetimeFigureOut">
              <a:rPr lang="ca-ES" smtClean="0"/>
              <a:t>24/9/2020</a:t>
            </a:fld>
            <a:endParaRPr lang="ca-ES"/>
          </a:p>
        </p:txBody>
      </p:sp>
      <p:sp>
        <p:nvSpPr>
          <p:cNvPr id="5" name="Marcador de pie de página 4">
            <a:extLst>
              <a:ext uri="{FF2B5EF4-FFF2-40B4-BE49-F238E27FC236}">
                <a16:creationId xmlns:a16="http://schemas.microsoft.com/office/drawing/2014/main" id="{2F05CB29-A384-4B91-B0A5-86320D31CDA6}"/>
              </a:ext>
            </a:extLst>
          </p:cNvPr>
          <p:cNvSpPr>
            <a:spLocks noGrp="1"/>
          </p:cNvSpPr>
          <p:nvPr>
            <p:ph type="ftr" sz="quarter" idx="11"/>
          </p:nvPr>
        </p:nvSpPr>
        <p:spPr/>
        <p:txBody>
          <a:bodyPr/>
          <a:lstStyle/>
          <a:p>
            <a:endParaRPr lang="ca-ES"/>
          </a:p>
        </p:txBody>
      </p:sp>
      <p:sp>
        <p:nvSpPr>
          <p:cNvPr id="6" name="Marcador de número de diapositiva 5">
            <a:extLst>
              <a:ext uri="{FF2B5EF4-FFF2-40B4-BE49-F238E27FC236}">
                <a16:creationId xmlns:a16="http://schemas.microsoft.com/office/drawing/2014/main" id="{6838E386-0FD3-4AE0-8D05-2F45E62E0259}"/>
              </a:ext>
            </a:extLst>
          </p:cNvPr>
          <p:cNvSpPr>
            <a:spLocks noGrp="1"/>
          </p:cNvSpPr>
          <p:nvPr>
            <p:ph type="sldNum" sz="quarter" idx="12"/>
          </p:nvPr>
        </p:nvSpPr>
        <p:spPr/>
        <p:txBody>
          <a:bodyPr/>
          <a:lstStyle/>
          <a:p>
            <a:fld id="{D6D0FB79-0C8E-41C1-B021-62F3D9BED8BB}" type="slidenum">
              <a:rPr lang="ca-ES" smtClean="0"/>
              <a:t>‹Nº›</a:t>
            </a:fld>
            <a:endParaRPr lang="ca-ES"/>
          </a:p>
        </p:txBody>
      </p:sp>
    </p:spTree>
    <p:extLst>
      <p:ext uri="{BB962C8B-B14F-4D97-AF65-F5344CB8AC3E}">
        <p14:creationId xmlns:p14="http://schemas.microsoft.com/office/powerpoint/2010/main" val="40429678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BEAB66B-F7C5-45A2-96C3-DA7700DDFAEB}"/>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ca-ES"/>
          </a:p>
        </p:txBody>
      </p:sp>
      <p:sp>
        <p:nvSpPr>
          <p:cNvPr id="3" name="Marcador de texto 2">
            <a:extLst>
              <a:ext uri="{FF2B5EF4-FFF2-40B4-BE49-F238E27FC236}">
                <a16:creationId xmlns:a16="http://schemas.microsoft.com/office/drawing/2014/main" id="{9EF66980-D522-44B3-9DCD-BE2850B6D21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3A8C770F-B570-4D38-B6E1-820D69810D41}"/>
              </a:ext>
            </a:extLst>
          </p:cNvPr>
          <p:cNvSpPr>
            <a:spLocks noGrp="1"/>
          </p:cNvSpPr>
          <p:nvPr>
            <p:ph type="dt" sz="half" idx="10"/>
          </p:nvPr>
        </p:nvSpPr>
        <p:spPr/>
        <p:txBody>
          <a:bodyPr/>
          <a:lstStyle/>
          <a:p>
            <a:fld id="{8F006E62-0738-45F0-8D1B-8B159F1D61F1}" type="datetimeFigureOut">
              <a:rPr lang="ca-ES" smtClean="0"/>
              <a:t>24/9/2020</a:t>
            </a:fld>
            <a:endParaRPr lang="ca-ES"/>
          </a:p>
        </p:txBody>
      </p:sp>
      <p:sp>
        <p:nvSpPr>
          <p:cNvPr id="5" name="Marcador de pie de página 4">
            <a:extLst>
              <a:ext uri="{FF2B5EF4-FFF2-40B4-BE49-F238E27FC236}">
                <a16:creationId xmlns:a16="http://schemas.microsoft.com/office/drawing/2014/main" id="{1CD11316-07D0-4F38-8432-6943A6AC9BE2}"/>
              </a:ext>
            </a:extLst>
          </p:cNvPr>
          <p:cNvSpPr>
            <a:spLocks noGrp="1"/>
          </p:cNvSpPr>
          <p:nvPr>
            <p:ph type="ftr" sz="quarter" idx="11"/>
          </p:nvPr>
        </p:nvSpPr>
        <p:spPr/>
        <p:txBody>
          <a:bodyPr/>
          <a:lstStyle/>
          <a:p>
            <a:endParaRPr lang="ca-ES"/>
          </a:p>
        </p:txBody>
      </p:sp>
      <p:sp>
        <p:nvSpPr>
          <p:cNvPr id="6" name="Marcador de número de diapositiva 5">
            <a:extLst>
              <a:ext uri="{FF2B5EF4-FFF2-40B4-BE49-F238E27FC236}">
                <a16:creationId xmlns:a16="http://schemas.microsoft.com/office/drawing/2014/main" id="{5EBACEE2-4C24-4E2A-842B-5B8FEE247A7E}"/>
              </a:ext>
            </a:extLst>
          </p:cNvPr>
          <p:cNvSpPr>
            <a:spLocks noGrp="1"/>
          </p:cNvSpPr>
          <p:nvPr>
            <p:ph type="sldNum" sz="quarter" idx="12"/>
          </p:nvPr>
        </p:nvSpPr>
        <p:spPr/>
        <p:txBody>
          <a:bodyPr/>
          <a:lstStyle/>
          <a:p>
            <a:fld id="{D6D0FB79-0C8E-41C1-B021-62F3D9BED8BB}" type="slidenum">
              <a:rPr lang="ca-ES" smtClean="0"/>
              <a:t>‹Nº›</a:t>
            </a:fld>
            <a:endParaRPr lang="ca-ES"/>
          </a:p>
        </p:txBody>
      </p:sp>
    </p:spTree>
    <p:extLst>
      <p:ext uri="{BB962C8B-B14F-4D97-AF65-F5344CB8AC3E}">
        <p14:creationId xmlns:p14="http://schemas.microsoft.com/office/powerpoint/2010/main" val="225358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504587C-D1F5-4FFC-84B0-6909D2D3B85E}"/>
              </a:ext>
            </a:extLst>
          </p:cNvPr>
          <p:cNvSpPr>
            <a:spLocks noGrp="1"/>
          </p:cNvSpPr>
          <p:nvPr>
            <p:ph type="title"/>
          </p:nvPr>
        </p:nvSpPr>
        <p:spPr/>
        <p:txBody>
          <a:bodyPr/>
          <a:lstStyle/>
          <a:p>
            <a:r>
              <a:rPr lang="es-ES"/>
              <a:t>Haga clic para modificar el estilo de título del patrón</a:t>
            </a:r>
            <a:endParaRPr lang="ca-ES"/>
          </a:p>
        </p:txBody>
      </p:sp>
      <p:sp>
        <p:nvSpPr>
          <p:cNvPr id="3" name="Marcador de contenido 2">
            <a:extLst>
              <a:ext uri="{FF2B5EF4-FFF2-40B4-BE49-F238E27FC236}">
                <a16:creationId xmlns:a16="http://schemas.microsoft.com/office/drawing/2014/main" id="{B54D123D-FF1C-4883-A982-2B49AD8C1DBE}"/>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ca-ES"/>
          </a:p>
        </p:txBody>
      </p:sp>
      <p:sp>
        <p:nvSpPr>
          <p:cNvPr id="4" name="Marcador de contenido 3">
            <a:extLst>
              <a:ext uri="{FF2B5EF4-FFF2-40B4-BE49-F238E27FC236}">
                <a16:creationId xmlns:a16="http://schemas.microsoft.com/office/drawing/2014/main" id="{FA92CC0B-7CA6-402E-A56C-A2250E34FD59}"/>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ca-ES"/>
          </a:p>
        </p:txBody>
      </p:sp>
      <p:sp>
        <p:nvSpPr>
          <p:cNvPr id="5" name="Marcador de fecha 4">
            <a:extLst>
              <a:ext uri="{FF2B5EF4-FFF2-40B4-BE49-F238E27FC236}">
                <a16:creationId xmlns:a16="http://schemas.microsoft.com/office/drawing/2014/main" id="{6D12B086-DA14-4ADC-A3EF-975FB7756F25}"/>
              </a:ext>
            </a:extLst>
          </p:cNvPr>
          <p:cNvSpPr>
            <a:spLocks noGrp="1"/>
          </p:cNvSpPr>
          <p:nvPr>
            <p:ph type="dt" sz="half" idx="10"/>
          </p:nvPr>
        </p:nvSpPr>
        <p:spPr/>
        <p:txBody>
          <a:bodyPr/>
          <a:lstStyle/>
          <a:p>
            <a:fld id="{8F006E62-0738-45F0-8D1B-8B159F1D61F1}" type="datetimeFigureOut">
              <a:rPr lang="ca-ES" smtClean="0"/>
              <a:t>24/9/2020</a:t>
            </a:fld>
            <a:endParaRPr lang="ca-ES"/>
          </a:p>
        </p:txBody>
      </p:sp>
      <p:sp>
        <p:nvSpPr>
          <p:cNvPr id="6" name="Marcador de pie de página 5">
            <a:extLst>
              <a:ext uri="{FF2B5EF4-FFF2-40B4-BE49-F238E27FC236}">
                <a16:creationId xmlns:a16="http://schemas.microsoft.com/office/drawing/2014/main" id="{2520C42F-A05A-43A5-A77B-CC7F1F198946}"/>
              </a:ext>
            </a:extLst>
          </p:cNvPr>
          <p:cNvSpPr>
            <a:spLocks noGrp="1"/>
          </p:cNvSpPr>
          <p:nvPr>
            <p:ph type="ftr" sz="quarter" idx="11"/>
          </p:nvPr>
        </p:nvSpPr>
        <p:spPr/>
        <p:txBody>
          <a:bodyPr/>
          <a:lstStyle/>
          <a:p>
            <a:endParaRPr lang="ca-ES"/>
          </a:p>
        </p:txBody>
      </p:sp>
      <p:sp>
        <p:nvSpPr>
          <p:cNvPr id="7" name="Marcador de número de diapositiva 6">
            <a:extLst>
              <a:ext uri="{FF2B5EF4-FFF2-40B4-BE49-F238E27FC236}">
                <a16:creationId xmlns:a16="http://schemas.microsoft.com/office/drawing/2014/main" id="{342670EB-D13A-485F-AD87-2A410CFBDCB4}"/>
              </a:ext>
            </a:extLst>
          </p:cNvPr>
          <p:cNvSpPr>
            <a:spLocks noGrp="1"/>
          </p:cNvSpPr>
          <p:nvPr>
            <p:ph type="sldNum" sz="quarter" idx="12"/>
          </p:nvPr>
        </p:nvSpPr>
        <p:spPr/>
        <p:txBody>
          <a:bodyPr/>
          <a:lstStyle/>
          <a:p>
            <a:fld id="{D6D0FB79-0C8E-41C1-B021-62F3D9BED8BB}" type="slidenum">
              <a:rPr lang="ca-ES" smtClean="0"/>
              <a:t>‹Nº›</a:t>
            </a:fld>
            <a:endParaRPr lang="ca-ES"/>
          </a:p>
        </p:txBody>
      </p:sp>
    </p:spTree>
    <p:extLst>
      <p:ext uri="{BB962C8B-B14F-4D97-AF65-F5344CB8AC3E}">
        <p14:creationId xmlns:p14="http://schemas.microsoft.com/office/powerpoint/2010/main" val="6099304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43EFCB1-F73B-4DE8-A6FD-083F6D5DFB46}"/>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ca-ES"/>
          </a:p>
        </p:txBody>
      </p:sp>
      <p:sp>
        <p:nvSpPr>
          <p:cNvPr id="3" name="Marcador de texto 2">
            <a:extLst>
              <a:ext uri="{FF2B5EF4-FFF2-40B4-BE49-F238E27FC236}">
                <a16:creationId xmlns:a16="http://schemas.microsoft.com/office/drawing/2014/main" id="{3E421C2C-7EB0-42E2-AF60-30E954B33B6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28C44F85-DD42-414A-B019-7EF2A5890401}"/>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ca-ES"/>
          </a:p>
        </p:txBody>
      </p:sp>
      <p:sp>
        <p:nvSpPr>
          <p:cNvPr id="5" name="Marcador de texto 4">
            <a:extLst>
              <a:ext uri="{FF2B5EF4-FFF2-40B4-BE49-F238E27FC236}">
                <a16:creationId xmlns:a16="http://schemas.microsoft.com/office/drawing/2014/main" id="{20F8B8E8-B1BB-419E-BDBD-2EE01E252FA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813EC808-D81D-4F2D-A3E7-A132A36CCD26}"/>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ca-ES"/>
          </a:p>
        </p:txBody>
      </p:sp>
      <p:sp>
        <p:nvSpPr>
          <p:cNvPr id="7" name="Marcador de fecha 6">
            <a:extLst>
              <a:ext uri="{FF2B5EF4-FFF2-40B4-BE49-F238E27FC236}">
                <a16:creationId xmlns:a16="http://schemas.microsoft.com/office/drawing/2014/main" id="{7F55F53A-A597-4A61-AF53-CFD9AFB730A5}"/>
              </a:ext>
            </a:extLst>
          </p:cNvPr>
          <p:cNvSpPr>
            <a:spLocks noGrp="1"/>
          </p:cNvSpPr>
          <p:nvPr>
            <p:ph type="dt" sz="half" idx="10"/>
          </p:nvPr>
        </p:nvSpPr>
        <p:spPr/>
        <p:txBody>
          <a:bodyPr/>
          <a:lstStyle/>
          <a:p>
            <a:fld id="{8F006E62-0738-45F0-8D1B-8B159F1D61F1}" type="datetimeFigureOut">
              <a:rPr lang="ca-ES" smtClean="0"/>
              <a:t>24/9/2020</a:t>
            </a:fld>
            <a:endParaRPr lang="ca-ES"/>
          </a:p>
        </p:txBody>
      </p:sp>
      <p:sp>
        <p:nvSpPr>
          <p:cNvPr id="8" name="Marcador de pie de página 7">
            <a:extLst>
              <a:ext uri="{FF2B5EF4-FFF2-40B4-BE49-F238E27FC236}">
                <a16:creationId xmlns:a16="http://schemas.microsoft.com/office/drawing/2014/main" id="{6839D147-5AE6-40E8-921E-91D92DF4A88C}"/>
              </a:ext>
            </a:extLst>
          </p:cNvPr>
          <p:cNvSpPr>
            <a:spLocks noGrp="1"/>
          </p:cNvSpPr>
          <p:nvPr>
            <p:ph type="ftr" sz="quarter" idx="11"/>
          </p:nvPr>
        </p:nvSpPr>
        <p:spPr/>
        <p:txBody>
          <a:bodyPr/>
          <a:lstStyle/>
          <a:p>
            <a:endParaRPr lang="ca-ES"/>
          </a:p>
        </p:txBody>
      </p:sp>
      <p:sp>
        <p:nvSpPr>
          <p:cNvPr id="9" name="Marcador de número de diapositiva 8">
            <a:extLst>
              <a:ext uri="{FF2B5EF4-FFF2-40B4-BE49-F238E27FC236}">
                <a16:creationId xmlns:a16="http://schemas.microsoft.com/office/drawing/2014/main" id="{48EA0943-C279-419C-8416-96CCC56F91E3}"/>
              </a:ext>
            </a:extLst>
          </p:cNvPr>
          <p:cNvSpPr>
            <a:spLocks noGrp="1"/>
          </p:cNvSpPr>
          <p:nvPr>
            <p:ph type="sldNum" sz="quarter" idx="12"/>
          </p:nvPr>
        </p:nvSpPr>
        <p:spPr/>
        <p:txBody>
          <a:bodyPr/>
          <a:lstStyle/>
          <a:p>
            <a:fld id="{D6D0FB79-0C8E-41C1-B021-62F3D9BED8BB}" type="slidenum">
              <a:rPr lang="ca-ES" smtClean="0"/>
              <a:t>‹Nº›</a:t>
            </a:fld>
            <a:endParaRPr lang="ca-ES"/>
          </a:p>
        </p:txBody>
      </p:sp>
    </p:spTree>
    <p:extLst>
      <p:ext uri="{BB962C8B-B14F-4D97-AF65-F5344CB8AC3E}">
        <p14:creationId xmlns:p14="http://schemas.microsoft.com/office/powerpoint/2010/main" val="19838466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7826E65-4130-44C2-8877-A358082DBE1F}"/>
              </a:ext>
            </a:extLst>
          </p:cNvPr>
          <p:cNvSpPr>
            <a:spLocks noGrp="1"/>
          </p:cNvSpPr>
          <p:nvPr>
            <p:ph type="title"/>
          </p:nvPr>
        </p:nvSpPr>
        <p:spPr/>
        <p:txBody>
          <a:bodyPr/>
          <a:lstStyle/>
          <a:p>
            <a:r>
              <a:rPr lang="es-ES"/>
              <a:t>Haga clic para modificar el estilo de título del patrón</a:t>
            </a:r>
            <a:endParaRPr lang="ca-ES"/>
          </a:p>
        </p:txBody>
      </p:sp>
      <p:sp>
        <p:nvSpPr>
          <p:cNvPr id="3" name="Marcador de fecha 2">
            <a:extLst>
              <a:ext uri="{FF2B5EF4-FFF2-40B4-BE49-F238E27FC236}">
                <a16:creationId xmlns:a16="http://schemas.microsoft.com/office/drawing/2014/main" id="{F98E4ABB-1676-4106-A28D-C16B05307ADE}"/>
              </a:ext>
            </a:extLst>
          </p:cNvPr>
          <p:cNvSpPr>
            <a:spLocks noGrp="1"/>
          </p:cNvSpPr>
          <p:nvPr>
            <p:ph type="dt" sz="half" idx="10"/>
          </p:nvPr>
        </p:nvSpPr>
        <p:spPr/>
        <p:txBody>
          <a:bodyPr/>
          <a:lstStyle/>
          <a:p>
            <a:fld id="{8F006E62-0738-45F0-8D1B-8B159F1D61F1}" type="datetimeFigureOut">
              <a:rPr lang="ca-ES" smtClean="0"/>
              <a:t>24/9/2020</a:t>
            </a:fld>
            <a:endParaRPr lang="ca-ES"/>
          </a:p>
        </p:txBody>
      </p:sp>
      <p:sp>
        <p:nvSpPr>
          <p:cNvPr id="4" name="Marcador de pie de página 3">
            <a:extLst>
              <a:ext uri="{FF2B5EF4-FFF2-40B4-BE49-F238E27FC236}">
                <a16:creationId xmlns:a16="http://schemas.microsoft.com/office/drawing/2014/main" id="{62D04A1A-18D6-49D3-A65F-F80EFD4EAB98}"/>
              </a:ext>
            </a:extLst>
          </p:cNvPr>
          <p:cNvSpPr>
            <a:spLocks noGrp="1"/>
          </p:cNvSpPr>
          <p:nvPr>
            <p:ph type="ftr" sz="quarter" idx="11"/>
          </p:nvPr>
        </p:nvSpPr>
        <p:spPr/>
        <p:txBody>
          <a:bodyPr/>
          <a:lstStyle/>
          <a:p>
            <a:endParaRPr lang="ca-ES"/>
          </a:p>
        </p:txBody>
      </p:sp>
      <p:sp>
        <p:nvSpPr>
          <p:cNvPr id="5" name="Marcador de número de diapositiva 4">
            <a:extLst>
              <a:ext uri="{FF2B5EF4-FFF2-40B4-BE49-F238E27FC236}">
                <a16:creationId xmlns:a16="http://schemas.microsoft.com/office/drawing/2014/main" id="{3C42C0D5-16EC-4AD8-85ED-29957F3E3901}"/>
              </a:ext>
            </a:extLst>
          </p:cNvPr>
          <p:cNvSpPr>
            <a:spLocks noGrp="1"/>
          </p:cNvSpPr>
          <p:nvPr>
            <p:ph type="sldNum" sz="quarter" idx="12"/>
          </p:nvPr>
        </p:nvSpPr>
        <p:spPr/>
        <p:txBody>
          <a:bodyPr/>
          <a:lstStyle/>
          <a:p>
            <a:fld id="{D6D0FB79-0C8E-41C1-B021-62F3D9BED8BB}" type="slidenum">
              <a:rPr lang="ca-ES" smtClean="0"/>
              <a:t>‹Nº›</a:t>
            </a:fld>
            <a:endParaRPr lang="ca-ES"/>
          </a:p>
        </p:txBody>
      </p:sp>
    </p:spTree>
    <p:extLst>
      <p:ext uri="{BB962C8B-B14F-4D97-AF65-F5344CB8AC3E}">
        <p14:creationId xmlns:p14="http://schemas.microsoft.com/office/powerpoint/2010/main" val="5197024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0E117720-7CF9-4DF3-AEAF-53CC20F7D71A}"/>
              </a:ext>
            </a:extLst>
          </p:cNvPr>
          <p:cNvSpPr>
            <a:spLocks noGrp="1"/>
          </p:cNvSpPr>
          <p:nvPr>
            <p:ph type="dt" sz="half" idx="10"/>
          </p:nvPr>
        </p:nvSpPr>
        <p:spPr/>
        <p:txBody>
          <a:bodyPr/>
          <a:lstStyle/>
          <a:p>
            <a:fld id="{8F006E62-0738-45F0-8D1B-8B159F1D61F1}" type="datetimeFigureOut">
              <a:rPr lang="ca-ES" smtClean="0"/>
              <a:t>24/9/2020</a:t>
            </a:fld>
            <a:endParaRPr lang="ca-ES"/>
          </a:p>
        </p:txBody>
      </p:sp>
      <p:sp>
        <p:nvSpPr>
          <p:cNvPr id="3" name="Marcador de pie de página 2">
            <a:extLst>
              <a:ext uri="{FF2B5EF4-FFF2-40B4-BE49-F238E27FC236}">
                <a16:creationId xmlns:a16="http://schemas.microsoft.com/office/drawing/2014/main" id="{1AA3AAE3-9542-47FC-985A-CC3D7C114153}"/>
              </a:ext>
            </a:extLst>
          </p:cNvPr>
          <p:cNvSpPr>
            <a:spLocks noGrp="1"/>
          </p:cNvSpPr>
          <p:nvPr>
            <p:ph type="ftr" sz="quarter" idx="11"/>
          </p:nvPr>
        </p:nvSpPr>
        <p:spPr/>
        <p:txBody>
          <a:bodyPr/>
          <a:lstStyle/>
          <a:p>
            <a:endParaRPr lang="ca-ES"/>
          </a:p>
        </p:txBody>
      </p:sp>
      <p:sp>
        <p:nvSpPr>
          <p:cNvPr id="4" name="Marcador de número de diapositiva 3">
            <a:extLst>
              <a:ext uri="{FF2B5EF4-FFF2-40B4-BE49-F238E27FC236}">
                <a16:creationId xmlns:a16="http://schemas.microsoft.com/office/drawing/2014/main" id="{B18C943B-972E-4066-A279-CF846C14EE20}"/>
              </a:ext>
            </a:extLst>
          </p:cNvPr>
          <p:cNvSpPr>
            <a:spLocks noGrp="1"/>
          </p:cNvSpPr>
          <p:nvPr>
            <p:ph type="sldNum" sz="quarter" idx="12"/>
          </p:nvPr>
        </p:nvSpPr>
        <p:spPr/>
        <p:txBody>
          <a:bodyPr/>
          <a:lstStyle/>
          <a:p>
            <a:fld id="{D6D0FB79-0C8E-41C1-B021-62F3D9BED8BB}" type="slidenum">
              <a:rPr lang="ca-ES" smtClean="0"/>
              <a:t>‹Nº›</a:t>
            </a:fld>
            <a:endParaRPr lang="ca-ES"/>
          </a:p>
        </p:txBody>
      </p:sp>
    </p:spTree>
    <p:extLst>
      <p:ext uri="{BB962C8B-B14F-4D97-AF65-F5344CB8AC3E}">
        <p14:creationId xmlns:p14="http://schemas.microsoft.com/office/powerpoint/2010/main" val="37463873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BD70EC6-1248-42C3-BEA9-4328596909D7}"/>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ca-ES"/>
          </a:p>
        </p:txBody>
      </p:sp>
      <p:sp>
        <p:nvSpPr>
          <p:cNvPr id="3" name="Marcador de contenido 2">
            <a:extLst>
              <a:ext uri="{FF2B5EF4-FFF2-40B4-BE49-F238E27FC236}">
                <a16:creationId xmlns:a16="http://schemas.microsoft.com/office/drawing/2014/main" id="{2D694DEC-83BD-4B6E-A489-C0EAAA3FF1C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ca-ES"/>
          </a:p>
        </p:txBody>
      </p:sp>
      <p:sp>
        <p:nvSpPr>
          <p:cNvPr id="4" name="Marcador de texto 3">
            <a:extLst>
              <a:ext uri="{FF2B5EF4-FFF2-40B4-BE49-F238E27FC236}">
                <a16:creationId xmlns:a16="http://schemas.microsoft.com/office/drawing/2014/main" id="{B28E9016-F85D-4603-B3D6-2B98D0397F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23BED791-144B-46BC-A7AD-52537F25D38D}"/>
              </a:ext>
            </a:extLst>
          </p:cNvPr>
          <p:cNvSpPr>
            <a:spLocks noGrp="1"/>
          </p:cNvSpPr>
          <p:nvPr>
            <p:ph type="dt" sz="half" idx="10"/>
          </p:nvPr>
        </p:nvSpPr>
        <p:spPr/>
        <p:txBody>
          <a:bodyPr/>
          <a:lstStyle/>
          <a:p>
            <a:fld id="{8F006E62-0738-45F0-8D1B-8B159F1D61F1}" type="datetimeFigureOut">
              <a:rPr lang="ca-ES" smtClean="0"/>
              <a:t>24/9/2020</a:t>
            </a:fld>
            <a:endParaRPr lang="ca-ES"/>
          </a:p>
        </p:txBody>
      </p:sp>
      <p:sp>
        <p:nvSpPr>
          <p:cNvPr id="6" name="Marcador de pie de página 5">
            <a:extLst>
              <a:ext uri="{FF2B5EF4-FFF2-40B4-BE49-F238E27FC236}">
                <a16:creationId xmlns:a16="http://schemas.microsoft.com/office/drawing/2014/main" id="{E109D5FC-AF61-4933-94F2-B5E174D82F0C}"/>
              </a:ext>
            </a:extLst>
          </p:cNvPr>
          <p:cNvSpPr>
            <a:spLocks noGrp="1"/>
          </p:cNvSpPr>
          <p:nvPr>
            <p:ph type="ftr" sz="quarter" idx="11"/>
          </p:nvPr>
        </p:nvSpPr>
        <p:spPr/>
        <p:txBody>
          <a:bodyPr/>
          <a:lstStyle/>
          <a:p>
            <a:endParaRPr lang="ca-ES"/>
          </a:p>
        </p:txBody>
      </p:sp>
      <p:sp>
        <p:nvSpPr>
          <p:cNvPr id="7" name="Marcador de número de diapositiva 6">
            <a:extLst>
              <a:ext uri="{FF2B5EF4-FFF2-40B4-BE49-F238E27FC236}">
                <a16:creationId xmlns:a16="http://schemas.microsoft.com/office/drawing/2014/main" id="{EC5FC7CD-3989-4011-84E2-DF4F539929DF}"/>
              </a:ext>
            </a:extLst>
          </p:cNvPr>
          <p:cNvSpPr>
            <a:spLocks noGrp="1"/>
          </p:cNvSpPr>
          <p:nvPr>
            <p:ph type="sldNum" sz="quarter" idx="12"/>
          </p:nvPr>
        </p:nvSpPr>
        <p:spPr/>
        <p:txBody>
          <a:bodyPr/>
          <a:lstStyle/>
          <a:p>
            <a:fld id="{D6D0FB79-0C8E-41C1-B021-62F3D9BED8BB}" type="slidenum">
              <a:rPr lang="ca-ES" smtClean="0"/>
              <a:t>‹Nº›</a:t>
            </a:fld>
            <a:endParaRPr lang="ca-ES"/>
          </a:p>
        </p:txBody>
      </p:sp>
    </p:spTree>
    <p:extLst>
      <p:ext uri="{BB962C8B-B14F-4D97-AF65-F5344CB8AC3E}">
        <p14:creationId xmlns:p14="http://schemas.microsoft.com/office/powerpoint/2010/main" val="12641280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425C370-8C52-4421-BC07-07C9093CF665}"/>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ca-ES"/>
          </a:p>
        </p:txBody>
      </p:sp>
      <p:sp>
        <p:nvSpPr>
          <p:cNvPr id="3" name="Marcador de posición de imagen 2">
            <a:extLst>
              <a:ext uri="{FF2B5EF4-FFF2-40B4-BE49-F238E27FC236}">
                <a16:creationId xmlns:a16="http://schemas.microsoft.com/office/drawing/2014/main" id="{D180236B-5B3A-43A7-A0EE-37C6FE2E029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a-ES"/>
          </a:p>
        </p:txBody>
      </p:sp>
      <p:sp>
        <p:nvSpPr>
          <p:cNvPr id="4" name="Marcador de texto 3">
            <a:extLst>
              <a:ext uri="{FF2B5EF4-FFF2-40B4-BE49-F238E27FC236}">
                <a16:creationId xmlns:a16="http://schemas.microsoft.com/office/drawing/2014/main" id="{36934F7D-6034-44CC-A4FA-92DC9A31F6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C3100825-3D6B-4319-B37F-83A852C7DABE}"/>
              </a:ext>
            </a:extLst>
          </p:cNvPr>
          <p:cNvSpPr>
            <a:spLocks noGrp="1"/>
          </p:cNvSpPr>
          <p:nvPr>
            <p:ph type="dt" sz="half" idx="10"/>
          </p:nvPr>
        </p:nvSpPr>
        <p:spPr/>
        <p:txBody>
          <a:bodyPr/>
          <a:lstStyle/>
          <a:p>
            <a:fld id="{8F006E62-0738-45F0-8D1B-8B159F1D61F1}" type="datetimeFigureOut">
              <a:rPr lang="ca-ES" smtClean="0"/>
              <a:t>24/9/2020</a:t>
            </a:fld>
            <a:endParaRPr lang="ca-ES"/>
          </a:p>
        </p:txBody>
      </p:sp>
      <p:sp>
        <p:nvSpPr>
          <p:cNvPr id="6" name="Marcador de pie de página 5">
            <a:extLst>
              <a:ext uri="{FF2B5EF4-FFF2-40B4-BE49-F238E27FC236}">
                <a16:creationId xmlns:a16="http://schemas.microsoft.com/office/drawing/2014/main" id="{CFECC682-2E88-407D-BB36-92E00D9FF9A5}"/>
              </a:ext>
            </a:extLst>
          </p:cNvPr>
          <p:cNvSpPr>
            <a:spLocks noGrp="1"/>
          </p:cNvSpPr>
          <p:nvPr>
            <p:ph type="ftr" sz="quarter" idx="11"/>
          </p:nvPr>
        </p:nvSpPr>
        <p:spPr/>
        <p:txBody>
          <a:bodyPr/>
          <a:lstStyle/>
          <a:p>
            <a:endParaRPr lang="ca-ES"/>
          </a:p>
        </p:txBody>
      </p:sp>
      <p:sp>
        <p:nvSpPr>
          <p:cNvPr id="7" name="Marcador de número de diapositiva 6">
            <a:extLst>
              <a:ext uri="{FF2B5EF4-FFF2-40B4-BE49-F238E27FC236}">
                <a16:creationId xmlns:a16="http://schemas.microsoft.com/office/drawing/2014/main" id="{D02AA67C-C87B-42CD-9B4F-F4385A3B170A}"/>
              </a:ext>
            </a:extLst>
          </p:cNvPr>
          <p:cNvSpPr>
            <a:spLocks noGrp="1"/>
          </p:cNvSpPr>
          <p:nvPr>
            <p:ph type="sldNum" sz="quarter" idx="12"/>
          </p:nvPr>
        </p:nvSpPr>
        <p:spPr/>
        <p:txBody>
          <a:bodyPr/>
          <a:lstStyle/>
          <a:p>
            <a:fld id="{D6D0FB79-0C8E-41C1-B021-62F3D9BED8BB}" type="slidenum">
              <a:rPr lang="ca-ES" smtClean="0"/>
              <a:t>‹Nº›</a:t>
            </a:fld>
            <a:endParaRPr lang="ca-ES"/>
          </a:p>
        </p:txBody>
      </p:sp>
    </p:spTree>
    <p:extLst>
      <p:ext uri="{BB962C8B-B14F-4D97-AF65-F5344CB8AC3E}">
        <p14:creationId xmlns:p14="http://schemas.microsoft.com/office/powerpoint/2010/main" val="11304036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C49B2A70-9AE5-42C2-8964-1503EF256E2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ca-ES"/>
          </a:p>
        </p:txBody>
      </p:sp>
      <p:sp>
        <p:nvSpPr>
          <p:cNvPr id="3" name="Marcador de texto 2">
            <a:extLst>
              <a:ext uri="{FF2B5EF4-FFF2-40B4-BE49-F238E27FC236}">
                <a16:creationId xmlns:a16="http://schemas.microsoft.com/office/drawing/2014/main" id="{4BD68D18-2440-4383-AA76-1B03AC7EF3F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ca-ES"/>
          </a:p>
        </p:txBody>
      </p:sp>
      <p:sp>
        <p:nvSpPr>
          <p:cNvPr id="4" name="Marcador de fecha 3">
            <a:extLst>
              <a:ext uri="{FF2B5EF4-FFF2-40B4-BE49-F238E27FC236}">
                <a16:creationId xmlns:a16="http://schemas.microsoft.com/office/drawing/2014/main" id="{284D356E-51F4-405C-8AF3-BF75EC86DBE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006E62-0738-45F0-8D1B-8B159F1D61F1}" type="datetimeFigureOut">
              <a:rPr lang="ca-ES" smtClean="0"/>
              <a:t>24/9/2020</a:t>
            </a:fld>
            <a:endParaRPr lang="ca-ES"/>
          </a:p>
        </p:txBody>
      </p:sp>
      <p:sp>
        <p:nvSpPr>
          <p:cNvPr id="5" name="Marcador de pie de página 4">
            <a:extLst>
              <a:ext uri="{FF2B5EF4-FFF2-40B4-BE49-F238E27FC236}">
                <a16:creationId xmlns:a16="http://schemas.microsoft.com/office/drawing/2014/main" id="{9EF17D13-D2B5-41C0-83C8-A6E732A9973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a-ES"/>
          </a:p>
        </p:txBody>
      </p:sp>
      <p:sp>
        <p:nvSpPr>
          <p:cNvPr id="6" name="Marcador de número de diapositiva 5">
            <a:extLst>
              <a:ext uri="{FF2B5EF4-FFF2-40B4-BE49-F238E27FC236}">
                <a16:creationId xmlns:a16="http://schemas.microsoft.com/office/drawing/2014/main" id="{EFB5067F-E483-4014-A285-1B8DF3EDF53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D0FB79-0C8E-41C1-B021-62F3D9BED8BB}" type="slidenum">
              <a:rPr lang="ca-ES" smtClean="0"/>
              <a:t>‹Nº›</a:t>
            </a:fld>
            <a:endParaRPr lang="ca-ES"/>
          </a:p>
        </p:txBody>
      </p:sp>
    </p:spTree>
    <p:extLst>
      <p:ext uri="{BB962C8B-B14F-4D97-AF65-F5344CB8AC3E}">
        <p14:creationId xmlns:p14="http://schemas.microsoft.com/office/powerpoint/2010/main" val="30735038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04063E0-47C5-49EE-97C5-0DAC797925FE}"/>
              </a:ext>
            </a:extLst>
          </p:cNvPr>
          <p:cNvSpPr>
            <a:spLocks noGrp="1"/>
          </p:cNvSpPr>
          <p:nvPr>
            <p:ph type="ctrTitle"/>
          </p:nvPr>
        </p:nvSpPr>
        <p:spPr>
          <a:xfrm>
            <a:off x="2958905" y="1428615"/>
            <a:ext cx="5945945" cy="851169"/>
          </a:xfrm>
        </p:spPr>
        <p:txBody>
          <a:bodyPr>
            <a:normAutofit fontScale="90000"/>
          </a:bodyPr>
          <a:lstStyle/>
          <a:p>
            <a:r>
              <a:rPr lang="ca-ES" dirty="0"/>
              <a:t>NF2 La intervenció en grups</a:t>
            </a:r>
          </a:p>
        </p:txBody>
      </p:sp>
      <p:sp>
        <p:nvSpPr>
          <p:cNvPr id="3" name="Subtítulo 2">
            <a:extLst>
              <a:ext uri="{FF2B5EF4-FFF2-40B4-BE49-F238E27FC236}">
                <a16:creationId xmlns:a16="http://schemas.microsoft.com/office/drawing/2014/main" id="{F7539722-46DB-4C7D-855E-0F13B22A625D}"/>
              </a:ext>
            </a:extLst>
          </p:cNvPr>
          <p:cNvSpPr>
            <a:spLocks noGrp="1"/>
          </p:cNvSpPr>
          <p:nvPr>
            <p:ph type="subTitle" idx="1"/>
          </p:nvPr>
        </p:nvSpPr>
        <p:spPr>
          <a:xfrm>
            <a:off x="1359877" y="2279784"/>
            <a:ext cx="9144000" cy="1655762"/>
          </a:xfrm>
        </p:spPr>
        <p:txBody>
          <a:bodyPr/>
          <a:lstStyle/>
          <a:p>
            <a:r>
              <a:rPr lang="ca-ES" dirty="0"/>
              <a:t>Professora: Montse Soro</a:t>
            </a:r>
          </a:p>
          <a:p>
            <a:r>
              <a:rPr lang="ca-ES" dirty="0"/>
              <a:t>Curs: 2020-21</a:t>
            </a:r>
          </a:p>
        </p:txBody>
      </p:sp>
      <p:pic>
        <p:nvPicPr>
          <p:cNvPr id="5" name="Imagen 4">
            <a:extLst>
              <a:ext uri="{FF2B5EF4-FFF2-40B4-BE49-F238E27FC236}">
                <a16:creationId xmlns:a16="http://schemas.microsoft.com/office/drawing/2014/main" id="{3E3D859D-24B1-4037-AF4A-888979C8D37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00525" y="3181485"/>
            <a:ext cx="3790950" cy="2247900"/>
          </a:xfrm>
          <a:prstGeom prst="rect">
            <a:avLst/>
          </a:prstGeom>
        </p:spPr>
      </p:pic>
    </p:spTree>
    <p:extLst>
      <p:ext uri="{BB962C8B-B14F-4D97-AF65-F5344CB8AC3E}">
        <p14:creationId xmlns:p14="http://schemas.microsoft.com/office/powerpoint/2010/main" val="36294280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FAD9BFA3-B4CD-4A68-BB41-3E73246EB305}"/>
              </a:ext>
            </a:extLst>
          </p:cNvPr>
          <p:cNvSpPr>
            <a:spLocks noGrp="1"/>
          </p:cNvSpPr>
          <p:nvPr>
            <p:ph idx="1"/>
          </p:nvPr>
        </p:nvSpPr>
        <p:spPr>
          <a:xfrm>
            <a:off x="393895" y="337624"/>
            <a:ext cx="11437034" cy="6175717"/>
          </a:xfrm>
        </p:spPr>
        <p:txBody>
          <a:bodyPr/>
          <a:lstStyle/>
          <a:p>
            <a:pPr marL="0" indent="0">
              <a:buNone/>
            </a:pPr>
            <a:r>
              <a:rPr lang="ca-ES" sz="1600" i="1" dirty="0"/>
              <a:t>Agrupació aleatòria</a:t>
            </a:r>
          </a:p>
          <a:p>
            <a:pPr marL="0" indent="0">
              <a:buNone/>
            </a:pPr>
            <a:r>
              <a:rPr lang="ca-ES" sz="1600" u="sng" dirty="0"/>
              <a:t>El mètode </a:t>
            </a:r>
            <a:r>
              <a:rPr lang="ca-ES" sz="1600" u="sng" dirty="0" err="1"/>
              <a:t>Oxford</a:t>
            </a:r>
            <a:endParaRPr lang="ca-ES" sz="1600" u="sng" dirty="0"/>
          </a:p>
          <a:p>
            <a:pPr marL="0" indent="0">
              <a:buNone/>
            </a:pPr>
            <a:r>
              <a:rPr lang="ca-ES" sz="1600" dirty="0"/>
              <a:t>És útil per potenciar la creació de grups més diversos.</a:t>
            </a:r>
          </a:p>
          <a:p>
            <a:pPr marL="0" indent="0">
              <a:buNone/>
            </a:pPr>
            <a:r>
              <a:rPr lang="ca-ES" sz="1600" dirty="0"/>
              <a:t>Es realitza seguint els passos següents:</a:t>
            </a:r>
          </a:p>
          <a:p>
            <a:pPr marL="342900" indent="-342900">
              <a:buAutoNum type="arabicPeriod"/>
            </a:pPr>
            <a:r>
              <a:rPr lang="ca-ES" sz="1600" dirty="0"/>
              <a:t>Es determina el nombre de grups que es vol formar</a:t>
            </a:r>
          </a:p>
          <a:p>
            <a:pPr marL="342900" indent="-342900">
              <a:buAutoNum type="arabicPeriod"/>
            </a:pPr>
            <a:r>
              <a:rPr lang="ca-ES" sz="1600" dirty="0"/>
              <a:t>Es formen els grups numerant-los de l’1 al 4</a:t>
            </a:r>
          </a:p>
          <a:p>
            <a:pPr marL="342900" indent="-342900">
              <a:buAutoNum type="arabicPeriod"/>
            </a:pPr>
            <a:r>
              <a:rPr lang="ca-ES" sz="1600" dirty="0"/>
              <a:t>Quan s’acabin de numerar s’ajunten les persones amb el mateix número</a:t>
            </a:r>
          </a:p>
          <a:p>
            <a:pPr marL="0" indent="0">
              <a:buNone/>
            </a:pPr>
            <a:endParaRPr lang="ca-ES" sz="1600" dirty="0"/>
          </a:p>
          <a:p>
            <a:pPr marL="0" indent="0">
              <a:buNone/>
            </a:pPr>
            <a:r>
              <a:rPr lang="ca-ES" sz="1600" u="sng" dirty="0"/>
              <a:t>El mètode Collage</a:t>
            </a:r>
          </a:p>
          <a:p>
            <a:pPr marL="0" indent="0">
              <a:buNone/>
            </a:pPr>
            <a:r>
              <a:rPr lang="ca-ES" sz="1600" dirty="0"/>
              <a:t>Es poden crear grups parells, senars, parelles, grups de tres.</a:t>
            </a:r>
          </a:p>
          <a:p>
            <a:pPr marL="0" indent="0">
              <a:buNone/>
            </a:pPr>
            <a:r>
              <a:rPr lang="ca-ES" sz="1600" dirty="0"/>
              <a:t>Es formen grups aleatòriament unint frases relacionades.</a:t>
            </a:r>
          </a:p>
          <a:p>
            <a:pPr marL="0" indent="0">
              <a:buNone/>
            </a:pPr>
            <a:r>
              <a:rPr lang="ca-ES" sz="1600" dirty="0"/>
              <a:t>Es poden utilitzar variants com fer servir fotos, imatges, etc. en lloc de frases.</a:t>
            </a:r>
          </a:p>
          <a:p>
            <a:pPr marL="0" indent="0">
              <a:buNone/>
            </a:pPr>
            <a:endParaRPr lang="ca-ES" sz="1600" dirty="0"/>
          </a:p>
          <a:p>
            <a:pPr marL="0" indent="0">
              <a:buNone/>
            </a:pPr>
            <a:r>
              <a:rPr lang="ca-ES" sz="1600" u="sng" dirty="0"/>
              <a:t>La representació de rols</a:t>
            </a:r>
          </a:p>
          <a:p>
            <a:pPr marL="0" indent="0">
              <a:buNone/>
            </a:pPr>
            <a:r>
              <a:rPr lang="ca-ES" sz="1600" dirty="0"/>
              <a:t>És una tècnica més lúdica.</a:t>
            </a:r>
          </a:p>
          <a:p>
            <a:pPr marL="0" indent="0">
              <a:buNone/>
            </a:pPr>
            <a:r>
              <a:rPr lang="ca-ES" sz="1600" dirty="0"/>
              <a:t>Cal que el grup es conegui bé i que tingui un alt grau de confiança.</a:t>
            </a:r>
          </a:p>
          <a:p>
            <a:pPr marL="0" indent="0">
              <a:buNone/>
            </a:pPr>
            <a:r>
              <a:rPr lang="ca-ES" sz="1600" dirty="0"/>
              <a:t>En essència consisteix en la formació de grups a partir de la representació de papers assignats (rols).</a:t>
            </a:r>
          </a:p>
          <a:p>
            <a:pPr marL="0" indent="0">
              <a:buNone/>
            </a:pPr>
            <a:endParaRPr lang="ca-ES" sz="1600" dirty="0"/>
          </a:p>
          <a:p>
            <a:pPr marL="0" indent="0">
              <a:buNone/>
            </a:pPr>
            <a:endParaRPr lang="ca-ES" dirty="0"/>
          </a:p>
        </p:txBody>
      </p:sp>
    </p:spTree>
    <p:extLst>
      <p:ext uri="{BB962C8B-B14F-4D97-AF65-F5344CB8AC3E}">
        <p14:creationId xmlns:p14="http://schemas.microsoft.com/office/powerpoint/2010/main" val="9380062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DA3F66A3-1E27-4816-9B47-966915C7857D}"/>
              </a:ext>
            </a:extLst>
          </p:cNvPr>
          <p:cNvSpPr>
            <a:spLocks noGrp="1"/>
          </p:cNvSpPr>
          <p:nvPr>
            <p:ph idx="1"/>
          </p:nvPr>
        </p:nvSpPr>
        <p:spPr>
          <a:xfrm>
            <a:off x="436098" y="436098"/>
            <a:ext cx="11451102" cy="6105379"/>
          </a:xfrm>
        </p:spPr>
        <p:txBody>
          <a:bodyPr>
            <a:normAutofit/>
          </a:bodyPr>
          <a:lstStyle/>
          <a:p>
            <a:pPr marL="0" indent="0">
              <a:buNone/>
            </a:pPr>
            <a:r>
              <a:rPr lang="ca-ES" sz="1600" i="1" dirty="0"/>
              <a:t>Agrupació dirigida</a:t>
            </a:r>
          </a:p>
          <a:p>
            <a:pPr marL="0" indent="0">
              <a:buNone/>
            </a:pPr>
            <a:r>
              <a:rPr lang="ca-ES" sz="1600" dirty="0"/>
              <a:t>La persona que dirigeix l’activitat tria els membres o influeix en la seva composició.</a:t>
            </a:r>
          </a:p>
          <a:p>
            <a:pPr marL="0" indent="0">
              <a:buNone/>
            </a:pPr>
            <a:r>
              <a:rPr lang="ca-ES" sz="1600" dirty="0"/>
              <a:t>És útil, per exemple, per afavorir la integració.</a:t>
            </a:r>
          </a:p>
          <a:p>
            <a:pPr marL="0" indent="0">
              <a:buNone/>
            </a:pPr>
            <a:r>
              <a:rPr lang="ca-ES" sz="1600" dirty="0"/>
              <a:t>Per la seva aplicació cal un bon coneixement de l’estructura sociomètrica del grup.</a:t>
            </a:r>
          </a:p>
          <a:p>
            <a:pPr marL="0" indent="0">
              <a:buNone/>
            </a:pPr>
            <a:r>
              <a:rPr lang="ca-ES" sz="1600" dirty="0"/>
              <a:t>Parteix del sociograma o representació gràfica de les relaciones entre les persones del grup.</a:t>
            </a:r>
          </a:p>
          <a:p>
            <a:pPr marL="0" indent="0">
              <a:buNone/>
            </a:pPr>
            <a:r>
              <a:rPr lang="ca-ES" sz="1600" dirty="0"/>
              <a:t>Amb la informació del sociograma, es formen els grups segons els criteris que es </a:t>
            </a:r>
            <a:r>
              <a:rPr lang="ca-ES" sz="1600" dirty="0" err="1"/>
              <a:t>trïin</a:t>
            </a:r>
            <a:r>
              <a:rPr lang="ca-ES" sz="1600" dirty="0"/>
              <a:t>.</a:t>
            </a:r>
          </a:p>
          <a:p>
            <a:pPr marL="0" indent="0">
              <a:buNone/>
            </a:pPr>
            <a:endParaRPr lang="ca-ES" sz="1600" dirty="0"/>
          </a:p>
        </p:txBody>
      </p:sp>
      <p:pic>
        <p:nvPicPr>
          <p:cNvPr id="5" name="Imagen 4">
            <a:extLst>
              <a:ext uri="{FF2B5EF4-FFF2-40B4-BE49-F238E27FC236}">
                <a16:creationId xmlns:a16="http://schemas.microsoft.com/office/drawing/2014/main" id="{C7326F37-9090-4FF9-B2BA-82453BAEBB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45948" y="2849359"/>
            <a:ext cx="3683320" cy="3572543"/>
          </a:xfrm>
          <a:prstGeom prst="rect">
            <a:avLst/>
          </a:prstGeom>
        </p:spPr>
      </p:pic>
    </p:spTree>
    <p:extLst>
      <p:ext uri="{BB962C8B-B14F-4D97-AF65-F5344CB8AC3E}">
        <p14:creationId xmlns:p14="http://schemas.microsoft.com/office/powerpoint/2010/main" val="37171212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48A2C3A-C616-4421-BBF1-59DF8C2359A3}"/>
              </a:ext>
            </a:extLst>
          </p:cNvPr>
          <p:cNvSpPr>
            <a:spLocks noGrp="1"/>
          </p:cNvSpPr>
          <p:nvPr>
            <p:ph type="title"/>
          </p:nvPr>
        </p:nvSpPr>
        <p:spPr>
          <a:xfrm>
            <a:off x="838200" y="365126"/>
            <a:ext cx="10515600" cy="591478"/>
          </a:xfrm>
        </p:spPr>
        <p:txBody>
          <a:bodyPr>
            <a:normAutofit/>
          </a:bodyPr>
          <a:lstStyle/>
          <a:p>
            <a:r>
              <a:rPr lang="ca-ES" sz="2500" b="1" dirty="0"/>
              <a:t>2.3. Tècniques de dramatització</a:t>
            </a:r>
            <a:endParaRPr lang="ca-ES" sz="2500" dirty="0"/>
          </a:p>
        </p:txBody>
      </p:sp>
      <p:sp>
        <p:nvSpPr>
          <p:cNvPr id="3" name="Marcador de contenido 2">
            <a:extLst>
              <a:ext uri="{FF2B5EF4-FFF2-40B4-BE49-F238E27FC236}">
                <a16:creationId xmlns:a16="http://schemas.microsoft.com/office/drawing/2014/main" id="{870DC58D-1DFA-4F5E-9CA8-E295C57E114B}"/>
              </a:ext>
            </a:extLst>
          </p:cNvPr>
          <p:cNvSpPr>
            <a:spLocks noGrp="1"/>
          </p:cNvSpPr>
          <p:nvPr>
            <p:ph idx="1"/>
          </p:nvPr>
        </p:nvSpPr>
        <p:spPr>
          <a:xfrm>
            <a:off x="450166" y="956604"/>
            <a:ext cx="11451102" cy="5536270"/>
          </a:xfrm>
        </p:spPr>
        <p:txBody>
          <a:bodyPr>
            <a:normAutofit/>
          </a:bodyPr>
          <a:lstStyle/>
          <a:p>
            <a:pPr marL="0" indent="0">
              <a:buNone/>
            </a:pPr>
            <a:r>
              <a:rPr lang="ca-ES" sz="1600" dirty="0"/>
              <a:t>Les </a:t>
            </a:r>
            <a:r>
              <a:rPr lang="ca-ES" sz="1600" b="1" dirty="0"/>
              <a:t>tècniques de dramatització </a:t>
            </a:r>
            <a:r>
              <a:rPr lang="ca-ES" sz="1600" dirty="0"/>
              <a:t>consisteixen en la representació de determinades situacions de la manera més </a:t>
            </a:r>
            <a:r>
              <a:rPr lang="ca-ES" sz="1600" u="sng" dirty="0"/>
              <a:t>espontània</a:t>
            </a:r>
            <a:r>
              <a:rPr lang="ca-ES" sz="1600" dirty="0"/>
              <a:t> possible, amb l’objectiu principal de comprendre i viure la situació representada.</a:t>
            </a:r>
          </a:p>
          <a:p>
            <a:pPr marL="0" indent="0">
              <a:buNone/>
            </a:pPr>
            <a:r>
              <a:rPr lang="ca-ES" sz="1600" dirty="0"/>
              <a:t>Avantatges que aporten:</a:t>
            </a:r>
          </a:p>
          <a:p>
            <a:pPr>
              <a:buFontTx/>
              <a:buChar char="-"/>
            </a:pPr>
            <a:r>
              <a:rPr lang="ca-ES" sz="1600" dirty="0"/>
              <a:t>Desenvolupen l’espontaneïtat i l’aprenentatge d’habilitats socials.</a:t>
            </a:r>
          </a:p>
          <a:p>
            <a:pPr>
              <a:buFontTx/>
              <a:buChar char="-"/>
            </a:pPr>
            <a:r>
              <a:rPr lang="ca-ES" sz="1600" dirty="0"/>
              <a:t>Ajuden a resoldre problemes d’interacció en el grup.</a:t>
            </a:r>
          </a:p>
          <a:p>
            <a:pPr>
              <a:buFontTx/>
              <a:buChar char="-"/>
            </a:pPr>
            <a:r>
              <a:rPr lang="ca-ES" sz="1600" dirty="0"/>
              <a:t>Contribueixen a potenciar l’empatia.</a:t>
            </a:r>
          </a:p>
          <a:p>
            <a:pPr>
              <a:buFontTx/>
              <a:buChar char="-"/>
            </a:pPr>
            <a:r>
              <a:rPr lang="ca-ES" sz="1600" dirty="0"/>
              <a:t>Afavoreixen l’aprenentatge de conductes adequades i de rols socials.</a:t>
            </a:r>
          </a:p>
          <a:p>
            <a:pPr>
              <a:buFontTx/>
              <a:buChar char="-"/>
            </a:pPr>
            <a:r>
              <a:rPr lang="ca-ES" sz="1600" dirty="0"/>
              <a:t>Experimenten situacions en un clima de risc limitat.</a:t>
            </a:r>
          </a:p>
          <a:p>
            <a:pPr>
              <a:buFontTx/>
              <a:buChar char="-"/>
            </a:pPr>
            <a:endParaRPr lang="ca-ES" sz="1600" dirty="0"/>
          </a:p>
          <a:p>
            <a:pPr marL="0" indent="0">
              <a:buNone/>
            </a:pPr>
            <a:r>
              <a:rPr lang="ca-ES" sz="1600" dirty="0"/>
              <a:t>Tècniques:</a:t>
            </a:r>
          </a:p>
          <a:p>
            <a:pPr>
              <a:buFontTx/>
              <a:buChar char="-"/>
            </a:pPr>
            <a:r>
              <a:rPr lang="ca-ES" sz="1600" dirty="0"/>
              <a:t>Joc de rol</a:t>
            </a:r>
          </a:p>
          <a:p>
            <a:pPr>
              <a:buFontTx/>
              <a:buChar char="-"/>
            </a:pPr>
            <a:r>
              <a:rPr lang="ca-ES" sz="1600" dirty="0"/>
              <a:t>Inversió de rols</a:t>
            </a:r>
          </a:p>
          <a:p>
            <a:pPr>
              <a:buFontTx/>
              <a:buChar char="-"/>
            </a:pPr>
            <a:r>
              <a:rPr lang="ca-ES" sz="1600" dirty="0"/>
              <a:t>Soliloqui</a:t>
            </a:r>
          </a:p>
          <a:p>
            <a:pPr marL="0" indent="0">
              <a:buNone/>
            </a:pPr>
            <a:endParaRPr lang="ca-ES" sz="1600" dirty="0"/>
          </a:p>
        </p:txBody>
      </p:sp>
      <p:pic>
        <p:nvPicPr>
          <p:cNvPr id="5" name="Imagen 4">
            <a:extLst>
              <a:ext uri="{FF2B5EF4-FFF2-40B4-BE49-F238E27FC236}">
                <a16:creationId xmlns:a16="http://schemas.microsoft.com/office/drawing/2014/main" id="{DEF8FED2-5F27-4F26-926D-DAC5537B778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04039" y="3429000"/>
            <a:ext cx="1876425" cy="1895475"/>
          </a:xfrm>
          <a:prstGeom prst="rect">
            <a:avLst/>
          </a:prstGeom>
        </p:spPr>
      </p:pic>
    </p:spTree>
    <p:extLst>
      <p:ext uri="{BB962C8B-B14F-4D97-AF65-F5344CB8AC3E}">
        <p14:creationId xmlns:p14="http://schemas.microsoft.com/office/powerpoint/2010/main" val="34002214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1A6F71-B847-4022-8308-E3A32398DCC8}"/>
              </a:ext>
            </a:extLst>
          </p:cNvPr>
          <p:cNvSpPr>
            <a:spLocks noGrp="1"/>
          </p:cNvSpPr>
          <p:nvPr>
            <p:ph type="title"/>
          </p:nvPr>
        </p:nvSpPr>
        <p:spPr>
          <a:xfrm>
            <a:off x="838199" y="365126"/>
            <a:ext cx="2495843" cy="436732"/>
          </a:xfrm>
        </p:spPr>
        <p:txBody>
          <a:bodyPr>
            <a:normAutofit/>
          </a:bodyPr>
          <a:lstStyle/>
          <a:p>
            <a:r>
              <a:rPr lang="ca-ES" sz="2000" b="1" dirty="0"/>
              <a:t>El joc de rol</a:t>
            </a:r>
          </a:p>
        </p:txBody>
      </p:sp>
      <p:sp>
        <p:nvSpPr>
          <p:cNvPr id="3" name="Marcador de contenido 2">
            <a:extLst>
              <a:ext uri="{FF2B5EF4-FFF2-40B4-BE49-F238E27FC236}">
                <a16:creationId xmlns:a16="http://schemas.microsoft.com/office/drawing/2014/main" id="{1E214D72-9A33-4D4A-B1A4-192CE89A556C}"/>
              </a:ext>
            </a:extLst>
          </p:cNvPr>
          <p:cNvSpPr>
            <a:spLocks noGrp="1"/>
          </p:cNvSpPr>
          <p:nvPr>
            <p:ph idx="1"/>
          </p:nvPr>
        </p:nvSpPr>
        <p:spPr>
          <a:xfrm>
            <a:off x="450165" y="900332"/>
            <a:ext cx="11465169" cy="5697416"/>
          </a:xfrm>
        </p:spPr>
        <p:txBody>
          <a:bodyPr>
            <a:normAutofit/>
          </a:bodyPr>
          <a:lstStyle/>
          <a:p>
            <a:pPr marL="0" indent="0">
              <a:buNone/>
            </a:pPr>
            <a:r>
              <a:rPr lang="ca-ES" sz="1600" dirty="0"/>
              <a:t>El joc de rol consisteix en què dues o més persones representin un paper davant d’una situació o cas concret de la vida real.</a:t>
            </a:r>
          </a:p>
          <a:p>
            <a:pPr marL="0" indent="0">
              <a:buNone/>
            </a:pPr>
            <a:endParaRPr lang="ca-ES" sz="1600" dirty="0"/>
          </a:p>
          <a:p>
            <a:pPr>
              <a:buFontTx/>
              <a:buChar char="-"/>
            </a:pPr>
            <a:r>
              <a:rPr lang="ca-ES" sz="1600" dirty="0"/>
              <a:t>Els participants segueixen el rol que se’ls ha assignat i l’interpreten.</a:t>
            </a:r>
          </a:p>
          <a:p>
            <a:pPr>
              <a:buFontTx/>
              <a:buChar char="-"/>
            </a:pPr>
            <a:r>
              <a:rPr lang="ca-ES" sz="1600" dirty="0"/>
              <a:t>Els permet assajar situacions, conductes, actituds i habilitats habituals en la vida diària.</a:t>
            </a:r>
          </a:p>
          <a:p>
            <a:pPr>
              <a:buFontTx/>
              <a:buChar char="-"/>
            </a:pPr>
            <a:r>
              <a:rPr lang="ca-ES" sz="1600" dirty="0"/>
              <a:t>Experimenten la conducta i les actituds de les persones que es representen, afavorint el canvi de perspectiva (empatia).</a:t>
            </a:r>
          </a:p>
          <a:p>
            <a:pPr>
              <a:buFontTx/>
              <a:buChar char="-"/>
            </a:pPr>
            <a:endParaRPr lang="ca-ES" sz="1600" dirty="0"/>
          </a:p>
          <a:p>
            <a:pPr marL="0" indent="0">
              <a:buNone/>
            </a:pPr>
            <a:r>
              <a:rPr lang="ca-ES" sz="1600" i="1" dirty="0"/>
              <a:t>Preparació</a:t>
            </a:r>
          </a:p>
          <a:p>
            <a:pPr>
              <a:buFontTx/>
              <a:buChar char="-"/>
            </a:pPr>
            <a:r>
              <a:rPr lang="ca-ES" sz="1600" dirty="0"/>
              <a:t>Definir el que es vol fer.</a:t>
            </a:r>
          </a:p>
          <a:p>
            <a:pPr>
              <a:buFontTx/>
              <a:buChar char="-"/>
            </a:pPr>
            <a:r>
              <a:rPr lang="ca-ES" sz="1600" dirty="0"/>
              <a:t>Triar personatges i assignar rols.</a:t>
            </a:r>
          </a:p>
          <a:p>
            <a:pPr>
              <a:buFontTx/>
              <a:buChar char="-"/>
            </a:pPr>
            <a:r>
              <a:rPr lang="ca-ES" sz="1600" dirty="0"/>
              <a:t>Triar l’escenari i preparar-lo.</a:t>
            </a:r>
          </a:p>
          <a:p>
            <a:pPr>
              <a:buFontTx/>
              <a:buChar char="-"/>
            </a:pPr>
            <a:r>
              <a:rPr lang="ca-ES" sz="1600" dirty="0"/>
              <a:t>Cal la presència d’altres persones que actuïn com a observadores.</a:t>
            </a:r>
          </a:p>
          <a:p>
            <a:pPr>
              <a:buFontTx/>
              <a:buChar char="-"/>
            </a:pPr>
            <a:endParaRPr lang="ca-ES" sz="1600" dirty="0"/>
          </a:p>
          <a:p>
            <a:pPr marL="0" indent="0">
              <a:buNone/>
            </a:pPr>
            <a:r>
              <a:rPr lang="ca-ES" sz="1600" i="1" dirty="0"/>
              <a:t>Execució</a:t>
            </a:r>
          </a:p>
          <a:p>
            <a:pPr>
              <a:buFontTx/>
              <a:buChar char="-"/>
            </a:pPr>
            <a:r>
              <a:rPr lang="ca-ES" sz="1600" dirty="0"/>
              <a:t>Procurar un ambient distès.</a:t>
            </a:r>
            <a:endParaRPr lang="ca-ES" sz="1600" i="1" dirty="0"/>
          </a:p>
          <a:p>
            <a:pPr>
              <a:buFontTx/>
              <a:buChar char="-"/>
            </a:pPr>
            <a:r>
              <a:rPr lang="ca-ES" sz="1600" dirty="0"/>
              <a:t>Començar amb una </a:t>
            </a:r>
            <a:r>
              <a:rPr lang="ca-ES" sz="1600" i="1" dirty="0"/>
              <a:t>fase d’escalfament</a:t>
            </a:r>
            <a:r>
              <a:rPr lang="ca-ES" sz="1600" dirty="0"/>
              <a:t>.</a:t>
            </a:r>
          </a:p>
          <a:p>
            <a:pPr>
              <a:buFontTx/>
              <a:buChar char="-"/>
            </a:pPr>
            <a:r>
              <a:rPr lang="ca-ES" sz="1600" dirty="0"/>
              <a:t>Les escenes es desenvoluparan amb naturalitat.</a:t>
            </a:r>
          </a:p>
        </p:txBody>
      </p:sp>
    </p:spTree>
    <p:extLst>
      <p:ext uri="{BB962C8B-B14F-4D97-AF65-F5344CB8AC3E}">
        <p14:creationId xmlns:p14="http://schemas.microsoft.com/office/powerpoint/2010/main" val="17152699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0CD2A273-50E4-4E68-8B8E-05F2A64DC530}"/>
              </a:ext>
            </a:extLst>
          </p:cNvPr>
          <p:cNvSpPr>
            <a:spLocks noGrp="1"/>
          </p:cNvSpPr>
          <p:nvPr>
            <p:ph idx="1"/>
          </p:nvPr>
        </p:nvSpPr>
        <p:spPr>
          <a:xfrm>
            <a:off x="365759" y="323556"/>
            <a:ext cx="11577711" cy="6246055"/>
          </a:xfrm>
        </p:spPr>
        <p:txBody>
          <a:bodyPr>
            <a:normAutofit/>
          </a:bodyPr>
          <a:lstStyle/>
          <a:p>
            <a:pPr>
              <a:buFontTx/>
              <a:buChar char="-"/>
            </a:pPr>
            <a:r>
              <a:rPr lang="ca-ES" sz="1600" dirty="0"/>
              <a:t>El desenvolupament de l’acció no s’ha d’interferir.</a:t>
            </a:r>
          </a:p>
          <a:p>
            <a:pPr>
              <a:buFontTx/>
              <a:buChar char="-"/>
            </a:pPr>
            <a:r>
              <a:rPr lang="ca-ES" sz="1600" dirty="0"/>
              <a:t>L’animador/a pot tallar l’acció si ho considera oportú.</a:t>
            </a:r>
          </a:p>
          <a:p>
            <a:pPr>
              <a:buFontTx/>
              <a:buChar char="-"/>
            </a:pPr>
            <a:r>
              <a:rPr lang="ca-ES" sz="1600" dirty="0"/>
              <a:t>La durada és variable (òptim entre 10 i 15 minuts).</a:t>
            </a:r>
          </a:p>
          <a:p>
            <a:pPr>
              <a:buFontTx/>
              <a:buChar char="-"/>
            </a:pPr>
            <a:endParaRPr lang="ca-ES" sz="1600" dirty="0"/>
          </a:p>
          <a:p>
            <a:pPr marL="0" indent="0">
              <a:buNone/>
            </a:pPr>
            <a:r>
              <a:rPr lang="ca-ES" sz="1600" i="1" dirty="0"/>
              <a:t>Conclusions finals</a:t>
            </a:r>
          </a:p>
          <a:p>
            <a:pPr>
              <a:buFontTx/>
              <a:buChar char="-"/>
            </a:pPr>
            <a:r>
              <a:rPr lang="ca-ES" sz="1600" dirty="0"/>
              <a:t>El joc de rol s’acaba amb la discussió final.</a:t>
            </a:r>
          </a:p>
          <a:p>
            <a:pPr>
              <a:buFontTx/>
              <a:buChar char="-"/>
            </a:pPr>
            <a:r>
              <a:rPr lang="ca-ES" sz="1600" dirty="0"/>
              <a:t>L’animador/a coordina la discussió de la simulació:</a:t>
            </a:r>
          </a:p>
          <a:p>
            <a:pPr marL="0" indent="0">
              <a:buNone/>
            </a:pPr>
            <a:r>
              <a:rPr lang="ca-ES" sz="1600" dirty="0"/>
              <a:t>	1. els intèrprets expressen les seves impressions.</a:t>
            </a:r>
          </a:p>
          <a:p>
            <a:pPr marL="0" indent="0">
              <a:buNone/>
            </a:pPr>
            <a:r>
              <a:rPr lang="ca-ES" sz="1600" dirty="0"/>
              <a:t>	2. la resta del grup (observadors) expressen les seves impressions i fan preguntes.</a:t>
            </a:r>
          </a:p>
          <a:p>
            <a:pPr>
              <a:buFontTx/>
              <a:buChar char="-"/>
            </a:pPr>
            <a:r>
              <a:rPr lang="ca-ES" sz="1600" dirty="0"/>
              <a:t>La durada hauria de ser d’un mínim de 30 minuts.</a:t>
            </a:r>
          </a:p>
          <a:p>
            <a:pPr>
              <a:buFontTx/>
              <a:buChar char="-"/>
            </a:pPr>
            <a:endParaRPr lang="ca-ES" sz="1600" dirty="0"/>
          </a:p>
          <a:p>
            <a:pPr marL="0" indent="0">
              <a:buNone/>
            </a:pPr>
            <a:r>
              <a:rPr lang="ca-ES" sz="2000" b="1" dirty="0"/>
              <a:t>La inversió de rols</a:t>
            </a:r>
          </a:p>
          <a:p>
            <a:pPr marL="0" indent="0">
              <a:buNone/>
            </a:pPr>
            <a:r>
              <a:rPr lang="ca-ES" sz="1600" dirty="0"/>
              <a:t>La inversió de rols consisteix en un reemplaçament mutu entre dues persones del grup, que s’intercanvien els rols i defensen les posicions de l’altra part. Aporta:</a:t>
            </a:r>
          </a:p>
          <a:p>
            <a:pPr>
              <a:buFontTx/>
              <a:buChar char="-"/>
            </a:pPr>
            <a:r>
              <a:rPr lang="ca-ES" sz="1600" dirty="0"/>
              <a:t>Una visió des de costats oposats.</a:t>
            </a:r>
          </a:p>
          <a:p>
            <a:pPr>
              <a:buFontTx/>
              <a:buChar char="-"/>
            </a:pPr>
            <a:r>
              <a:rPr lang="ca-ES" sz="1600" dirty="0"/>
              <a:t>Veure’s a sí mateix des del punt de vista dels altres.</a:t>
            </a:r>
          </a:p>
          <a:p>
            <a:pPr>
              <a:buFontTx/>
              <a:buChar char="-"/>
            </a:pPr>
            <a:r>
              <a:rPr lang="ca-ES" sz="1600" dirty="0"/>
              <a:t>Major comprensió i flexibilitat davant dels punts de vista dels altres.</a:t>
            </a:r>
          </a:p>
          <a:p>
            <a:pPr>
              <a:buFontTx/>
              <a:buChar char="-"/>
            </a:pPr>
            <a:endParaRPr lang="ca-ES" sz="1600" dirty="0"/>
          </a:p>
          <a:p>
            <a:pPr marL="0" indent="0">
              <a:buNone/>
            </a:pPr>
            <a:endParaRPr lang="ca-ES" sz="1600" dirty="0"/>
          </a:p>
        </p:txBody>
      </p:sp>
      <p:pic>
        <p:nvPicPr>
          <p:cNvPr id="5" name="Imagen 4">
            <a:extLst>
              <a:ext uri="{FF2B5EF4-FFF2-40B4-BE49-F238E27FC236}">
                <a16:creationId xmlns:a16="http://schemas.microsoft.com/office/drawing/2014/main" id="{B97E0477-EEF8-48A0-9B90-959098748F45}"/>
              </a:ext>
            </a:extLst>
          </p:cNvPr>
          <p:cNvPicPr>
            <a:picLocks noChangeAspect="1"/>
          </p:cNvPicPr>
          <p:nvPr/>
        </p:nvPicPr>
        <p:blipFill rotWithShape="1">
          <a:blip r:embed="rId2">
            <a:extLst>
              <a:ext uri="{28A0092B-C50C-407E-A947-70E740481C1C}">
                <a14:useLocalDpi xmlns:a14="http://schemas.microsoft.com/office/drawing/2010/main" val="0"/>
              </a:ext>
            </a:extLst>
          </a:blip>
          <a:srcRect l="6807" t="13128" r="26217" b="10975"/>
          <a:stretch/>
        </p:blipFill>
        <p:spPr>
          <a:xfrm>
            <a:off x="8060788" y="4895556"/>
            <a:ext cx="2354931" cy="1962443"/>
          </a:xfrm>
          <a:prstGeom prst="rect">
            <a:avLst/>
          </a:prstGeom>
        </p:spPr>
      </p:pic>
    </p:spTree>
    <p:extLst>
      <p:ext uri="{BB962C8B-B14F-4D97-AF65-F5344CB8AC3E}">
        <p14:creationId xmlns:p14="http://schemas.microsoft.com/office/powerpoint/2010/main" val="10575425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29B728DB-C82E-420C-B1E9-A3711D3FAE87}"/>
              </a:ext>
            </a:extLst>
          </p:cNvPr>
          <p:cNvSpPr>
            <a:spLocks noGrp="1"/>
          </p:cNvSpPr>
          <p:nvPr>
            <p:ph idx="1"/>
          </p:nvPr>
        </p:nvSpPr>
        <p:spPr>
          <a:xfrm>
            <a:off x="309489" y="295422"/>
            <a:ext cx="11633982" cy="6358596"/>
          </a:xfrm>
        </p:spPr>
        <p:txBody>
          <a:bodyPr>
            <a:normAutofit/>
          </a:bodyPr>
          <a:lstStyle/>
          <a:p>
            <a:pPr marL="0" indent="0">
              <a:buNone/>
            </a:pPr>
            <a:r>
              <a:rPr lang="ca-ES" sz="2000" b="1" dirty="0"/>
              <a:t>El soliloqui</a:t>
            </a:r>
          </a:p>
          <a:p>
            <a:pPr marL="0" indent="0">
              <a:buNone/>
            </a:pPr>
            <a:r>
              <a:rPr lang="ca-ES" sz="1600" dirty="0"/>
              <a:t>Un soliloqui és un monòleg, que consisteix en parlar sense un interlocutor real present  que escolti.</a:t>
            </a:r>
          </a:p>
          <a:p>
            <a:pPr marL="0" indent="0">
              <a:buNone/>
            </a:pPr>
            <a:endParaRPr lang="ca-ES" sz="1600" dirty="0"/>
          </a:p>
          <a:p>
            <a:pPr marL="0" indent="0">
              <a:buNone/>
            </a:pPr>
            <a:r>
              <a:rPr lang="ca-ES" sz="1600" dirty="0"/>
              <a:t>La persona pensa en veu alta i parla amb sí mateixa. Avantatges:</a:t>
            </a:r>
          </a:p>
          <a:p>
            <a:pPr>
              <a:buFontTx/>
              <a:buChar char="-"/>
            </a:pPr>
            <a:r>
              <a:rPr lang="ca-ES" sz="1600" dirty="0"/>
              <a:t>Facilitar el reconeixement i la presa de consciència dels sentiments i pensaments de la persona que el protagonitza.</a:t>
            </a:r>
          </a:p>
          <a:p>
            <a:pPr>
              <a:buFontTx/>
              <a:buChar char="-"/>
            </a:pPr>
            <a:r>
              <a:rPr lang="ca-ES" sz="1600" dirty="0"/>
              <a:t>Ajuda el protagonista a conèixer el punt de vista dels altres sobre el mateix assumpte.</a:t>
            </a:r>
          </a:p>
          <a:p>
            <a:pPr>
              <a:buFontTx/>
              <a:buChar char="-"/>
            </a:pPr>
            <a:endParaRPr lang="ca-ES" sz="1600" dirty="0"/>
          </a:p>
          <a:p>
            <a:pPr>
              <a:buFontTx/>
              <a:buChar char="-"/>
            </a:pPr>
            <a:endParaRPr lang="ca-ES" sz="1600" dirty="0"/>
          </a:p>
          <a:p>
            <a:pPr marL="0" indent="0">
              <a:buNone/>
            </a:pPr>
            <a:endParaRPr lang="ca-ES" sz="1600" dirty="0"/>
          </a:p>
          <a:p>
            <a:pPr>
              <a:buFontTx/>
              <a:buChar char="-"/>
            </a:pPr>
            <a:endParaRPr lang="ca-ES" sz="1600" dirty="0"/>
          </a:p>
        </p:txBody>
      </p:sp>
      <p:pic>
        <p:nvPicPr>
          <p:cNvPr id="5" name="Imagen 4">
            <a:extLst>
              <a:ext uri="{FF2B5EF4-FFF2-40B4-BE49-F238E27FC236}">
                <a16:creationId xmlns:a16="http://schemas.microsoft.com/office/drawing/2014/main" id="{F088495B-A3D0-444C-A0AC-A6B8C363EC6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51266" y="295422"/>
            <a:ext cx="1905000" cy="1428750"/>
          </a:xfrm>
          <a:prstGeom prst="rect">
            <a:avLst/>
          </a:prstGeom>
        </p:spPr>
      </p:pic>
    </p:spTree>
    <p:extLst>
      <p:ext uri="{BB962C8B-B14F-4D97-AF65-F5344CB8AC3E}">
        <p14:creationId xmlns:p14="http://schemas.microsoft.com/office/powerpoint/2010/main" val="28057521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F6A28DD-E371-4785-AEF6-0FC340A569C2}"/>
              </a:ext>
            </a:extLst>
          </p:cNvPr>
          <p:cNvSpPr>
            <a:spLocks noGrp="1"/>
          </p:cNvSpPr>
          <p:nvPr>
            <p:ph type="title"/>
          </p:nvPr>
        </p:nvSpPr>
        <p:spPr>
          <a:xfrm>
            <a:off x="838200" y="365126"/>
            <a:ext cx="9220200" cy="521140"/>
          </a:xfrm>
        </p:spPr>
        <p:txBody>
          <a:bodyPr>
            <a:normAutofit/>
          </a:bodyPr>
          <a:lstStyle/>
          <a:p>
            <a:r>
              <a:rPr lang="ca-ES" sz="2500" b="1" dirty="0"/>
              <a:t>2.4. Dinàmiques de grup</a:t>
            </a:r>
            <a:endParaRPr lang="ca-ES" sz="2500" dirty="0"/>
          </a:p>
        </p:txBody>
      </p:sp>
      <p:sp>
        <p:nvSpPr>
          <p:cNvPr id="3" name="Marcador de contenido 2">
            <a:extLst>
              <a:ext uri="{FF2B5EF4-FFF2-40B4-BE49-F238E27FC236}">
                <a16:creationId xmlns:a16="http://schemas.microsoft.com/office/drawing/2014/main" id="{291698F3-B6A0-4D66-8591-D5C70F741E43}"/>
              </a:ext>
            </a:extLst>
          </p:cNvPr>
          <p:cNvSpPr>
            <a:spLocks noGrp="1"/>
          </p:cNvSpPr>
          <p:nvPr>
            <p:ph idx="1"/>
          </p:nvPr>
        </p:nvSpPr>
        <p:spPr>
          <a:xfrm>
            <a:off x="337625" y="886266"/>
            <a:ext cx="11662117" cy="5852159"/>
          </a:xfrm>
        </p:spPr>
        <p:txBody>
          <a:bodyPr>
            <a:normAutofit/>
          </a:bodyPr>
          <a:lstStyle/>
          <a:p>
            <a:pPr marL="0" indent="0">
              <a:buNone/>
            </a:pPr>
            <a:r>
              <a:rPr lang="ca-ES" sz="1600" dirty="0"/>
              <a:t>Les dinàmiques de grup són activitats </a:t>
            </a:r>
            <a:r>
              <a:rPr lang="ca-ES" sz="1600" u="sng" dirty="0"/>
              <a:t>vivencials</a:t>
            </a:r>
            <a:r>
              <a:rPr lang="ca-ES" sz="1600" dirty="0"/>
              <a:t> d’interacció entre persones, a partir de situacions fictícies i plantejades amb objectius concrets.</a:t>
            </a:r>
          </a:p>
          <a:p>
            <a:pPr marL="0" indent="0">
              <a:buNone/>
            </a:pPr>
            <a:endParaRPr lang="ca-ES" sz="1600" dirty="0"/>
          </a:p>
          <a:p>
            <a:pPr marL="0" indent="0">
              <a:buNone/>
            </a:pPr>
            <a:r>
              <a:rPr lang="ca-ES" sz="1600" dirty="0"/>
              <a:t>- Es mostra la conducta individual de les persones sota la influència del grup.</a:t>
            </a:r>
          </a:p>
          <a:p>
            <a:pPr>
              <a:buFontTx/>
              <a:buChar char="-"/>
            </a:pPr>
            <a:r>
              <a:rPr lang="ca-ES" sz="1600" dirty="0"/>
              <a:t>El seu objectiu radica en l’aprenentatge a través de l’experiència vivencial participativa.</a:t>
            </a:r>
          </a:p>
          <a:p>
            <a:pPr>
              <a:buFontTx/>
              <a:buChar char="-"/>
            </a:pPr>
            <a:r>
              <a:rPr lang="ca-ES" sz="1600" dirty="0"/>
              <a:t>Tenen un caràcter d’activitat lúdica.</a:t>
            </a:r>
          </a:p>
          <a:p>
            <a:pPr>
              <a:buFontTx/>
              <a:buChar char="-"/>
            </a:pPr>
            <a:r>
              <a:rPr lang="ca-ES" sz="1600" dirty="0"/>
              <a:t>Són aplicables a multitud de camps.</a:t>
            </a:r>
          </a:p>
          <a:p>
            <a:pPr>
              <a:buFontTx/>
              <a:buChar char="-"/>
            </a:pPr>
            <a:r>
              <a:rPr lang="ca-ES" sz="1600" dirty="0"/>
              <a:t>Són útils per al desenvolupament dels diferents components de les habilitats socials.</a:t>
            </a:r>
          </a:p>
          <a:p>
            <a:pPr>
              <a:buFontTx/>
              <a:buChar char="-"/>
            </a:pPr>
            <a:endParaRPr lang="ca-ES" sz="1600" dirty="0"/>
          </a:p>
          <a:p>
            <a:pPr marL="0" indent="0">
              <a:buNone/>
            </a:pPr>
            <a:r>
              <a:rPr lang="ca-ES" sz="1600" dirty="0"/>
              <a:t>Tipus de dinàmiques de grup:</a:t>
            </a:r>
          </a:p>
          <a:p>
            <a:pPr>
              <a:buFontTx/>
              <a:buChar char="-"/>
            </a:pPr>
            <a:r>
              <a:rPr lang="ca-ES" sz="1600" dirty="0"/>
              <a:t>De presentació				- D’habilitats socials i resolució de conflictes</a:t>
            </a:r>
          </a:p>
          <a:p>
            <a:pPr>
              <a:buFontTx/>
              <a:buChar char="-"/>
            </a:pPr>
            <a:r>
              <a:rPr lang="ca-ES" sz="1600" dirty="0"/>
              <a:t>De coneixement i confiança			- D’avaluació del funcionament grupal</a:t>
            </a:r>
          </a:p>
          <a:p>
            <a:pPr>
              <a:buFontTx/>
              <a:buChar char="-"/>
            </a:pPr>
            <a:r>
              <a:rPr lang="ca-ES" sz="1600" dirty="0"/>
              <a:t>D’emocions</a:t>
            </a:r>
          </a:p>
          <a:p>
            <a:pPr>
              <a:buFontTx/>
              <a:buChar char="-"/>
            </a:pPr>
            <a:r>
              <a:rPr lang="ca-ES" sz="1600" dirty="0"/>
              <a:t>D’autoestima</a:t>
            </a:r>
          </a:p>
          <a:p>
            <a:pPr>
              <a:buFontTx/>
              <a:buChar char="-"/>
            </a:pPr>
            <a:r>
              <a:rPr lang="ca-ES" sz="1600" dirty="0"/>
              <a:t>De cohesió i col·laboració</a:t>
            </a:r>
          </a:p>
        </p:txBody>
      </p:sp>
    </p:spTree>
    <p:extLst>
      <p:ext uri="{BB962C8B-B14F-4D97-AF65-F5344CB8AC3E}">
        <p14:creationId xmlns:p14="http://schemas.microsoft.com/office/powerpoint/2010/main" val="22092714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218E085-A64D-4358-A031-871A2D8E01D9}"/>
              </a:ext>
            </a:extLst>
          </p:cNvPr>
          <p:cNvSpPr>
            <a:spLocks noGrp="1"/>
          </p:cNvSpPr>
          <p:nvPr>
            <p:ph idx="1"/>
          </p:nvPr>
        </p:nvSpPr>
        <p:spPr>
          <a:xfrm>
            <a:off x="422031" y="422030"/>
            <a:ext cx="11493304" cy="6175717"/>
          </a:xfrm>
        </p:spPr>
        <p:txBody>
          <a:bodyPr>
            <a:normAutofit lnSpcReduction="10000"/>
          </a:bodyPr>
          <a:lstStyle/>
          <a:p>
            <a:pPr marL="0" indent="0">
              <a:buNone/>
            </a:pPr>
            <a:r>
              <a:rPr lang="ca-ES" sz="1600" b="1" dirty="0"/>
              <a:t>Selecció de dinàmiques de grup</a:t>
            </a:r>
          </a:p>
          <a:p>
            <a:pPr marL="0" indent="0">
              <a:buNone/>
            </a:pPr>
            <a:r>
              <a:rPr lang="ca-ES" sz="1600" dirty="0"/>
              <a:t>Alternatives per seleccionar una dinàmica de grup:</a:t>
            </a:r>
          </a:p>
          <a:p>
            <a:pPr>
              <a:buFontTx/>
              <a:buChar char="-"/>
            </a:pPr>
            <a:r>
              <a:rPr lang="ca-ES" sz="1600" dirty="0"/>
              <a:t>Seleccionar una dinàmica existent i aplicar-la.</a:t>
            </a:r>
          </a:p>
          <a:p>
            <a:pPr>
              <a:buFontTx/>
              <a:buChar char="-"/>
            </a:pPr>
            <a:r>
              <a:rPr lang="ca-ES" sz="1600" dirty="0"/>
              <a:t>Adaptar una dinàmica existent.</a:t>
            </a:r>
          </a:p>
          <a:p>
            <a:pPr>
              <a:buFontTx/>
              <a:buChar char="-"/>
            </a:pPr>
            <a:r>
              <a:rPr lang="ca-ES" sz="1600" dirty="0"/>
              <a:t>Crear una dinàmica nova.</a:t>
            </a:r>
          </a:p>
          <a:p>
            <a:pPr marL="0" indent="0">
              <a:buNone/>
            </a:pPr>
            <a:endParaRPr lang="ca-ES" sz="1600" dirty="0"/>
          </a:p>
          <a:p>
            <a:pPr marL="0" indent="0">
              <a:buNone/>
            </a:pPr>
            <a:r>
              <a:rPr lang="ca-ES" sz="1600" dirty="0"/>
              <a:t>Condicions per a la selecció de dinàmiques:</a:t>
            </a:r>
          </a:p>
          <a:p>
            <a:pPr>
              <a:buFontTx/>
              <a:buChar char="-"/>
            </a:pPr>
            <a:r>
              <a:rPr lang="ca-ES" sz="1600" dirty="0"/>
              <a:t>Els objectius que es volen aconseguir</a:t>
            </a:r>
          </a:p>
          <a:p>
            <a:pPr>
              <a:buFontTx/>
              <a:buChar char="-"/>
            </a:pPr>
            <a:r>
              <a:rPr lang="ca-ES" sz="1600" dirty="0"/>
              <a:t>Els recursos de què es disposa</a:t>
            </a:r>
          </a:p>
          <a:p>
            <a:pPr>
              <a:buFontTx/>
              <a:buChar char="-"/>
            </a:pPr>
            <a:r>
              <a:rPr lang="ca-ES" sz="1600" dirty="0"/>
              <a:t>El grup: mida, fase de desenvolupament, els membres</a:t>
            </a:r>
          </a:p>
          <a:p>
            <a:pPr>
              <a:buFontTx/>
              <a:buChar char="-"/>
            </a:pPr>
            <a:r>
              <a:rPr lang="ca-ES" sz="1600" dirty="0"/>
              <a:t>El context</a:t>
            </a:r>
          </a:p>
          <a:p>
            <a:pPr>
              <a:buFontTx/>
              <a:buChar char="-"/>
            </a:pPr>
            <a:endParaRPr lang="ca-ES" sz="1600" dirty="0"/>
          </a:p>
          <a:p>
            <a:pPr marL="0" indent="0">
              <a:buNone/>
            </a:pPr>
            <a:r>
              <a:rPr lang="ca-ES" sz="1600" b="1" dirty="0"/>
              <a:t>Avaluació de les dinàmiques de grup</a:t>
            </a:r>
          </a:p>
          <a:p>
            <a:pPr marL="0" indent="0">
              <a:buNone/>
            </a:pPr>
            <a:r>
              <a:rPr lang="ca-ES" sz="1600" dirty="0"/>
              <a:t>L’avaluació és una tasca contínua.</a:t>
            </a:r>
          </a:p>
          <a:p>
            <a:pPr marL="0" indent="0">
              <a:buNone/>
            </a:pPr>
            <a:r>
              <a:rPr lang="ca-ES" sz="1600" dirty="0"/>
              <a:t>Serveix per detectar possibles problemes o desviacions:</a:t>
            </a:r>
          </a:p>
          <a:p>
            <a:pPr>
              <a:buFontTx/>
              <a:buChar char="-"/>
            </a:pPr>
            <a:r>
              <a:rPr lang="ca-ES" sz="1600" dirty="0"/>
              <a:t>Trobar l’origen del problema.</a:t>
            </a:r>
          </a:p>
          <a:p>
            <a:pPr>
              <a:buFontTx/>
              <a:buChar char="-"/>
            </a:pPr>
            <a:r>
              <a:rPr lang="ca-ES" sz="1600" dirty="0"/>
              <a:t>Analitzar els possibles problemes.</a:t>
            </a:r>
          </a:p>
          <a:p>
            <a:pPr>
              <a:buFontTx/>
              <a:buChar char="-"/>
            </a:pPr>
            <a:r>
              <a:rPr lang="ca-ES" sz="1600" dirty="0"/>
              <a:t>Gestionar els problemes.</a:t>
            </a:r>
          </a:p>
          <a:p>
            <a:pPr marL="0" indent="0">
              <a:buNone/>
            </a:pPr>
            <a:r>
              <a:rPr lang="ca-ES" sz="1600" dirty="0"/>
              <a:t>Prendre decisions en conseqüència.</a:t>
            </a:r>
          </a:p>
        </p:txBody>
      </p:sp>
    </p:spTree>
    <p:extLst>
      <p:ext uri="{BB962C8B-B14F-4D97-AF65-F5344CB8AC3E}">
        <p14:creationId xmlns:p14="http://schemas.microsoft.com/office/powerpoint/2010/main" val="33277892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B7FED3BE-9261-4AE2-9715-80CE8AB6A036}"/>
              </a:ext>
            </a:extLst>
          </p:cNvPr>
          <p:cNvSpPr>
            <a:spLocks noGrp="1"/>
          </p:cNvSpPr>
          <p:nvPr>
            <p:ph idx="1"/>
          </p:nvPr>
        </p:nvSpPr>
        <p:spPr>
          <a:xfrm>
            <a:off x="379828" y="281354"/>
            <a:ext cx="11521440" cy="6316394"/>
          </a:xfrm>
        </p:spPr>
        <p:txBody>
          <a:bodyPr>
            <a:normAutofit/>
          </a:bodyPr>
          <a:lstStyle/>
          <a:p>
            <a:pPr marL="0" indent="0">
              <a:buNone/>
            </a:pPr>
            <a:r>
              <a:rPr lang="ca-ES" sz="1600" dirty="0"/>
              <a:t>Dimensions de l’avaluació:</a:t>
            </a:r>
          </a:p>
          <a:p>
            <a:pPr>
              <a:buFontTx/>
              <a:buChar char="-"/>
            </a:pPr>
            <a:r>
              <a:rPr lang="ca-ES" sz="1600" dirty="0"/>
              <a:t>L’estructura del grup</a:t>
            </a:r>
          </a:p>
          <a:p>
            <a:pPr>
              <a:buFontTx/>
              <a:buChar char="-"/>
            </a:pPr>
            <a:r>
              <a:rPr lang="ca-ES" sz="1600" dirty="0"/>
              <a:t>La interacció dins del grup</a:t>
            </a:r>
          </a:p>
          <a:p>
            <a:pPr>
              <a:buFontTx/>
              <a:buChar char="-"/>
            </a:pPr>
            <a:r>
              <a:rPr lang="ca-ES" sz="1600" dirty="0"/>
              <a:t>Els processos grupals</a:t>
            </a:r>
          </a:p>
          <a:p>
            <a:pPr marL="0" indent="0">
              <a:buNone/>
            </a:pPr>
            <a:endParaRPr lang="ca-ES" sz="1600" dirty="0"/>
          </a:p>
          <a:p>
            <a:pPr marL="0" indent="0">
              <a:buNone/>
            </a:pPr>
            <a:r>
              <a:rPr lang="ca-ES" sz="1600" dirty="0"/>
              <a:t>Tècniques d’avaluació:</a:t>
            </a:r>
          </a:p>
          <a:p>
            <a:pPr>
              <a:buFontTx/>
              <a:buChar char="-"/>
            </a:pPr>
            <a:r>
              <a:rPr lang="ca-ES" sz="1600" dirty="0"/>
              <a:t>Les convencionals: observació, entrevista o enquesta</a:t>
            </a:r>
          </a:p>
          <a:p>
            <a:pPr>
              <a:buFontTx/>
              <a:buChar char="-"/>
            </a:pPr>
            <a:r>
              <a:rPr lang="ca-ES" sz="1600" dirty="0"/>
              <a:t>Tècniques sociomètriques</a:t>
            </a:r>
          </a:p>
          <a:p>
            <a:pPr>
              <a:buFontTx/>
              <a:buChar char="-"/>
            </a:pPr>
            <a:endParaRPr lang="ca-ES" sz="1600" dirty="0"/>
          </a:p>
          <a:p>
            <a:pPr marL="0" indent="0">
              <a:buNone/>
            </a:pPr>
            <a:r>
              <a:rPr lang="ca-ES" sz="1600" dirty="0"/>
              <a:t>Moments d’aplicació de les tècniques:</a:t>
            </a:r>
          </a:p>
          <a:p>
            <a:pPr>
              <a:buFontTx/>
              <a:buChar char="-"/>
            </a:pPr>
            <a:r>
              <a:rPr lang="ca-ES" sz="1600" dirty="0"/>
              <a:t>Abans</a:t>
            </a:r>
          </a:p>
          <a:p>
            <a:pPr>
              <a:buFontTx/>
              <a:buChar char="-"/>
            </a:pPr>
            <a:r>
              <a:rPr lang="ca-ES" sz="1600" dirty="0"/>
              <a:t>Durant</a:t>
            </a:r>
          </a:p>
          <a:p>
            <a:pPr>
              <a:buFontTx/>
              <a:buChar char="-"/>
            </a:pPr>
            <a:r>
              <a:rPr lang="ca-ES" sz="1600" dirty="0"/>
              <a:t>Després</a:t>
            </a:r>
          </a:p>
          <a:p>
            <a:pPr>
              <a:buFontTx/>
              <a:buChar char="-"/>
            </a:pPr>
            <a:endParaRPr lang="ca-ES" sz="1600" dirty="0"/>
          </a:p>
          <a:p>
            <a:pPr marL="0" indent="0">
              <a:buNone/>
            </a:pPr>
            <a:endParaRPr lang="ca-ES" sz="1600" dirty="0"/>
          </a:p>
        </p:txBody>
      </p:sp>
    </p:spTree>
    <p:extLst>
      <p:ext uri="{BB962C8B-B14F-4D97-AF65-F5344CB8AC3E}">
        <p14:creationId xmlns:p14="http://schemas.microsoft.com/office/powerpoint/2010/main" val="10285705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30048D20-3766-4425-8EA4-35841F1A5E26}"/>
              </a:ext>
            </a:extLst>
          </p:cNvPr>
          <p:cNvSpPr>
            <a:spLocks noGrp="1"/>
          </p:cNvSpPr>
          <p:nvPr>
            <p:ph idx="1"/>
          </p:nvPr>
        </p:nvSpPr>
        <p:spPr>
          <a:xfrm>
            <a:off x="478302" y="393895"/>
            <a:ext cx="11338560" cy="6133513"/>
          </a:xfrm>
        </p:spPr>
        <p:txBody>
          <a:bodyPr>
            <a:normAutofit/>
          </a:bodyPr>
          <a:lstStyle/>
          <a:p>
            <a:r>
              <a:rPr lang="ca-ES" sz="2000" b="1" dirty="0"/>
              <a:t>Les tècniques sociomètriques</a:t>
            </a:r>
          </a:p>
          <a:p>
            <a:pPr marL="0" indent="0">
              <a:buNone/>
            </a:pPr>
            <a:r>
              <a:rPr lang="ca-ES" sz="1600" dirty="0"/>
              <a:t>Les tècniques sociomètriques tenen com a finalitat dibuixar un mapa de la xarxa de relacions que existeixen en un grup.</a:t>
            </a:r>
          </a:p>
          <a:p>
            <a:pPr marL="0" indent="0">
              <a:buNone/>
            </a:pPr>
            <a:endParaRPr lang="ca-ES" sz="1600" dirty="0"/>
          </a:p>
          <a:p>
            <a:pPr marL="0" indent="0">
              <a:buNone/>
            </a:pPr>
            <a:r>
              <a:rPr lang="ca-ES" sz="1600" dirty="0"/>
              <a:t>Són útils perquè:</a:t>
            </a:r>
          </a:p>
          <a:p>
            <a:pPr>
              <a:buFontTx/>
              <a:buChar char="-"/>
            </a:pPr>
            <a:r>
              <a:rPr lang="ca-ES" sz="1600" dirty="0"/>
              <a:t>Aporten informació rellevant sobre la seva estructura social.</a:t>
            </a:r>
          </a:p>
          <a:p>
            <a:pPr>
              <a:buFontTx/>
              <a:buChar char="-"/>
            </a:pPr>
            <a:r>
              <a:rPr lang="ca-ES" sz="1600" dirty="0"/>
              <a:t>Ajuden a revertir situacions d’aïllament i exclusió.</a:t>
            </a:r>
          </a:p>
          <a:p>
            <a:pPr marL="0" indent="0">
              <a:buNone/>
            </a:pPr>
            <a:endParaRPr lang="ca-ES" sz="1600" dirty="0"/>
          </a:p>
          <a:p>
            <a:pPr marL="0" indent="0">
              <a:buNone/>
            </a:pPr>
            <a:r>
              <a:rPr lang="ca-ES" sz="1600" dirty="0"/>
              <a:t>Fases d’aplicació:</a:t>
            </a:r>
          </a:p>
          <a:p>
            <a:pPr>
              <a:buFontTx/>
              <a:buChar char="-"/>
            </a:pPr>
            <a:r>
              <a:rPr lang="ca-ES" sz="1600" dirty="0"/>
              <a:t>Elaboració i administració de tests sociomètrics.</a:t>
            </a:r>
          </a:p>
          <a:p>
            <a:pPr>
              <a:buFontTx/>
              <a:buChar char="-"/>
            </a:pPr>
            <a:r>
              <a:rPr lang="ca-ES" sz="1600" dirty="0"/>
              <a:t>Recollida de tota la informació en una matriu sociomètrica.</a:t>
            </a:r>
          </a:p>
          <a:p>
            <a:pPr>
              <a:buFontTx/>
              <a:buChar char="-"/>
            </a:pPr>
            <a:r>
              <a:rPr lang="ca-ES" sz="1600" dirty="0"/>
              <a:t>Elaboració d’un sociograma.</a:t>
            </a:r>
          </a:p>
          <a:p>
            <a:pPr>
              <a:buFontTx/>
              <a:buChar char="-"/>
            </a:pPr>
            <a:endParaRPr lang="ca-ES" sz="1600" dirty="0"/>
          </a:p>
          <a:p>
            <a:pPr marL="0" indent="0">
              <a:buNone/>
            </a:pPr>
            <a:r>
              <a:rPr lang="ca-ES" sz="1600" dirty="0"/>
              <a:t>Tècniques existents:</a:t>
            </a:r>
          </a:p>
          <a:p>
            <a:pPr>
              <a:buFontTx/>
              <a:buChar char="-"/>
            </a:pPr>
            <a:r>
              <a:rPr lang="ca-ES" sz="1600" dirty="0"/>
              <a:t>Sociograma de nominacions</a:t>
            </a:r>
          </a:p>
          <a:p>
            <a:pPr>
              <a:buFontTx/>
              <a:buChar char="-"/>
            </a:pPr>
            <a:r>
              <a:rPr lang="ca-ES" sz="1600" dirty="0"/>
              <a:t>Sociograma de valoracions</a:t>
            </a:r>
          </a:p>
          <a:p>
            <a:pPr>
              <a:buFontTx/>
              <a:buChar char="-"/>
            </a:pPr>
            <a:r>
              <a:rPr lang="ca-ES" sz="1600" dirty="0"/>
              <a:t>Sociograma de percepció</a:t>
            </a:r>
          </a:p>
        </p:txBody>
      </p:sp>
    </p:spTree>
    <p:extLst>
      <p:ext uri="{BB962C8B-B14F-4D97-AF65-F5344CB8AC3E}">
        <p14:creationId xmlns:p14="http://schemas.microsoft.com/office/powerpoint/2010/main" val="4646275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E3821C-BAE5-4D08-888B-C46035C5C7A4}"/>
              </a:ext>
            </a:extLst>
          </p:cNvPr>
          <p:cNvSpPr>
            <a:spLocks noGrp="1"/>
          </p:cNvSpPr>
          <p:nvPr>
            <p:ph type="title"/>
          </p:nvPr>
        </p:nvSpPr>
        <p:spPr/>
        <p:txBody>
          <a:bodyPr/>
          <a:lstStyle/>
          <a:p>
            <a:r>
              <a:rPr lang="ca-ES" dirty="0"/>
              <a:t>Índex</a:t>
            </a:r>
          </a:p>
        </p:txBody>
      </p:sp>
      <p:sp>
        <p:nvSpPr>
          <p:cNvPr id="3" name="Marcador de contenido 2">
            <a:extLst>
              <a:ext uri="{FF2B5EF4-FFF2-40B4-BE49-F238E27FC236}">
                <a16:creationId xmlns:a16="http://schemas.microsoft.com/office/drawing/2014/main" id="{00EA5AC3-BEF7-41F4-A16E-7DAF5A4FEF1E}"/>
              </a:ext>
            </a:extLst>
          </p:cNvPr>
          <p:cNvSpPr>
            <a:spLocks noGrp="1"/>
          </p:cNvSpPr>
          <p:nvPr>
            <p:ph idx="1"/>
          </p:nvPr>
        </p:nvSpPr>
        <p:spPr/>
        <p:txBody>
          <a:bodyPr/>
          <a:lstStyle/>
          <a:p>
            <a:pPr marL="0" indent="0">
              <a:buNone/>
            </a:pPr>
            <a:r>
              <a:rPr lang="ca-ES" dirty="0"/>
              <a:t>2.1. La intervenció en grups</a:t>
            </a:r>
          </a:p>
          <a:p>
            <a:pPr marL="0" indent="0">
              <a:buNone/>
            </a:pPr>
            <a:r>
              <a:rPr lang="ca-ES" dirty="0"/>
              <a:t>2.2. Tècniques de formació de grups</a:t>
            </a:r>
          </a:p>
          <a:p>
            <a:pPr marL="0" indent="0">
              <a:buNone/>
            </a:pPr>
            <a:r>
              <a:rPr lang="ca-ES" dirty="0"/>
              <a:t>2.3. Tècniques de dramatització</a:t>
            </a:r>
          </a:p>
          <a:p>
            <a:pPr marL="0" indent="0">
              <a:buNone/>
            </a:pPr>
            <a:r>
              <a:rPr lang="ca-ES" dirty="0"/>
              <a:t>2.4. Dinàmiques de grup</a:t>
            </a:r>
          </a:p>
          <a:p>
            <a:pPr marL="0" indent="0">
              <a:buNone/>
            </a:pPr>
            <a:r>
              <a:rPr lang="ca-ES" dirty="0"/>
              <a:t>2.5. Avaluació de grups</a:t>
            </a:r>
          </a:p>
          <a:p>
            <a:pPr marL="0" indent="0">
              <a:buNone/>
            </a:pPr>
            <a:endParaRPr lang="ca-ES" dirty="0"/>
          </a:p>
        </p:txBody>
      </p:sp>
      <p:pic>
        <p:nvPicPr>
          <p:cNvPr id="5" name="Imagen 4">
            <a:extLst>
              <a:ext uri="{FF2B5EF4-FFF2-40B4-BE49-F238E27FC236}">
                <a16:creationId xmlns:a16="http://schemas.microsoft.com/office/drawing/2014/main" id="{EE507A5F-1BEA-41BE-8F3B-127135CF4F0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96235" y="2186941"/>
            <a:ext cx="2788773" cy="2484117"/>
          </a:xfrm>
          <a:prstGeom prst="rect">
            <a:avLst/>
          </a:prstGeom>
        </p:spPr>
      </p:pic>
    </p:spTree>
    <p:extLst>
      <p:ext uri="{BB962C8B-B14F-4D97-AF65-F5344CB8AC3E}">
        <p14:creationId xmlns:p14="http://schemas.microsoft.com/office/powerpoint/2010/main" val="35778076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0AD0A19F-EE12-4B41-8B9F-E4CA99B4BEB3}"/>
              </a:ext>
            </a:extLst>
          </p:cNvPr>
          <p:cNvSpPr>
            <a:spLocks noGrp="1"/>
          </p:cNvSpPr>
          <p:nvPr>
            <p:ph idx="1"/>
          </p:nvPr>
        </p:nvSpPr>
        <p:spPr>
          <a:xfrm>
            <a:off x="436097" y="337625"/>
            <a:ext cx="11493305" cy="6203852"/>
          </a:xfrm>
        </p:spPr>
        <p:txBody>
          <a:bodyPr>
            <a:normAutofit/>
          </a:bodyPr>
          <a:lstStyle/>
          <a:p>
            <a:pPr marL="0" indent="0">
              <a:buNone/>
            </a:pPr>
            <a:r>
              <a:rPr lang="ca-ES" sz="1600" b="1" dirty="0"/>
              <a:t>El sociograma de nominacions</a:t>
            </a:r>
          </a:p>
          <a:p>
            <a:pPr marL="0" indent="0">
              <a:buNone/>
            </a:pPr>
            <a:r>
              <a:rPr lang="ca-ES" sz="1600" dirty="0"/>
              <a:t>Cada persona en nomina unes altres segons els criteris que es donen.</a:t>
            </a:r>
          </a:p>
          <a:p>
            <a:pPr marL="0" indent="0">
              <a:buNone/>
            </a:pPr>
            <a:r>
              <a:rPr lang="ca-ES" sz="1600" dirty="0"/>
              <a:t>Les respostes es traslladen a una matriu sociomètrica.</a:t>
            </a:r>
          </a:p>
          <a:p>
            <a:pPr marL="0" indent="0">
              <a:buNone/>
            </a:pPr>
            <a:r>
              <a:rPr lang="ca-ES" sz="1600" dirty="0"/>
              <a:t>Es recompten les nominacions que rep cada membre del grup.</a:t>
            </a:r>
          </a:p>
          <a:p>
            <a:pPr marL="0" indent="0">
              <a:buNone/>
            </a:pPr>
            <a:r>
              <a:rPr lang="ca-ES" sz="1600" dirty="0"/>
              <a:t>La informació es representa gràficament mitjançant el sociograma.</a:t>
            </a:r>
          </a:p>
          <a:p>
            <a:pPr marL="0" indent="0">
              <a:buNone/>
            </a:pPr>
            <a:r>
              <a:rPr lang="ca-ES" sz="1600" dirty="0"/>
              <a:t>La interpretació del sociograma ofereix un mapa de l’estructura del grup i la interacció entre els membres.</a:t>
            </a:r>
          </a:p>
          <a:p>
            <a:pPr marL="0" indent="0">
              <a:buNone/>
            </a:pPr>
            <a:endParaRPr lang="ca-ES" sz="1600" dirty="0"/>
          </a:p>
        </p:txBody>
      </p:sp>
      <p:pic>
        <p:nvPicPr>
          <p:cNvPr id="5" name="Imagen 4">
            <a:extLst>
              <a:ext uri="{FF2B5EF4-FFF2-40B4-BE49-F238E27FC236}">
                <a16:creationId xmlns:a16="http://schemas.microsoft.com/office/drawing/2014/main" id="{57A7BF79-4E45-4390-BD80-5CF879E56131}"/>
              </a:ext>
            </a:extLst>
          </p:cNvPr>
          <p:cNvPicPr>
            <a:picLocks noChangeAspect="1"/>
          </p:cNvPicPr>
          <p:nvPr/>
        </p:nvPicPr>
        <p:blipFill rotWithShape="1">
          <a:blip r:embed="rId2"/>
          <a:srcRect l="24116" t="25629" r="29500" b="10545"/>
          <a:stretch/>
        </p:blipFill>
        <p:spPr>
          <a:xfrm>
            <a:off x="2912013" y="2546253"/>
            <a:ext cx="4946037" cy="3826412"/>
          </a:xfrm>
          <a:prstGeom prst="rect">
            <a:avLst/>
          </a:prstGeom>
        </p:spPr>
      </p:pic>
    </p:spTree>
    <p:extLst>
      <p:ext uri="{BB962C8B-B14F-4D97-AF65-F5344CB8AC3E}">
        <p14:creationId xmlns:p14="http://schemas.microsoft.com/office/powerpoint/2010/main" val="34267620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A2B0A3D8-67C9-4C51-AFB1-16A428BFCBDC}"/>
              </a:ext>
            </a:extLst>
          </p:cNvPr>
          <p:cNvSpPr>
            <a:spLocks noGrp="1"/>
          </p:cNvSpPr>
          <p:nvPr>
            <p:ph idx="1"/>
          </p:nvPr>
        </p:nvSpPr>
        <p:spPr>
          <a:xfrm>
            <a:off x="323557" y="281354"/>
            <a:ext cx="11549575" cy="6274191"/>
          </a:xfrm>
        </p:spPr>
        <p:txBody>
          <a:bodyPr>
            <a:normAutofit/>
          </a:bodyPr>
          <a:lstStyle/>
          <a:p>
            <a:pPr marL="0" indent="0">
              <a:buNone/>
            </a:pPr>
            <a:r>
              <a:rPr lang="ca-ES" sz="1600" b="1" dirty="0"/>
              <a:t>El sociograma de valoracions</a:t>
            </a:r>
          </a:p>
          <a:p>
            <a:pPr marL="0" indent="0">
              <a:buNone/>
            </a:pPr>
            <a:r>
              <a:rPr lang="ca-ES" sz="1600" dirty="0"/>
              <a:t>Mesura la puntuació o valoració que cada individu fa dels altres membres del grup (de tots).</a:t>
            </a:r>
          </a:p>
          <a:p>
            <a:pPr marL="0" indent="0">
              <a:buNone/>
            </a:pPr>
            <a:r>
              <a:rPr lang="ca-ES" sz="1600" dirty="0"/>
              <a:t>Els resultats ens donen un esquema de valoracions entre el grup.</a:t>
            </a:r>
          </a:p>
          <a:p>
            <a:pPr marL="0" indent="0">
              <a:buNone/>
            </a:pPr>
            <a:r>
              <a:rPr lang="ca-ES" sz="1600" dirty="0"/>
              <a:t>La interpretació del mapa permet:</a:t>
            </a:r>
          </a:p>
          <a:p>
            <a:pPr>
              <a:buFontTx/>
              <a:buChar char="-"/>
            </a:pPr>
            <a:r>
              <a:rPr lang="ca-ES" sz="1600" dirty="0"/>
              <a:t>La categorització </a:t>
            </a:r>
            <a:r>
              <a:rPr lang="ca-ES" sz="1600" dirty="0" err="1"/>
              <a:t>prosocial</a:t>
            </a:r>
            <a:r>
              <a:rPr lang="ca-ES" sz="1600" dirty="0"/>
              <a:t> de cada individu.</a:t>
            </a:r>
          </a:p>
          <a:p>
            <a:pPr>
              <a:buFontTx/>
              <a:buChar char="-"/>
            </a:pPr>
            <a:r>
              <a:rPr lang="ca-ES" sz="1600" dirty="0"/>
              <a:t>El grau d’integració de cada persona.</a:t>
            </a:r>
          </a:p>
          <a:p>
            <a:pPr>
              <a:buFontTx/>
              <a:buChar char="-"/>
            </a:pPr>
            <a:r>
              <a:rPr lang="ca-ES" sz="1600" dirty="0"/>
              <a:t>Veure la correspondència de les valoracions entre persones.</a:t>
            </a:r>
          </a:p>
          <a:p>
            <a:pPr>
              <a:buFontTx/>
              <a:buChar char="-"/>
            </a:pPr>
            <a:endParaRPr lang="ca-ES" sz="1600" dirty="0"/>
          </a:p>
          <a:p>
            <a:pPr marL="0" indent="0">
              <a:buNone/>
            </a:pPr>
            <a:r>
              <a:rPr lang="ca-ES" sz="1600" b="1" dirty="0"/>
              <a:t>El sociograma de percepció</a:t>
            </a:r>
          </a:p>
          <a:p>
            <a:pPr marL="0" indent="0">
              <a:buNone/>
            </a:pPr>
            <a:r>
              <a:rPr lang="ca-ES" sz="1600" dirty="0"/>
              <a:t>És un test d’autopercepció social.</a:t>
            </a:r>
          </a:p>
          <a:p>
            <a:pPr marL="0" indent="0">
              <a:buNone/>
            </a:pPr>
            <a:r>
              <a:rPr lang="ca-ES" sz="1600" dirty="0"/>
              <a:t>Es demana a la persona que assenyali les persones del grup que li sembla que el triarien o rebutjarien per a una tasca determinada.</a:t>
            </a:r>
          </a:p>
          <a:p>
            <a:pPr marL="0" indent="0">
              <a:buNone/>
            </a:pPr>
            <a:r>
              <a:rPr lang="ca-ES" sz="1600" dirty="0"/>
              <a:t>Es posa en relleu la situació que la persona considera que ocupa en el grup.</a:t>
            </a:r>
          </a:p>
        </p:txBody>
      </p:sp>
    </p:spTree>
    <p:extLst>
      <p:ext uri="{BB962C8B-B14F-4D97-AF65-F5344CB8AC3E}">
        <p14:creationId xmlns:p14="http://schemas.microsoft.com/office/powerpoint/2010/main" val="19729507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C384EB3-5990-4861-A829-81531DC4CBE0}"/>
              </a:ext>
            </a:extLst>
          </p:cNvPr>
          <p:cNvSpPr>
            <a:spLocks noGrp="1"/>
          </p:cNvSpPr>
          <p:nvPr>
            <p:ph type="title"/>
          </p:nvPr>
        </p:nvSpPr>
        <p:spPr>
          <a:xfrm>
            <a:off x="838200" y="365125"/>
            <a:ext cx="7686822" cy="478937"/>
          </a:xfrm>
        </p:spPr>
        <p:txBody>
          <a:bodyPr>
            <a:normAutofit/>
          </a:bodyPr>
          <a:lstStyle/>
          <a:p>
            <a:r>
              <a:rPr lang="ca-ES" sz="2500" b="1" dirty="0"/>
              <a:t>2.1. La intervenció en grups</a:t>
            </a:r>
          </a:p>
        </p:txBody>
      </p:sp>
      <p:sp>
        <p:nvSpPr>
          <p:cNvPr id="3" name="Marcador de contenido 2">
            <a:extLst>
              <a:ext uri="{FF2B5EF4-FFF2-40B4-BE49-F238E27FC236}">
                <a16:creationId xmlns:a16="http://schemas.microsoft.com/office/drawing/2014/main" id="{1C269593-BDA5-406E-A64F-228F1B8C3F41}"/>
              </a:ext>
            </a:extLst>
          </p:cNvPr>
          <p:cNvSpPr>
            <a:spLocks noGrp="1"/>
          </p:cNvSpPr>
          <p:nvPr>
            <p:ph idx="1"/>
          </p:nvPr>
        </p:nvSpPr>
        <p:spPr>
          <a:xfrm>
            <a:off x="407963" y="844062"/>
            <a:ext cx="11535508" cy="6013938"/>
          </a:xfrm>
        </p:spPr>
        <p:txBody>
          <a:bodyPr>
            <a:normAutofit/>
          </a:bodyPr>
          <a:lstStyle/>
          <a:p>
            <a:pPr marL="0" indent="0" algn="just">
              <a:buNone/>
            </a:pPr>
            <a:r>
              <a:rPr lang="ca-ES" sz="1600" dirty="0"/>
              <a:t>El fet </a:t>
            </a:r>
            <a:r>
              <a:rPr lang="ca-ES" sz="1600" b="1" dirty="0"/>
              <a:t>d’intervenir en un grup </a:t>
            </a:r>
            <a:r>
              <a:rPr lang="ca-ES" sz="1600" dirty="0"/>
              <a:t>té com a objectiu ajudar-lo perquè funcioni, avanci, sigui productiu i assoleixi els seus </a:t>
            </a:r>
            <a:r>
              <a:rPr lang="ca-ES" sz="1600" u="sng" dirty="0"/>
              <a:t>fins</a:t>
            </a:r>
            <a:r>
              <a:rPr lang="ca-ES" sz="1600" dirty="0"/>
              <a:t>.</a:t>
            </a:r>
          </a:p>
          <a:p>
            <a:pPr marL="0" indent="0" algn="just">
              <a:buNone/>
            </a:pPr>
            <a:r>
              <a:rPr lang="ca-ES" sz="1600" dirty="0"/>
              <a:t>La persona que exerceix de </a:t>
            </a:r>
            <a:r>
              <a:rPr lang="ca-ES" sz="1600" u="sng" dirty="0"/>
              <a:t>dinamitzadora</a:t>
            </a:r>
            <a:r>
              <a:rPr lang="ca-ES" sz="1600" dirty="0"/>
              <a:t> haurà de guiar els processos grupals per aconseguir aquests objectius; per fer-ho, haurà de tenir en compte la fase en la qual es troba el grup, la cohesió d’aquest, la motivació dels components, així com l’abast dels objectius plantejats.</a:t>
            </a:r>
          </a:p>
          <a:p>
            <a:pPr marL="0" indent="0" algn="just">
              <a:buNone/>
            </a:pPr>
            <a:r>
              <a:rPr lang="ca-ES" sz="1600" dirty="0"/>
              <a:t>La formació, l’experiència i l’habilitat de la persona que exerceixi d’animadora seran fonamentals a l’hora d’escollir la tècnica adequada i perquè les activitats tinguin èxit.</a:t>
            </a:r>
          </a:p>
          <a:p>
            <a:pPr marL="0" indent="0" algn="just">
              <a:buNone/>
            </a:pPr>
            <a:r>
              <a:rPr lang="ca-ES" sz="1600" dirty="0"/>
              <a:t>La intervenció en grup requereix seleccionar unes tècniques específiques i aplicar-les mitjançant una </a:t>
            </a:r>
            <a:r>
              <a:rPr lang="ca-ES" sz="1600" i="1" dirty="0"/>
              <a:t>metodologia</a:t>
            </a:r>
            <a:r>
              <a:rPr lang="ca-ES" sz="1600" dirty="0"/>
              <a:t> que segueix unes pautes similars a les que s’han estudiat en altres mòduls.</a:t>
            </a:r>
          </a:p>
          <a:p>
            <a:pPr marL="0" indent="0" algn="just">
              <a:buNone/>
            </a:pPr>
            <a:r>
              <a:rPr lang="ca-ES" sz="1600" dirty="0"/>
              <a:t>Les</a:t>
            </a:r>
            <a:r>
              <a:rPr lang="ca-ES" sz="1600" b="1" dirty="0"/>
              <a:t> tècniques d’intervenció en grups </a:t>
            </a:r>
            <a:r>
              <a:rPr lang="ca-ES" sz="1600" dirty="0"/>
              <a:t>són un conjunt de procediments que utilitzem per aconseguir uns </a:t>
            </a:r>
            <a:r>
              <a:rPr lang="ca-ES" sz="1600" u="sng" dirty="0"/>
              <a:t>resultats</a:t>
            </a:r>
            <a:r>
              <a:rPr lang="ca-ES" sz="1600" dirty="0"/>
              <a:t> en els </a:t>
            </a:r>
            <a:r>
              <a:rPr lang="ca-ES" sz="1600" u="sng" dirty="0"/>
              <a:t>processos grupals</a:t>
            </a:r>
            <a:r>
              <a:rPr lang="ca-ES" sz="1600" dirty="0"/>
              <a:t>. En aquest nucli formatiu estudiarem:</a:t>
            </a:r>
          </a:p>
          <a:p>
            <a:pPr algn="just">
              <a:buFontTx/>
              <a:buChar char="-"/>
            </a:pPr>
            <a:r>
              <a:rPr lang="ca-ES" sz="1600" dirty="0"/>
              <a:t>Tècniques de formació de grups</a:t>
            </a:r>
            <a:endParaRPr lang="ca-ES" sz="1600" b="1" dirty="0"/>
          </a:p>
          <a:p>
            <a:pPr algn="just">
              <a:buFontTx/>
              <a:buChar char="-"/>
            </a:pPr>
            <a:r>
              <a:rPr lang="ca-ES" sz="1600" dirty="0"/>
              <a:t>Tècniques de dramatització</a:t>
            </a:r>
          </a:p>
          <a:p>
            <a:pPr algn="just">
              <a:buFontTx/>
              <a:buChar char="-"/>
            </a:pPr>
            <a:r>
              <a:rPr lang="ca-ES" sz="1600" dirty="0"/>
              <a:t>Dinàmiques de grup</a:t>
            </a:r>
          </a:p>
          <a:p>
            <a:pPr marL="0" indent="0" algn="just">
              <a:buNone/>
            </a:pPr>
            <a:r>
              <a:rPr lang="ca-ES" sz="1600" dirty="0"/>
              <a:t>Algunes de les característiques que solen presentar la majoria d’aquestes tècniques:</a:t>
            </a:r>
          </a:p>
          <a:p>
            <a:pPr algn="just">
              <a:buFontTx/>
              <a:buChar char="-"/>
            </a:pPr>
            <a:r>
              <a:rPr lang="ca-ES" sz="1600" b="1" dirty="0"/>
              <a:t>Caràcter pràctic i vivencial</a:t>
            </a:r>
            <a:r>
              <a:rPr lang="ca-ES" sz="1600" dirty="0"/>
              <a:t>, les situacions es viuen com si fossin reals.</a:t>
            </a:r>
          </a:p>
          <a:p>
            <a:pPr algn="just">
              <a:buFontTx/>
              <a:buChar char="-"/>
            </a:pPr>
            <a:r>
              <a:rPr lang="ca-ES" sz="1600" dirty="0"/>
              <a:t>Es fonamenten en la </a:t>
            </a:r>
            <a:r>
              <a:rPr lang="ca-ES" sz="1600" b="1" dirty="0"/>
              <a:t>participació</a:t>
            </a:r>
            <a:r>
              <a:rPr lang="ca-ES" sz="1600" dirty="0"/>
              <a:t> i la </a:t>
            </a:r>
            <a:r>
              <a:rPr lang="ca-ES" sz="1600" b="1" dirty="0"/>
              <a:t>motivació</a:t>
            </a:r>
            <a:r>
              <a:rPr lang="ca-ES" sz="1600" dirty="0"/>
              <a:t>.</a:t>
            </a:r>
          </a:p>
          <a:p>
            <a:pPr algn="just">
              <a:buFontTx/>
              <a:buChar char="-"/>
            </a:pPr>
            <a:r>
              <a:rPr lang="ca-ES" sz="1600" dirty="0"/>
              <a:t>Tenen un marcat </a:t>
            </a:r>
            <a:r>
              <a:rPr lang="ca-ES" sz="1600" b="1" dirty="0"/>
              <a:t>caràcter lúdic</a:t>
            </a:r>
            <a:r>
              <a:rPr lang="ca-ES" sz="1600" dirty="0"/>
              <a:t>, tot i que la seva finalitat no és només amenitzar, sinó que tenen més objectius.</a:t>
            </a:r>
          </a:p>
          <a:p>
            <a:pPr algn="just">
              <a:buFontTx/>
              <a:buChar char="-"/>
            </a:pPr>
            <a:r>
              <a:rPr lang="ca-ES" sz="1600" dirty="0"/>
              <a:t>Estimulen la </a:t>
            </a:r>
            <a:r>
              <a:rPr lang="ca-ES" sz="1600" b="1" dirty="0"/>
              <a:t>creativitat</a:t>
            </a:r>
            <a:r>
              <a:rPr lang="ca-ES" sz="1600" dirty="0"/>
              <a:t> i l’aflorament </a:t>
            </a:r>
            <a:r>
              <a:rPr lang="ca-ES" sz="1600" b="1" dirty="0"/>
              <a:t>d’emocions, </a:t>
            </a:r>
            <a:r>
              <a:rPr lang="ca-ES" sz="1600" dirty="0"/>
              <a:t>perquè es dona curs i plena llibertat a l’expressió de les persones.</a:t>
            </a:r>
          </a:p>
          <a:p>
            <a:pPr marL="0" indent="0" algn="just">
              <a:buNone/>
            </a:pPr>
            <a:r>
              <a:rPr lang="ca-ES" sz="1600" dirty="0"/>
              <a:t>Les tècniques mai són un fi en sí mateixes, sinó un </a:t>
            </a:r>
            <a:r>
              <a:rPr lang="ca-ES" sz="1600" u="sng" dirty="0"/>
              <a:t>mitjà</a:t>
            </a:r>
            <a:r>
              <a:rPr lang="ca-ES" sz="1600" dirty="0"/>
              <a:t> per aconseguir uns </a:t>
            </a:r>
            <a:r>
              <a:rPr lang="ca-ES" sz="1600" u="sng" dirty="0"/>
              <a:t>objectius</a:t>
            </a:r>
            <a:r>
              <a:rPr lang="ca-ES" sz="1600" dirty="0"/>
              <a:t> determinats.</a:t>
            </a:r>
          </a:p>
        </p:txBody>
      </p:sp>
    </p:spTree>
    <p:extLst>
      <p:ext uri="{BB962C8B-B14F-4D97-AF65-F5344CB8AC3E}">
        <p14:creationId xmlns:p14="http://schemas.microsoft.com/office/powerpoint/2010/main" val="40742046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DC9AB27-8B49-4219-99AD-31621339E823}"/>
              </a:ext>
            </a:extLst>
          </p:cNvPr>
          <p:cNvSpPr>
            <a:spLocks noGrp="1"/>
          </p:cNvSpPr>
          <p:nvPr>
            <p:ph type="title"/>
          </p:nvPr>
        </p:nvSpPr>
        <p:spPr>
          <a:xfrm>
            <a:off x="838200" y="365126"/>
            <a:ext cx="10515600" cy="315912"/>
          </a:xfrm>
        </p:spPr>
        <p:txBody>
          <a:bodyPr>
            <a:normAutofit fontScale="90000"/>
          </a:bodyPr>
          <a:lstStyle/>
          <a:p>
            <a:r>
              <a:rPr lang="ca-ES" sz="2200" b="1" dirty="0"/>
              <a:t>2.1.1. La metodologia de la intervenció</a:t>
            </a:r>
          </a:p>
        </p:txBody>
      </p:sp>
      <p:sp>
        <p:nvSpPr>
          <p:cNvPr id="3" name="Marcador de contenido 2">
            <a:extLst>
              <a:ext uri="{FF2B5EF4-FFF2-40B4-BE49-F238E27FC236}">
                <a16:creationId xmlns:a16="http://schemas.microsoft.com/office/drawing/2014/main" id="{B5E1FF42-C1DB-4DF2-90CC-35140F0986AE}"/>
              </a:ext>
            </a:extLst>
          </p:cNvPr>
          <p:cNvSpPr>
            <a:spLocks noGrp="1"/>
          </p:cNvSpPr>
          <p:nvPr>
            <p:ph idx="1"/>
          </p:nvPr>
        </p:nvSpPr>
        <p:spPr>
          <a:xfrm>
            <a:off x="337625" y="801858"/>
            <a:ext cx="11690252" cy="5691016"/>
          </a:xfrm>
        </p:spPr>
        <p:txBody>
          <a:bodyPr>
            <a:normAutofit/>
          </a:bodyPr>
          <a:lstStyle/>
          <a:p>
            <a:pPr marL="0" indent="0">
              <a:buNone/>
            </a:pPr>
            <a:r>
              <a:rPr lang="ca-ES" sz="1600" dirty="0"/>
              <a:t>La intervenció en grups es concretarà en el </a:t>
            </a:r>
            <a:r>
              <a:rPr lang="ca-ES" sz="1600" u="sng" dirty="0"/>
              <a:t>disseny</a:t>
            </a:r>
            <a:r>
              <a:rPr lang="ca-ES" sz="1600" dirty="0"/>
              <a:t> i la </a:t>
            </a:r>
            <a:r>
              <a:rPr lang="ca-ES" sz="1600" u="sng" dirty="0"/>
              <a:t>realització</a:t>
            </a:r>
            <a:r>
              <a:rPr lang="ca-ES" sz="1600" dirty="0"/>
              <a:t> d’activitats. Les activitats requereixen d’una programació que es compon de tres fases: </a:t>
            </a:r>
            <a:r>
              <a:rPr lang="ca-ES" sz="1600" u="sng" dirty="0"/>
              <a:t>planificació</a:t>
            </a:r>
            <a:r>
              <a:rPr lang="ca-ES" sz="1600" dirty="0"/>
              <a:t>, </a:t>
            </a:r>
            <a:r>
              <a:rPr lang="ca-ES" sz="1600" u="sng" dirty="0"/>
              <a:t>execució</a:t>
            </a:r>
            <a:r>
              <a:rPr lang="ca-ES" sz="1600" dirty="0"/>
              <a:t> i </a:t>
            </a:r>
            <a:r>
              <a:rPr lang="ca-ES" sz="1600" u="sng" dirty="0"/>
              <a:t>avaluació</a:t>
            </a:r>
            <a:r>
              <a:rPr lang="ca-ES" sz="1600" dirty="0"/>
              <a:t>.</a:t>
            </a:r>
          </a:p>
          <a:p>
            <a:pPr marL="0" indent="0">
              <a:buNone/>
            </a:pPr>
            <a:r>
              <a:rPr lang="ca-ES" sz="1600" b="1" dirty="0"/>
              <a:t>Planificació de l’activitat</a:t>
            </a:r>
          </a:p>
          <a:p>
            <a:pPr marL="0" indent="0">
              <a:buNone/>
            </a:pPr>
            <a:r>
              <a:rPr lang="ca-ES" sz="1600" dirty="0"/>
              <a:t>En l’elecció i planificació de les activitats caldrà tenir en compte una sèrie de factors.</a:t>
            </a:r>
          </a:p>
          <a:p>
            <a:pPr>
              <a:buFontTx/>
              <a:buChar char="-"/>
            </a:pPr>
            <a:r>
              <a:rPr lang="ca-ES" sz="1600" i="1" dirty="0"/>
              <a:t>Determinació de necessitats, formulació d’objectius i selecció de tècniques</a:t>
            </a:r>
            <a:r>
              <a:rPr lang="ca-ES" sz="1600" dirty="0"/>
              <a:t>. Valoració de les necessitats que el grup presenta i, a partir d’aquestes, elaborar els objectius que vulguem aconseguir. En funció d’aquests objectius, se seleccionaran les tècniques adequades.</a:t>
            </a:r>
          </a:p>
          <a:p>
            <a:pPr marL="0" indent="0">
              <a:buNone/>
            </a:pPr>
            <a:r>
              <a:rPr lang="ca-ES" sz="1600" dirty="0"/>
              <a:t>! Un aspecte d’importància vital a l’hora de dissenyar una activitat de grup és l’impacte emocional que pot produir. Per aquesta raó, es recomana que els professionals que no estiguin prou formats en comportament humà utilitzin dinàmiques que tinguin un impacte emocional baix.</a:t>
            </a:r>
          </a:p>
          <a:p>
            <a:pPr>
              <a:buFontTx/>
              <a:buChar char="-"/>
            </a:pPr>
            <a:r>
              <a:rPr lang="ca-ES" sz="1600" i="1" dirty="0"/>
              <a:t>Les característiques del grup. </a:t>
            </a:r>
            <a:endParaRPr lang="ca-ES" sz="1600" dirty="0"/>
          </a:p>
          <a:p>
            <a:pPr lvl="1">
              <a:buFontTx/>
              <a:buChar char="-"/>
            </a:pPr>
            <a:r>
              <a:rPr lang="ca-ES" sz="1600" i="1" dirty="0"/>
              <a:t>Els integrants. </a:t>
            </a:r>
            <a:r>
              <a:rPr lang="ca-ES" sz="1600" dirty="0"/>
              <a:t>S’hauran d’establir criteris per seleccionar-los: edat, interessos, necessitats, nivell educatiu, cultura o país, motivacions i expectatives, experiència en dinàmiques de grup...</a:t>
            </a:r>
          </a:p>
          <a:p>
            <a:pPr lvl="1">
              <a:buFontTx/>
              <a:buChar char="-"/>
            </a:pPr>
            <a:r>
              <a:rPr lang="ca-ES" sz="1600" i="1" dirty="0"/>
              <a:t>La mida del grup. </a:t>
            </a:r>
            <a:r>
              <a:rPr lang="ca-ES" sz="1600" dirty="0"/>
              <a:t>Cada activitat exigeix un nombre determinat de participants. Si n’hi ha massa, un recurs útil és dividir el grup en </a:t>
            </a:r>
            <a:r>
              <a:rPr lang="ca-ES" sz="1600" dirty="0" err="1"/>
              <a:t>sub</a:t>
            </a:r>
            <a:r>
              <a:rPr lang="ca-ES" sz="1600" dirty="0"/>
              <a:t>-grups, seguint algunes tècniques.</a:t>
            </a:r>
          </a:p>
          <a:p>
            <a:pPr lvl="1">
              <a:buFontTx/>
              <a:buChar char="-"/>
            </a:pPr>
            <a:r>
              <a:rPr lang="ca-ES" sz="1600" i="1" dirty="0"/>
              <a:t>Grups permanents o ocasionals. </a:t>
            </a:r>
            <a:r>
              <a:rPr lang="ca-ES" sz="1600" dirty="0"/>
              <a:t>Tot i que de vegades es podrà treballar amb un grup fix (per exemple, en una aula) en la majoria dels casos es tractarà de grups amb els quals no caldrà seguir un procés a llarg termini.</a:t>
            </a:r>
          </a:p>
          <a:p>
            <a:pPr marL="457200" lvl="1" indent="0">
              <a:buNone/>
            </a:pPr>
            <a:r>
              <a:rPr lang="ca-ES" sz="1600" dirty="0"/>
              <a:t>Els objectius i el nivell de desenvolupament d’un grup fix no resulten comparables amb els que es persegueixen quan es treballa amb grups ocasionals.</a:t>
            </a:r>
          </a:p>
          <a:p>
            <a:pPr marL="457200" lvl="1" indent="0">
              <a:buNone/>
            </a:pPr>
            <a:r>
              <a:rPr lang="ca-ES" sz="1600" dirty="0"/>
              <a:t>! L’animador/a ha de tenir en compte que per conduir les activitats amb grups grans es requereix més experiència i preparació. En canvi, en els grups petits, les relacions són més disteses, i hi ha més possibilitat d’interacció, més cohesió i permissivitat.</a:t>
            </a:r>
          </a:p>
        </p:txBody>
      </p:sp>
    </p:spTree>
    <p:extLst>
      <p:ext uri="{BB962C8B-B14F-4D97-AF65-F5344CB8AC3E}">
        <p14:creationId xmlns:p14="http://schemas.microsoft.com/office/powerpoint/2010/main" val="20757065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83C12F85-45FC-4F93-AABD-A4FEC3DF8886}"/>
              </a:ext>
            </a:extLst>
          </p:cNvPr>
          <p:cNvSpPr>
            <a:spLocks noGrp="1"/>
          </p:cNvSpPr>
          <p:nvPr>
            <p:ph idx="1"/>
          </p:nvPr>
        </p:nvSpPr>
        <p:spPr>
          <a:xfrm>
            <a:off x="365760" y="379828"/>
            <a:ext cx="11521440" cy="6203852"/>
          </a:xfrm>
        </p:spPr>
        <p:txBody>
          <a:bodyPr>
            <a:normAutofit/>
          </a:bodyPr>
          <a:lstStyle/>
          <a:p>
            <a:pPr>
              <a:buFontTx/>
              <a:buChar char="-"/>
            </a:pPr>
            <a:r>
              <a:rPr lang="ca-ES" sz="1600" i="1" dirty="0"/>
              <a:t>Planificació dels recursos.</a:t>
            </a:r>
          </a:p>
          <a:p>
            <a:pPr>
              <a:buFontTx/>
              <a:buChar char="-"/>
            </a:pPr>
            <a:endParaRPr lang="ca-ES" sz="1600" i="1" dirty="0"/>
          </a:p>
          <a:p>
            <a:pPr lvl="1">
              <a:buFontTx/>
              <a:buChar char="-"/>
            </a:pPr>
            <a:r>
              <a:rPr lang="ca-ES" sz="1600" i="1" dirty="0"/>
              <a:t>L’espai. </a:t>
            </a:r>
            <a:r>
              <a:rPr lang="ca-ES" sz="1600" dirty="0"/>
              <a:t>L’espai en el qual es realitzarà l’activitat s’ha de reflectir en la planificació. No es pot aglomerar un grup en un espai petit, insalubre o poc il·luminat, o on pugui haver-hi barreres físiques de comunicació.</a:t>
            </a:r>
          </a:p>
          <a:p>
            <a:pPr lvl="1">
              <a:buFontTx/>
              <a:buChar char="-"/>
            </a:pPr>
            <a:endParaRPr lang="ca-ES" sz="1600" dirty="0"/>
          </a:p>
          <a:p>
            <a:pPr lvl="1">
              <a:buFontTx/>
              <a:buChar char="-"/>
            </a:pPr>
            <a:r>
              <a:rPr lang="ca-ES" sz="1600" i="1" dirty="0"/>
              <a:t>El temps</a:t>
            </a:r>
            <a:r>
              <a:rPr lang="ca-ES" sz="1600" dirty="0"/>
              <a:t>. Cada activitat ha de tenir una durada prèviament establerta. En cap cas es pot deixar una activitat a mig fer, ja que això impediria aconseguir els objectius previstos. D’altra banda, no només cal tenir en compte el temps real de l’activitat per sí mateixa, sinó també el que, una vegada finalitzada l’activitat, es destina a les conclusions i reflexions amb el grup.</a:t>
            </a:r>
          </a:p>
          <a:p>
            <a:pPr lvl="1">
              <a:buFontTx/>
              <a:buChar char="-"/>
            </a:pPr>
            <a:endParaRPr lang="ca-ES" sz="1600" dirty="0"/>
          </a:p>
          <a:p>
            <a:pPr lvl="1">
              <a:buFontTx/>
              <a:buChar char="-"/>
            </a:pPr>
            <a:r>
              <a:rPr lang="ca-ES" sz="1600" i="1" dirty="0"/>
              <a:t>Els materials</a:t>
            </a:r>
            <a:r>
              <a:rPr lang="ca-ES" sz="1600" dirty="0"/>
              <a:t>. Algunes activitats requeriran equips o materials diversos. Convé que el material estigui a l’abast dels participants quan es necessiti i que s’hagi preparat prèviament, per evitar les presses i la improvisació innecessària.</a:t>
            </a:r>
          </a:p>
          <a:p>
            <a:pPr lvl="1">
              <a:buFontTx/>
              <a:buChar char="-"/>
            </a:pPr>
            <a:endParaRPr lang="ca-ES" sz="1600" dirty="0"/>
          </a:p>
          <a:p>
            <a:pPr marL="457200" lvl="1" indent="0">
              <a:buNone/>
            </a:pPr>
            <a:r>
              <a:rPr lang="ca-ES" sz="1600" dirty="0"/>
              <a:t>! En el moment de planificar qualsevol activitat cal tenir en compte si hi ha persones amb necessitats educatives especials (NEE) que poden requerir adaptacions en: espai, temps (més espai, més temps...), adaptacions de material, suports humans addicionals...</a:t>
            </a:r>
          </a:p>
          <a:p>
            <a:pPr marL="457200" lvl="1" indent="0">
              <a:buNone/>
            </a:pPr>
            <a:endParaRPr lang="ca-ES" sz="1600" i="1" dirty="0"/>
          </a:p>
        </p:txBody>
      </p:sp>
    </p:spTree>
    <p:extLst>
      <p:ext uri="{BB962C8B-B14F-4D97-AF65-F5344CB8AC3E}">
        <p14:creationId xmlns:p14="http://schemas.microsoft.com/office/powerpoint/2010/main" val="29262951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C9CAE016-B047-4A8D-A162-90E03318ACF2}"/>
              </a:ext>
            </a:extLst>
          </p:cNvPr>
          <p:cNvSpPr>
            <a:spLocks noGrp="1"/>
          </p:cNvSpPr>
          <p:nvPr>
            <p:ph idx="1"/>
          </p:nvPr>
        </p:nvSpPr>
        <p:spPr>
          <a:xfrm>
            <a:off x="464233" y="309488"/>
            <a:ext cx="11451101" cy="6260123"/>
          </a:xfrm>
        </p:spPr>
        <p:txBody>
          <a:bodyPr>
            <a:normAutofit/>
          </a:bodyPr>
          <a:lstStyle/>
          <a:p>
            <a:pPr marL="0" indent="0">
              <a:buNone/>
            </a:pPr>
            <a:r>
              <a:rPr lang="ca-ES" sz="1600" i="1" dirty="0"/>
              <a:t>- La fitxa d’activitat</a:t>
            </a:r>
          </a:p>
        </p:txBody>
      </p:sp>
      <p:pic>
        <p:nvPicPr>
          <p:cNvPr id="5" name="Imagen 4">
            <a:extLst>
              <a:ext uri="{FF2B5EF4-FFF2-40B4-BE49-F238E27FC236}">
                <a16:creationId xmlns:a16="http://schemas.microsoft.com/office/drawing/2014/main" id="{52F24FB8-90EE-422E-A718-79FCE47E85EA}"/>
              </a:ext>
            </a:extLst>
          </p:cNvPr>
          <p:cNvPicPr>
            <a:picLocks noChangeAspect="1"/>
          </p:cNvPicPr>
          <p:nvPr/>
        </p:nvPicPr>
        <p:blipFill rotWithShape="1">
          <a:blip r:embed="rId2"/>
          <a:srcRect l="32539" t="25219" r="25923" b="16908"/>
          <a:stretch/>
        </p:blipFill>
        <p:spPr>
          <a:xfrm>
            <a:off x="2602524" y="661418"/>
            <a:ext cx="6428934" cy="5035998"/>
          </a:xfrm>
          <a:prstGeom prst="rect">
            <a:avLst/>
          </a:prstGeom>
        </p:spPr>
      </p:pic>
    </p:spTree>
    <p:extLst>
      <p:ext uri="{BB962C8B-B14F-4D97-AF65-F5344CB8AC3E}">
        <p14:creationId xmlns:p14="http://schemas.microsoft.com/office/powerpoint/2010/main" val="20127473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DC8525CE-45B5-4363-A9BE-0824922E1886}"/>
              </a:ext>
            </a:extLst>
          </p:cNvPr>
          <p:cNvSpPr>
            <a:spLocks noGrp="1"/>
          </p:cNvSpPr>
          <p:nvPr>
            <p:ph idx="1"/>
          </p:nvPr>
        </p:nvSpPr>
        <p:spPr>
          <a:xfrm>
            <a:off x="492370" y="351692"/>
            <a:ext cx="11366696" cy="6217920"/>
          </a:xfrm>
        </p:spPr>
        <p:txBody>
          <a:bodyPr>
            <a:normAutofit/>
          </a:bodyPr>
          <a:lstStyle/>
          <a:p>
            <a:pPr marL="0" indent="0">
              <a:buNone/>
            </a:pPr>
            <a:r>
              <a:rPr lang="ca-ES" sz="1600" b="1" dirty="0"/>
              <a:t>Execució</a:t>
            </a:r>
          </a:p>
          <a:p>
            <a:pPr marL="0" indent="0">
              <a:buNone/>
            </a:pPr>
            <a:r>
              <a:rPr lang="ca-ES" sz="1600" dirty="0"/>
              <a:t>Si l’activitat s’ha planificat adequadament, el fet de posar-la en pràctica no ha de presentar massa dificultats. De tota manera, l’habilitat de la persona que exerceix d’animadora serà fonamental perquè l’activitat tingui èxit. Per això és necessari que l’animador/a:</a:t>
            </a:r>
          </a:p>
          <a:p>
            <a:pPr>
              <a:buFontTx/>
              <a:buChar char="-"/>
            </a:pPr>
            <a:r>
              <a:rPr lang="ca-ES" sz="1600" dirty="0"/>
              <a:t>Conegui els </a:t>
            </a:r>
            <a:r>
              <a:rPr lang="ca-ES" sz="1600" u="sng" dirty="0"/>
              <a:t>fonaments teòrics </a:t>
            </a:r>
            <a:r>
              <a:rPr lang="ca-ES" sz="1600" dirty="0"/>
              <a:t>i l’estructura de cada tècnica.</a:t>
            </a:r>
          </a:p>
          <a:p>
            <a:pPr>
              <a:buFontTx/>
              <a:buChar char="-"/>
            </a:pPr>
            <a:r>
              <a:rPr lang="ca-ES" sz="1600" dirty="0"/>
              <a:t>Segueixi els </a:t>
            </a:r>
            <a:r>
              <a:rPr lang="ca-ES" sz="1600" u="sng" dirty="0"/>
              <a:t>procediments</a:t>
            </a:r>
            <a:r>
              <a:rPr lang="ca-ES" sz="1600" dirty="0"/>
              <a:t> establerts prèviament.</a:t>
            </a:r>
          </a:p>
          <a:p>
            <a:pPr>
              <a:buFontTx/>
              <a:buChar char="-"/>
            </a:pPr>
            <a:r>
              <a:rPr lang="ca-ES" sz="1600" dirty="0"/>
              <a:t>Apliqui les tècniques amb </a:t>
            </a:r>
            <a:r>
              <a:rPr lang="ca-ES" sz="1600" u="sng" dirty="0"/>
              <a:t>objectius</a:t>
            </a:r>
            <a:r>
              <a:rPr lang="ca-ES" sz="1600" dirty="0"/>
              <a:t> clars i concrets.</a:t>
            </a:r>
          </a:p>
          <a:p>
            <a:pPr>
              <a:buFontTx/>
              <a:buChar char="-"/>
            </a:pPr>
            <a:r>
              <a:rPr lang="ca-ES" sz="1600" dirty="0"/>
              <a:t>No posi en pràctica activitats que durin </a:t>
            </a:r>
            <a:r>
              <a:rPr lang="ca-ES" sz="1600" u="sng" dirty="0"/>
              <a:t>més</a:t>
            </a:r>
            <a:r>
              <a:rPr lang="ca-ES" sz="1600" dirty="0"/>
              <a:t> que el </a:t>
            </a:r>
            <a:r>
              <a:rPr lang="ca-ES" sz="1600" u="sng" dirty="0"/>
              <a:t>temps</a:t>
            </a:r>
            <a:r>
              <a:rPr lang="ca-ES" sz="1600" dirty="0"/>
              <a:t> de què disposa.</a:t>
            </a:r>
          </a:p>
          <a:p>
            <a:pPr>
              <a:buFontTx/>
              <a:buChar char="-"/>
            </a:pPr>
            <a:r>
              <a:rPr lang="ca-ES" sz="1600" dirty="0"/>
              <a:t>Conegui les </a:t>
            </a:r>
            <a:r>
              <a:rPr lang="ca-ES" sz="1600" u="sng" dirty="0"/>
              <a:t>característiques</a:t>
            </a:r>
            <a:r>
              <a:rPr lang="ca-ES" sz="1600" dirty="0"/>
              <a:t> del grup.</a:t>
            </a:r>
          </a:p>
          <a:p>
            <a:pPr>
              <a:buFontTx/>
              <a:buChar char="-"/>
            </a:pPr>
            <a:r>
              <a:rPr lang="ca-ES" sz="1600" dirty="0"/>
              <a:t>Eviti la </a:t>
            </a:r>
            <a:r>
              <a:rPr lang="ca-ES" sz="1600" u="sng" dirty="0"/>
              <a:t>competitivitat</a:t>
            </a:r>
            <a:r>
              <a:rPr lang="ca-ES" sz="1600" dirty="0"/>
              <a:t>.</a:t>
            </a:r>
          </a:p>
          <a:p>
            <a:pPr>
              <a:buFontTx/>
              <a:buChar char="-"/>
            </a:pPr>
            <a:r>
              <a:rPr lang="ca-ES" sz="1600" dirty="0"/>
              <a:t>Fomenti la </a:t>
            </a:r>
            <a:r>
              <a:rPr lang="ca-ES" sz="1600" u="sng" dirty="0"/>
              <a:t>participació</a:t>
            </a:r>
            <a:r>
              <a:rPr lang="ca-ES" sz="1600" dirty="0"/>
              <a:t> en un clima de creativitat i </a:t>
            </a:r>
            <a:r>
              <a:rPr lang="ca-ES" sz="1600" u="sng" dirty="0"/>
              <a:t>respecte</a:t>
            </a:r>
            <a:r>
              <a:rPr lang="ca-ES" sz="1600" dirty="0"/>
              <a:t>.</a:t>
            </a:r>
          </a:p>
          <a:p>
            <a:pPr>
              <a:buFontTx/>
              <a:buChar char="-"/>
            </a:pPr>
            <a:r>
              <a:rPr lang="ca-ES" sz="1600" dirty="0"/>
              <a:t>S’asseguri que tots els participants </a:t>
            </a:r>
            <a:r>
              <a:rPr lang="ca-ES" sz="1600" u="sng" dirty="0"/>
              <a:t>comprenen</a:t>
            </a:r>
            <a:r>
              <a:rPr lang="ca-ES" sz="1600" dirty="0"/>
              <a:t> en què consisteix cada activitat i n’acceptin les </a:t>
            </a:r>
            <a:r>
              <a:rPr lang="ca-ES" sz="1600" u="sng" dirty="0"/>
              <a:t>regles</a:t>
            </a:r>
            <a:r>
              <a:rPr lang="ca-ES" sz="1600" dirty="0"/>
              <a:t>.</a:t>
            </a:r>
          </a:p>
          <a:p>
            <a:pPr>
              <a:buFontTx/>
              <a:buChar char="-"/>
            </a:pPr>
            <a:r>
              <a:rPr lang="ca-ES" sz="1600" dirty="0"/>
              <a:t>Faci una </a:t>
            </a:r>
            <a:r>
              <a:rPr lang="ca-ES" sz="1600" u="sng" dirty="0"/>
              <a:t>avaluació (reflexió) </a:t>
            </a:r>
            <a:r>
              <a:rPr lang="ca-ES" sz="1600" dirty="0"/>
              <a:t>amb el grup una vegada acabi l’activitat.</a:t>
            </a:r>
          </a:p>
          <a:p>
            <a:pPr>
              <a:buFontTx/>
              <a:buChar char="-"/>
            </a:pPr>
            <a:endParaRPr lang="ca-ES" sz="1600" dirty="0"/>
          </a:p>
          <a:p>
            <a:pPr marL="0" indent="0">
              <a:buNone/>
            </a:pPr>
            <a:r>
              <a:rPr lang="ca-ES" sz="1600" b="1" dirty="0"/>
              <a:t>Avaluació</a:t>
            </a:r>
          </a:p>
          <a:p>
            <a:pPr marL="0" indent="0">
              <a:buNone/>
            </a:pPr>
            <a:r>
              <a:rPr lang="ca-ES" sz="1600" dirty="0"/>
              <a:t>Una vegada acabada l’activitat, s’ha d’animar els participants a expressar les seves opinions sobre l’experiència i a </a:t>
            </a:r>
            <a:r>
              <a:rPr lang="ca-ES" sz="1600" u="sng" dirty="0"/>
              <a:t>reflexionar</a:t>
            </a:r>
            <a:r>
              <a:rPr lang="ca-ES" sz="1600" dirty="0"/>
              <a:t> sobre tot allò que han experimentat, sentit o </a:t>
            </a:r>
            <a:r>
              <a:rPr lang="ca-ES" sz="1600" u="sng" dirty="0"/>
              <a:t>après</a:t>
            </a:r>
            <a:r>
              <a:rPr lang="ca-ES" sz="1600" dirty="0"/>
              <a:t>. El professional procurarà que es creï un clima de confiança, llibertat i respecte que faciliti el </a:t>
            </a:r>
            <a:r>
              <a:rPr lang="ca-ES" sz="1600" u="sng" dirty="0"/>
              <a:t>debat</a:t>
            </a:r>
            <a:r>
              <a:rPr lang="ca-ES" sz="1600" dirty="0"/>
              <a:t>.</a:t>
            </a:r>
          </a:p>
        </p:txBody>
      </p:sp>
    </p:spTree>
    <p:extLst>
      <p:ext uri="{BB962C8B-B14F-4D97-AF65-F5344CB8AC3E}">
        <p14:creationId xmlns:p14="http://schemas.microsoft.com/office/powerpoint/2010/main" val="32910975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8128E406-E9E9-42DE-8E3C-1340DA0599A7}"/>
              </a:ext>
            </a:extLst>
          </p:cNvPr>
          <p:cNvSpPr>
            <a:spLocks noGrp="1"/>
          </p:cNvSpPr>
          <p:nvPr>
            <p:ph idx="1"/>
          </p:nvPr>
        </p:nvSpPr>
        <p:spPr>
          <a:xfrm>
            <a:off x="478301" y="492368"/>
            <a:ext cx="11366695" cy="5992837"/>
          </a:xfrm>
        </p:spPr>
        <p:txBody>
          <a:bodyPr>
            <a:normAutofit/>
          </a:bodyPr>
          <a:lstStyle/>
          <a:p>
            <a:pPr marL="0" indent="0">
              <a:buNone/>
            </a:pPr>
            <a:r>
              <a:rPr lang="ca-ES" sz="1600" dirty="0"/>
              <a:t>De la mateixa manera, s’encoratjarà les persones més tímides o introvertides a expressar-se, sense posar-les mai en evidència. No es tracta de corregir errors, sinó més aviat de permetre que el grup orienti la participació d’aquests membres en l’experiència.</a:t>
            </a:r>
          </a:p>
          <a:p>
            <a:pPr marL="0" indent="0">
              <a:buNone/>
            </a:pPr>
            <a:r>
              <a:rPr lang="ca-ES" sz="1600" dirty="0"/>
              <a:t>Finalment, és important que el grup pugui identificar els punts clau del seu propi aprenentatge: Què han après? Com se senten?</a:t>
            </a:r>
          </a:p>
          <a:p>
            <a:pPr marL="0" indent="0">
              <a:buNone/>
            </a:pPr>
            <a:r>
              <a:rPr lang="ca-ES" sz="1600" dirty="0"/>
              <a:t>A partir de les aportacions recollides, es valorarà si l’activitat ha estat </a:t>
            </a:r>
            <a:r>
              <a:rPr lang="ca-ES" sz="1600" u="sng" dirty="0"/>
              <a:t>útil</a:t>
            </a:r>
            <a:r>
              <a:rPr lang="ca-ES" sz="1600" dirty="0"/>
              <a:t>, si ha servit per als </a:t>
            </a:r>
            <a:r>
              <a:rPr lang="ca-ES" sz="1600" u="sng" dirty="0"/>
              <a:t>objectius</a:t>
            </a:r>
            <a:r>
              <a:rPr lang="ca-ES" sz="1600" dirty="0"/>
              <a:t> plantejats, si els participants s’ho han passat bé, etc.</a:t>
            </a:r>
          </a:p>
          <a:p>
            <a:pPr marL="0" indent="0">
              <a:buNone/>
            </a:pPr>
            <a:r>
              <a:rPr lang="ca-ES" sz="1600" dirty="0"/>
              <a:t>Amb totes aquestes consideracions s’estarà en disposició de decidir si és una activitat que caldrà repetir en el futur i, en cas afirmatiu, quines modificacions o retocs s’hi ha d’incorporar.</a:t>
            </a:r>
          </a:p>
        </p:txBody>
      </p:sp>
      <p:pic>
        <p:nvPicPr>
          <p:cNvPr id="5" name="Imagen 4">
            <a:extLst>
              <a:ext uri="{FF2B5EF4-FFF2-40B4-BE49-F238E27FC236}">
                <a16:creationId xmlns:a16="http://schemas.microsoft.com/office/drawing/2014/main" id="{4BF810BE-73FA-4720-88F5-9B8DA497D21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67150" y="2742761"/>
            <a:ext cx="4457700" cy="3257550"/>
          </a:xfrm>
          <a:prstGeom prst="rect">
            <a:avLst/>
          </a:prstGeom>
        </p:spPr>
      </p:pic>
    </p:spTree>
    <p:extLst>
      <p:ext uri="{BB962C8B-B14F-4D97-AF65-F5344CB8AC3E}">
        <p14:creationId xmlns:p14="http://schemas.microsoft.com/office/powerpoint/2010/main" val="19738978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50277F0-03DC-48B8-BE1B-3F72220D2C73}"/>
              </a:ext>
            </a:extLst>
          </p:cNvPr>
          <p:cNvSpPr>
            <a:spLocks noGrp="1"/>
          </p:cNvSpPr>
          <p:nvPr>
            <p:ph type="title"/>
          </p:nvPr>
        </p:nvSpPr>
        <p:spPr>
          <a:xfrm>
            <a:off x="838200" y="365125"/>
            <a:ext cx="6294120" cy="436733"/>
          </a:xfrm>
        </p:spPr>
        <p:txBody>
          <a:bodyPr>
            <a:normAutofit/>
          </a:bodyPr>
          <a:lstStyle/>
          <a:p>
            <a:r>
              <a:rPr lang="ca-ES" sz="2500" b="1" dirty="0"/>
              <a:t>2.2. Tècniques de formació de grups</a:t>
            </a:r>
          </a:p>
        </p:txBody>
      </p:sp>
      <p:sp>
        <p:nvSpPr>
          <p:cNvPr id="3" name="Marcador de contenido 2">
            <a:extLst>
              <a:ext uri="{FF2B5EF4-FFF2-40B4-BE49-F238E27FC236}">
                <a16:creationId xmlns:a16="http://schemas.microsoft.com/office/drawing/2014/main" id="{C1D7C2AE-578F-4B4B-922B-F504D3C54E44}"/>
              </a:ext>
            </a:extLst>
          </p:cNvPr>
          <p:cNvSpPr>
            <a:spLocks noGrp="1"/>
          </p:cNvSpPr>
          <p:nvPr>
            <p:ph idx="1"/>
          </p:nvPr>
        </p:nvSpPr>
        <p:spPr>
          <a:xfrm>
            <a:off x="295421" y="801858"/>
            <a:ext cx="11718387" cy="5809957"/>
          </a:xfrm>
        </p:spPr>
        <p:txBody>
          <a:bodyPr>
            <a:normAutofit/>
          </a:bodyPr>
          <a:lstStyle/>
          <a:p>
            <a:pPr marL="0" indent="0">
              <a:buNone/>
            </a:pPr>
            <a:r>
              <a:rPr lang="ca-ES" sz="1600" dirty="0"/>
              <a:t>Quan es treballa amb grups grans es fa inevitable, en primer lloc, distribuir els participants en subgrups, per poder dur a terme les diferents activitats, però cal saber quins criteris utilitzar (per exemple, deixar o no que els participants s’agrupin voluntàriament). Les respostes a aquesta i altres preguntes estaran condicionades pels objectius de l’activitat, per la fase en la qual es troba el grup i per la sensibilitat de la persona que el condueix.</a:t>
            </a:r>
          </a:p>
          <a:p>
            <a:pPr marL="0" indent="0">
              <a:buNone/>
            </a:pPr>
            <a:r>
              <a:rPr lang="ca-ES" sz="1600" dirty="0"/>
              <a:t>En qualsevol cas, l’important és disposar d’un repertori de tècniques tan ampli i divers com sigui possible per poder triar la més adequada a cada moment.</a:t>
            </a:r>
          </a:p>
          <a:p>
            <a:pPr marL="0" indent="0">
              <a:buNone/>
            </a:pPr>
            <a:r>
              <a:rPr lang="ca-ES" sz="1600" dirty="0"/>
              <a:t>Algunes de les principals tècniques:</a:t>
            </a:r>
          </a:p>
          <a:p>
            <a:pPr marL="0" indent="0">
              <a:buNone/>
            </a:pPr>
            <a:r>
              <a:rPr lang="ca-ES" sz="1600" i="1" dirty="0"/>
              <a:t>Agrupació lliure</a:t>
            </a:r>
          </a:p>
          <a:p>
            <a:pPr>
              <a:buFontTx/>
              <a:buChar char="-"/>
            </a:pPr>
            <a:r>
              <a:rPr lang="ca-ES" sz="1600" dirty="0"/>
              <a:t>Els integrants s’agrupen lliurement, segons les seves preferències.</a:t>
            </a:r>
          </a:p>
          <a:p>
            <a:pPr>
              <a:buFontTx/>
              <a:buChar char="-"/>
            </a:pPr>
            <a:r>
              <a:rPr lang="ca-ES" sz="1600" dirty="0"/>
              <a:t>No sempre és recomanable, perquè:</a:t>
            </a:r>
          </a:p>
          <a:p>
            <a:pPr lvl="1">
              <a:buFontTx/>
              <a:buChar char="-"/>
            </a:pPr>
            <a:r>
              <a:rPr lang="ca-ES" sz="1600" dirty="0"/>
              <a:t>Els grups acaben formats sempre per les mateixes persones</a:t>
            </a:r>
          </a:p>
          <a:p>
            <a:pPr lvl="1">
              <a:buFontTx/>
              <a:buChar char="-"/>
            </a:pPr>
            <a:r>
              <a:rPr lang="ca-ES" sz="1600" dirty="0"/>
              <a:t>Sempre hi hauria membres que serien escollits d’últims</a:t>
            </a:r>
          </a:p>
          <a:p>
            <a:pPr marL="457200" lvl="1" indent="0">
              <a:buNone/>
            </a:pPr>
            <a:r>
              <a:rPr lang="ca-ES" sz="1600" dirty="0"/>
              <a:t>És recomanable per a tasques per a les quals es requereix certa productivitat.</a:t>
            </a:r>
          </a:p>
          <a:p>
            <a:pPr lvl="1">
              <a:buFontTx/>
              <a:buChar char="-"/>
            </a:pPr>
            <a:endParaRPr lang="ca-ES" sz="1200" dirty="0"/>
          </a:p>
        </p:txBody>
      </p:sp>
    </p:spTree>
    <p:extLst>
      <p:ext uri="{BB962C8B-B14F-4D97-AF65-F5344CB8AC3E}">
        <p14:creationId xmlns:p14="http://schemas.microsoft.com/office/powerpoint/2010/main" val="390021860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473</TotalTime>
  <Words>2528</Words>
  <Application>Microsoft Office PowerPoint</Application>
  <PresentationFormat>Panorámica</PresentationFormat>
  <Paragraphs>232</Paragraphs>
  <Slides>21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21</vt:i4>
      </vt:variant>
    </vt:vector>
  </HeadingPairs>
  <TitlesOfParts>
    <vt:vector size="25" baseType="lpstr">
      <vt:lpstr>Arial</vt:lpstr>
      <vt:lpstr>Calibri</vt:lpstr>
      <vt:lpstr>Calibri Light</vt:lpstr>
      <vt:lpstr>Tema de Office</vt:lpstr>
      <vt:lpstr>NF2 La intervenció en grups</vt:lpstr>
      <vt:lpstr>Índex</vt:lpstr>
      <vt:lpstr>2.1. La intervenció en grups</vt:lpstr>
      <vt:lpstr>2.1.1. La metodologia de la intervenció</vt:lpstr>
      <vt:lpstr>Presentación de PowerPoint</vt:lpstr>
      <vt:lpstr>Presentación de PowerPoint</vt:lpstr>
      <vt:lpstr>Presentación de PowerPoint</vt:lpstr>
      <vt:lpstr>Presentación de PowerPoint</vt:lpstr>
      <vt:lpstr>2.2. Tècniques de formació de grups</vt:lpstr>
      <vt:lpstr>Presentación de PowerPoint</vt:lpstr>
      <vt:lpstr>Presentación de PowerPoint</vt:lpstr>
      <vt:lpstr>2.3. Tècniques de dramatització</vt:lpstr>
      <vt:lpstr>El joc de rol</vt:lpstr>
      <vt:lpstr>Presentación de PowerPoint</vt:lpstr>
      <vt:lpstr>Presentación de PowerPoint</vt:lpstr>
      <vt:lpstr>2.4. Dinàmiques de grup</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NF2 La intervenció en grups</dc:title>
  <dc:creator>Montse</dc:creator>
  <cp:lastModifiedBy>Montse</cp:lastModifiedBy>
  <cp:revision>22</cp:revision>
  <dcterms:created xsi:type="dcterms:W3CDTF">2020-09-20T13:25:21Z</dcterms:created>
  <dcterms:modified xsi:type="dcterms:W3CDTF">2020-09-24T18:16:20Z</dcterms:modified>
</cp:coreProperties>
</file>