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varScale="1">
        <p:scale>
          <a:sx n="110" d="100"/>
          <a:sy n="110" d="100"/>
        </p:scale>
        <p:origin x="-558" y="-90"/>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F05261B1-A7D3-41B3-998B-891B0DE5B5E8}"/>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ca-ES"/>
          </a:p>
        </p:txBody>
      </p:sp>
      <p:sp>
        <p:nvSpPr>
          <p:cNvPr id="3" name="Subtítulo 2">
            <a:extLst>
              <a:ext uri="{FF2B5EF4-FFF2-40B4-BE49-F238E27FC236}">
                <a16:creationId xmlns:a16="http://schemas.microsoft.com/office/drawing/2014/main" xmlns="" id="{E14E08E4-69C5-4B99-B282-127D27FE0A6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ca-ES"/>
          </a:p>
        </p:txBody>
      </p:sp>
      <p:sp>
        <p:nvSpPr>
          <p:cNvPr id="4" name="Marcador de fecha 3">
            <a:extLst>
              <a:ext uri="{FF2B5EF4-FFF2-40B4-BE49-F238E27FC236}">
                <a16:creationId xmlns:a16="http://schemas.microsoft.com/office/drawing/2014/main" xmlns="" id="{BB8CF961-70E1-4062-BE48-C4D43F8C784A}"/>
              </a:ext>
            </a:extLst>
          </p:cNvPr>
          <p:cNvSpPr>
            <a:spLocks noGrp="1"/>
          </p:cNvSpPr>
          <p:nvPr>
            <p:ph type="dt" sz="half" idx="10"/>
          </p:nvPr>
        </p:nvSpPr>
        <p:spPr/>
        <p:txBody>
          <a:bodyPr/>
          <a:lstStyle/>
          <a:p>
            <a:fld id="{2E536741-682F-48F4-9475-472945780760}" type="datetimeFigureOut">
              <a:rPr lang="ca-ES" smtClean="0"/>
              <a:pPr/>
              <a:t>24/12/2020</a:t>
            </a:fld>
            <a:endParaRPr lang="ca-ES"/>
          </a:p>
        </p:txBody>
      </p:sp>
      <p:sp>
        <p:nvSpPr>
          <p:cNvPr id="5" name="Marcador de pie de página 4">
            <a:extLst>
              <a:ext uri="{FF2B5EF4-FFF2-40B4-BE49-F238E27FC236}">
                <a16:creationId xmlns:a16="http://schemas.microsoft.com/office/drawing/2014/main" xmlns="" id="{F2803982-9566-49A5-BA43-AF8EE32E4B32}"/>
              </a:ext>
            </a:extLst>
          </p:cNvPr>
          <p:cNvSpPr>
            <a:spLocks noGrp="1"/>
          </p:cNvSpPr>
          <p:nvPr>
            <p:ph type="ftr" sz="quarter" idx="11"/>
          </p:nvPr>
        </p:nvSpPr>
        <p:spPr/>
        <p:txBody>
          <a:bodyPr/>
          <a:lstStyle/>
          <a:p>
            <a:endParaRPr lang="ca-ES"/>
          </a:p>
        </p:txBody>
      </p:sp>
      <p:sp>
        <p:nvSpPr>
          <p:cNvPr id="6" name="Marcador de número de diapositiva 5">
            <a:extLst>
              <a:ext uri="{FF2B5EF4-FFF2-40B4-BE49-F238E27FC236}">
                <a16:creationId xmlns:a16="http://schemas.microsoft.com/office/drawing/2014/main" xmlns="" id="{1D9B5147-28F8-4AE3-95E8-66ACFC07437C}"/>
              </a:ext>
            </a:extLst>
          </p:cNvPr>
          <p:cNvSpPr>
            <a:spLocks noGrp="1"/>
          </p:cNvSpPr>
          <p:nvPr>
            <p:ph type="sldNum" sz="quarter" idx="12"/>
          </p:nvPr>
        </p:nvSpPr>
        <p:spPr/>
        <p:txBody>
          <a:bodyPr/>
          <a:lstStyle/>
          <a:p>
            <a:fld id="{BDCA9313-D6AC-4BBB-9358-D1FC07100F58}" type="slidenum">
              <a:rPr lang="ca-ES" smtClean="0"/>
              <a:pPr/>
              <a:t>‹Nº›</a:t>
            </a:fld>
            <a:endParaRPr lang="ca-ES"/>
          </a:p>
        </p:txBody>
      </p:sp>
    </p:spTree>
    <p:extLst>
      <p:ext uri="{BB962C8B-B14F-4D97-AF65-F5344CB8AC3E}">
        <p14:creationId xmlns:p14="http://schemas.microsoft.com/office/powerpoint/2010/main" xmlns="" val="34165644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468ED666-9956-4DDE-BEBC-086FA11FC53A}"/>
              </a:ext>
            </a:extLst>
          </p:cNvPr>
          <p:cNvSpPr>
            <a:spLocks noGrp="1"/>
          </p:cNvSpPr>
          <p:nvPr>
            <p:ph type="title"/>
          </p:nvPr>
        </p:nvSpPr>
        <p:spPr/>
        <p:txBody>
          <a:bodyPr/>
          <a:lstStyle/>
          <a:p>
            <a:r>
              <a:rPr lang="es-ES"/>
              <a:t>Haga clic para modificar el estilo de título del patrón</a:t>
            </a:r>
            <a:endParaRPr lang="ca-ES"/>
          </a:p>
        </p:txBody>
      </p:sp>
      <p:sp>
        <p:nvSpPr>
          <p:cNvPr id="3" name="Marcador de texto vertical 2">
            <a:extLst>
              <a:ext uri="{FF2B5EF4-FFF2-40B4-BE49-F238E27FC236}">
                <a16:creationId xmlns:a16="http://schemas.microsoft.com/office/drawing/2014/main" xmlns="" id="{23D6C521-D14A-487D-A646-5122C9D5C0AD}"/>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ca-ES"/>
          </a:p>
        </p:txBody>
      </p:sp>
      <p:sp>
        <p:nvSpPr>
          <p:cNvPr id="4" name="Marcador de fecha 3">
            <a:extLst>
              <a:ext uri="{FF2B5EF4-FFF2-40B4-BE49-F238E27FC236}">
                <a16:creationId xmlns:a16="http://schemas.microsoft.com/office/drawing/2014/main" xmlns="" id="{FC880C4E-B867-4E84-BAD7-1AC193DC49D6}"/>
              </a:ext>
            </a:extLst>
          </p:cNvPr>
          <p:cNvSpPr>
            <a:spLocks noGrp="1"/>
          </p:cNvSpPr>
          <p:nvPr>
            <p:ph type="dt" sz="half" idx="10"/>
          </p:nvPr>
        </p:nvSpPr>
        <p:spPr/>
        <p:txBody>
          <a:bodyPr/>
          <a:lstStyle/>
          <a:p>
            <a:fld id="{2E536741-682F-48F4-9475-472945780760}" type="datetimeFigureOut">
              <a:rPr lang="ca-ES" smtClean="0"/>
              <a:pPr/>
              <a:t>24/12/2020</a:t>
            </a:fld>
            <a:endParaRPr lang="ca-ES"/>
          </a:p>
        </p:txBody>
      </p:sp>
      <p:sp>
        <p:nvSpPr>
          <p:cNvPr id="5" name="Marcador de pie de página 4">
            <a:extLst>
              <a:ext uri="{FF2B5EF4-FFF2-40B4-BE49-F238E27FC236}">
                <a16:creationId xmlns:a16="http://schemas.microsoft.com/office/drawing/2014/main" xmlns="" id="{21C51E50-58B5-4554-AD23-2BF5B84E9837}"/>
              </a:ext>
            </a:extLst>
          </p:cNvPr>
          <p:cNvSpPr>
            <a:spLocks noGrp="1"/>
          </p:cNvSpPr>
          <p:nvPr>
            <p:ph type="ftr" sz="quarter" idx="11"/>
          </p:nvPr>
        </p:nvSpPr>
        <p:spPr/>
        <p:txBody>
          <a:bodyPr/>
          <a:lstStyle/>
          <a:p>
            <a:endParaRPr lang="ca-ES"/>
          </a:p>
        </p:txBody>
      </p:sp>
      <p:sp>
        <p:nvSpPr>
          <p:cNvPr id="6" name="Marcador de número de diapositiva 5">
            <a:extLst>
              <a:ext uri="{FF2B5EF4-FFF2-40B4-BE49-F238E27FC236}">
                <a16:creationId xmlns:a16="http://schemas.microsoft.com/office/drawing/2014/main" xmlns="" id="{3D8D336F-7011-4BAE-8DF7-1AAD00FC318B}"/>
              </a:ext>
            </a:extLst>
          </p:cNvPr>
          <p:cNvSpPr>
            <a:spLocks noGrp="1"/>
          </p:cNvSpPr>
          <p:nvPr>
            <p:ph type="sldNum" sz="quarter" idx="12"/>
          </p:nvPr>
        </p:nvSpPr>
        <p:spPr/>
        <p:txBody>
          <a:bodyPr/>
          <a:lstStyle/>
          <a:p>
            <a:fld id="{BDCA9313-D6AC-4BBB-9358-D1FC07100F58}" type="slidenum">
              <a:rPr lang="ca-ES" smtClean="0"/>
              <a:pPr/>
              <a:t>‹Nº›</a:t>
            </a:fld>
            <a:endParaRPr lang="ca-ES"/>
          </a:p>
        </p:txBody>
      </p:sp>
    </p:spTree>
    <p:extLst>
      <p:ext uri="{BB962C8B-B14F-4D97-AF65-F5344CB8AC3E}">
        <p14:creationId xmlns:p14="http://schemas.microsoft.com/office/powerpoint/2010/main" xmlns="" val="19701402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xmlns="" id="{ADA6AA9D-ECAF-4D46-9955-5EC6769567DF}"/>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ca-ES"/>
          </a:p>
        </p:txBody>
      </p:sp>
      <p:sp>
        <p:nvSpPr>
          <p:cNvPr id="3" name="Marcador de texto vertical 2">
            <a:extLst>
              <a:ext uri="{FF2B5EF4-FFF2-40B4-BE49-F238E27FC236}">
                <a16:creationId xmlns:a16="http://schemas.microsoft.com/office/drawing/2014/main" xmlns="" id="{8416BA76-3310-4DE7-BA2A-F2AE2B509FDD}"/>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ca-ES"/>
          </a:p>
        </p:txBody>
      </p:sp>
      <p:sp>
        <p:nvSpPr>
          <p:cNvPr id="4" name="Marcador de fecha 3">
            <a:extLst>
              <a:ext uri="{FF2B5EF4-FFF2-40B4-BE49-F238E27FC236}">
                <a16:creationId xmlns:a16="http://schemas.microsoft.com/office/drawing/2014/main" xmlns="" id="{24AF1021-1ADB-4CA8-A55E-6CBFD557CCCB}"/>
              </a:ext>
            </a:extLst>
          </p:cNvPr>
          <p:cNvSpPr>
            <a:spLocks noGrp="1"/>
          </p:cNvSpPr>
          <p:nvPr>
            <p:ph type="dt" sz="half" idx="10"/>
          </p:nvPr>
        </p:nvSpPr>
        <p:spPr/>
        <p:txBody>
          <a:bodyPr/>
          <a:lstStyle/>
          <a:p>
            <a:fld id="{2E536741-682F-48F4-9475-472945780760}" type="datetimeFigureOut">
              <a:rPr lang="ca-ES" smtClean="0"/>
              <a:pPr/>
              <a:t>24/12/2020</a:t>
            </a:fld>
            <a:endParaRPr lang="ca-ES"/>
          </a:p>
        </p:txBody>
      </p:sp>
      <p:sp>
        <p:nvSpPr>
          <p:cNvPr id="5" name="Marcador de pie de página 4">
            <a:extLst>
              <a:ext uri="{FF2B5EF4-FFF2-40B4-BE49-F238E27FC236}">
                <a16:creationId xmlns:a16="http://schemas.microsoft.com/office/drawing/2014/main" xmlns="" id="{30C7C43B-F1CB-49D6-A690-1A762BBDD89D}"/>
              </a:ext>
            </a:extLst>
          </p:cNvPr>
          <p:cNvSpPr>
            <a:spLocks noGrp="1"/>
          </p:cNvSpPr>
          <p:nvPr>
            <p:ph type="ftr" sz="quarter" idx="11"/>
          </p:nvPr>
        </p:nvSpPr>
        <p:spPr/>
        <p:txBody>
          <a:bodyPr/>
          <a:lstStyle/>
          <a:p>
            <a:endParaRPr lang="ca-ES"/>
          </a:p>
        </p:txBody>
      </p:sp>
      <p:sp>
        <p:nvSpPr>
          <p:cNvPr id="6" name="Marcador de número de diapositiva 5">
            <a:extLst>
              <a:ext uri="{FF2B5EF4-FFF2-40B4-BE49-F238E27FC236}">
                <a16:creationId xmlns:a16="http://schemas.microsoft.com/office/drawing/2014/main" xmlns="" id="{2C557B21-AD54-40FF-B0E1-56CCA998BC62}"/>
              </a:ext>
            </a:extLst>
          </p:cNvPr>
          <p:cNvSpPr>
            <a:spLocks noGrp="1"/>
          </p:cNvSpPr>
          <p:nvPr>
            <p:ph type="sldNum" sz="quarter" idx="12"/>
          </p:nvPr>
        </p:nvSpPr>
        <p:spPr/>
        <p:txBody>
          <a:bodyPr/>
          <a:lstStyle/>
          <a:p>
            <a:fld id="{BDCA9313-D6AC-4BBB-9358-D1FC07100F58}" type="slidenum">
              <a:rPr lang="ca-ES" smtClean="0"/>
              <a:pPr/>
              <a:t>‹Nº›</a:t>
            </a:fld>
            <a:endParaRPr lang="ca-ES"/>
          </a:p>
        </p:txBody>
      </p:sp>
    </p:spTree>
    <p:extLst>
      <p:ext uri="{BB962C8B-B14F-4D97-AF65-F5344CB8AC3E}">
        <p14:creationId xmlns:p14="http://schemas.microsoft.com/office/powerpoint/2010/main" xmlns="" val="35009414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4A63839C-16D6-475D-8EE4-8510AF1410B3}"/>
              </a:ext>
            </a:extLst>
          </p:cNvPr>
          <p:cNvSpPr>
            <a:spLocks noGrp="1"/>
          </p:cNvSpPr>
          <p:nvPr>
            <p:ph type="title"/>
          </p:nvPr>
        </p:nvSpPr>
        <p:spPr/>
        <p:txBody>
          <a:bodyPr/>
          <a:lstStyle/>
          <a:p>
            <a:r>
              <a:rPr lang="es-ES"/>
              <a:t>Haga clic para modificar el estilo de título del patrón</a:t>
            </a:r>
            <a:endParaRPr lang="ca-ES"/>
          </a:p>
        </p:txBody>
      </p:sp>
      <p:sp>
        <p:nvSpPr>
          <p:cNvPr id="3" name="Marcador de contenido 2">
            <a:extLst>
              <a:ext uri="{FF2B5EF4-FFF2-40B4-BE49-F238E27FC236}">
                <a16:creationId xmlns:a16="http://schemas.microsoft.com/office/drawing/2014/main" xmlns="" id="{EDD6499E-1026-43F5-AE05-EA0298641A35}"/>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ca-ES"/>
          </a:p>
        </p:txBody>
      </p:sp>
      <p:sp>
        <p:nvSpPr>
          <p:cNvPr id="4" name="Marcador de fecha 3">
            <a:extLst>
              <a:ext uri="{FF2B5EF4-FFF2-40B4-BE49-F238E27FC236}">
                <a16:creationId xmlns:a16="http://schemas.microsoft.com/office/drawing/2014/main" xmlns="" id="{4CC26805-8161-426E-BEC9-13DE6E47D36B}"/>
              </a:ext>
            </a:extLst>
          </p:cNvPr>
          <p:cNvSpPr>
            <a:spLocks noGrp="1"/>
          </p:cNvSpPr>
          <p:nvPr>
            <p:ph type="dt" sz="half" idx="10"/>
          </p:nvPr>
        </p:nvSpPr>
        <p:spPr/>
        <p:txBody>
          <a:bodyPr/>
          <a:lstStyle/>
          <a:p>
            <a:fld id="{2E536741-682F-48F4-9475-472945780760}" type="datetimeFigureOut">
              <a:rPr lang="ca-ES" smtClean="0"/>
              <a:pPr/>
              <a:t>24/12/2020</a:t>
            </a:fld>
            <a:endParaRPr lang="ca-ES"/>
          </a:p>
        </p:txBody>
      </p:sp>
      <p:sp>
        <p:nvSpPr>
          <p:cNvPr id="5" name="Marcador de pie de página 4">
            <a:extLst>
              <a:ext uri="{FF2B5EF4-FFF2-40B4-BE49-F238E27FC236}">
                <a16:creationId xmlns:a16="http://schemas.microsoft.com/office/drawing/2014/main" xmlns="" id="{2E250E7E-1867-42D0-BF94-53845B527FCE}"/>
              </a:ext>
            </a:extLst>
          </p:cNvPr>
          <p:cNvSpPr>
            <a:spLocks noGrp="1"/>
          </p:cNvSpPr>
          <p:nvPr>
            <p:ph type="ftr" sz="quarter" idx="11"/>
          </p:nvPr>
        </p:nvSpPr>
        <p:spPr/>
        <p:txBody>
          <a:bodyPr/>
          <a:lstStyle/>
          <a:p>
            <a:endParaRPr lang="ca-ES"/>
          </a:p>
        </p:txBody>
      </p:sp>
      <p:sp>
        <p:nvSpPr>
          <p:cNvPr id="6" name="Marcador de número de diapositiva 5">
            <a:extLst>
              <a:ext uri="{FF2B5EF4-FFF2-40B4-BE49-F238E27FC236}">
                <a16:creationId xmlns:a16="http://schemas.microsoft.com/office/drawing/2014/main" xmlns="" id="{9179872F-D364-4695-ADFA-7C95F2C47A3F}"/>
              </a:ext>
            </a:extLst>
          </p:cNvPr>
          <p:cNvSpPr>
            <a:spLocks noGrp="1"/>
          </p:cNvSpPr>
          <p:nvPr>
            <p:ph type="sldNum" sz="quarter" idx="12"/>
          </p:nvPr>
        </p:nvSpPr>
        <p:spPr/>
        <p:txBody>
          <a:bodyPr/>
          <a:lstStyle/>
          <a:p>
            <a:fld id="{BDCA9313-D6AC-4BBB-9358-D1FC07100F58}" type="slidenum">
              <a:rPr lang="ca-ES" smtClean="0"/>
              <a:pPr/>
              <a:t>‹Nº›</a:t>
            </a:fld>
            <a:endParaRPr lang="ca-ES"/>
          </a:p>
        </p:txBody>
      </p:sp>
    </p:spTree>
    <p:extLst>
      <p:ext uri="{BB962C8B-B14F-4D97-AF65-F5344CB8AC3E}">
        <p14:creationId xmlns:p14="http://schemas.microsoft.com/office/powerpoint/2010/main" xmlns="" val="23870679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0918C381-F4A1-49FE-8620-D55AD3B24CC8}"/>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ca-ES"/>
          </a:p>
        </p:txBody>
      </p:sp>
      <p:sp>
        <p:nvSpPr>
          <p:cNvPr id="3" name="Marcador de texto 2">
            <a:extLst>
              <a:ext uri="{FF2B5EF4-FFF2-40B4-BE49-F238E27FC236}">
                <a16:creationId xmlns:a16="http://schemas.microsoft.com/office/drawing/2014/main" xmlns="" id="{E0D23DF3-4327-4BD1-A84D-115DD3B0C5F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xmlns="" id="{8B0D7357-338F-4EAB-B2BE-08B7C2E16CBA}"/>
              </a:ext>
            </a:extLst>
          </p:cNvPr>
          <p:cNvSpPr>
            <a:spLocks noGrp="1"/>
          </p:cNvSpPr>
          <p:nvPr>
            <p:ph type="dt" sz="half" idx="10"/>
          </p:nvPr>
        </p:nvSpPr>
        <p:spPr/>
        <p:txBody>
          <a:bodyPr/>
          <a:lstStyle/>
          <a:p>
            <a:fld id="{2E536741-682F-48F4-9475-472945780760}" type="datetimeFigureOut">
              <a:rPr lang="ca-ES" smtClean="0"/>
              <a:pPr/>
              <a:t>24/12/2020</a:t>
            </a:fld>
            <a:endParaRPr lang="ca-ES"/>
          </a:p>
        </p:txBody>
      </p:sp>
      <p:sp>
        <p:nvSpPr>
          <p:cNvPr id="5" name="Marcador de pie de página 4">
            <a:extLst>
              <a:ext uri="{FF2B5EF4-FFF2-40B4-BE49-F238E27FC236}">
                <a16:creationId xmlns:a16="http://schemas.microsoft.com/office/drawing/2014/main" xmlns="" id="{89D051E3-8D5B-4734-94CA-4EDF66BDA8E7}"/>
              </a:ext>
            </a:extLst>
          </p:cNvPr>
          <p:cNvSpPr>
            <a:spLocks noGrp="1"/>
          </p:cNvSpPr>
          <p:nvPr>
            <p:ph type="ftr" sz="quarter" idx="11"/>
          </p:nvPr>
        </p:nvSpPr>
        <p:spPr/>
        <p:txBody>
          <a:bodyPr/>
          <a:lstStyle/>
          <a:p>
            <a:endParaRPr lang="ca-ES"/>
          </a:p>
        </p:txBody>
      </p:sp>
      <p:sp>
        <p:nvSpPr>
          <p:cNvPr id="6" name="Marcador de número de diapositiva 5">
            <a:extLst>
              <a:ext uri="{FF2B5EF4-FFF2-40B4-BE49-F238E27FC236}">
                <a16:creationId xmlns:a16="http://schemas.microsoft.com/office/drawing/2014/main" xmlns="" id="{4ABD9B25-6B96-493F-BC6D-CAEB1FA1B6A1}"/>
              </a:ext>
            </a:extLst>
          </p:cNvPr>
          <p:cNvSpPr>
            <a:spLocks noGrp="1"/>
          </p:cNvSpPr>
          <p:nvPr>
            <p:ph type="sldNum" sz="quarter" idx="12"/>
          </p:nvPr>
        </p:nvSpPr>
        <p:spPr/>
        <p:txBody>
          <a:bodyPr/>
          <a:lstStyle/>
          <a:p>
            <a:fld id="{BDCA9313-D6AC-4BBB-9358-D1FC07100F58}" type="slidenum">
              <a:rPr lang="ca-ES" smtClean="0"/>
              <a:pPr/>
              <a:t>‹Nº›</a:t>
            </a:fld>
            <a:endParaRPr lang="ca-ES"/>
          </a:p>
        </p:txBody>
      </p:sp>
    </p:spTree>
    <p:extLst>
      <p:ext uri="{BB962C8B-B14F-4D97-AF65-F5344CB8AC3E}">
        <p14:creationId xmlns:p14="http://schemas.microsoft.com/office/powerpoint/2010/main" xmlns="" val="25869704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44D6202D-F101-4F37-BEAB-8D6C7B3FA864}"/>
              </a:ext>
            </a:extLst>
          </p:cNvPr>
          <p:cNvSpPr>
            <a:spLocks noGrp="1"/>
          </p:cNvSpPr>
          <p:nvPr>
            <p:ph type="title"/>
          </p:nvPr>
        </p:nvSpPr>
        <p:spPr/>
        <p:txBody>
          <a:bodyPr/>
          <a:lstStyle/>
          <a:p>
            <a:r>
              <a:rPr lang="es-ES"/>
              <a:t>Haga clic para modificar el estilo de título del patrón</a:t>
            </a:r>
            <a:endParaRPr lang="ca-ES"/>
          </a:p>
        </p:txBody>
      </p:sp>
      <p:sp>
        <p:nvSpPr>
          <p:cNvPr id="3" name="Marcador de contenido 2">
            <a:extLst>
              <a:ext uri="{FF2B5EF4-FFF2-40B4-BE49-F238E27FC236}">
                <a16:creationId xmlns:a16="http://schemas.microsoft.com/office/drawing/2014/main" xmlns="" id="{271FEEFA-3E73-4445-AAD8-A1EE670CB6CC}"/>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ca-ES"/>
          </a:p>
        </p:txBody>
      </p:sp>
      <p:sp>
        <p:nvSpPr>
          <p:cNvPr id="4" name="Marcador de contenido 3">
            <a:extLst>
              <a:ext uri="{FF2B5EF4-FFF2-40B4-BE49-F238E27FC236}">
                <a16:creationId xmlns:a16="http://schemas.microsoft.com/office/drawing/2014/main" xmlns="" id="{1550F0C5-E8C0-43B0-86F7-089728E83001}"/>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ca-ES"/>
          </a:p>
        </p:txBody>
      </p:sp>
      <p:sp>
        <p:nvSpPr>
          <p:cNvPr id="5" name="Marcador de fecha 4">
            <a:extLst>
              <a:ext uri="{FF2B5EF4-FFF2-40B4-BE49-F238E27FC236}">
                <a16:creationId xmlns:a16="http://schemas.microsoft.com/office/drawing/2014/main" xmlns="" id="{C386D758-01A8-458A-91EA-EC485C245F96}"/>
              </a:ext>
            </a:extLst>
          </p:cNvPr>
          <p:cNvSpPr>
            <a:spLocks noGrp="1"/>
          </p:cNvSpPr>
          <p:nvPr>
            <p:ph type="dt" sz="half" idx="10"/>
          </p:nvPr>
        </p:nvSpPr>
        <p:spPr/>
        <p:txBody>
          <a:bodyPr/>
          <a:lstStyle/>
          <a:p>
            <a:fld id="{2E536741-682F-48F4-9475-472945780760}" type="datetimeFigureOut">
              <a:rPr lang="ca-ES" smtClean="0"/>
              <a:pPr/>
              <a:t>24/12/2020</a:t>
            </a:fld>
            <a:endParaRPr lang="ca-ES"/>
          </a:p>
        </p:txBody>
      </p:sp>
      <p:sp>
        <p:nvSpPr>
          <p:cNvPr id="6" name="Marcador de pie de página 5">
            <a:extLst>
              <a:ext uri="{FF2B5EF4-FFF2-40B4-BE49-F238E27FC236}">
                <a16:creationId xmlns:a16="http://schemas.microsoft.com/office/drawing/2014/main" xmlns="" id="{023E579D-4F1F-4C8D-8DE3-49BF0F184F7E}"/>
              </a:ext>
            </a:extLst>
          </p:cNvPr>
          <p:cNvSpPr>
            <a:spLocks noGrp="1"/>
          </p:cNvSpPr>
          <p:nvPr>
            <p:ph type="ftr" sz="quarter" idx="11"/>
          </p:nvPr>
        </p:nvSpPr>
        <p:spPr/>
        <p:txBody>
          <a:bodyPr/>
          <a:lstStyle/>
          <a:p>
            <a:endParaRPr lang="ca-ES"/>
          </a:p>
        </p:txBody>
      </p:sp>
      <p:sp>
        <p:nvSpPr>
          <p:cNvPr id="7" name="Marcador de número de diapositiva 6">
            <a:extLst>
              <a:ext uri="{FF2B5EF4-FFF2-40B4-BE49-F238E27FC236}">
                <a16:creationId xmlns:a16="http://schemas.microsoft.com/office/drawing/2014/main" xmlns="" id="{5D0C7650-464F-45DF-AD10-41D7CF05E979}"/>
              </a:ext>
            </a:extLst>
          </p:cNvPr>
          <p:cNvSpPr>
            <a:spLocks noGrp="1"/>
          </p:cNvSpPr>
          <p:nvPr>
            <p:ph type="sldNum" sz="quarter" idx="12"/>
          </p:nvPr>
        </p:nvSpPr>
        <p:spPr/>
        <p:txBody>
          <a:bodyPr/>
          <a:lstStyle/>
          <a:p>
            <a:fld id="{BDCA9313-D6AC-4BBB-9358-D1FC07100F58}" type="slidenum">
              <a:rPr lang="ca-ES" smtClean="0"/>
              <a:pPr/>
              <a:t>‹Nº›</a:t>
            </a:fld>
            <a:endParaRPr lang="ca-ES"/>
          </a:p>
        </p:txBody>
      </p:sp>
    </p:spTree>
    <p:extLst>
      <p:ext uri="{BB962C8B-B14F-4D97-AF65-F5344CB8AC3E}">
        <p14:creationId xmlns:p14="http://schemas.microsoft.com/office/powerpoint/2010/main" xmlns="" val="39675428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E2B6DB3E-256F-4236-9F45-13AA5A2AEDFC}"/>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ca-ES"/>
          </a:p>
        </p:txBody>
      </p:sp>
      <p:sp>
        <p:nvSpPr>
          <p:cNvPr id="3" name="Marcador de texto 2">
            <a:extLst>
              <a:ext uri="{FF2B5EF4-FFF2-40B4-BE49-F238E27FC236}">
                <a16:creationId xmlns:a16="http://schemas.microsoft.com/office/drawing/2014/main" xmlns="" id="{84C80784-FBF8-4332-A2E8-524A399EF6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xmlns="" id="{EEC401C4-7348-468B-B76D-8DF072EC5477}"/>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ca-ES"/>
          </a:p>
        </p:txBody>
      </p:sp>
      <p:sp>
        <p:nvSpPr>
          <p:cNvPr id="5" name="Marcador de texto 4">
            <a:extLst>
              <a:ext uri="{FF2B5EF4-FFF2-40B4-BE49-F238E27FC236}">
                <a16:creationId xmlns:a16="http://schemas.microsoft.com/office/drawing/2014/main" xmlns="" id="{A96ECA86-DAC8-4FC1-A526-2FA59644C2A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xmlns="" id="{D16EC9E9-E8EF-44A2-90DC-3A8C208EDAFE}"/>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ca-ES"/>
          </a:p>
        </p:txBody>
      </p:sp>
      <p:sp>
        <p:nvSpPr>
          <p:cNvPr id="7" name="Marcador de fecha 6">
            <a:extLst>
              <a:ext uri="{FF2B5EF4-FFF2-40B4-BE49-F238E27FC236}">
                <a16:creationId xmlns:a16="http://schemas.microsoft.com/office/drawing/2014/main" xmlns="" id="{9DB5997F-71B7-48D4-B766-F36A5ECEFB9E}"/>
              </a:ext>
            </a:extLst>
          </p:cNvPr>
          <p:cNvSpPr>
            <a:spLocks noGrp="1"/>
          </p:cNvSpPr>
          <p:nvPr>
            <p:ph type="dt" sz="half" idx="10"/>
          </p:nvPr>
        </p:nvSpPr>
        <p:spPr/>
        <p:txBody>
          <a:bodyPr/>
          <a:lstStyle/>
          <a:p>
            <a:fld id="{2E536741-682F-48F4-9475-472945780760}" type="datetimeFigureOut">
              <a:rPr lang="ca-ES" smtClean="0"/>
              <a:pPr/>
              <a:t>24/12/2020</a:t>
            </a:fld>
            <a:endParaRPr lang="ca-ES"/>
          </a:p>
        </p:txBody>
      </p:sp>
      <p:sp>
        <p:nvSpPr>
          <p:cNvPr id="8" name="Marcador de pie de página 7">
            <a:extLst>
              <a:ext uri="{FF2B5EF4-FFF2-40B4-BE49-F238E27FC236}">
                <a16:creationId xmlns:a16="http://schemas.microsoft.com/office/drawing/2014/main" xmlns="" id="{7357B500-0D41-4176-A10E-AA507B34DF79}"/>
              </a:ext>
            </a:extLst>
          </p:cNvPr>
          <p:cNvSpPr>
            <a:spLocks noGrp="1"/>
          </p:cNvSpPr>
          <p:nvPr>
            <p:ph type="ftr" sz="quarter" idx="11"/>
          </p:nvPr>
        </p:nvSpPr>
        <p:spPr/>
        <p:txBody>
          <a:bodyPr/>
          <a:lstStyle/>
          <a:p>
            <a:endParaRPr lang="ca-ES"/>
          </a:p>
        </p:txBody>
      </p:sp>
      <p:sp>
        <p:nvSpPr>
          <p:cNvPr id="9" name="Marcador de número de diapositiva 8">
            <a:extLst>
              <a:ext uri="{FF2B5EF4-FFF2-40B4-BE49-F238E27FC236}">
                <a16:creationId xmlns:a16="http://schemas.microsoft.com/office/drawing/2014/main" xmlns="" id="{53ADB00A-5203-4AEE-98A2-CACE734229C3}"/>
              </a:ext>
            </a:extLst>
          </p:cNvPr>
          <p:cNvSpPr>
            <a:spLocks noGrp="1"/>
          </p:cNvSpPr>
          <p:nvPr>
            <p:ph type="sldNum" sz="quarter" idx="12"/>
          </p:nvPr>
        </p:nvSpPr>
        <p:spPr/>
        <p:txBody>
          <a:bodyPr/>
          <a:lstStyle/>
          <a:p>
            <a:fld id="{BDCA9313-D6AC-4BBB-9358-D1FC07100F58}" type="slidenum">
              <a:rPr lang="ca-ES" smtClean="0"/>
              <a:pPr/>
              <a:t>‹Nº›</a:t>
            </a:fld>
            <a:endParaRPr lang="ca-ES"/>
          </a:p>
        </p:txBody>
      </p:sp>
    </p:spTree>
    <p:extLst>
      <p:ext uri="{BB962C8B-B14F-4D97-AF65-F5344CB8AC3E}">
        <p14:creationId xmlns:p14="http://schemas.microsoft.com/office/powerpoint/2010/main" xmlns="" val="25885498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733ED7B0-5D5B-41A3-B8C7-905266457AAA}"/>
              </a:ext>
            </a:extLst>
          </p:cNvPr>
          <p:cNvSpPr>
            <a:spLocks noGrp="1"/>
          </p:cNvSpPr>
          <p:nvPr>
            <p:ph type="title"/>
          </p:nvPr>
        </p:nvSpPr>
        <p:spPr/>
        <p:txBody>
          <a:bodyPr/>
          <a:lstStyle/>
          <a:p>
            <a:r>
              <a:rPr lang="es-ES"/>
              <a:t>Haga clic para modificar el estilo de título del patrón</a:t>
            </a:r>
            <a:endParaRPr lang="ca-ES"/>
          </a:p>
        </p:txBody>
      </p:sp>
      <p:sp>
        <p:nvSpPr>
          <p:cNvPr id="3" name="Marcador de fecha 2">
            <a:extLst>
              <a:ext uri="{FF2B5EF4-FFF2-40B4-BE49-F238E27FC236}">
                <a16:creationId xmlns:a16="http://schemas.microsoft.com/office/drawing/2014/main" xmlns="" id="{4B46BEA2-F679-4F2D-A361-DCF1CCF9D1B1}"/>
              </a:ext>
            </a:extLst>
          </p:cNvPr>
          <p:cNvSpPr>
            <a:spLocks noGrp="1"/>
          </p:cNvSpPr>
          <p:nvPr>
            <p:ph type="dt" sz="half" idx="10"/>
          </p:nvPr>
        </p:nvSpPr>
        <p:spPr/>
        <p:txBody>
          <a:bodyPr/>
          <a:lstStyle/>
          <a:p>
            <a:fld id="{2E536741-682F-48F4-9475-472945780760}" type="datetimeFigureOut">
              <a:rPr lang="ca-ES" smtClean="0"/>
              <a:pPr/>
              <a:t>24/12/2020</a:t>
            </a:fld>
            <a:endParaRPr lang="ca-ES"/>
          </a:p>
        </p:txBody>
      </p:sp>
      <p:sp>
        <p:nvSpPr>
          <p:cNvPr id="4" name="Marcador de pie de página 3">
            <a:extLst>
              <a:ext uri="{FF2B5EF4-FFF2-40B4-BE49-F238E27FC236}">
                <a16:creationId xmlns:a16="http://schemas.microsoft.com/office/drawing/2014/main" xmlns="" id="{F7A7B4A3-C816-4921-8D3F-B38688C9A848}"/>
              </a:ext>
            </a:extLst>
          </p:cNvPr>
          <p:cNvSpPr>
            <a:spLocks noGrp="1"/>
          </p:cNvSpPr>
          <p:nvPr>
            <p:ph type="ftr" sz="quarter" idx="11"/>
          </p:nvPr>
        </p:nvSpPr>
        <p:spPr/>
        <p:txBody>
          <a:bodyPr/>
          <a:lstStyle/>
          <a:p>
            <a:endParaRPr lang="ca-ES"/>
          </a:p>
        </p:txBody>
      </p:sp>
      <p:sp>
        <p:nvSpPr>
          <p:cNvPr id="5" name="Marcador de número de diapositiva 4">
            <a:extLst>
              <a:ext uri="{FF2B5EF4-FFF2-40B4-BE49-F238E27FC236}">
                <a16:creationId xmlns:a16="http://schemas.microsoft.com/office/drawing/2014/main" xmlns="" id="{76EEC120-CFAD-45A2-B242-E6ED86177175}"/>
              </a:ext>
            </a:extLst>
          </p:cNvPr>
          <p:cNvSpPr>
            <a:spLocks noGrp="1"/>
          </p:cNvSpPr>
          <p:nvPr>
            <p:ph type="sldNum" sz="quarter" idx="12"/>
          </p:nvPr>
        </p:nvSpPr>
        <p:spPr/>
        <p:txBody>
          <a:bodyPr/>
          <a:lstStyle/>
          <a:p>
            <a:fld id="{BDCA9313-D6AC-4BBB-9358-D1FC07100F58}" type="slidenum">
              <a:rPr lang="ca-ES" smtClean="0"/>
              <a:pPr/>
              <a:t>‹Nº›</a:t>
            </a:fld>
            <a:endParaRPr lang="ca-ES"/>
          </a:p>
        </p:txBody>
      </p:sp>
    </p:spTree>
    <p:extLst>
      <p:ext uri="{BB962C8B-B14F-4D97-AF65-F5344CB8AC3E}">
        <p14:creationId xmlns:p14="http://schemas.microsoft.com/office/powerpoint/2010/main" xmlns="" val="262128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xmlns="" id="{E4D88876-6279-4DD3-9A99-55BAD95A4CAD}"/>
              </a:ext>
            </a:extLst>
          </p:cNvPr>
          <p:cNvSpPr>
            <a:spLocks noGrp="1"/>
          </p:cNvSpPr>
          <p:nvPr>
            <p:ph type="dt" sz="half" idx="10"/>
          </p:nvPr>
        </p:nvSpPr>
        <p:spPr/>
        <p:txBody>
          <a:bodyPr/>
          <a:lstStyle/>
          <a:p>
            <a:fld id="{2E536741-682F-48F4-9475-472945780760}" type="datetimeFigureOut">
              <a:rPr lang="ca-ES" smtClean="0"/>
              <a:pPr/>
              <a:t>24/12/2020</a:t>
            </a:fld>
            <a:endParaRPr lang="ca-ES"/>
          </a:p>
        </p:txBody>
      </p:sp>
      <p:sp>
        <p:nvSpPr>
          <p:cNvPr id="3" name="Marcador de pie de página 2">
            <a:extLst>
              <a:ext uri="{FF2B5EF4-FFF2-40B4-BE49-F238E27FC236}">
                <a16:creationId xmlns:a16="http://schemas.microsoft.com/office/drawing/2014/main" xmlns="" id="{516B0717-C175-4E64-B2EF-1350C007A1F4}"/>
              </a:ext>
            </a:extLst>
          </p:cNvPr>
          <p:cNvSpPr>
            <a:spLocks noGrp="1"/>
          </p:cNvSpPr>
          <p:nvPr>
            <p:ph type="ftr" sz="quarter" idx="11"/>
          </p:nvPr>
        </p:nvSpPr>
        <p:spPr/>
        <p:txBody>
          <a:bodyPr/>
          <a:lstStyle/>
          <a:p>
            <a:endParaRPr lang="ca-ES"/>
          </a:p>
        </p:txBody>
      </p:sp>
      <p:sp>
        <p:nvSpPr>
          <p:cNvPr id="4" name="Marcador de número de diapositiva 3">
            <a:extLst>
              <a:ext uri="{FF2B5EF4-FFF2-40B4-BE49-F238E27FC236}">
                <a16:creationId xmlns:a16="http://schemas.microsoft.com/office/drawing/2014/main" xmlns="" id="{93FDBC16-93F5-409C-AAFE-08BE895DD2E0}"/>
              </a:ext>
            </a:extLst>
          </p:cNvPr>
          <p:cNvSpPr>
            <a:spLocks noGrp="1"/>
          </p:cNvSpPr>
          <p:nvPr>
            <p:ph type="sldNum" sz="quarter" idx="12"/>
          </p:nvPr>
        </p:nvSpPr>
        <p:spPr/>
        <p:txBody>
          <a:bodyPr/>
          <a:lstStyle/>
          <a:p>
            <a:fld id="{BDCA9313-D6AC-4BBB-9358-D1FC07100F58}" type="slidenum">
              <a:rPr lang="ca-ES" smtClean="0"/>
              <a:pPr/>
              <a:t>‹Nº›</a:t>
            </a:fld>
            <a:endParaRPr lang="ca-ES"/>
          </a:p>
        </p:txBody>
      </p:sp>
    </p:spTree>
    <p:extLst>
      <p:ext uri="{BB962C8B-B14F-4D97-AF65-F5344CB8AC3E}">
        <p14:creationId xmlns:p14="http://schemas.microsoft.com/office/powerpoint/2010/main" xmlns="" val="38440598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3A2C12EF-62A5-46C2-B6BE-89EF3DCD74DC}"/>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ca-ES"/>
          </a:p>
        </p:txBody>
      </p:sp>
      <p:sp>
        <p:nvSpPr>
          <p:cNvPr id="3" name="Marcador de contenido 2">
            <a:extLst>
              <a:ext uri="{FF2B5EF4-FFF2-40B4-BE49-F238E27FC236}">
                <a16:creationId xmlns:a16="http://schemas.microsoft.com/office/drawing/2014/main" xmlns="" id="{B92B8E09-1114-452A-BE61-56F6FDB916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ca-ES"/>
          </a:p>
        </p:txBody>
      </p:sp>
      <p:sp>
        <p:nvSpPr>
          <p:cNvPr id="4" name="Marcador de texto 3">
            <a:extLst>
              <a:ext uri="{FF2B5EF4-FFF2-40B4-BE49-F238E27FC236}">
                <a16:creationId xmlns:a16="http://schemas.microsoft.com/office/drawing/2014/main" xmlns="" id="{D87CB08D-0B74-4A79-953A-7D7816DC2B2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xmlns="" id="{F3BD2411-A33A-493F-8472-A162DA75EDAF}"/>
              </a:ext>
            </a:extLst>
          </p:cNvPr>
          <p:cNvSpPr>
            <a:spLocks noGrp="1"/>
          </p:cNvSpPr>
          <p:nvPr>
            <p:ph type="dt" sz="half" idx="10"/>
          </p:nvPr>
        </p:nvSpPr>
        <p:spPr/>
        <p:txBody>
          <a:bodyPr/>
          <a:lstStyle/>
          <a:p>
            <a:fld id="{2E536741-682F-48F4-9475-472945780760}" type="datetimeFigureOut">
              <a:rPr lang="ca-ES" smtClean="0"/>
              <a:pPr/>
              <a:t>24/12/2020</a:t>
            </a:fld>
            <a:endParaRPr lang="ca-ES"/>
          </a:p>
        </p:txBody>
      </p:sp>
      <p:sp>
        <p:nvSpPr>
          <p:cNvPr id="6" name="Marcador de pie de página 5">
            <a:extLst>
              <a:ext uri="{FF2B5EF4-FFF2-40B4-BE49-F238E27FC236}">
                <a16:creationId xmlns:a16="http://schemas.microsoft.com/office/drawing/2014/main" xmlns="" id="{7EA4FBD6-2BE3-4C53-8FC9-62F8A9112C2D}"/>
              </a:ext>
            </a:extLst>
          </p:cNvPr>
          <p:cNvSpPr>
            <a:spLocks noGrp="1"/>
          </p:cNvSpPr>
          <p:nvPr>
            <p:ph type="ftr" sz="quarter" idx="11"/>
          </p:nvPr>
        </p:nvSpPr>
        <p:spPr/>
        <p:txBody>
          <a:bodyPr/>
          <a:lstStyle/>
          <a:p>
            <a:endParaRPr lang="ca-ES"/>
          </a:p>
        </p:txBody>
      </p:sp>
      <p:sp>
        <p:nvSpPr>
          <p:cNvPr id="7" name="Marcador de número de diapositiva 6">
            <a:extLst>
              <a:ext uri="{FF2B5EF4-FFF2-40B4-BE49-F238E27FC236}">
                <a16:creationId xmlns:a16="http://schemas.microsoft.com/office/drawing/2014/main" xmlns="" id="{26AE7D82-00F2-40E8-9C13-FDDE42A2279D}"/>
              </a:ext>
            </a:extLst>
          </p:cNvPr>
          <p:cNvSpPr>
            <a:spLocks noGrp="1"/>
          </p:cNvSpPr>
          <p:nvPr>
            <p:ph type="sldNum" sz="quarter" idx="12"/>
          </p:nvPr>
        </p:nvSpPr>
        <p:spPr/>
        <p:txBody>
          <a:bodyPr/>
          <a:lstStyle/>
          <a:p>
            <a:fld id="{BDCA9313-D6AC-4BBB-9358-D1FC07100F58}" type="slidenum">
              <a:rPr lang="ca-ES" smtClean="0"/>
              <a:pPr/>
              <a:t>‹Nº›</a:t>
            </a:fld>
            <a:endParaRPr lang="ca-ES"/>
          </a:p>
        </p:txBody>
      </p:sp>
    </p:spTree>
    <p:extLst>
      <p:ext uri="{BB962C8B-B14F-4D97-AF65-F5344CB8AC3E}">
        <p14:creationId xmlns:p14="http://schemas.microsoft.com/office/powerpoint/2010/main" xmlns="" val="6271235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EEA1C27D-46F9-4111-BA68-80145FA2539F}"/>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ca-ES"/>
          </a:p>
        </p:txBody>
      </p:sp>
      <p:sp>
        <p:nvSpPr>
          <p:cNvPr id="3" name="Marcador de posición de imagen 2">
            <a:extLst>
              <a:ext uri="{FF2B5EF4-FFF2-40B4-BE49-F238E27FC236}">
                <a16:creationId xmlns:a16="http://schemas.microsoft.com/office/drawing/2014/main" xmlns="" id="{A07390BC-5F3B-4DCB-A19C-11201978011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a-ES"/>
          </a:p>
        </p:txBody>
      </p:sp>
      <p:sp>
        <p:nvSpPr>
          <p:cNvPr id="4" name="Marcador de texto 3">
            <a:extLst>
              <a:ext uri="{FF2B5EF4-FFF2-40B4-BE49-F238E27FC236}">
                <a16:creationId xmlns:a16="http://schemas.microsoft.com/office/drawing/2014/main" xmlns="" id="{8F4EDB89-016A-4194-865C-29B214EB93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xmlns="" id="{4C41EE15-6339-4164-97EF-2A18A6CC6246}"/>
              </a:ext>
            </a:extLst>
          </p:cNvPr>
          <p:cNvSpPr>
            <a:spLocks noGrp="1"/>
          </p:cNvSpPr>
          <p:nvPr>
            <p:ph type="dt" sz="half" idx="10"/>
          </p:nvPr>
        </p:nvSpPr>
        <p:spPr/>
        <p:txBody>
          <a:bodyPr/>
          <a:lstStyle/>
          <a:p>
            <a:fld id="{2E536741-682F-48F4-9475-472945780760}" type="datetimeFigureOut">
              <a:rPr lang="ca-ES" smtClean="0"/>
              <a:pPr/>
              <a:t>24/12/2020</a:t>
            </a:fld>
            <a:endParaRPr lang="ca-ES"/>
          </a:p>
        </p:txBody>
      </p:sp>
      <p:sp>
        <p:nvSpPr>
          <p:cNvPr id="6" name="Marcador de pie de página 5">
            <a:extLst>
              <a:ext uri="{FF2B5EF4-FFF2-40B4-BE49-F238E27FC236}">
                <a16:creationId xmlns:a16="http://schemas.microsoft.com/office/drawing/2014/main" xmlns="" id="{E7F7AF21-55BA-4183-9C02-8FC9CAA7C686}"/>
              </a:ext>
            </a:extLst>
          </p:cNvPr>
          <p:cNvSpPr>
            <a:spLocks noGrp="1"/>
          </p:cNvSpPr>
          <p:nvPr>
            <p:ph type="ftr" sz="quarter" idx="11"/>
          </p:nvPr>
        </p:nvSpPr>
        <p:spPr/>
        <p:txBody>
          <a:bodyPr/>
          <a:lstStyle/>
          <a:p>
            <a:endParaRPr lang="ca-ES"/>
          </a:p>
        </p:txBody>
      </p:sp>
      <p:sp>
        <p:nvSpPr>
          <p:cNvPr id="7" name="Marcador de número de diapositiva 6">
            <a:extLst>
              <a:ext uri="{FF2B5EF4-FFF2-40B4-BE49-F238E27FC236}">
                <a16:creationId xmlns:a16="http://schemas.microsoft.com/office/drawing/2014/main" xmlns="" id="{2C0EA326-F268-4ECD-B108-824669E577C9}"/>
              </a:ext>
            </a:extLst>
          </p:cNvPr>
          <p:cNvSpPr>
            <a:spLocks noGrp="1"/>
          </p:cNvSpPr>
          <p:nvPr>
            <p:ph type="sldNum" sz="quarter" idx="12"/>
          </p:nvPr>
        </p:nvSpPr>
        <p:spPr/>
        <p:txBody>
          <a:bodyPr/>
          <a:lstStyle/>
          <a:p>
            <a:fld id="{BDCA9313-D6AC-4BBB-9358-D1FC07100F58}" type="slidenum">
              <a:rPr lang="ca-ES" smtClean="0"/>
              <a:pPr/>
              <a:t>‹Nº›</a:t>
            </a:fld>
            <a:endParaRPr lang="ca-ES"/>
          </a:p>
        </p:txBody>
      </p:sp>
    </p:spTree>
    <p:extLst>
      <p:ext uri="{BB962C8B-B14F-4D97-AF65-F5344CB8AC3E}">
        <p14:creationId xmlns:p14="http://schemas.microsoft.com/office/powerpoint/2010/main" xmlns="" val="27541930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xmlns="" id="{C1BF2A6C-1CBD-4FD2-8ACF-52217C0B4D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ca-ES"/>
          </a:p>
        </p:txBody>
      </p:sp>
      <p:sp>
        <p:nvSpPr>
          <p:cNvPr id="3" name="Marcador de texto 2">
            <a:extLst>
              <a:ext uri="{FF2B5EF4-FFF2-40B4-BE49-F238E27FC236}">
                <a16:creationId xmlns:a16="http://schemas.microsoft.com/office/drawing/2014/main" xmlns="" id="{DC3F7D3E-944A-4BB9-A268-796D2F5BB6E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ca-ES"/>
          </a:p>
        </p:txBody>
      </p:sp>
      <p:sp>
        <p:nvSpPr>
          <p:cNvPr id="4" name="Marcador de fecha 3">
            <a:extLst>
              <a:ext uri="{FF2B5EF4-FFF2-40B4-BE49-F238E27FC236}">
                <a16:creationId xmlns:a16="http://schemas.microsoft.com/office/drawing/2014/main" xmlns="" id="{C2CA1CCA-8A2E-4E93-B57F-68D66AA9E19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536741-682F-48F4-9475-472945780760}" type="datetimeFigureOut">
              <a:rPr lang="ca-ES" smtClean="0"/>
              <a:pPr/>
              <a:t>24/12/2020</a:t>
            </a:fld>
            <a:endParaRPr lang="ca-ES"/>
          </a:p>
        </p:txBody>
      </p:sp>
      <p:sp>
        <p:nvSpPr>
          <p:cNvPr id="5" name="Marcador de pie de página 4">
            <a:extLst>
              <a:ext uri="{FF2B5EF4-FFF2-40B4-BE49-F238E27FC236}">
                <a16:creationId xmlns:a16="http://schemas.microsoft.com/office/drawing/2014/main" xmlns="" id="{8E3CB338-1782-4003-9D69-B37D0EF80E9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a-ES"/>
          </a:p>
        </p:txBody>
      </p:sp>
      <p:sp>
        <p:nvSpPr>
          <p:cNvPr id="6" name="Marcador de número de diapositiva 5">
            <a:extLst>
              <a:ext uri="{FF2B5EF4-FFF2-40B4-BE49-F238E27FC236}">
                <a16:creationId xmlns:a16="http://schemas.microsoft.com/office/drawing/2014/main" xmlns="" id="{94C87F6B-7B57-4F61-B85C-D1FFB58DC9F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CA9313-D6AC-4BBB-9358-D1FC07100F58}" type="slidenum">
              <a:rPr lang="ca-ES" smtClean="0"/>
              <a:pPr/>
              <a:t>‹Nº›</a:t>
            </a:fld>
            <a:endParaRPr lang="ca-ES"/>
          </a:p>
        </p:txBody>
      </p:sp>
    </p:spTree>
    <p:extLst>
      <p:ext uri="{BB962C8B-B14F-4D97-AF65-F5344CB8AC3E}">
        <p14:creationId xmlns:p14="http://schemas.microsoft.com/office/powerpoint/2010/main" xmlns="" val="6232154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F5585C73-ECE9-41B8-9993-F3D3DAA444E1}"/>
              </a:ext>
            </a:extLst>
          </p:cNvPr>
          <p:cNvSpPr>
            <a:spLocks noGrp="1"/>
          </p:cNvSpPr>
          <p:nvPr>
            <p:ph type="ctrTitle"/>
          </p:nvPr>
        </p:nvSpPr>
        <p:spPr>
          <a:xfrm>
            <a:off x="1524000" y="1122363"/>
            <a:ext cx="8661009" cy="1142535"/>
          </a:xfrm>
        </p:spPr>
        <p:txBody>
          <a:bodyPr>
            <a:normAutofit/>
          </a:bodyPr>
          <a:lstStyle/>
          <a:p>
            <a:r>
              <a:rPr lang="ca-ES" sz="4000" b="1" dirty="0"/>
              <a:t>UF2 NF3: Intervenció en equips de treball</a:t>
            </a:r>
          </a:p>
        </p:txBody>
      </p:sp>
      <p:sp>
        <p:nvSpPr>
          <p:cNvPr id="3" name="Subtítulo 2">
            <a:extLst>
              <a:ext uri="{FF2B5EF4-FFF2-40B4-BE49-F238E27FC236}">
                <a16:creationId xmlns:a16="http://schemas.microsoft.com/office/drawing/2014/main" xmlns="" id="{30D971D1-1D59-47BC-B904-B6E947A81927}"/>
              </a:ext>
            </a:extLst>
          </p:cNvPr>
          <p:cNvSpPr>
            <a:spLocks noGrp="1"/>
          </p:cNvSpPr>
          <p:nvPr>
            <p:ph type="subTitle" idx="1"/>
          </p:nvPr>
        </p:nvSpPr>
        <p:spPr>
          <a:xfrm>
            <a:off x="1524000" y="5164369"/>
            <a:ext cx="9144000" cy="1142535"/>
          </a:xfrm>
        </p:spPr>
        <p:txBody>
          <a:bodyPr/>
          <a:lstStyle/>
          <a:p>
            <a:r>
              <a:rPr lang="ca-ES" dirty="0"/>
              <a:t>Montse Soro</a:t>
            </a:r>
          </a:p>
          <a:p>
            <a:r>
              <a:rPr lang="ca-ES" dirty="0"/>
              <a:t>Curs 2020-21</a:t>
            </a:r>
          </a:p>
        </p:txBody>
      </p:sp>
      <p:pic>
        <p:nvPicPr>
          <p:cNvPr id="5" name="Imagen 4">
            <a:extLst>
              <a:ext uri="{FF2B5EF4-FFF2-40B4-BE49-F238E27FC236}">
                <a16:creationId xmlns:a16="http://schemas.microsoft.com/office/drawing/2014/main" xmlns="" id="{91E82EBA-023A-4ED1-874F-64C23655CD1D}"/>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587261" y="2576932"/>
            <a:ext cx="4287052" cy="2275403"/>
          </a:xfrm>
          <a:prstGeom prst="rect">
            <a:avLst/>
          </a:prstGeom>
        </p:spPr>
      </p:pic>
    </p:spTree>
    <p:extLst>
      <p:ext uri="{BB962C8B-B14F-4D97-AF65-F5344CB8AC3E}">
        <p14:creationId xmlns:p14="http://schemas.microsoft.com/office/powerpoint/2010/main" xmlns="" val="9760550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79561" y="319176"/>
            <a:ext cx="11602529" cy="6288657"/>
          </a:xfrm>
        </p:spPr>
        <p:txBody>
          <a:bodyPr>
            <a:normAutofit/>
          </a:bodyPr>
          <a:lstStyle/>
          <a:p>
            <a:pPr>
              <a:buNone/>
            </a:pPr>
            <a:r>
              <a:rPr lang="ca-ES" sz="2000" b="1" dirty="0" smtClean="0"/>
              <a:t>Metodologies actives en el treball en equip</a:t>
            </a:r>
          </a:p>
          <a:p>
            <a:pPr>
              <a:buNone/>
            </a:pPr>
            <a:r>
              <a:rPr lang="ca-ES" sz="2000" dirty="0" smtClean="0"/>
              <a:t>Sota </a:t>
            </a:r>
            <a:r>
              <a:rPr lang="ca-ES" sz="2000" dirty="0" err="1" smtClean="0"/>
              <a:t>l’impuls</a:t>
            </a:r>
            <a:r>
              <a:rPr lang="ca-ES" sz="2000" dirty="0" smtClean="0"/>
              <a:t> de les tecnologies digitals, han agafat força unes quantes estratègies metodològiques que afavoreixen el treball en equip i hi aporten un valor multiplicador. Parlarem de tres estratègies molt relacionades entre elles: el </a:t>
            </a:r>
            <a:r>
              <a:rPr lang="ca-ES" sz="2000" i="1" dirty="0" smtClean="0"/>
              <a:t>treball cooperatiu</a:t>
            </a:r>
            <a:r>
              <a:rPr lang="ca-ES" sz="2000" dirty="0" smtClean="0"/>
              <a:t>, el </a:t>
            </a:r>
            <a:r>
              <a:rPr lang="ca-ES" sz="2000" i="1" dirty="0" smtClean="0"/>
              <a:t>treball per objectius </a:t>
            </a:r>
            <a:r>
              <a:rPr lang="ca-ES" sz="2000" dirty="0" smtClean="0"/>
              <a:t>i el </a:t>
            </a:r>
            <a:r>
              <a:rPr lang="ca-ES" sz="2000" i="1" dirty="0" smtClean="0"/>
              <a:t>treball en xarxa</a:t>
            </a:r>
            <a:r>
              <a:rPr lang="ca-ES" sz="2000" dirty="0" smtClean="0"/>
              <a:t>.</a:t>
            </a:r>
          </a:p>
          <a:p>
            <a:pPr>
              <a:buNone/>
            </a:pPr>
            <a:r>
              <a:rPr lang="ca-ES" sz="2000" dirty="0" smtClean="0"/>
              <a:t>El </a:t>
            </a:r>
            <a:r>
              <a:rPr lang="ca-ES" sz="2000" b="1" dirty="0" smtClean="0"/>
              <a:t>treball cooperatiu </a:t>
            </a:r>
            <a:r>
              <a:rPr lang="ca-ES" sz="2000" dirty="0" smtClean="0"/>
              <a:t>és una estratègia encaminada al fet que diverses persones es comprometin, segons les seves possibilitats, en la consecució d’un objectiu col·lectiu i s’ajudin mútuament per aconseguir-lo.</a:t>
            </a:r>
          </a:p>
          <a:p>
            <a:pPr>
              <a:buNone/>
            </a:pPr>
            <a:r>
              <a:rPr lang="ca-ES" sz="2000" dirty="0" smtClean="0"/>
              <a:t>Cada cop més utilitzat en l’àmbit educatiu en els centres amb metodologies més innovadores. Veu la diferència com una oportunitat i no com una barrera.</a:t>
            </a:r>
          </a:p>
          <a:p>
            <a:pPr>
              <a:buNone/>
            </a:pPr>
            <a:r>
              <a:rPr lang="ca-ES" sz="2000" dirty="0" smtClean="0"/>
              <a:t>El </a:t>
            </a:r>
            <a:r>
              <a:rPr lang="ca-ES" sz="2000" b="1" dirty="0" smtClean="0"/>
              <a:t>treball per objectius </a:t>
            </a:r>
            <a:r>
              <a:rPr lang="ca-ES" sz="2000" dirty="0" smtClean="0"/>
              <a:t>és una metodologia, encara incipient, mitjançant la qual el treballador o la treballadora agafa com a guia de la seva feina els resultats que ha d’aconseguir, en lloc de les hores treballades. L’aplicació correcta del sistema de treball per objectius pot facilitar l’adopció del </a:t>
            </a:r>
            <a:r>
              <a:rPr lang="ca-ES" sz="2000" dirty="0" err="1" smtClean="0"/>
              <a:t>teletreball</a:t>
            </a:r>
            <a:r>
              <a:rPr lang="ca-ES" sz="2000" dirty="0" smtClean="0"/>
              <a:t> o treball des de casa.</a:t>
            </a:r>
          </a:p>
          <a:p>
            <a:pPr>
              <a:buNone/>
            </a:pPr>
            <a:r>
              <a:rPr lang="ca-ES" sz="2000" dirty="0" smtClean="0"/>
              <a:t>Per dur a terme un sistema de treball per objectius es requereix una planificació molt detallada i realista dels objectius de l’organització i les activitats necessàries per aconseguir-los, així com una definició precisa de l’àrea de responsabilitat de cada persona. Cal tenir en compte que no tots els treballs admeten la implantació estricta del treball per objectius.</a:t>
            </a:r>
          </a:p>
          <a:p>
            <a:pPr>
              <a:buNone/>
            </a:pPr>
            <a:r>
              <a:rPr lang="ca-ES" sz="2000" dirty="0" smtClean="0"/>
              <a:t>El </a:t>
            </a:r>
            <a:r>
              <a:rPr lang="ca-ES" sz="2000" b="1" dirty="0" smtClean="0"/>
              <a:t>treball en xarxa </a:t>
            </a:r>
            <a:r>
              <a:rPr lang="ca-ES" sz="2000" dirty="0" smtClean="0"/>
              <a:t>és una metodologia que se sustenta en la col·laboració i complementació entre els diferents equips o recursos (nòduls de la xarxa) que treballen sobre un </a:t>
            </a:r>
            <a:r>
              <a:rPr lang="ca-ES" sz="2000" u="sng" dirty="0" smtClean="0"/>
              <a:t>mateix problema </a:t>
            </a:r>
            <a:r>
              <a:rPr lang="ca-ES" sz="2000" dirty="0" smtClean="0"/>
              <a:t>o sobre el problema d’una mateixa persona o col·lectiu.</a:t>
            </a:r>
            <a:endParaRPr lang="es-ES" sz="2000"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19177" y="267418"/>
            <a:ext cx="11602529" cy="6305909"/>
          </a:xfrm>
        </p:spPr>
        <p:txBody>
          <a:bodyPr>
            <a:normAutofit/>
          </a:bodyPr>
          <a:lstStyle/>
          <a:p>
            <a:pPr>
              <a:buNone/>
            </a:pPr>
            <a:r>
              <a:rPr lang="ca-ES" sz="2000" dirty="0" smtClean="0"/>
              <a:t>No es tracta solament de compartir informació puntualment, sinó de crear una autèntica articulació comunitària que permeti una col·laboració estable i sistemàtica de tots aquests nòduls.</a:t>
            </a:r>
          </a:p>
          <a:p>
            <a:pPr>
              <a:buNone/>
            </a:pPr>
            <a:r>
              <a:rPr lang="ca-ES" sz="2000" dirty="0" smtClean="0"/>
              <a:t>El treball en xarxa garanteix que la informació i les experiències es comparteixin de manera efectiva i permanent entre els diferents nòduls, i contribueix a la construcció i gestió col·lectiva del coneixement. De fet, es tracta d’un sistema descentralitzat en el qual cada nòdul treballa amb autonomia a l’hora de desenvolupar les seves funcions i tasques.</a:t>
            </a:r>
          </a:p>
          <a:p>
            <a:pPr>
              <a:buNone/>
            </a:pPr>
            <a:r>
              <a:rPr lang="ca-ES" sz="2000" dirty="0" smtClean="0"/>
              <a:t>La capacitat per mantenir aquesta comunicació de manera pràcticament permanent l’aporten els sistemes informàtics i les tecnologies digitals. En aquest sentit, la xarxa (en aquest cas la telemàtica) es converteix en un mitjà al servei dels objectius.</a:t>
            </a:r>
          </a:p>
          <a:p>
            <a:pPr>
              <a:buNone/>
            </a:pPr>
            <a:endParaRPr lang="ca-ES" sz="2000" dirty="0" smtClean="0"/>
          </a:p>
          <a:p>
            <a:pPr>
              <a:buNone/>
            </a:pPr>
            <a:r>
              <a:rPr lang="ca-ES" sz="2500" b="1" dirty="0" smtClean="0"/>
              <a:t>2.3. Tècniques per al treball en equip</a:t>
            </a:r>
          </a:p>
          <a:p>
            <a:pPr>
              <a:buNone/>
            </a:pPr>
            <a:r>
              <a:rPr lang="ca-ES" sz="2000" dirty="0" smtClean="0"/>
              <a:t>Podem organitzar les tècniques en tres categories:</a:t>
            </a:r>
          </a:p>
          <a:p>
            <a:pPr>
              <a:buFontTx/>
              <a:buChar char="-"/>
            </a:pPr>
            <a:r>
              <a:rPr lang="ca-ES" sz="2000" dirty="0" smtClean="0"/>
              <a:t>Tècniques informatives o formatives.</a:t>
            </a:r>
          </a:p>
          <a:p>
            <a:pPr>
              <a:buFontTx/>
              <a:buChar char="-"/>
            </a:pPr>
            <a:r>
              <a:rPr lang="ca-ES" sz="2000" dirty="0" smtClean="0"/>
              <a:t>Tècniques de discussió i presa de decisions.</a:t>
            </a:r>
          </a:p>
          <a:p>
            <a:pPr>
              <a:buFontTx/>
              <a:buChar char="-"/>
            </a:pPr>
            <a:r>
              <a:rPr lang="ca-ES" sz="2000" dirty="0" smtClean="0"/>
              <a:t>Tècniques creatives per facilitar la generació d’idees i propostes.</a:t>
            </a:r>
          </a:p>
          <a:p>
            <a:pPr>
              <a:buNone/>
            </a:pPr>
            <a:endParaRPr lang="es-ES" sz="2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84672" y="276044"/>
            <a:ext cx="11611154" cy="6288657"/>
          </a:xfrm>
        </p:spPr>
        <p:txBody>
          <a:bodyPr>
            <a:normAutofit/>
          </a:bodyPr>
          <a:lstStyle/>
          <a:p>
            <a:r>
              <a:rPr lang="ca-ES" sz="2000" b="1" dirty="0" smtClean="0"/>
              <a:t>Tècniques informatives o formatives</a:t>
            </a:r>
          </a:p>
          <a:p>
            <a:pPr>
              <a:buNone/>
            </a:pPr>
            <a:r>
              <a:rPr lang="ca-ES" sz="2000" b="1" dirty="0" smtClean="0"/>
              <a:t>La conferència</a:t>
            </a:r>
          </a:p>
          <a:p>
            <a:pPr>
              <a:buNone/>
            </a:pPr>
            <a:r>
              <a:rPr lang="ca-ES" sz="2000" dirty="0" smtClean="0"/>
              <a:t>Consisteix en què una persona experta en la matèria pronuncia un discurs sobre un tema sense interrupcions, davant un grup. El període de temps sol ser d’una hora i després l’auditori li pot adreçar preguntes.</a:t>
            </a:r>
          </a:p>
          <a:p>
            <a:pPr>
              <a:buNone/>
            </a:pPr>
            <a:r>
              <a:rPr lang="ca-ES" sz="2000" b="1" dirty="0" smtClean="0"/>
              <a:t>El simposi</a:t>
            </a:r>
          </a:p>
          <a:p>
            <a:pPr>
              <a:buNone/>
            </a:pPr>
            <a:r>
              <a:rPr lang="ca-ES" sz="2000" dirty="0" smtClean="0"/>
              <a:t>Consisteix en un conjunt de xerrades, discursos o exposicions verbals presentades per un equip d’individus –generalment especialistes- sobre diferents facetes d’un tema, a fi d’obtenir-ne una visió completa.</a:t>
            </a:r>
          </a:p>
          <a:p>
            <a:pPr>
              <a:buNone/>
            </a:pPr>
            <a:r>
              <a:rPr lang="ca-ES" sz="2000" dirty="0" smtClean="0"/>
              <a:t>El simposi permet obtenir una </a:t>
            </a:r>
            <a:r>
              <a:rPr lang="ca-ES" sz="2000" u="sng" dirty="0" smtClean="0"/>
              <a:t>informació sistemàtica</a:t>
            </a:r>
            <a:r>
              <a:rPr lang="ca-ES" sz="2000" dirty="0" smtClean="0"/>
              <a:t> i </a:t>
            </a:r>
            <a:r>
              <a:rPr lang="ca-ES" sz="2000" u="sng" dirty="0" smtClean="0"/>
              <a:t>especialitzada</a:t>
            </a:r>
            <a:r>
              <a:rPr lang="ca-ES" sz="2000" dirty="0" smtClean="0"/>
              <a:t> sobre un tema, vist des de diferents punts de vista i </a:t>
            </a:r>
            <a:r>
              <a:rPr lang="ca-ES" sz="2000" u="sng" dirty="0" smtClean="0"/>
              <a:t>enfocaments multidisciplinaris</a:t>
            </a:r>
            <a:r>
              <a:rPr lang="ca-ES" sz="2000" dirty="0" smtClean="0"/>
              <a:t>.</a:t>
            </a:r>
          </a:p>
          <a:p>
            <a:pPr>
              <a:buNone/>
            </a:pPr>
            <a:r>
              <a:rPr lang="ca-ES" sz="2000" dirty="0" smtClean="0"/>
              <a:t>El temps de les intervencions de cada ponent el controla un </a:t>
            </a:r>
            <a:r>
              <a:rPr lang="ca-ES" sz="2000" u="sng" dirty="0" smtClean="0"/>
              <a:t>moderador</a:t>
            </a:r>
            <a:r>
              <a:rPr lang="ca-ES" sz="2000" dirty="0" smtClean="0"/>
              <a:t> o </a:t>
            </a:r>
            <a:r>
              <a:rPr lang="ca-ES" sz="2000" u="sng" dirty="0" smtClean="0"/>
              <a:t>moderadora</a:t>
            </a:r>
            <a:r>
              <a:rPr lang="ca-ES" sz="2000" dirty="0" smtClean="0"/>
              <a:t>. En general, les xerrades no han de durar més de 20 minuts i el temps total de simposi no acostuma a sobrepassar les </a:t>
            </a:r>
            <a:r>
              <a:rPr lang="ca-ES" sz="2000" u="sng" dirty="0" smtClean="0"/>
              <a:t>dues hores.</a:t>
            </a:r>
            <a:r>
              <a:rPr lang="ca-ES" sz="2000" dirty="0" smtClean="0"/>
              <a:t> Al final de l’exposició pot establir-se un </a:t>
            </a:r>
            <a:r>
              <a:rPr lang="ca-ES" sz="2000" u="sng" dirty="0" smtClean="0"/>
              <a:t>petit debat</a:t>
            </a:r>
            <a:r>
              <a:rPr lang="ca-ES" sz="2000" dirty="0" smtClean="0"/>
              <a:t>.</a:t>
            </a:r>
          </a:p>
          <a:p>
            <a:pPr>
              <a:buNone/>
            </a:pPr>
            <a:r>
              <a:rPr lang="ca-ES" sz="2000" b="1" dirty="0" smtClean="0"/>
              <a:t>La taula rodona</a:t>
            </a:r>
          </a:p>
          <a:p>
            <a:pPr>
              <a:buNone/>
            </a:pPr>
            <a:r>
              <a:rPr lang="ca-ES" sz="2000" dirty="0" smtClean="0"/>
              <a:t>Està formada per un grup de persones –deu com a màxim- que es reuneixen per tractar d’un assumpte o un problema determinat.</a:t>
            </a:r>
          </a:p>
          <a:p>
            <a:pPr>
              <a:buNone/>
            </a:pPr>
            <a:r>
              <a:rPr lang="ca-ES" sz="2000" dirty="0" smtClean="0"/>
              <a:t>L’assumpte s’aborda exclusivament mitjançant la </a:t>
            </a:r>
            <a:r>
              <a:rPr lang="ca-ES" sz="2000" u="sng" dirty="0" smtClean="0"/>
              <a:t>discussió </a:t>
            </a:r>
            <a:r>
              <a:rPr lang="ca-ES" sz="2000" dirty="0" smtClean="0"/>
              <a:t>i </a:t>
            </a:r>
            <a:r>
              <a:rPr lang="ca-ES" sz="2000" u="sng" dirty="0" err="1" smtClean="0"/>
              <a:t>l’intercanvi</a:t>
            </a:r>
            <a:r>
              <a:rPr lang="ca-ES" sz="2000" u="sng" dirty="0" smtClean="0"/>
              <a:t> d’idees,</a:t>
            </a:r>
            <a:r>
              <a:rPr lang="ca-ES" sz="2000" dirty="0" smtClean="0"/>
              <a:t> en una atmosfera informal, però sota la direcció d’una persona que exerceix de </a:t>
            </a:r>
            <a:r>
              <a:rPr lang="ca-ES" sz="2000" u="sng" dirty="0" smtClean="0"/>
              <a:t>moderadora</a:t>
            </a:r>
            <a:r>
              <a:rPr lang="ca-ES" sz="2000" dirty="0" smtClean="0"/>
              <a:t>. Aquesta persona se situa al </a:t>
            </a:r>
            <a:r>
              <a:rPr lang="ca-ES" sz="2000" u="sng" dirty="0" smtClean="0"/>
              <a:t>centre</a:t>
            </a:r>
            <a:r>
              <a:rPr lang="ca-ES" sz="2000" dirty="0" smtClean="0"/>
              <a:t> de la resta, al voltant d’una taula. Ex: programes de debat polític a TV3.</a:t>
            </a:r>
            <a:endParaRPr lang="es-ES" sz="2000" u="sng"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53683" y="284672"/>
            <a:ext cx="11602528" cy="6314536"/>
          </a:xfrm>
        </p:spPr>
        <p:txBody>
          <a:bodyPr>
            <a:normAutofit/>
          </a:bodyPr>
          <a:lstStyle/>
          <a:p>
            <a:pPr>
              <a:buNone/>
            </a:pPr>
            <a:r>
              <a:rPr lang="ca-ES" sz="2000" b="1" dirty="0" smtClean="0"/>
              <a:t>El panel</a:t>
            </a:r>
          </a:p>
          <a:p>
            <a:pPr>
              <a:buNone/>
            </a:pPr>
            <a:r>
              <a:rPr lang="ca-ES" sz="2000" dirty="0" smtClean="0"/>
              <a:t>Consisteix en què un grup de persones –entre tres i sis- expertes en una matèria es reuneixen davant el públic per dialogar sobre un tema assignat.</a:t>
            </a:r>
          </a:p>
          <a:p>
            <a:pPr>
              <a:buNone/>
            </a:pPr>
            <a:r>
              <a:rPr lang="ca-ES" sz="2000" dirty="0" smtClean="0"/>
              <a:t>Aquest diàleg sembla espontani, tot i que prèviament s’hauran pogut acordar aspectes de la intervenció.</a:t>
            </a:r>
          </a:p>
          <a:p>
            <a:pPr>
              <a:buNone/>
            </a:pPr>
            <a:endParaRPr lang="ca-ES" sz="2000" dirty="0" smtClean="0"/>
          </a:p>
          <a:p>
            <a:pPr>
              <a:buNone/>
            </a:pPr>
            <a:r>
              <a:rPr lang="ca-ES" sz="2000" b="1" dirty="0" smtClean="0"/>
              <a:t>El seminari</a:t>
            </a:r>
          </a:p>
          <a:p>
            <a:pPr>
              <a:buNone/>
            </a:pPr>
            <a:r>
              <a:rPr lang="ca-ES" sz="2000" dirty="0" smtClean="0"/>
              <a:t>Consisteix en què un grup de persones –normalment entre sis i dotze- estudia un tema, cooperant entre elles i compartint experiències, per aconseguir unes conclusions comunes.</a:t>
            </a:r>
          </a:p>
          <a:p>
            <a:pPr>
              <a:buNone/>
            </a:pPr>
            <a:r>
              <a:rPr lang="ca-ES" sz="2000" dirty="0" smtClean="0"/>
              <a:t>Es tracta d’una tècnica que té una finalitat eminentment </a:t>
            </a:r>
            <a:r>
              <a:rPr lang="ca-ES" sz="2000" u="sng" dirty="0" smtClean="0"/>
              <a:t>formativa</a:t>
            </a:r>
            <a:r>
              <a:rPr lang="ca-ES" sz="2000" dirty="0" smtClean="0"/>
              <a:t>.</a:t>
            </a:r>
          </a:p>
          <a:p>
            <a:pPr>
              <a:buNone/>
            </a:pPr>
            <a:r>
              <a:rPr lang="ca-ES" sz="2000" dirty="0" smtClean="0"/>
              <a:t>A causa de la seva complexitat, moltes vegades es desenvolupa en </a:t>
            </a:r>
            <a:r>
              <a:rPr lang="ca-ES" sz="2000" u="sng" dirty="0" smtClean="0"/>
              <a:t>una </a:t>
            </a:r>
            <a:r>
              <a:rPr lang="ca-ES" sz="2000" dirty="0" smtClean="0"/>
              <a:t>o </a:t>
            </a:r>
            <a:r>
              <a:rPr lang="ca-ES" sz="2000" u="sng" dirty="0" smtClean="0"/>
              <a:t>més sessions</a:t>
            </a:r>
            <a:r>
              <a:rPr lang="ca-ES" sz="2000" dirty="0" smtClean="0"/>
              <a:t>, que és convenient planificar.</a:t>
            </a:r>
          </a:p>
          <a:p>
            <a:pPr>
              <a:buNone/>
            </a:pPr>
            <a:endParaRPr lang="ca-ES" sz="2000" dirty="0" smtClean="0"/>
          </a:p>
          <a:p>
            <a:r>
              <a:rPr lang="ca-ES" sz="2000" b="1" dirty="0" smtClean="0"/>
              <a:t>Tècniques de discussió i presa de decisions</a:t>
            </a:r>
          </a:p>
          <a:p>
            <a:pPr>
              <a:buNone/>
            </a:pPr>
            <a:r>
              <a:rPr lang="ca-ES" sz="2000" dirty="0" smtClean="0"/>
              <a:t>Aquest grup de tècniques potencia la </a:t>
            </a:r>
            <a:r>
              <a:rPr lang="ca-ES" sz="2000" u="sng" dirty="0" smtClean="0"/>
              <a:t>participació</a:t>
            </a:r>
            <a:r>
              <a:rPr lang="ca-ES" sz="2000" dirty="0" smtClean="0"/>
              <a:t> de totes les persones en la discussió de les propostes i en la presa de decisions. Les més utilitzades són </a:t>
            </a:r>
            <a:r>
              <a:rPr lang="ca-ES" sz="2000" u="sng" dirty="0" smtClean="0"/>
              <a:t>l’assemblea</a:t>
            </a:r>
            <a:r>
              <a:rPr lang="ca-ES" sz="2000" dirty="0" smtClean="0"/>
              <a:t>, la </a:t>
            </a:r>
            <a:r>
              <a:rPr lang="ca-ES" sz="2000" u="sng" dirty="0" smtClean="0"/>
              <a:t>rotllana</a:t>
            </a:r>
            <a:r>
              <a:rPr lang="ca-ES" sz="2000" dirty="0" smtClean="0"/>
              <a:t>, el </a:t>
            </a:r>
            <a:r>
              <a:rPr lang="ca-ES" sz="2000" u="sng" dirty="0" smtClean="0"/>
              <a:t>xiuxiueig</a:t>
            </a:r>
            <a:r>
              <a:rPr lang="ca-ES" sz="2000" dirty="0" smtClean="0"/>
              <a:t>, el </a:t>
            </a:r>
            <a:r>
              <a:rPr lang="ca-ES" sz="2000" u="sng" dirty="0" smtClean="0"/>
              <a:t>Phillips 66</a:t>
            </a:r>
            <a:r>
              <a:rPr lang="ca-ES" sz="2000" dirty="0" smtClean="0"/>
              <a:t> i el </a:t>
            </a:r>
            <a:r>
              <a:rPr lang="ca-ES" sz="2000" u="sng" dirty="0" smtClean="0"/>
              <a:t>debat</a:t>
            </a:r>
            <a:r>
              <a:rPr lang="ca-ES" sz="2000" dirty="0" smtClean="0"/>
              <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10551" y="276044"/>
            <a:ext cx="11637034" cy="6323163"/>
          </a:xfrm>
        </p:spPr>
        <p:txBody>
          <a:bodyPr>
            <a:normAutofit/>
          </a:bodyPr>
          <a:lstStyle/>
          <a:p>
            <a:pPr>
              <a:buNone/>
            </a:pPr>
            <a:r>
              <a:rPr lang="ca-ES" sz="2000" b="1" dirty="0" smtClean="0"/>
              <a:t>L’assemblea</a:t>
            </a:r>
          </a:p>
          <a:p>
            <a:pPr>
              <a:buNone/>
            </a:pPr>
            <a:r>
              <a:rPr lang="ca-ES" sz="2000" dirty="0" smtClean="0"/>
              <a:t>Una assemblea és una reunió de vàries persones que té la finalitat </a:t>
            </a:r>
            <a:r>
              <a:rPr lang="ca-ES" sz="2000" u="sng" dirty="0" smtClean="0"/>
              <a:t>d’informar</a:t>
            </a:r>
            <a:r>
              <a:rPr lang="ca-ES" sz="2000" dirty="0" smtClean="0"/>
              <a:t> sobre determinats aspectes i </a:t>
            </a:r>
            <a:r>
              <a:rPr lang="ca-ES" sz="2000" u="sng" dirty="0" smtClean="0"/>
              <a:t>prendre decisions </a:t>
            </a:r>
            <a:r>
              <a:rPr lang="ca-ES" sz="2000" dirty="0" smtClean="0"/>
              <a:t>de forma conjunta.</a:t>
            </a:r>
          </a:p>
          <a:p>
            <a:pPr>
              <a:buNone/>
            </a:pPr>
            <a:r>
              <a:rPr lang="ca-ES" sz="2000" dirty="0" smtClean="0"/>
              <a:t>Està composada per un </a:t>
            </a:r>
            <a:r>
              <a:rPr lang="ca-ES" sz="2000" u="sng" dirty="0" smtClean="0"/>
              <a:t>auditori </a:t>
            </a:r>
            <a:r>
              <a:rPr lang="ca-ES" sz="2000" dirty="0" smtClean="0"/>
              <a:t>i una </a:t>
            </a:r>
            <a:r>
              <a:rPr lang="ca-ES" sz="2000" u="sng" dirty="0" smtClean="0"/>
              <a:t>taula directiva</a:t>
            </a:r>
            <a:r>
              <a:rPr lang="ca-ES" sz="2000" dirty="0" smtClean="0"/>
              <a:t>, i es desenvolupa en les fases següents:</a:t>
            </a:r>
          </a:p>
          <a:p>
            <a:pPr>
              <a:buFontTx/>
              <a:buChar char="-"/>
            </a:pPr>
            <a:r>
              <a:rPr lang="ca-ES" sz="2000" dirty="0" smtClean="0"/>
              <a:t>La junta directiva elabora un </a:t>
            </a:r>
            <a:r>
              <a:rPr lang="ca-ES" sz="2000" u="sng" dirty="0" smtClean="0"/>
              <a:t>ordre del dia </a:t>
            </a:r>
            <a:r>
              <a:rPr lang="ca-ES" sz="2000" dirty="0" smtClean="0"/>
              <a:t>o relació de temes que s’han de tractar.</a:t>
            </a:r>
          </a:p>
          <a:p>
            <a:pPr>
              <a:buFontTx/>
              <a:buChar char="-"/>
            </a:pPr>
            <a:r>
              <a:rPr lang="ca-ES" sz="2000" dirty="0" smtClean="0"/>
              <a:t>Un membre de la junta exerceix de </a:t>
            </a:r>
            <a:r>
              <a:rPr lang="ca-ES" sz="2000" u="sng" dirty="0" smtClean="0"/>
              <a:t>portaveu</a:t>
            </a:r>
            <a:r>
              <a:rPr lang="ca-ES" sz="2000" dirty="0" smtClean="0"/>
              <a:t> i proporciona la informació o les propostes sobre cada punt de l’ordre del dia.</a:t>
            </a:r>
          </a:p>
          <a:p>
            <a:pPr>
              <a:buFontTx/>
              <a:buChar char="-"/>
            </a:pPr>
            <a:r>
              <a:rPr lang="ca-ES" sz="2000" u="sng" dirty="0" smtClean="0"/>
              <a:t>L’auditori</a:t>
            </a:r>
            <a:r>
              <a:rPr lang="ca-ES" sz="2000" dirty="0" smtClean="0"/>
              <a:t> rep la informació de </a:t>
            </a:r>
            <a:r>
              <a:rPr lang="ca-ES" sz="2000" u="sng" dirty="0" smtClean="0"/>
              <a:t>manera activa</a:t>
            </a:r>
            <a:r>
              <a:rPr lang="ca-ES" sz="2000" dirty="0" smtClean="0"/>
              <a:t>, la qual cosa pot donar lloc a </a:t>
            </a:r>
            <a:r>
              <a:rPr lang="ca-ES" sz="2000" u="sng" dirty="0" smtClean="0"/>
              <a:t>discussions</a:t>
            </a:r>
            <a:r>
              <a:rPr lang="ca-ES" sz="2000" dirty="0" smtClean="0"/>
              <a:t> i </a:t>
            </a:r>
            <a:r>
              <a:rPr lang="ca-ES" sz="2000" u="sng" dirty="0" smtClean="0"/>
              <a:t>debats</a:t>
            </a:r>
            <a:r>
              <a:rPr lang="ca-ES" sz="2000" dirty="0" smtClean="0"/>
              <a:t>.</a:t>
            </a:r>
          </a:p>
          <a:p>
            <a:pPr>
              <a:buFontTx/>
              <a:buChar char="-"/>
            </a:pPr>
            <a:r>
              <a:rPr lang="ca-ES" sz="2000" dirty="0" smtClean="0"/>
              <a:t>Les conclusions generals d’aquests debats i d’aquestes discussions s’anotaran en una </a:t>
            </a:r>
            <a:r>
              <a:rPr lang="ca-ES" sz="2000" u="sng" dirty="0" smtClean="0"/>
              <a:t>acta</a:t>
            </a:r>
            <a:r>
              <a:rPr lang="ca-ES" sz="2000" dirty="0" smtClean="0"/>
              <a:t> de l’assemblea.</a:t>
            </a:r>
          </a:p>
          <a:p>
            <a:pPr>
              <a:buNone/>
            </a:pPr>
            <a:r>
              <a:rPr lang="ca-ES" sz="2000" dirty="0" smtClean="0"/>
              <a:t>L’assemblea és un dels millors mitjans per proporcionar informació oficial, discutir propostes i prendre decisions.</a:t>
            </a:r>
          </a:p>
          <a:p>
            <a:pPr>
              <a:buNone/>
            </a:pPr>
            <a:r>
              <a:rPr lang="ca-ES" sz="2000" b="1" dirty="0" smtClean="0"/>
              <a:t>La rotllana</a:t>
            </a:r>
          </a:p>
          <a:p>
            <a:pPr>
              <a:buNone/>
            </a:pPr>
            <a:r>
              <a:rPr lang="ca-ES" sz="2000" dirty="0" smtClean="0"/>
              <a:t>És una tècnica educativa que divideix el gran grup en subgrups per facilitar la discussió.</a:t>
            </a:r>
          </a:p>
          <a:p>
            <a:pPr>
              <a:buNone/>
            </a:pPr>
            <a:r>
              <a:rPr lang="ca-ES" sz="2000" dirty="0" smtClean="0"/>
              <a:t>Una vegada creats els subgrups, la dinàmica de funcionament és la següent:</a:t>
            </a:r>
          </a:p>
          <a:p>
            <a:pPr>
              <a:buFontTx/>
              <a:buChar char="-"/>
            </a:pPr>
            <a:r>
              <a:rPr lang="ca-ES" sz="2000" dirty="0" smtClean="0"/>
              <a:t>La persona que coordina redacta les preguntes sobre el tema i les entrega escrites en </a:t>
            </a:r>
            <a:r>
              <a:rPr lang="ca-ES" sz="2000" u="sng" dirty="0" smtClean="0"/>
              <a:t>targetes</a:t>
            </a:r>
            <a:r>
              <a:rPr lang="ca-ES" sz="2000" dirty="0" smtClean="0"/>
              <a:t> a cadascun dels subgrups.</a:t>
            </a:r>
          </a:p>
          <a:p>
            <a:pPr>
              <a:buFontTx/>
              <a:buChar char="-"/>
            </a:pPr>
            <a:r>
              <a:rPr lang="ca-ES" sz="2000" dirty="0" smtClean="0"/>
              <a:t>Cada </a:t>
            </a:r>
            <a:r>
              <a:rPr lang="ca-ES" sz="2000" u="sng" dirty="0" smtClean="0"/>
              <a:t>subgrup</a:t>
            </a:r>
            <a:r>
              <a:rPr lang="ca-ES" sz="2000" dirty="0" smtClean="0"/>
              <a:t> discuteix un </a:t>
            </a:r>
            <a:r>
              <a:rPr lang="ca-ES" sz="2000" u="sng" dirty="0" smtClean="0"/>
              <a:t>tema</a:t>
            </a:r>
            <a:r>
              <a:rPr lang="ca-ES" sz="2000" dirty="0" smtClean="0"/>
              <a:t> amb la finalitat d’arribar a </a:t>
            </a:r>
            <a:r>
              <a:rPr lang="ca-ES" sz="2000" u="sng" dirty="0" smtClean="0"/>
              <a:t>conclusions parcials</a:t>
            </a:r>
            <a:r>
              <a:rPr lang="ca-ES" sz="2000" dirty="0" smtClean="0"/>
              <a:t>.</a:t>
            </a:r>
            <a:endParaRPr lang="ca-ES" sz="2000" u="sng" dirty="0" smtClean="0"/>
          </a:p>
          <a:p>
            <a:pPr>
              <a:buFontTx/>
              <a:buChar char="-"/>
            </a:pPr>
            <a:endParaRPr lang="es-ES" sz="2000" u="sng"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19177" y="258792"/>
            <a:ext cx="11602529" cy="6314536"/>
          </a:xfrm>
        </p:spPr>
        <p:txBody>
          <a:bodyPr>
            <a:normAutofit lnSpcReduction="10000"/>
          </a:bodyPr>
          <a:lstStyle/>
          <a:p>
            <a:pPr>
              <a:buNone/>
            </a:pPr>
            <a:r>
              <a:rPr lang="ca-ES" sz="2000" dirty="0" smtClean="0"/>
              <a:t>Al final, dels </a:t>
            </a:r>
            <a:r>
              <a:rPr lang="ca-ES" sz="2000" u="sng" dirty="0" smtClean="0"/>
              <a:t>informes </a:t>
            </a:r>
            <a:r>
              <a:rPr lang="ca-ES" sz="2000" dirty="0" smtClean="0"/>
              <a:t>de </a:t>
            </a:r>
            <a:r>
              <a:rPr lang="ca-ES" sz="2000" u="sng" dirty="0" smtClean="0"/>
              <a:t>cada equip</a:t>
            </a:r>
            <a:r>
              <a:rPr lang="ca-ES" sz="2000" dirty="0" smtClean="0"/>
              <a:t>, se n’extreu la </a:t>
            </a:r>
            <a:r>
              <a:rPr lang="ca-ES" sz="2000" u="sng" dirty="0" smtClean="0"/>
              <a:t>conclusió final</a:t>
            </a:r>
            <a:r>
              <a:rPr lang="ca-ES" sz="2000" dirty="0" smtClean="0"/>
              <a:t>.</a:t>
            </a:r>
          </a:p>
          <a:p>
            <a:pPr>
              <a:buNone/>
            </a:pPr>
            <a:r>
              <a:rPr lang="ca-ES" sz="2000" b="1" dirty="0" smtClean="0"/>
              <a:t>El xiuxiueig</a:t>
            </a:r>
          </a:p>
          <a:p>
            <a:pPr>
              <a:buNone/>
            </a:pPr>
            <a:r>
              <a:rPr lang="ca-ES" sz="2000" dirty="0" smtClean="0"/>
              <a:t>Consisteix en una </a:t>
            </a:r>
            <a:r>
              <a:rPr lang="ca-ES" sz="2000" u="sng" dirty="0" smtClean="0"/>
              <a:t>discussió</a:t>
            </a:r>
            <a:r>
              <a:rPr lang="ca-ES" sz="2000" dirty="0" smtClean="0"/>
              <a:t> en </a:t>
            </a:r>
            <a:r>
              <a:rPr lang="ca-ES" sz="2000" u="sng" dirty="0" smtClean="0"/>
              <a:t>parelles</a:t>
            </a:r>
            <a:r>
              <a:rPr lang="ca-ES" sz="2000" dirty="0" smtClean="0"/>
              <a:t> sobre un </a:t>
            </a:r>
            <a:r>
              <a:rPr lang="ca-ES" sz="2000" u="sng" dirty="0" smtClean="0"/>
              <a:t>tema</a:t>
            </a:r>
            <a:r>
              <a:rPr lang="ca-ES" sz="2000" dirty="0" smtClean="0"/>
              <a:t>. Cada parella exposarà la conclusió a la qual ha arribat.</a:t>
            </a:r>
          </a:p>
          <a:p>
            <a:pPr>
              <a:buNone/>
            </a:pPr>
            <a:r>
              <a:rPr lang="ca-ES" sz="2000" b="1" dirty="0" smtClean="0"/>
              <a:t>El Phillips 66</a:t>
            </a:r>
          </a:p>
          <a:p>
            <a:pPr>
              <a:buNone/>
            </a:pPr>
            <a:r>
              <a:rPr lang="ca-ES" sz="2000" dirty="0" smtClean="0"/>
              <a:t>Es divideix el grup –generalment nombrós- en subgrups de sis persones, per discutir un tema durant sis minuts i arribar a una conclusió. La qüestió sobre la qual es discuteix ha de quedar escrita en una pissarra a la vista de tots els participants. Cada subgrup tria una persona, que adoptarà el rol de </a:t>
            </a:r>
            <a:r>
              <a:rPr lang="ca-ES" sz="2000" u="sng" dirty="0" smtClean="0"/>
              <a:t>secretari</a:t>
            </a:r>
            <a:r>
              <a:rPr lang="ca-ES" sz="2000" dirty="0" smtClean="0"/>
              <a:t> o </a:t>
            </a:r>
            <a:r>
              <a:rPr lang="ca-ES" sz="2000" u="sng" dirty="0" smtClean="0"/>
              <a:t>secretaria</a:t>
            </a:r>
            <a:r>
              <a:rPr lang="ca-ES" sz="2000" dirty="0" smtClean="0"/>
              <a:t>.</a:t>
            </a:r>
            <a:endParaRPr lang="es-ES" sz="2000" dirty="0" smtClean="0"/>
          </a:p>
          <a:p>
            <a:pPr>
              <a:buNone/>
            </a:pPr>
            <a:r>
              <a:rPr lang="ca-ES" sz="2000" dirty="0" smtClean="0"/>
              <a:t>Cada membre exposa el seu parer, es discuteix breument i s’elabora una </a:t>
            </a:r>
            <a:r>
              <a:rPr lang="ca-ES" sz="2000" u="sng" dirty="0" smtClean="0"/>
              <a:t>síntesi</a:t>
            </a:r>
            <a:r>
              <a:rPr lang="ca-ES" sz="2000" dirty="0" smtClean="0"/>
              <a:t>. El </a:t>
            </a:r>
            <a:r>
              <a:rPr lang="ca-ES" sz="2000" u="sng" dirty="0" smtClean="0"/>
              <a:t>secretari</a:t>
            </a:r>
            <a:r>
              <a:rPr lang="ca-ES" sz="2000" dirty="0" smtClean="0"/>
              <a:t> </a:t>
            </a:r>
            <a:r>
              <a:rPr lang="ca-ES" sz="2000" u="sng" dirty="0" smtClean="0"/>
              <a:t>l’escriu</a:t>
            </a:r>
            <a:r>
              <a:rPr lang="ca-ES" sz="2000" dirty="0" smtClean="0"/>
              <a:t> i la resta de persones </a:t>
            </a:r>
            <a:r>
              <a:rPr lang="ca-ES" sz="2000" u="sng" dirty="0" smtClean="0"/>
              <a:t>l’aproven</a:t>
            </a:r>
            <a:r>
              <a:rPr lang="ca-ES" sz="2000" dirty="0" smtClean="0"/>
              <a:t>.</a:t>
            </a:r>
          </a:p>
          <a:p>
            <a:pPr>
              <a:buNone/>
            </a:pPr>
            <a:r>
              <a:rPr lang="ca-ES" sz="2000" dirty="0" smtClean="0"/>
              <a:t>En gran grup, els secretaris o secretàries llegeixen el seu informe, resumint-lo. Amb els </a:t>
            </a:r>
            <a:r>
              <a:rPr lang="ca-ES" sz="2000" u="sng" dirty="0" smtClean="0"/>
              <a:t>informes</a:t>
            </a:r>
            <a:r>
              <a:rPr lang="ca-ES" sz="2000" dirty="0" smtClean="0"/>
              <a:t> dels </a:t>
            </a:r>
            <a:r>
              <a:rPr lang="ca-ES" sz="2000" u="sng" dirty="0" smtClean="0"/>
              <a:t>diferents subgrups</a:t>
            </a:r>
            <a:r>
              <a:rPr lang="ca-ES" sz="2000" dirty="0" smtClean="0"/>
              <a:t> s’arribarà a les </a:t>
            </a:r>
            <a:r>
              <a:rPr lang="ca-ES" sz="2000" u="sng" dirty="0" smtClean="0"/>
              <a:t>conclusions generals</a:t>
            </a:r>
            <a:r>
              <a:rPr lang="ca-ES" sz="2000" dirty="0" smtClean="0"/>
              <a:t>.</a:t>
            </a:r>
          </a:p>
          <a:p>
            <a:pPr>
              <a:buNone/>
            </a:pPr>
            <a:r>
              <a:rPr lang="ca-ES" sz="2000" dirty="0" smtClean="0"/>
              <a:t>El Phillips 66 permet obtenir molta informació en poc temps i amb una àmplia participació. És útil, per exemple, per sondejar els interessos o coneixements del grup.</a:t>
            </a:r>
          </a:p>
          <a:p>
            <a:pPr>
              <a:buNone/>
            </a:pPr>
            <a:r>
              <a:rPr lang="ca-ES" sz="2000" b="1" dirty="0" smtClean="0"/>
              <a:t>El debat</a:t>
            </a:r>
          </a:p>
          <a:p>
            <a:pPr>
              <a:buNone/>
            </a:pPr>
            <a:r>
              <a:rPr lang="ca-ES" sz="2000" dirty="0" smtClean="0"/>
              <a:t>Consisteix en una </a:t>
            </a:r>
            <a:r>
              <a:rPr lang="ca-ES" sz="2000" u="sng" dirty="0" smtClean="0"/>
              <a:t>discussió</a:t>
            </a:r>
            <a:r>
              <a:rPr lang="ca-ES" sz="2000" dirty="0" smtClean="0"/>
              <a:t> del </a:t>
            </a:r>
            <a:r>
              <a:rPr lang="ca-ES" sz="2000" u="sng" dirty="0" smtClean="0"/>
              <a:t>grup</a:t>
            </a:r>
            <a:r>
              <a:rPr lang="ca-ES" sz="2000" dirty="0" smtClean="0"/>
              <a:t> sobre un </a:t>
            </a:r>
            <a:r>
              <a:rPr lang="ca-ES" sz="2000" u="sng" dirty="0" smtClean="0"/>
              <a:t>tema</a:t>
            </a:r>
            <a:r>
              <a:rPr lang="ca-ES" sz="2000" dirty="0" smtClean="0"/>
              <a:t>, una situació o un esdeveniment que per les seves característiques resulti interessant, important i polèmic.</a:t>
            </a:r>
          </a:p>
          <a:p>
            <a:pPr>
              <a:buNone/>
            </a:pPr>
            <a:r>
              <a:rPr lang="ca-ES" sz="2000" dirty="0" smtClean="0"/>
              <a:t>Generalment, es duu a terme després d’una activitat d’interès general, com veure una pel·lícula, documental, acudir a una exposició, assabentar-se d’un problema, etc. Perquè hi hagi debat, el tema ha de ser susceptible a discussió i anàlisi des de diversos enfocaments o interpretacions.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19177" y="258792"/>
            <a:ext cx="11611155" cy="6323163"/>
          </a:xfrm>
        </p:spPr>
        <p:txBody>
          <a:bodyPr>
            <a:normAutofit lnSpcReduction="10000"/>
          </a:bodyPr>
          <a:lstStyle/>
          <a:p>
            <a:pPr>
              <a:buNone/>
            </a:pPr>
            <a:r>
              <a:rPr lang="ca-ES" sz="2000" dirty="0" smtClean="0"/>
              <a:t>El debat requereix que una persona exerceixi de </a:t>
            </a:r>
            <a:r>
              <a:rPr lang="ca-ES" sz="2000" u="sng" dirty="0" smtClean="0"/>
              <a:t>moderadora</a:t>
            </a:r>
            <a:r>
              <a:rPr lang="ca-ES" sz="2000" dirty="0" smtClean="0"/>
              <a:t>, obri el fòrum, introdueixi el tema i condueixi </a:t>
            </a:r>
            <a:r>
              <a:rPr lang="ca-ES" sz="2000" dirty="0" err="1" smtClean="0"/>
              <a:t>l’intercanvi</a:t>
            </a:r>
            <a:r>
              <a:rPr lang="ca-ES" sz="2000" dirty="0" smtClean="0"/>
              <a:t> d’opinions. A més, haurà d’anotar les idees dels participants i extreure’n conclusions. En un debat tots els participants es poden expressar lliurement, contrasten opinions i s’enriqueixen amb les aportacions dels altres. El moderador ha de vetllar perquè els participants no es desviïn del tema.</a:t>
            </a:r>
          </a:p>
          <a:p>
            <a:pPr>
              <a:buNone/>
            </a:pPr>
            <a:endParaRPr lang="ca-ES" sz="2000" dirty="0" smtClean="0"/>
          </a:p>
          <a:p>
            <a:r>
              <a:rPr lang="ca-ES" sz="2000" b="1" dirty="0" smtClean="0"/>
              <a:t>Tècniques creatives</a:t>
            </a:r>
          </a:p>
          <a:p>
            <a:pPr>
              <a:buNone/>
            </a:pPr>
            <a:r>
              <a:rPr lang="ca-ES" sz="2000" b="1" dirty="0" smtClean="0"/>
              <a:t>La pluja d’idees o </a:t>
            </a:r>
            <a:r>
              <a:rPr lang="ca-ES" sz="2000" b="1" dirty="0" err="1" smtClean="0"/>
              <a:t>brainstorming</a:t>
            </a:r>
            <a:endParaRPr lang="ca-ES" sz="2000" b="1" dirty="0" smtClean="0"/>
          </a:p>
          <a:p>
            <a:pPr>
              <a:buNone/>
            </a:pPr>
            <a:r>
              <a:rPr lang="ca-ES" sz="2000" dirty="0" smtClean="0"/>
              <a:t>La pluja d’idees o </a:t>
            </a:r>
            <a:r>
              <a:rPr lang="ca-ES" sz="2000" dirty="0" err="1" smtClean="0"/>
              <a:t>brainstorming</a:t>
            </a:r>
            <a:r>
              <a:rPr lang="ca-ES" sz="2000" dirty="0" smtClean="0"/>
              <a:t> és una tècnica que potencia la participació de totes les persones del grup perquè aportin, amb absoluta llibertat, les seves idees o solucions sobre un problema concret exposat prèviament.</a:t>
            </a:r>
          </a:p>
          <a:p>
            <a:pPr>
              <a:buNone/>
            </a:pPr>
            <a:endParaRPr lang="ca-ES" sz="2000" dirty="0" smtClean="0"/>
          </a:p>
          <a:p>
            <a:pPr>
              <a:buNone/>
            </a:pPr>
            <a:r>
              <a:rPr lang="ca-ES" sz="2000" b="1" dirty="0" smtClean="0"/>
              <a:t>L’estudi de casos</a:t>
            </a:r>
          </a:p>
          <a:p>
            <a:pPr>
              <a:buNone/>
            </a:pPr>
            <a:r>
              <a:rPr lang="ca-ES" sz="2000" dirty="0" smtClean="0"/>
              <a:t>L’estudi de casos, com indica el seu nom, consisteix a estudiar o analitzar un cas concret per obtenir diverses solucions o alternatives.</a:t>
            </a:r>
          </a:p>
          <a:p>
            <a:pPr>
              <a:buNone/>
            </a:pPr>
            <a:r>
              <a:rPr lang="ca-ES" sz="2000" dirty="0" smtClean="0"/>
              <a:t>Consta de diferents fases:</a:t>
            </a:r>
          </a:p>
          <a:p>
            <a:pPr>
              <a:buFontTx/>
              <a:buChar char="-"/>
            </a:pPr>
            <a:r>
              <a:rPr lang="ca-ES" sz="2000" dirty="0" smtClean="0"/>
              <a:t>Fase preliminar</a:t>
            </a:r>
          </a:p>
          <a:p>
            <a:pPr>
              <a:buFontTx/>
              <a:buChar char="-"/>
            </a:pPr>
            <a:r>
              <a:rPr lang="ca-ES" sz="2000" dirty="0" smtClean="0"/>
              <a:t>Fase </a:t>
            </a:r>
            <a:r>
              <a:rPr lang="ca-ES" sz="2000" dirty="0" err="1" smtClean="0"/>
              <a:t>eclosiva</a:t>
            </a:r>
            <a:endParaRPr lang="ca-ES" sz="2000" dirty="0" smtClean="0"/>
          </a:p>
          <a:p>
            <a:pPr>
              <a:buFontTx/>
              <a:buChar char="-"/>
            </a:pPr>
            <a:r>
              <a:rPr lang="ca-ES" sz="2000" dirty="0" smtClean="0"/>
              <a:t>Fase d’anàlisi</a:t>
            </a:r>
          </a:p>
          <a:p>
            <a:pPr>
              <a:buFontTx/>
              <a:buChar char="-"/>
            </a:pPr>
            <a:r>
              <a:rPr lang="ca-ES" sz="2000" dirty="0" smtClean="0"/>
              <a:t>Fase de conceptualització</a:t>
            </a:r>
          </a:p>
          <a:p>
            <a:pPr>
              <a:buNone/>
            </a:pPr>
            <a:endParaRPr lang="ca-ES" sz="2000" dirty="0" smtClean="0"/>
          </a:p>
          <a:p>
            <a:pPr>
              <a:buNone/>
            </a:pPr>
            <a:endParaRPr lang="es-ES" sz="2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45057" y="310550"/>
            <a:ext cx="11585275" cy="6262777"/>
          </a:xfrm>
        </p:spPr>
        <p:txBody>
          <a:bodyPr>
            <a:normAutofit lnSpcReduction="10000"/>
          </a:bodyPr>
          <a:lstStyle/>
          <a:p>
            <a:pPr>
              <a:buNone/>
            </a:pPr>
            <a:r>
              <a:rPr lang="ca-ES" sz="2000" b="1" dirty="0" smtClean="0"/>
              <a:t>El pensament lateral</a:t>
            </a:r>
          </a:p>
          <a:p>
            <a:pPr>
              <a:buNone/>
            </a:pPr>
            <a:r>
              <a:rPr lang="ca-ES" sz="2000" dirty="0" smtClean="0"/>
              <a:t>L’aplicació del pensament lateral prioritza la </a:t>
            </a:r>
            <a:r>
              <a:rPr lang="ca-ES" sz="2000" u="sng" dirty="0" smtClean="0"/>
              <a:t>creativitat</a:t>
            </a:r>
            <a:r>
              <a:rPr lang="ca-ES" sz="2000" dirty="0" smtClean="0"/>
              <a:t>, és a dir, la generació d’idees i solucions, a partir d’enfocar el problema des de perspectives diferents de les convencionals.</a:t>
            </a:r>
          </a:p>
          <a:p>
            <a:pPr>
              <a:buNone/>
            </a:pPr>
            <a:r>
              <a:rPr lang="ca-ES" sz="2000" dirty="0" smtClean="0"/>
              <a:t>El psicòleg maltès </a:t>
            </a:r>
            <a:r>
              <a:rPr lang="ca-ES" sz="2000" dirty="0" err="1" smtClean="0"/>
              <a:t>Edward</a:t>
            </a:r>
            <a:r>
              <a:rPr lang="ca-ES" sz="2000" dirty="0" smtClean="0"/>
              <a:t> de Bono és un dels màxims representants de les teories del pensament lateral.</a:t>
            </a:r>
          </a:p>
          <a:p>
            <a:pPr>
              <a:buNone/>
            </a:pPr>
            <a:r>
              <a:rPr lang="ca-ES" sz="2000" dirty="0" smtClean="0"/>
              <a:t>De Bono diu que, efectivament, podem aprendre a aplicar el pensament creatiu de la mateixa manera que podem aprendre qualsevol altra habilitat.</a:t>
            </a:r>
          </a:p>
          <a:p>
            <a:pPr>
              <a:buNone/>
            </a:pPr>
            <a:r>
              <a:rPr lang="ca-ES" sz="2000" dirty="0" smtClean="0"/>
              <a:t>El problema principal, segons aquest autor, és que en la nostra manera de pensar integrem massa coses al mateix temps (la informació, la lògica, les emocions, la creativitat...) i això ens confon i obstaculitza el desenvolupament del nostre pensament.</a:t>
            </a:r>
          </a:p>
          <a:p>
            <a:pPr>
              <a:buNone/>
            </a:pPr>
            <a:r>
              <a:rPr lang="ca-ES" sz="2000" dirty="0" smtClean="0"/>
              <a:t>Per solucionar aquest problema, De Bono planteja una tècnica que permet fer servir un pensament després de l’altre en lloc d’utilitzar-los tots al mateix temps. La tècnica que concreta aquesta filosofia s’anomena “sis barrets per pensar”. Utilitzant-la ens veurem obligats a canviar la manera habitual de pensar i estarem en condicions d’afrontar els problemes des de perspectives molt diverses.</a:t>
            </a:r>
          </a:p>
          <a:p>
            <a:pPr>
              <a:buNone/>
            </a:pPr>
            <a:r>
              <a:rPr lang="ca-ES" sz="2000" dirty="0" smtClean="0"/>
              <a:t>De Bono aplica la seva tècnica utilitzant una curiosa metodologia, que consisteix a fer servir uns barrets de colors, als quals s’associen unes funcions específiques, com es recull a una taula a continuació.</a:t>
            </a:r>
          </a:p>
          <a:p>
            <a:pPr>
              <a:buNone/>
            </a:pPr>
            <a:r>
              <a:rPr lang="ca-ES" sz="2000" dirty="0" smtClean="0"/>
              <a:t>A l’hora d’aplicar la tècnica els participants s’han de treure o posar físicament el barret del color corresponent, en funció del pensament que estiguin utilitzant.</a:t>
            </a:r>
          </a:p>
          <a:p>
            <a:pPr>
              <a:buNone/>
            </a:pPr>
            <a:r>
              <a:rPr lang="ca-ES" sz="2000" dirty="0" smtClean="0"/>
              <a:t>La tècnica dels sis barrets es pot utilitzar individualment o en grup, i és molt útil en reunions en les quals s’analitzen problemes i s’han de prendre decisions.</a:t>
            </a:r>
            <a:endParaRPr lang="es-ES" sz="2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36430" y="258792"/>
            <a:ext cx="11602528" cy="6331789"/>
          </a:xfrm>
        </p:spPr>
        <p:txBody>
          <a:bodyPr>
            <a:normAutofit/>
          </a:bodyPr>
          <a:lstStyle/>
          <a:p>
            <a:pPr>
              <a:buNone/>
            </a:pPr>
            <a:r>
              <a:rPr lang="ca-ES" sz="2000" b="1" dirty="0" smtClean="0"/>
              <a:t>Els sis barrets per pensar</a:t>
            </a:r>
          </a:p>
          <a:p>
            <a:pPr>
              <a:buNone/>
            </a:pPr>
            <a:endParaRPr lang="ca-ES" sz="2000" dirty="0" smtClean="0"/>
          </a:p>
          <a:p>
            <a:pPr>
              <a:buNone/>
            </a:pPr>
            <a:endParaRPr lang="ca-ES" sz="2000" dirty="0" smtClean="0"/>
          </a:p>
          <a:p>
            <a:pPr>
              <a:buNone/>
            </a:pPr>
            <a:endParaRPr lang="ca-ES" sz="2000" dirty="0" smtClean="0"/>
          </a:p>
          <a:p>
            <a:pPr>
              <a:buNone/>
            </a:pPr>
            <a:endParaRPr lang="ca-ES" sz="2000" dirty="0" smtClean="0"/>
          </a:p>
          <a:p>
            <a:pPr>
              <a:buNone/>
            </a:pPr>
            <a:endParaRPr lang="ca-ES" sz="2000" dirty="0" smtClean="0"/>
          </a:p>
          <a:p>
            <a:pPr>
              <a:buNone/>
            </a:pPr>
            <a:endParaRPr lang="ca-ES" sz="2000" dirty="0" smtClean="0"/>
          </a:p>
          <a:p>
            <a:pPr>
              <a:buNone/>
            </a:pPr>
            <a:endParaRPr lang="ca-ES" sz="2000" dirty="0" smtClean="0"/>
          </a:p>
          <a:p>
            <a:pPr>
              <a:buNone/>
            </a:pPr>
            <a:endParaRPr lang="ca-ES" sz="2000" dirty="0" smtClean="0"/>
          </a:p>
          <a:p>
            <a:pPr>
              <a:buNone/>
            </a:pPr>
            <a:r>
              <a:rPr lang="ca-ES" sz="2000" dirty="0" smtClean="0"/>
              <a:t>Beneficis dels “sis barrets per pensar”</a:t>
            </a:r>
          </a:p>
          <a:p>
            <a:pPr>
              <a:buFontTx/>
              <a:buChar char="-"/>
            </a:pPr>
            <a:r>
              <a:rPr lang="ca-ES" sz="2000" dirty="0" smtClean="0"/>
              <a:t>Pensar més lliurement.</a:t>
            </a:r>
          </a:p>
          <a:p>
            <a:pPr>
              <a:buFontTx/>
              <a:buChar char="-"/>
            </a:pPr>
            <a:r>
              <a:rPr lang="ca-ES" sz="2000" dirty="0" smtClean="0"/>
              <a:t>Pensar de manera focalitzada.</a:t>
            </a:r>
          </a:p>
          <a:p>
            <a:pPr>
              <a:buFontTx/>
              <a:buChar char="-"/>
            </a:pPr>
            <a:r>
              <a:rPr lang="ca-ES" sz="2000" dirty="0" smtClean="0"/>
              <a:t>Evitar la confrontació.</a:t>
            </a:r>
          </a:p>
          <a:p>
            <a:pPr>
              <a:buFontTx/>
              <a:buChar char="-"/>
            </a:pPr>
            <a:r>
              <a:rPr lang="ca-ES" sz="2000" dirty="0" smtClean="0"/>
              <a:t>Actuar amb empatia.</a:t>
            </a:r>
          </a:p>
          <a:p>
            <a:pPr>
              <a:buNone/>
            </a:pPr>
            <a:endParaRPr lang="es-ES" sz="2000" dirty="0"/>
          </a:p>
        </p:txBody>
      </p:sp>
      <p:pic>
        <p:nvPicPr>
          <p:cNvPr id="6" name="Picture 2"/>
          <p:cNvPicPr>
            <a:picLocks noChangeAspect="1" noChangeArrowheads="1"/>
          </p:cNvPicPr>
          <p:nvPr/>
        </p:nvPicPr>
        <p:blipFill>
          <a:blip r:embed="rId2"/>
          <a:srcRect l="15630" t="51765" r="39161" b="9002"/>
          <a:stretch>
            <a:fillRect/>
          </a:stretch>
        </p:blipFill>
        <p:spPr bwMode="auto">
          <a:xfrm>
            <a:off x="3045125" y="724618"/>
            <a:ext cx="5089585" cy="2484408"/>
          </a:xfrm>
          <a:prstGeom prst="rect">
            <a:avLst/>
          </a:prstGeom>
          <a:noFill/>
          <a:ln w="9525">
            <a:noFill/>
            <a:miter lim="800000"/>
            <a:headEnd/>
            <a:tailEnd/>
          </a:ln>
          <a:effec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36430" y="284672"/>
            <a:ext cx="11516264" cy="6297283"/>
          </a:xfrm>
        </p:spPr>
        <p:txBody>
          <a:bodyPr>
            <a:normAutofit lnSpcReduction="10000"/>
          </a:bodyPr>
          <a:lstStyle/>
          <a:p>
            <a:pPr>
              <a:buNone/>
            </a:pPr>
            <a:r>
              <a:rPr lang="ca-ES" sz="2000" b="1" dirty="0" smtClean="0"/>
              <a:t>L’estratègia Disney</a:t>
            </a:r>
          </a:p>
          <a:p>
            <a:pPr>
              <a:buNone/>
            </a:pPr>
            <a:r>
              <a:rPr lang="ca-ES" sz="2000" b="1" dirty="0" smtClean="0"/>
              <a:t> </a:t>
            </a:r>
          </a:p>
          <a:p>
            <a:pPr>
              <a:buNone/>
            </a:pPr>
            <a:endParaRPr lang="ca-ES" sz="2000" b="1" dirty="0" smtClean="0"/>
          </a:p>
          <a:p>
            <a:pPr>
              <a:buNone/>
            </a:pPr>
            <a:r>
              <a:rPr lang="ca-ES" sz="1800" dirty="0" smtClean="0"/>
              <a:t>En el procés creatiu que utilitzaven Walt Disney i els seus col·laboradors per desenvolupar els seus projectes, aplicaven la metodologia següent, que consta de tres fases, en cadascuna de les quals els participants adopten un rol definit, que els serveix de base:</a:t>
            </a:r>
          </a:p>
          <a:p>
            <a:pPr>
              <a:buFontTx/>
              <a:buChar char="-"/>
            </a:pPr>
            <a:r>
              <a:rPr lang="ca-ES" sz="1800" dirty="0" smtClean="0"/>
              <a:t>El </a:t>
            </a:r>
            <a:r>
              <a:rPr lang="ca-ES" sz="1800" b="1" dirty="0" smtClean="0"/>
              <a:t>rol somiador</a:t>
            </a:r>
            <a:r>
              <a:rPr lang="ca-ES" sz="1800" dirty="0" smtClean="0"/>
              <a:t>. En aquesta fase els participants exposen totes les idees que els vinguin al cap sense que importi que puguin semblar absurdes o impossibles. No es tenen en compte cap mena de lògica ni moral. Tot és vàlid. Aquesta fase seria un </a:t>
            </a:r>
            <a:r>
              <a:rPr lang="ca-ES" sz="1800" i="1" dirty="0" err="1" smtClean="0"/>
              <a:t>brainstorming</a:t>
            </a:r>
            <a:r>
              <a:rPr lang="ca-ES" sz="1800" dirty="0" smtClean="0"/>
              <a:t>.</a:t>
            </a:r>
          </a:p>
          <a:p>
            <a:pPr>
              <a:buFontTx/>
              <a:buChar char="-"/>
            </a:pPr>
            <a:r>
              <a:rPr lang="ca-ES" sz="1800" dirty="0" smtClean="0"/>
              <a:t>El </a:t>
            </a:r>
            <a:r>
              <a:rPr lang="ca-ES" sz="1800" b="1" dirty="0" smtClean="0"/>
              <a:t>rol realista. </a:t>
            </a:r>
            <a:r>
              <a:rPr lang="ca-ES" sz="1800" dirty="0" smtClean="0"/>
              <a:t>En aquesta fase es fa una anàlisi de les idees exposades pel “somiador” de la fase anterior i es descarten les que no aporten res al projecte. En aquest punt pot ser que convingui retrocedir a idees plantejades en la fase prèvia per modificar-les o retocar-les.</a:t>
            </a:r>
          </a:p>
          <a:p>
            <a:pPr>
              <a:buFontTx/>
              <a:buChar char="-"/>
            </a:pPr>
            <a:r>
              <a:rPr lang="ca-ES" sz="1800" dirty="0" smtClean="0"/>
              <a:t>El </a:t>
            </a:r>
            <a:r>
              <a:rPr lang="ca-ES" sz="1800" b="1" dirty="0" smtClean="0"/>
              <a:t>rol crític. </a:t>
            </a:r>
            <a:r>
              <a:rPr lang="ca-ES" sz="1800" dirty="0" smtClean="0"/>
              <a:t>S’avalua el que necessita el projecte i els punts que no s’han tingut en compte. Aquesta fase és útil per descobrir els defectes de les etapes anteriors.</a:t>
            </a:r>
          </a:p>
          <a:p>
            <a:pPr>
              <a:buNone/>
            </a:pPr>
            <a:r>
              <a:rPr lang="ca-ES" sz="1800" dirty="0" smtClean="0"/>
              <a:t>Aquest procés no es duu a terme de forma lineal, sinó circular, és a dir, es passa diverses vegades per les diferents fases fins que el projecte agafa forma. </a:t>
            </a:r>
            <a:r>
              <a:rPr lang="es-ES" sz="1800" dirty="0" err="1" smtClean="0"/>
              <a:t>És</a:t>
            </a:r>
            <a:r>
              <a:rPr lang="es-ES" sz="1800" dirty="0" smtClean="0"/>
              <a:t> </a:t>
            </a:r>
            <a:r>
              <a:rPr lang="es-ES" sz="1800" dirty="0" err="1" smtClean="0"/>
              <a:t>possible</a:t>
            </a:r>
            <a:r>
              <a:rPr lang="es-ES" sz="1800" dirty="0" smtClean="0"/>
              <a:t> que </a:t>
            </a:r>
            <a:r>
              <a:rPr lang="es-ES" sz="1800" dirty="0" err="1" smtClean="0"/>
              <a:t>sigui</a:t>
            </a:r>
            <a:r>
              <a:rPr lang="es-ES" sz="1800" dirty="0" smtClean="0"/>
              <a:t> </a:t>
            </a:r>
            <a:r>
              <a:rPr lang="es-ES" sz="1800" dirty="0" err="1" smtClean="0"/>
              <a:t>necessari</a:t>
            </a:r>
            <a:r>
              <a:rPr lang="es-ES" sz="1800" dirty="0" smtClean="0"/>
              <a:t> tornar al “</a:t>
            </a:r>
            <a:r>
              <a:rPr lang="es-ES" sz="1800" dirty="0" err="1" smtClean="0"/>
              <a:t>somiador</a:t>
            </a:r>
            <a:r>
              <a:rPr lang="es-ES" sz="1800" dirty="0" smtClean="0"/>
              <a:t>” per modificar les idees que va </a:t>
            </a:r>
            <a:r>
              <a:rPr lang="es-ES" sz="1800" dirty="0" err="1" smtClean="0"/>
              <a:t>rebutjar</a:t>
            </a:r>
            <a:r>
              <a:rPr lang="es-ES" sz="1800" dirty="0" smtClean="0"/>
              <a:t> el “realista”. </a:t>
            </a:r>
            <a:r>
              <a:rPr lang="es-ES" sz="1800" dirty="0" err="1" smtClean="0"/>
              <a:t>Així</a:t>
            </a:r>
            <a:r>
              <a:rPr lang="es-ES" sz="1800" dirty="0" smtClean="0"/>
              <a:t> </a:t>
            </a:r>
            <a:r>
              <a:rPr lang="es-ES" sz="1800" dirty="0" err="1" smtClean="0"/>
              <a:t>mateix</a:t>
            </a:r>
            <a:r>
              <a:rPr lang="es-ES" sz="1800" dirty="0" smtClean="0"/>
              <a:t>, </a:t>
            </a:r>
            <a:r>
              <a:rPr lang="es-ES" sz="1800" dirty="0" err="1" smtClean="0"/>
              <a:t>els</a:t>
            </a:r>
            <a:r>
              <a:rPr lang="es-ES" sz="1800" dirty="0" smtClean="0"/>
              <a:t> </a:t>
            </a:r>
            <a:r>
              <a:rPr lang="es-ES" sz="1800" dirty="0" err="1" smtClean="0"/>
              <a:t>defectes</a:t>
            </a:r>
            <a:r>
              <a:rPr lang="es-ES" sz="1800" dirty="0" smtClean="0"/>
              <a:t> que </a:t>
            </a:r>
            <a:r>
              <a:rPr lang="es-ES" sz="1800" dirty="0" err="1" smtClean="0"/>
              <a:t>hagi</a:t>
            </a:r>
            <a:r>
              <a:rPr lang="es-ES" sz="1800" dirty="0" smtClean="0"/>
              <a:t> </a:t>
            </a:r>
            <a:r>
              <a:rPr lang="es-ES" sz="1800" dirty="0" err="1" smtClean="0"/>
              <a:t>descobert</a:t>
            </a:r>
            <a:r>
              <a:rPr lang="es-ES" sz="1800" dirty="0" smtClean="0"/>
              <a:t> el “</a:t>
            </a:r>
            <a:r>
              <a:rPr lang="es-ES" sz="1800" dirty="0" err="1" smtClean="0"/>
              <a:t>crític</a:t>
            </a:r>
            <a:r>
              <a:rPr lang="es-ES" sz="1800" dirty="0" smtClean="0"/>
              <a:t>” han de ser </a:t>
            </a:r>
            <a:r>
              <a:rPr lang="es-ES" sz="1800" dirty="0" err="1" smtClean="0"/>
              <a:t>avaluats</a:t>
            </a:r>
            <a:r>
              <a:rPr lang="es-ES" sz="1800" dirty="0" smtClean="0"/>
              <a:t> </a:t>
            </a:r>
            <a:r>
              <a:rPr lang="es-ES" sz="1800" dirty="0" err="1" smtClean="0"/>
              <a:t>pels</a:t>
            </a:r>
            <a:r>
              <a:rPr lang="es-ES" sz="1800" dirty="0" smtClean="0"/>
              <a:t> </a:t>
            </a:r>
            <a:r>
              <a:rPr lang="es-ES" sz="1800" dirty="0" err="1" smtClean="0"/>
              <a:t>altres</a:t>
            </a:r>
            <a:r>
              <a:rPr lang="es-ES" sz="1800" dirty="0" smtClean="0"/>
              <a:t> dos.</a:t>
            </a:r>
          </a:p>
          <a:p>
            <a:pPr>
              <a:buNone/>
            </a:pPr>
            <a:r>
              <a:rPr lang="ca-ES" sz="1800" dirty="0" smtClean="0"/>
              <a:t>Aquestes fases s’han de mantenir separades entre si perquè cap personatge de les fases intervingui en la creativitat de l’altre. Per exemple, durant el procés el “somiador” no es pot permetre </a:t>
            </a:r>
            <a:r>
              <a:rPr lang="ca-ES" sz="1800" dirty="0" err="1" smtClean="0"/>
              <a:t>qüestionar-se</a:t>
            </a:r>
            <a:r>
              <a:rPr lang="ca-ES" sz="1800" dirty="0" smtClean="0"/>
              <a:t> la lògica ni criticar les seves idees en cap moment de la seva fase. Per això les funcions dels personatges estan ben classificades: el somiador, somiar; el realista, avaluar, i el crític, millorar. Els resultats poden ser realment sorprenents, com van ser els que va assolir Disney.</a:t>
            </a:r>
          </a:p>
        </p:txBody>
      </p:sp>
      <p:pic>
        <p:nvPicPr>
          <p:cNvPr id="8" name="7 Imagen" descr="Walt_Disney_Pictures_logo.png"/>
          <p:cNvPicPr>
            <a:picLocks noChangeAspect="1"/>
          </p:cNvPicPr>
          <p:nvPr/>
        </p:nvPicPr>
        <p:blipFill>
          <a:blip r:embed="rId2" cstate="print"/>
          <a:stretch>
            <a:fillRect/>
          </a:stretch>
        </p:blipFill>
        <p:spPr>
          <a:xfrm>
            <a:off x="8964282" y="0"/>
            <a:ext cx="1414731" cy="1414731"/>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51D8295-158E-4DCF-8C01-01CC0B5EDC2B}"/>
              </a:ext>
            </a:extLst>
          </p:cNvPr>
          <p:cNvSpPr>
            <a:spLocks noGrp="1"/>
          </p:cNvSpPr>
          <p:nvPr>
            <p:ph type="title"/>
          </p:nvPr>
        </p:nvSpPr>
        <p:spPr/>
        <p:txBody>
          <a:bodyPr/>
          <a:lstStyle/>
          <a:p>
            <a:r>
              <a:rPr lang="ca-ES" b="1" dirty="0"/>
              <a:t>NF3 Intervenció en equips de treball</a:t>
            </a:r>
          </a:p>
        </p:txBody>
      </p:sp>
      <p:sp>
        <p:nvSpPr>
          <p:cNvPr id="3" name="Marcador de contenido 2">
            <a:extLst>
              <a:ext uri="{FF2B5EF4-FFF2-40B4-BE49-F238E27FC236}">
                <a16:creationId xmlns:a16="http://schemas.microsoft.com/office/drawing/2014/main" xmlns="" id="{FC8EA5AA-B935-4066-85D3-CD6AE4C64EEA}"/>
              </a:ext>
            </a:extLst>
          </p:cNvPr>
          <p:cNvSpPr>
            <a:spLocks noGrp="1"/>
          </p:cNvSpPr>
          <p:nvPr>
            <p:ph idx="1"/>
          </p:nvPr>
        </p:nvSpPr>
        <p:spPr/>
        <p:txBody>
          <a:bodyPr/>
          <a:lstStyle/>
          <a:p>
            <a:pPr marL="514350" indent="-514350">
              <a:buAutoNum type="arabicPeriod"/>
            </a:pPr>
            <a:r>
              <a:rPr lang="ca-ES" dirty="0"/>
              <a:t>Grups a la feina</a:t>
            </a:r>
          </a:p>
          <a:p>
            <a:pPr marL="514350" indent="-514350">
              <a:buAutoNum type="arabicPeriod"/>
            </a:pPr>
            <a:r>
              <a:rPr lang="ca-ES" dirty="0"/>
              <a:t>El treball en equip</a:t>
            </a:r>
          </a:p>
          <a:p>
            <a:pPr marL="514350" indent="-514350">
              <a:buAutoNum type="arabicPeriod"/>
            </a:pPr>
            <a:r>
              <a:rPr lang="ca-ES" dirty="0"/>
              <a:t>Tècniques per al treball en equip</a:t>
            </a:r>
          </a:p>
          <a:p>
            <a:pPr marL="514350" indent="-514350">
              <a:buAutoNum type="arabicPeriod"/>
            </a:pPr>
            <a:r>
              <a:rPr lang="ca-ES" dirty="0"/>
              <a:t>La reunió com a eina de treball</a:t>
            </a:r>
          </a:p>
          <a:p>
            <a:pPr marL="514350" indent="-514350">
              <a:buAutoNum type="arabicPeriod"/>
            </a:pPr>
            <a:r>
              <a:rPr lang="ca-ES" dirty="0"/>
              <a:t>Gestió de conflictes en grups</a:t>
            </a:r>
          </a:p>
          <a:p>
            <a:pPr marL="514350" indent="-514350">
              <a:buAutoNum type="arabicPeriod"/>
            </a:pPr>
            <a:endParaRPr lang="ca-ES" dirty="0"/>
          </a:p>
        </p:txBody>
      </p:sp>
      <p:pic>
        <p:nvPicPr>
          <p:cNvPr id="5" name="Imagen 4">
            <a:extLst>
              <a:ext uri="{FF2B5EF4-FFF2-40B4-BE49-F238E27FC236}">
                <a16:creationId xmlns:a16="http://schemas.microsoft.com/office/drawing/2014/main" xmlns="" id="{E5BC65A8-8EEC-458C-A5B8-D76617682E8B}"/>
              </a:ext>
            </a:extLst>
          </p:cNvPr>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6634430" y="2236763"/>
            <a:ext cx="5304351" cy="3752337"/>
          </a:xfrm>
          <a:prstGeom prst="rect">
            <a:avLst/>
          </a:prstGeom>
        </p:spPr>
      </p:pic>
    </p:spTree>
    <p:extLst>
      <p:ext uri="{BB962C8B-B14F-4D97-AF65-F5344CB8AC3E}">
        <p14:creationId xmlns:p14="http://schemas.microsoft.com/office/powerpoint/2010/main" xmlns="" val="26472104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38200" y="365126"/>
            <a:ext cx="10515600" cy="437132"/>
          </a:xfrm>
        </p:spPr>
        <p:txBody>
          <a:bodyPr>
            <a:normAutofit/>
          </a:bodyPr>
          <a:lstStyle/>
          <a:p>
            <a:r>
              <a:rPr lang="ca-ES" sz="2500" b="1" dirty="0" smtClean="0"/>
              <a:t>2.4. La reunió com a eina de treball</a:t>
            </a:r>
            <a:endParaRPr lang="es-ES" sz="2500" b="1" dirty="0"/>
          </a:p>
        </p:txBody>
      </p:sp>
      <p:sp>
        <p:nvSpPr>
          <p:cNvPr id="3" name="2 Marcador de contenido"/>
          <p:cNvSpPr>
            <a:spLocks noGrp="1"/>
          </p:cNvSpPr>
          <p:nvPr>
            <p:ph idx="1"/>
          </p:nvPr>
        </p:nvSpPr>
        <p:spPr>
          <a:xfrm>
            <a:off x="310551" y="810882"/>
            <a:ext cx="11637034" cy="5796951"/>
          </a:xfrm>
        </p:spPr>
        <p:txBody>
          <a:bodyPr>
            <a:normAutofit/>
          </a:bodyPr>
          <a:lstStyle/>
          <a:p>
            <a:pPr>
              <a:buNone/>
            </a:pPr>
            <a:r>
              <a:rPr lang="ca-ES" sz="2000" dirty="0" smtClean="0"/>
              <a:t>Per comunicar-se, resoldre problemes, prendre decisions i, en general, aconseguir de manera efectiva les metes de l’organització, els equips de treball funcionen a través de les reunions.</a:t>
            </a:r>
          </a:p>
          <a:p>
            <a:pPr>
              <a:buNone/>
            </a:pPr>
            <a:r>
              <a:rPr lang="ca-ES" sz="2000" dirty="0" smtClean="0"/>
              <a:t>La </a:t>
            </a:r>
            <a:r>
              <a:rPr lang="ca-ES" sz="2000" b="1" dirty="0" smtClean="0"/>
              <a:t>reunió </a:t>
            </a:r>
            <a:r>
              <a:rPr lang="ca-ES" sz="2000" dirty="0" smtClean="0"/>
              <a:t>és un instrument de comunicació que proporciona als membres del grup l’oportunitat d’expressar les seves idees i opinions, i de fer les seves aportacions a la tasca </a:t>
            </a:r>
            <a:r>
              <a:rPr lang="ca-ES" sz="2000" dirty="0" err="1" smtClean="0"/>
              <a:t>grupal</a:t>
            </a:r>
            <a:r>
              <a:rPr lang="ca-ES" sz="2000" dirty="0" smtClean="0"/>
              <a:t>.</a:t>
            </a:r>
          </a:p>
          <a:p>
            <a:pPr>
              <a:buNone/>
            </a:pPr>
            <a:r>
              <a:rPr lang="ca-ES" sz="2000" dirty="0" smtClean="0"/>
              <a:t>Les reunions formen part dels processos habituals dels equips de treball d’atenció a les persones, ja sigui des de l’àmbit educatiu, social, sanitari o assistencial, ja que a través de les reunions es planifiquen, organitzen, coordinen i avaluen les intervencions.</a:t>
            </a:r>
          </a:p>
          <a:p>
            <a:pPr>
              <a:buNone/>
            </a:pPr>
            <a:r>
              <a:rPr lang="ca-ES" sz="2000" dirty="0" smtClean="0"/>
              <a:t>Al marge del tipus de reunió i de la persona que la dirigeixi, serà imprescindible preparar-la a consciència i conduir-la de manera adequada; si no, es corre el risc que es converteixi en una tertúlia, on no s’aconsegueixin els objectius previstos i que acabi suposant una pèrdua de temps.</a:t>
            </a:r>
          </a:p>
          <a:p>
            <a:r>
              <a:rPr lang="ca-ES" sz="2000" b="1" dirty="0" smtClean="0"/>
              <a:t>Funcions de coordinació en una reunió</a:t>
            </a:r>
          </a:p>
          <a:p>
            <a:pPr>
              <a:buNone/>
            </a:pPr>
            <a:r>
              <a:rPr lang="ca-ES" sz="2000" dirty="0" smtClean="0"/>
              <a:t>Segons S. </a:t>
            </a:r>
            <a:r>
              <a:rPr lang="ca-ES" sz="2000" dirty="0" err="1" smtClean="0"/>
              <a:t>Froufe</a:t>
            </a:r>
            <a:r>
              <a:rPr lang="ca-ES" sz="2000" dirty="0" smtClean="0"/>
              <a:t>, hi ha unes funcions que són pròpies de la persona que condueix una reunió, independentment del tipus de reunió de què es tracti. Aquestes funcions són les de producció, facilitació i regulació.</a:t>
            </a:r>
          </a:p>
          <a:p>
            <a:pPr>
              <a:buNone/>
            </a:pPr>
            <a:r>
              <a:rPr lang="ca-ES" sz="2000" b="1" dirty="0" smtClean="0"/>
              <a:t>La funció de producció</a:t>
            </a:r>
          </a:p>
          <a:p>
            <a:pPr>
              <a:buNone/>
            </a:pPr>
            <a:r>
              <a:rPr lang="ca-ES" sz="2000" dirty="0" smtClean="0"/>
              <a:t>Està relacionada amb el </a:t>
            </a:r>
            <a:r>
              <a:rPr lang="ca-ES" sz="2000" u="sng" dirty="0" smtClean="0"/>
              <a:t>contingut</a:t>
            </a:r>
            <a:r>
              <a:rPr lang="ca-ES" sz="2000" dirty="0" smtClean="0"/>
              <a:t> de la reunió.</a:t>
            </a:r>
          </a:p>
          <a:p>
            <a:pPr>
              <a:buNone/>
            </a:pPr>
            <a:r>
              <a:rPr lang="ca-ES" sz="2000" dirty="0" smtClean="0"/>
              <a:t>Aquesta funció es concreta en l’establiment del </a:t>
            </a:r>
            <a:r>
              <a:rPr lang="ca-ES" sz="2000" b="1" dirty="0" smtClean="0"/>
              <a:t>pla de treball </a:t>
            </a:r>
            <a:r>
              <a:rPr lang="ca-ES" sz="2000" dirty="0" smtClean="0"/>
              <a:t>i en la seva posada en pràctica.</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93297" y="241540"/>
            <a:ext cx="11611155" cy="6374920"/>
          </a:xfrm>
        </p:spPr>
        <p:txBody>
          <a:bodyPr>
            <a:normAutofit/>
          </a:bodyPr>
          <a:lstStyle/>
          <a:p>
            <a:pPr>
              <a:buNone/>
            </a:pPr>
            <a:r>
              <a:rPr lang="ca-ES" sz="2000" dirty="0" smtClean="0"/>
              <a:t>Les tasques concretes són:</a:t>
            </a:r>
          </a:p>
          <a:p>
            <a:pPr>
              <a:buFontTx/>
              <a:buChar char="-"/>
            </a:pPr>
            <a:r>
              <a:rPr lang="ca-ES" sz="2000" dirty="0" smtClean="0"/>
              <a:t>Presentar l’</a:t>
            </a:r>
            <a:r>
              <a:rPr lang="ca-ES" sz="2000" u="sng" dirty="0" smtClean="0"/>
              <a:t>ordre del dia</a:t>
            </a:r>
            <a:r>
              <a:rPr lang="ca-ES" sz="2000" dirty="0" smtClean="0"/>
              <a:t> i recordar els </a:t>
            </a:r>
            <a:r>
              <a:rPr lang="ca-ES" sz="2000" u="sng" dirty="0" smtClean="0"/>
              <a:t>objectius</a:t>
            </a:r>
            <a:r>
              <a:rPr lang="ca-ES" sz="2000" dirty="0" smtClean="0"/>
              <a:t> de la reunió.</a:t>
            </a:r>
          </a:p>
          <a:p>
            <a:pPr>
              <a:buFontTx/>
              <a:buChar char="-"/>
            </a:pPr>
            <a:r>
              <a:rPr lang="ca-ES" sz="2000" u="sng" dirty="0" smtClean="0"/>
              <a:t>Moderar</a:t>
            </a:r>
            <a:r>
              <a:rPr lang="ca-ES" sz="2000" dirty="0" smtClean="0"/>
              <a:t> les intervencions, procurant que es </a:t>
            </a:r>
            <a:r>
              <a:rPr lang="ca-ES" sz="2000" u="sng" dirty="0" smtClean="0"/>
              <a:t>respecti</a:t>
            </a:r>
            <a:r>
              <a:rPr lang="ca-ES" sz="2000" dirty="0" smtClean="0"/>
              <a:t> el </a:t>
            </a:r>
            <a:r>
              <a:rPr lang="ca-ES" sz="2000" u="sng" dirty="0" smtClean="0"/>
              <a:t>tema</a:t>
            </a:r>
            <a:r>
              <a:rPr lang="ca-ES" sz="2000" dirty="0" smtClean="0"/>
              <a:t>, i guiar el progrés perquè s’assoleixin els objectius proposats.</a:t>
            </a:r>
          </a:p>
          <a:p>
            <a:pPr>
              <a:buFontTx/>
              <a:buChar char="-"/>
            </a:pPr>
            <a:r>
              <a:rPr lang="ca-ES" sz="2000" u="sng" dirty="0" smtClean="0"/>
              <a:t>Resumir</a:t>
            </a:r>
            <a:r>
              <a:rPr lang="ca-ES" sz="2000" dirty="0" smtClean="0"/>
              <a:t> les </a:t>
            </a:r>
            <a:r>
              <a:rPr lang="ca-ES" sz="2000" u="sng" dirty="0" smtClean="0"/>
              <a:t>aportacions</a:t>
            </a:r>
            <a:r>
              <a:rPr lang="ca-ES" sz="2000" dirty="0" smtClean="0"/>
              <a:t> realitzades, extreure’n les </a:t>
            </a:r>
            <a:r>
              <a:rPr lang="ca-ES" sz="2000" u="sng" dirty="0" smtClean="0"/>
              <a:t>conclusions</a:t>
            </a:r>
            <a:r>
              <a:rPr lang="ca-ES" sz="2000" dirty="0" smtClean="0"/>
              <a:t> i identificar les </a:t>
            </a:r>
            <a:r>
              <a:rPr lang="ca-ES" sz="2000" u="sng" dirty="0" smtClean="0"/>
              <a:t>decisions</a:t>
            </a:r>
            <a:r>
              <a:rPr lang="ca-ES" sz="2000" dirty="0" smtClean="0"/>
              <a:t> a les quals s’hagi arribat.</a:t>
            </a:r>
          </a:p>
          <a:p>
            <a:pPr>
              <a:buNone/>
            </a:pPr>
            <a:r>
              <a:rPr lang="ca-ES" sz="2000" b="1" dirty="0" smtClean="0"/>
              <a:t>La funció de facilitació</a:t>
            </a:r>
          </a:p>
          <a:p>
            <a:pPr>
              <a:buNone/>
            </a:pPr>
            <a:r>
              <a:rPr lang="ca-ES" sz="2000" dirty="0" smtClean="0"/>
              <a:t>És funció de la persona que exerceix com a moderadora </a:t>
            </a:r>
            <a:r>
              <a:rPr lang="ca-ES" sz="2000" u="sng" dirty="0" smtClean="0"/>
              <a:t>donar la paraula </a:t>
            </a:r>
            <a:r>
              <a:rPr lang="ca-ES" sz="2000" dirty="0" smtClean="0"/>
              <a:t>, de manera que a totes les persones els sigui possible comunicar-se i expressar les seves idees. Haurà de:</a:t>
            </a:r>
          </a:p>
          <a:p>
            <a:pPr>
              <a:buFontTx/>
              <a:buChar char="-"/>
            </a:pPr>
            <a:r>
              <a:rPr lang="ca-ES" sz="2000" u="sng" dirty="0" smtClean="0"/>
              <a:t>Contenir</a:t>
            </a:r>
            <a:r>
              <a:rPr lang="ca-ES" sz="2000" dirty="0" smtClean="0"/>
              <a:t> les persones que </a:t>
            </a:r>
            <a:r>
              <a:rPr lang="ca-ES" sz="2000" u="sng" dirty="0" smtClean="0"/>
              <a:t>acaparen</a:t>
            </a:r>
            <a:r>
              <a:rPr lang="ca-ES" sz="2000" dirty="0" smtClean="0"/>
              <a:t> l’ús de la paraula.</a:t>
            </a:r>
          </a:p>
          <a:p>
            <a:pPr>
              <a:buFontTx/>
              <a:buChar char="-"/>
            </a:pPr>
            <a:r>
              <a:rPr lang="ca-ES" sz="2000" u="sng" dirty="0" smtClean="0"/>
              <a:t>Estimular</a:t>
            </a:r>
            <a:r>
              <a:rPr lang="ca-ES" sz="2000" dirty="0" smtClean="0"/>
              <a:t> la participació d’aquelles persones que per </a:t>
            </a:r>
            <a:r>
              <a:rPr lang="ca-ES" sz="2000" u="sng" dirty="0" smtClean="0"/>
              <a:t>timidesa</a:t>
            </a:r>
            <a:r>
              <a:rPr lang="ca-ES" sz="2000" dirty="0" smtClean="0"/>
              <a:t>, </a:t>
            </a:r>
            <a:r>
              <a:rPr lang="ca-ES" sz="2000" u="sng" dirty="0" smtClean="0"/>
              <a:t>apatia</a:t>
            </a:r>
            <a:r>
              <a:rPr lang="ca-ES" sz="2000" dirty="0" smtClean="0"/>
              <a:t> o alguna altra raó acostumen a estar en silenci.</a:t>
            </a:r>
          </a:p>
          <a:p>
            <a:pPr>
              <a:buNone/>
            </a:pPr>
            <a:r>
              <a:rPr lang="ca-ES" sz="2000" dirty="0" smtClean="0"/>
              <a:t>En definitiva, es tracta de mobilitzar els recursos de tots els participants i que sentin que totes les aportacions són importants per al grup.</a:t>
            </a:r>
          </a:p>
          <a:p>
            <a:pPr>
              <a:buNone/>
            </a:pPr>
            <a:r>
              <a:rPr lang="ca-ES" sz="2000" b="1" dirty="0" smtClean="0"/>
              <a:t>La funció de regulació</a:t>
            </a:r>
          </a:p>
          <a:p>
            <a:pPr>
              <a:buNone/>
            </a:pPr>
            <a:r>
              <a:rPr lang="ca-ES" sz="2000" dirty="0" smtClean="0"/>
              <a:t>Està relacionada amb la </a:t>
            </a:r>
            <a:r>
              <a:rPr lang="ca-ES" sz="2000" u="sng" dirty="0" smtClean="0"/>
              <a:t>gestió </a:t>
            </a:r>
            <a:r>
              <a:rPr lang="ca-ES" sz="2000" dirty="0" smtClean="0"/>
              <a:t>de les </a:t>
            </a:r>
            <a:r>
              <a:rPr lang="ca-ES" sz="2000" u="sng" dirty="0" smtClean="0"/>
              <a:t>situacions conflictives </a:t>
            </a:r>
            <a:r>
              <a:rPr lang="ca-ES" sz="2000" dirty="0" smtClean="0"/>
              <a:t>que, inevitablement, sorgeixen en els grups.</a:t>
            </a:r>
          </a:p>
          <a:p>
            <a:pPr>
              <a:buNone/>
            </a:pPr>
            <a:r>
              <a:rPr lang="ca-ES" sz="2000" dirty="0" smtClean="0"/>
              <a:t>La persona que exerceix d’animadora es converteix, d’alguna manera, en la consciència del grup.</a:t>
            </a:r>
          </a:p>
          <a:p>
            <a:pPr>
              <a:buNone/>
            </a:pPr>
            <a:endParaRPr lang="ca-ES" sz="2000"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62309" y="310551"/>
            <a:ext cx="11611155" cy="6323162"/>
          </a:xfrm>
        </p:spPr>
        <p:txBody>
          <a:bodyPr>
            <a:normAutofit/>
          </a:bodyPr>
          <a:lstStyle/>
          <a:p>
            <a:r>
              <a:rPr lang="ca-ES" sz="2000" b="1" dirty="0" smtClean="0"/>
              <a:t>La conducció de reunions</a:t>
            </a:r>
          </a:p>
          <a:p>
            <a:pPr>
              <a:buNone/>
            </a:pPr>
            <a:r>
              <a:rPr lang="ca-ES" sz="2000" dirty="0" smtClean="0"/>
              <a:t>Les reunions han d’estar conduïdes per una persona que exerceixi d’animadora, coordinadora o moderadora.</a:t>
            </a:r>
          </a:p>
          <a:p>
            <a:pPr>
              <a:buNone/>
            </a:pPr>
            <a:r>
              <a:rPr lang="ca-ES" sz="2000" dirty="0" smtClean="0"/>
              <a:t>En entorns educatius, socioeducatius o socials aquesta funció l’acostumen a exercir les persones que tenen </a:t>
            </a:r>
            <a:r>
              <a:rPr lang="ca-ES" sz="2000" u="sng" dirty="0" smtClean="0"/>
              <a:t>càrrecs de responsabilitat</a:t>
            </a:r>
            <a:r>
              <a:rPr lang="ca-ES" sz="2000" dirty="0" smtClean="0"/>
              <a:t>, com la </a:t>
            </a:r>
            <a:r>
              <a:rPr lang="ca-ES" sz="2000" u="sng" dirty="0" smtClean="0"/>
              <a:t>coordinació</a:t>
            </a:r>
            <a:r>
              <a:rPr lang="ca-ES" sz="2000" dirty="0" smtClean="0"/>
              <a:t> d’un equip, la </a:t>
            </a:r>
            <a:r>
              <a:rPr lang="ca-ES" sz="2000" u="sng" dirty="0" smtClean="0"/>
              <a:t>tutoria</a:t>
            </a:r>
            <a:r>
              <a:rPr lang="ca-ES" sz="2000" dirty="0" smtClean="0"/>
              <a:t> d’un grup, la </a:t>
            </a:r>
            <a:r>
              <a:rPr lang="ca-ES" sz="2000" u="sng" dirty="0" smtClean="0"/>
              <a:t>direcció</a:t>
            </a:r>
            <a:r>
              <a:rPr lang="ca-ES" sz="2000" dirty="0" smtClean="0"/>
              <a:t> d’una institució...</a:t>
            </a:r>
          </a:p>
          <a:p>
            <a:pPr>
              <a:buNone/>
            </a:pPr>
            <a:r>
              <a:rPr lang="ca-ES" sz="2000" dirty="0" smtClean="0"/>
              <a:t>En qualsevol reunió hi ha tres fases:</a:t>
            </a:r>
          </a:p>
          <a:p>
            <a:pPr>
              <a:buNone/>
            </a:pPr>
            <a:r>
              <a:rPr lang="ca-ES" sz="2000" b="1" dirty="0" smtClean="0"/>
              <a:t>La preparació</a:t>
            </a:r>
          </a:p>
          <a:p>
            <a:pPr>
              <a:buNone/>
            </a:pPr>
            <a:r>
              <a:rPr lang="ca-ES" sz="2000" dirty="0" smtClean="0"/>
              <a:t>És convenient planificar les reunions, per fer-ho és convenient:</a:t>
            </a:r>
          </a:p>
          <a:p>
            <a:pPr>
              <a:buFontTx/>
              <a:buChar char="-"/>
            </a:pPr>
            <a:r>
              <a:rPr lang="ca-ES" sz="2000" u="sng" dirty="0" smtClean="0"/>
              <a:t>Definir</a:t>
            </a:r>
            <a:r>
              <a:rPr lang="ca-ES" sz="2000" dirty="0" smtClean="0"/>
              <a:t> els </a:t>
            </a:r>
            <a:r>
              <a:rPr lang="ca-ES" sz="2000" u="sng" dirty="0" smtClean="0"/>
              <a:t>objectius</a:t>
            </a:r>
            <a:r>
              <a:rPr lang="ca-ES" sz="2000" dirty="0" smtClean="0"/>
              <a:t> de la reunió.</a:t>
            </a:r>
          </a:p>
          <a:p>
            <a:pPr>
              <a:buFontTx/>
              <a:buChar char="-"/>
            </a:pPr>
            <a:r>
              <a:rPr lang="ca-ES" sz="2000" u="sng" dirty="0" smtClean="0"/>
              <a:t>Concretar</a:t>
            </a:r>
            <a:r>
              <a:rPr lang="ca-ES" sz="2000" dirty="0" smtClean="0"/>
              <a:t> els </a:t>
            </a:r>
            <a:r>
              <a:rPr lang="ca-ES" sz="2000" u="sng" dirty="0" smtClean="0"/>
              <a:t>temes</a:t>
            </a:r>
            <a:r>
              <a:rPr lang="ca-ES" sz="2000" dirty="0" smtClean="0"/>
              <a:t> que s’hi desenvoluparan.</a:t>
            </a:r>
          </a:p>
          <a:p>
            <a:pPr>
              <a:buFontTx/>
              <a:buChar char="-"/>
            </a:pPr>
            <a:r>
              <a:rPr lang="ca-ES" sz="2000" u="sng" dirty="0" smtClean="0"/>
              <a:t>Seleccionar</a:t>
            </a:r>
            <a:r>
              <a:rPr lang="ca-ES" sz="2000" dirty="0" smtClean="0"/>
              <a:t> les </a:t>
            </a:r>
            <a:r>
              <a:rPr lang="ca-ES" sz="2000" u="sng" dirty="0" smtClean="0"/>
              <a:t>persones</a:t>
            </a:r>
            <a:r>
              <a:rPr lang="ca-ES" sz="2000" dirty="0" smtClean="0"/>
              <a:t> que hi hauran d’assistir.</a:t>
            </a:r>
          </a:p>
          <a:p>
            <a:pPr>
              <a:buFontTx/>
              <a:buChar char="-"/>
            </a:pPr>
            <a:r>
              <a:rPr lang="ca-ES" sz="2000" u="sng" dirty="0" smtClean="0"/>
              <a:t>Elaborar</a:t>
            </a:r>
            <a:r>
              <a:rPr lang="ca-ES" sz="2000" dirty="0" smtClean="0"/>
              <a:t> la </a:t>
            </a:r>
            <a:r>
              <a:rPr lang="ca-ES" sz="2000" u="sng" dirty="0" smtClean="0"/>
              <a:t>convocatòria</a:t>
            </a:r>
            <a:r>
              <a:rPr lang="ca-ES" sz="2000" dirty="0" smtClean="0"/>
              <a:t>. Hi haurà de figurar: l’</a:t>
            </a:r>
            <a:r>
              <a:rPr lang="ca-ES" sz="2000" u="sng" dirty="0" smtClean="0"/>
              <a:t>ordre del dia </a:t>
            </a:r>
            <a:r>
              <a:rPr lang="ca-ES" sz="2000" dirty="0" smtClean="0"/>
              <a:t>o relació dels temes que cal tractar, el </a:t>
            </a:r>
            <a:r>
              <a:rPr lang="ca-ES" sz="2000" u="sng" dirty="0" smtClean="0"/>
              <a:t>lloc</a:t>
            </a:r>
            <a:r>
              <a:rPr lang="ca-ES" sz="2000" dirty="0" smtClean="0"/>
              <a:t> i </a:t>
            </a:r>
            <a:r>
              <a:rPr lang="ca-ES" sz="2000" u="sng" dirty="0" smtClean="0"/>
              <a:t>l’hora</a:t>
            </a:r>
            <a:r>
              <a:rPr lang="ca-ES" sz="2000" dirty="0" smtClean="0"/>
              <a:t> de la reunió, la </a:t>
            </a:r>
            <a:r>
              <a:rPr lang="ca-ES" sz="2000" u="sng" dirty="0" smtClean="0"/>
              <a:t>persona</a:t>
            </a:r>
            <a:r>
              <a:rPr lang="ca-ES" sz="2000" dirty="0" smtClean="0"/>
              <a:t> o entitat que la </a:t>
            </a:r>
            <a:r>
              <a:rPr lang="ca-ES" sz="2000" u="sng" dirty="0" smtClean="0"/>
              <a:t>convoca</a:t>
            </a:r>
            <a:r>
              <a:rPr lang="ca-ES" sz="2000" dirty="0" smtClean="0"/>
              <a:t>, el </a:t>
            </a:r>
            <a:r>
              <a:rPr lang="ca-ES" sz="2000" u="sng" dirty="0" smtClean="0"/>
              <a:t>tipus de reunió</a:t>
            </a:r>
            <a:r>
              <a:rPr lang="ca-ES" sz="2000" dirty="0" smtClean="0"/>
              <a:t> de què es tracta, perquè les persones convocades </a:t>
            </a:r>
            <a:r>
              <a:rPr lang="ca-ES" sz="2000" dirty="0" err="1" smtClean="0"/>
              <a:t>sàpiguin</a:t>
            </a:r>
            <a:r>
              <a:rPr lang="ca-ES" sz="2000" dirty="0" smtClean="0"/>
              <a:t> del funcionament i el paper que ocuparan.</a:t>
            </a:r>
          </a:p>
          <a:p>
            <a:pPr>
              <a:buFontTx/>
              <a:buChar char="-"/>
            </a:pPr>
            <a:r>
              <a:rPr lang="ca-ES" sz="2000" u="sng" dirty="0" smtClean="0"/>
              <a:t>Assegurar-se</a:t>
            </a:r>
            <a:r>
              <a:rPr lang="ca-ES" sz="2000" dirty="0" smtClean="0"/>
              <a:t> que </a:t>
            </a:r>
            <a:r>
              <a:rPr lang="ca-ES" sz="2000" u="sng" dirty="0" smtClean="0"/>
              <a:t>totes les persones</a:t>
            </a:r>
            <a:r>
              <a:rPr lang="ca-ES" sz="2000" dirty="0" smtClean="0"/>
              <a:t> que hi ha d’assistir són </a:t>
            </a:r>
            <a:r>
              <a:rPr lang="ca-ES" sz="2000" u="sng" dirty="0" smtClean="0"/>
              <a:t>convocades</a:t>
            </a:r>
            <a:r>
              <a:rPr lang="ca-ES" sz="2000" dirty="0" smtClean="0"/>
              <a:t> degudament.</a:t>
            </a:r>
          </a:p>
          <a:p>
            <a:pPr>
              <a:buNone/>
            </a:pPr>
            <a:r>
              <a:rPr lang="ca-ES" sz="2000" dirty="0" smtClean="0"/>
              <a:t>També caldrà tenir preparats els mitjans audiovisuals de suport (ordinador, canó de projecció...) tots ells de gran utilitat i cada vegada més imprescindibles en el desenvolupament de qualsevol reunió. A més, s’hauran de preparar els </a:t>
            </a:r>
            <a:r>
              <a:rPr lang="ca-ES" sz="2000" u="sng" dirty="0" smtClean="0"/>
              <a:t>documents de suport</a:t>
            </a:r>
            <a:r>
              <a:rPr lang="ca-ES" sz="2000" dirty="0" smtClean="0"/>
              <a:t>: el guió, registre, bloc de notes....</a:t>
            </a:r>
            <a:endParaRPr lang="es-ES" sz="20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01925" y="276044"/>
            <a:ext cx="11637033" cy="6297283"/>
          </a:xfrm>
        </p:spPr>
        <p:txBody>
          <a:bodyPr>
            <a:normAutofit fontScale="92500" lnSpcReduction="10000"/>
          </a:bodyPr>
          <a:lstStyle/>
          <a:p>
            <a:pPr>
              <a:buNone/>
            </a:pPr>
            <a:r>
              <a:rPr lang="ca-ES" sz="2000" b="1" dirty="0" smtClean="0"/>
              <a:t>El desenvolupament</a:t>
            </a:r>
          </a:p>
          <a:p>
            <a:pPr>
              <a:buNone/>
            </a:pPr>
            <a:r>
              <a:rPr lang="ca-ES" sz="2000" dirty="0" smtClean="0"/>
              <a:t>Abans d’iniciar formalment la reunió, convé que la </a:t>
            </a:r>
            <a:r>
              <a:rPr lang="ca-ES" sz="2000" u="sng" dirty="0" smtClean="0"/>
              <a:t>persona conductora </a:t>
            </a:r>
            <a:r>
              <a:rPr lang="ca-ES" sz="2000" dirty="0" smtClean="0"/>
              <a:t>estableixi un </a:t>
            </a:r>
            <a:r>
              <a:rPr lang="ca-ES" sz="2000" u="sng" dirty="0" smtClean="0"/>
              <a:t>clima cordial</a:t>
            </a:r>
            <a:r>
              <a:rPr lang="ca-ES" sz="2000" dirty="0" smtClean="0"/>
              <a:t>, que ajudi a </a:t>
            </a:r>
            <a:r>
              <a:rPr lang="ca-ES" sz="2000" u="sng" dirty="0" smtClean="0"/>
              <a:t>relaxar l’ambient </a:t>
            </a:r>
            <a:r>
              <a:rPr lang="ca-ES" sz="2000" dirty="0" smtClean="0"/>
              <a:t>i crear una </a:t>
            </a:r>
            <a:r>
              <a:rPr lang="ca-ES" sz="2000" u="sng" dirty="0" smtClean="0"/>
              <a:t>atmosfera amable</a:t>
            </a:r>
            <a:r>
              <a:rPr lang="ca-ES" sz="2000" dirty="0" smtClean="0"/>
              <a:t>. Una opció en aquest sentit és </a:t>
            </a:r>
            <a:r>
              <a:rPr lang="ca-ES" sz="2000" u="sng" dirty="0" smtClean="0"/>
              <a:t>saludar</a:t>
            </a:r>
            <a:r>
              <a:rPr lang="ca-ES" sz="2000" dirty="0" smtClean="0"/>
              <a:t> els participants i conversar informalment amb ells a mesura que van arribant.</a:t>
            </a:r>
          </a:p>
          <a:p>
            <a:pPr>
              <a:buNone/>
            </a:pPr>
            <a:r>
              <a:rPr lang="ca-ES" sz="2000" dirty="0" smtClean="0"/>
              <a:t>Al començament, la persona que dirigeixi la reunió en recordarà </a:t>
            </a:r>
            <a:r>
              <a:rPr lang="ca-ES" sz="2000" u="sng" dirty="0" smtClean="0"/>
              <a:t>l’objectiu</a:t>
            </a:r>
            <a:r>
              <a:rPr lang="ca-ES" sz="2000" dirty="0" smtClean="0"/>
              <a:t> i introduirà el tema o temes. També és convenient que </a:t>
            </a:r>
            <a:r>
              <a:rPr lang="ca-ES" sz="2000" u="sng" dirty="0" smtClean="0"/>
              <a:t>informi</a:t>
            </a:r>
            <a:r>
              <a:rPr lang="ca-ES" sz="2000" dirty="0" smtClean="0"/>
              <a:t> l’auditori sobre la </a:t>
            </a:r>
            <a:r>
              <a:rPr lang="ca-ES" sz="2000" u="sng" dirty="0" smtClean="0"/>
              <a:t>durada aproximada </a:t>
            </a:r>
            <a:r>
              <a:rPr lang="ca-ES" sz="2000" dirty="0" smtClean="0"/>
              <a:t>prevista per a la </a:t>
            </a:r>
            <a:r>
              <a:rPr lang="ca-ES" sz="2000" u="sng" dirty="0" smtClean="0"/>
              <a:t>reunió</a:t>
            </a:r>
            <a:r>
              <a:rPr lang="ca-ES" sz="2000" dirty="0" smtClean="0"/>
              <a:t>.</a:t>
            </a:r>
          </a:p>
          <a:p>
            <a:pPr>
              <a:buNone/>
            </a:pPr>
            <a:r>
              <a:rPr lang="ca-ES" sz="2000" dirty="0" smtClean="0"/>
              <a:t>Per complir amb les funcions de mantenir el nivell de participació en el grup i conduir-lo cap als objectius proposats, la persona que condueixi una reunió haurà de:</a:t>
            </a:r>
          </a:p>
          <a:p>
            <a:pPr>
              <a:buFontTx/>
              <a:buChar char="-"/>
            </a:pPr>
            <a:r>
              <a:rPr lang="ca-ES" sz="2000" dirty="0" smtClean="0"/>
              <a:t>Estimular la participació.</a:t>
            </a:r>
          </a:p>
          <a:p>
            <a:pPr>
              <a:buFontTx/>
              <a:buChar char="-"/>
            </a:pPr>
            <a:r>
              <a:rPr lang="ca-ES" sz="2000" dirty="0" smtClean="0"/>
              <a:t>Intervenir quan el grup es bloqueja.</a:t>
            </a:r>
          </a:p>
          <a:p>
            <a:pPr>
              <a:buFontTx/>
              <a:buChar char="-"/>
            </a:pPr>
            <a:r>
              <a:rPr lang="ca-ES" sz="2000" dirty="0" smtClean="0"/>
              <a:t>Portar el grup cap als objectius proposats.</a:t>
            </a:r>
          </a:p>
          <a:p>
            <a:pPr>
              <a:buNone/>
            </a:pPr>
            <a:r>
              <a:rPr lang="ca-ES" sz="2000" b="1" dirty="0" smtClean="0"/>
              <a:t>La conclusió</a:t>
            </a:r>
          </a:p>
          <a:p>
            <a:pPr>
              <a:buNone/>
            </a:pPr>
            <a:r>
              <a:rPr lang="ca-ES" sz="2000" dirty="0" smtClean="0"/>
              <a:t>Quan els </a:t>
            </a:r>
            <a:r>
              <a:rPr lang="ca-ES" sz="2000" u="sng" dirty="0" smtClean="0"/>
              <a:t>objectius</a:t>
            </a:r>
            <a:r>
              <a:rPr lang="ca-ES" sz="2000" dirty="0" smtClean="0"/>
              <a:t> de la </a:t>
            </a:r>
            <a:r>
              <a:rPr lang="ca-ES" sz="2000" u="sng" dirty="0" smtClean="0"/>
              <a:t>reunió</a:t>
            </a:r>
            <a:r>
              <a:rPr lang="ca-ES" sz="2000" dirty="0" smtClean="0"/>
              <a:t> s’hagin </a:t>
            </a:r>
            <a:r>
              <a:rPr lang="ca-ES" sz="2000" u="sng" dirty="0" smtClean="0"/>
              <a:t>aconseguit</a:t>
            </a:r>
            <a:r>
              <a:rPr lang="ca-ES" sz="2000" dirty="0" smtClean="0"/>
              <a:t>, s’ha de començar a </a:t>
            </a:r>
            <a:r>
              <a:rPr lang="ca-ES" sz="2000" u="sng" dirty="0" smtClean="0"/>
              <a:t>tancar-la</a:t>
            </a:r>
            <a:r>
              <a:rPr lang="ca-ES" sz="2000" dirty="0" smtClean="0"/>
              <a:t>, i aquest moment s’ha de preparar perquè sigui tan natural com es pugui.</a:t>
            </a:r>
          </a:p>
          <a:p>
            <a:pPr>
              <a:buNone/>
            </a:pPr>
            <a:r>
              <a:rPr lang="ca-ES" sz="2000" dirty="0" smtClean="0"/>
              <a:t>De vegades, la reunió s’haurà de tancar sense haver aconseguit els objectius previstos, ja sigui perquè s’ha superat el temps en excés o perquè la reunió ha derivat cap a altres direccions no desitjades i no s’ha pogut reconduir adequadament.</a:t>
            </a:r>
          </a:p>
          <a:p>
            <a:pPr>
              <a:buNone/>
            </a:pPr>
            <a:r>
              <a:rPr lang="ca-ES" sz="2000" dirty="0" smtClean="0"/>
              <a:t>El tancament de la reunió, tant si ha tingut èxit com si no, s’haurà de centrar en </a:t>
            </a:r>
            <a:r>
              <a:rPr lang="ca-ES" sz="2000" u="sng" dirty="0" smtClean="0"/>
              <a:t>l’elaboració</a:t>
            </a:r>
            <a:r>
              <a:rPr lang="ca-ES" sz="2000" dirty="0" smtClean="0"/>
              <a:t> de les </a:t>
            </a:r>
            <a:r>
              <a:rPr lang="ca-ES" sz="2000" u="sng" dirty="0" smtClean="0"/>
              <a:t>conclusions</a:t>
            </a:r>
            <a:r>
              <a:rPr lang="ca-ES" sz="2000" dirty="0" smtClean="0"/>
              <a:t>.</a:t>
            </a:r>
          </a:p>
          <a:p>
            <a:pPr>
              <a:buNone/>
            </a:pPr>
            <a:r>
              <a:rPr lang="ca-ES" sz="2000" dirty="0" smtClean="0"/>
              <a:t>En finalitzar, és convenient redactar una </a:t>
            </a:r>
            <a:r>
              <a:rPr lang="ca-ES" sz="2000" b="1" dirty="0" smtClean="0"/>
              <a:t>acta</a:t>
            </a:r>
            <a:r>
              <a:rPr lang="ca-ES" sz="2000" dirty="0" smtClean="0"/>
              <a:t>, en la qual quedi constància dels aspectes més rellevants dels temes tractats, amb les </a:t>
            </a:r>
            <a:r>
              <a:rPr lang="ca-ES" sz="2000" u="sng" dirty="0" smtClean="0"/>
              <a:t>conclusions</a:t>
            </a:r>
            <a:r>
              <a:rPr lang="ca-ES" sz="2000" dirty="0" smtClean="0"/>
              <a:t> i els </a:t>
            </a:r>
            <a:r>
              <a:rPr lang="ca-ES" sz="2000" u="sng" dirty="0" smtClean="0"/>
              <a:t>acords</a:t>
            </a:r>
            <a:r>
              <a:rPr lang="ca-ES" sz="2000" dirty="0" smtClean="0"/>
              <a:t> als quals s’hagi arribat.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58791" y="258792"/>
            <a:ext cx="11723299" cy="6349042"/>
          </a:xfrm>
        </p:spPr>
        <p:txBody>
          <a:bodyPr>
            <a:normAutofit lnSpcReduction="10000"/>
          </a:bodyPr>
          <a:lstStyle/>
          <a:p>
            <a:pPr>
              <a:buNone/>
            </a:pPr>
            <a:r>
              <a:rPr lang="ca-ES" sz="2000" b="1" dirty="0" smtClean="0"/>
              <a:t>Els set pecats de la reunió nociva</a:t>
            </a:r>
          </a:p>
          <a:p>
            <a:pPr marL="457200" indent="-457200">
              <a:buAutoNum type="arabicPeriod"/>
            </a:pPr>
            <a:r>
              <a:rPr lang="ca-ES" sz="2000" dirty="0" smtClean="0"/>
              <a:t>La gent arriba tard.</a:t>
            </a:r>
          </a:p>
          <a:p>
            <a:pPr marL="457200" indent="-457200">
              <a:buAutoNum type="arabicPeriod"/>
            </a:pPr>
            <a:r>
              <a:rPr lang="ca-ES" sz="2000" dirty="0" smtClean="0"/>
              <a:t>Les reunions són massa llargues.</a:t>
            </a:r>
          </a:p>
          <a:p>
            <a:pPr marL="457200" indent="-457200">
              <a:buAutoNum type="arabicPeriod"/>
            </a:pPr>
            <a:r>
              <a:rPr lang="ca-ES" sz="2000" dirty="0" smtClean="0"/>
              <a:t>Es divaga.</a:t>
            </a:r>
          </a:p>
          <a:p>
            <a:pPr marL="457200" indent="-457200">
              <a:buAutoNum type="arabicPeriod"/>
            </a:pPr>
            <a:r>
              <a:rPr lang="ca-ES" sz="2000" dirty="0" smtClean="0"/>
              <a:t>Les decisions no es converteixen en accions.</a:t>
            </a:r>
          </a:p>
          <a:p>
            <a:pPr marL="457200" indent="-457200">
              <a:buAutoNum type="arabicPeriod"/>
            </a:pPr>
            <a:r>
              <a:rPr lang="ca-ES" sz="2000" dirty="0" smtClean="0"/>
              <a:t>La gent no diu la veritat a causa de la por o recel.</a:t>
            </a:r>
          </a:p>
          <a:p>
            <a:pPr marL="457200" indent="-457200">
              <a:buAutoNum type="arabicPeriod"/>
            </a:pPr>
            <a:r>
              <a:rPr lang="ca-ES" sz="2000" dirty="0" smtClean="0"/>
              <a:t>Falten informacions importants, i això obliga a postergar decisions.</a:t>
            </a:r>
          </a:p>
          <a:p>
            <a:pPr marL="457200" indent="-457200">
              <a:buAutoNum type="arabicPeriod"/>
            </a:pPr>
            <a:r>
              <a:rPr lang="ca-ES" sz="2000" dirty="0" smtClean="0"/>
              <a:t>Les reunions no milloren i es repeteixen els mateixos errors.</a:t>
            </a:r>
          </a:p>
          <a:p>
            <a:pPr marL="457200" indent="-457200">
              <a:buNone/>
            </a:pPr>
            <a:endParaRPr lang="ca-ES" sz="2000" dirty="0" smtClean="0"/>
          </a:p>
          <a:p>
            <a:pPr marL="457200" indent="-457200">
              <a:buNone/>
            </a:pPr>
            <a:r>
              <a:rPr lang="ca-ES" sz="2500" b="1" dirty="0" smtClean="0"/>
              <a:t>2.5. Gestió de conflictes en grups</a:t>
            </a:r>
          </a:p>
          <a:p>
            <a:pPr marL="457200" indent="-457200">
              <a:buNone/>
            </a:pPr>
            <a:r>
              <a:rPr lang="ca-ES" sz="2000" dirty="0" smtClean="0"/>
              <a:t>Cal no oblidar que els conflictes, a més d’inevitables, són necessaris per al desenvolupament i la cohesió dels grups, sempre que aquesta conflictivitat no sigui tan accentuada que pugui bloquejar-ne o alterar-ne el funcionament.</a:t>
            </a:r>
          </a:p>
          <a:p>
            <a:pPr marL="457200" indent="-457200">
              <a:buNone/>
            </a:pPr>
            <a:r>
              <a:rPr lang="ca-ES" sz="2000" dirty="0" smtClean="0"/>
              <a:t>Un nivell massa baix de conflictivitat en el grup pot produir estancament per falta de motivació o interès, o per autocomplaença.</a:t>
            </a:r>
          </a:p>
          <a:p>
            <a:pPr marL="457200" indent="-457200">
              <a:buNone/>
            </a:pPr>
            <a:r>
              <a:rPr lang="ca-ES" sz="2000" dirty="0" smtClean="0"/>
              <a:t>D’altra banda, un grau excessiu de conflicte pot posar en perill l’eficàcia d’un grup, fent disminuir la satisfacció dels membres o augmentar l’absentisme i la rotació del personal, cosa que pot repercutir en la productivitat. El nivell òptim de conflicte és aquell en el qual hi ha prou diferències per impedir l’estancament, estimular la creativitat, permetre l’alliberament de tensions i potenciar el canvi.</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01925" y="258792"/>
            <a:ext cx="11654286" cy="6366295"/>
          </a:xfrm>
        </p:spPr>
        <p:txBody>
          <a:bodyPr>
            <a:normAutofit/>
          </a:bodyPr>
          <a:lstStyle/>
          <a:p>
            <a:pPr>
              <a:buNone/>
            </a:pPr>
            <a:r>
              <a:rPr lang="ca-ES" sz="2000" b="1" dirty="0" smtClean="0"/>
              <a:t>Conflictes funcionals i </a:t>
            </a:r>
            <a:r>
              <a:rPr lang="ca-ES" sz="2000" b="1" dirty="0" err="1" smtClean="0"/>
              <a:t>disfuncionals</a:t>
            </a:r>
            <a:endParaRPr lang="ca-ES" sz="2000" b="1" dirty="0" smtClean="0"/>
          </a:p>
          <a:p>
            <a:pPr>
              <a:buNone/>
            </a:pPr>
            <a:r>
              <a:rPr lang="ca-ES" sz="2000" dirty="0" smtClean="0"/>
              <a:t>Es considera un </a:t>
            </a:r>
            <a:r>
              <a:rPr lang="ca-ES" sz="2000" b="1" dirty="0" smtClean="0"/>
              <a:t>conflicte funcional </a:t>
            </a:r>
            <a:r>
              <a:rPr lang="ca-ES" sz="2000" dirty="0" smtClean="0"/>
              <a:t>aquell que té uns </a:t>
            </a:r>
            <a:r>
              <a:rPr lang="ca-ES" sz="2000" u="sng" dirty="0" smtClean="0"/>
              <a:t>resultats </a:t>
            </a:r>
            <a:r>
              <a:rPr lang="ca-ES" sz="2000" dirty="0" smtClean="0"/>
              <a:t>que </a:t>
            </a:r>
            <a:r>
              <a:rPr lang="ca-ES" sz="2000" u="sng" dirty="0" smtClean="0"/>
              <a:t>afavoreixen les metes</a:t>
            </a:r>
            <a:r>
              <a:rPr lang="ca-ES" sz="2000" dirty="0" smtClean="0"/>
              <a:t> del grup i en milloren l’acompliment.</a:t>
            </a:r>
          </a:p>
          <a:p>
            <a:pPr>
              <a:buNone/>
            </a:pPr>
            <a:r>
              <a:rPr lang="ca-ES" sz="2000" dirty="0" smtClean="0"/>
              <a:t>Un conflicte pot resultar constructiu quan </a:t>
            </a:r>
            <a:r>
              <a:rPr lang="ca-ES" sz="2000" u="sng" dirty="0" smtClean="0"/>
              <a:t>estimula la creativitat</a:t>
            </a:r>
            <a:r>
              <a:rPr lang="ca-ES" sz="2000" dirty="0" smtClean="0"/>
              <a:t>, en conseqüència, n’augmenta la </a:t>
            </a:r>
            <a:r>
              <a:rPr lang="ca-ES" sz="2000" u="sng" dirty="0" smtClean="0"/>
              <a:t>cohesió</a:t>
            </a:r>
            <a:r>
              <a:rPr lang="ca-ES" sz="2000" dirty="0" smtClean="0"/>
              <a:t> i millora la </a:t>
            </a:r>
            <a:r>
              <a:rPr lang="ca-ES" sz="2000" u="sng" dirty="0" smtClean="0"/>
              <a:t>qualitat </a:t>
            </a:r>
            <a:r>
              <a:rPr lang="ca-ES" sz="2000" dirty="0" smtClean="0"/>
              <a:t>en la </a:t>
            </a:r>
            <a:r>
              <a:rPr lang="ca-ES" sz="2000" u="sng" dirty="0" smtClean="0"/>
              <a:t>presa de decisions</a:t>
            </a:r>
            <a:r>
              <a:rPr lang="ca-ES" sz="2000" dirty="0" smtClean="0"/>
              <a:t>.</a:t>
            </a:r>
          </a:p>
          <a:p>
            <a:pPr>
              <a:buNone/>
            </a:pPr>
            <a:r>
              <a:rPr lang="ca-ES" sz="2000" dirty="0" smtClean="0"/>
              <a:t>Davant d’un problema determinat, s’acostuma a posar en dubte el funcionament vigent de les coses (situació actual), cosa que provoca la creació d’idees noves, de revaluació dels objectius i les activitats del grup, etc. Tot això estimularà el grup cap a la millora i el desenvolupament. El conflicte no solament millora les decisions, sinó que promou la </a:t>
            </a:r>
            <a:r>
              <a:rPr lang="ca-ES" sz="2000" u="sng" dirty="0" smtClean="0"/>
              <a:t>productivitat</a:t>
            </a:r>
            <a:r>
              <a:rPr lang="ca-ES" sz="2000" dirty="0" smtClean="0"/>
              <a:t> del grup.</a:t>
            </a:r>
          </a:p>
          <a:p>
            <a:pPr>
              <a:buNone/>
            </a:pPr>
            <a:r>
              <a:rPr lang="ca-ES" sz="2000" dirty="0" smtClean="0"/>
              <a:t>S’anomena </a:t>
            </a:r>
            <a:r>
              <a:rPr lang="ca-ES" sz="2000" b="1" dirty="0" smtClean="0"/>
              <a:t>conflicte </a:t>
            </a:r>
            <a:r>
              <a:rPr lang="ca-ES" sz="2000" b="1" dirty="0" err="1" smtClean="0"/>
              <a:t>disfuncional</a:t>
            </a:r>
            <a:r>
              <a:rPr lang="ca-ES" sz="2000" b="1" dirty="0" smtClean="0"/>
              <a:t> </a:t>
            </a:r>
            <a:r>
              <a:rPr lang="ca-ES" sz="2000" dirty="0" smtClean="0"/>
              <a:t>aquell que perjudica l’acompliment del grup.</a:t>
            </a:r>
          </a:p>
          <a:p>
            <a:pPr>
              <a:buNone/>
            </a:pPr>
            <a:r>
              <a:rPr lang="ca-ES" sz="2000" dirty="0" smtClean="0"/>
              <a:t>La inadequada gestió del conflicte genera oposició, provoca descontent, dissol els vincles comuns i afebleix l’eficàcia del grup, perquè, en definitiva, en redueix la cohesió. En aquestes circumstàncies, les metes del grup s’aparten </a:t>
            </a:r>
            <a:r>
              <a:rPr lang="ca-ES" sz="2000" dirty="0" smtClean="0"/>
              <a:t>de l’objectiu comú i se subordinen a les pugnes dels membres, i això, tard o d’hora, pot amenaçar la supervivència del grup.</a:t>
            </a:r>
          </a:p>
          <a:p>
            <a:pPr>
              <a:buNone/>
            </a:pPr>
            <a:r>
              <a:rPr lang="ca-ES" sz="2000" b="1" dirty="0" smtClean="0"/>
              <a:t>Afrontament de conflictes en el grup</a:t>
            </a:r>
          </a:p>
          <a:p>
            <a:pPr>
              <a:buNone/>
            </a:pPr>
            <a:r>
              <a:rPr lang="ca-ES" sz="2000" dirty="0" smtClean="0"/>
              <a:t>En línies generals, l’afrontament i la gestió dels conflictes </a:t>
            </a:r>
            <a:r>
              <a:rPr lang="ca-ES" sz="2000" dirty="0" err="1" smtClean="0"/>
              <a:t>grupals</a:t>
            </a:r>
            <a:r>
              <a:rPr lang="ca-ES" sz="2000" dirty="0" smtClean="0"/>
              <a:t> i </a:t>
            </a:r>
            <a:r>
              <a:rPr lang="ca-ES" sz="2000" dirty="0" err="1" smtClean="0"/>
              <a:t>intergrupals</a:t>
            </a:r>
            <a:r>
              <a:rPr lang="ca-ES" sz="2000" dirty="0" smtClean="0"/>
              <a:t> segueixen els mateixos principis de negociació i mediació que </a:t>
            </a:r>
            <a:r>
              <a:rPr lang="ca-ES" sz="2000" dirty="0" err="1" smtClean="0"/>
              <a:t>vau</a:t>
            </a:r>
            <a:r>
              <a:rPr lang="ca-ES" sz="2000" dirty="0" smtClean="0"/>
              <a:t> veure a la UF1 d’aquest mateix mòdul i veieu a la UF3 de desenvolupament comunitari. En aquest cas, per a què la negociació transiti pels camins adequats, també serà decisiu el paper que tingui la persona que exerceix de </a:t>
            </a:r>
            <a:r>
              <a:rPr lang="ca-ES" sz="2000" u="sng" dirty="0" smtClean="0"/>
              <a:t>líder </a:t>
            </a:r>
            <a:r>
              <a:rPr lang="ca-ES" sz="2000" dirty="0" smtClean="0"/>
              <a:t>(ja sigui formal o bé informal).</a:t>
            </a:r>
            <a:endParaRPr lang="ca-ES" sz="2000" u="sng" dirty="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19177" y="276044"/>
            <a:ext cx="11619781" cy="6340415"/>
          </a:xfrm>
        </p:spPr>
        <p:txBody>
          <a:bodyPr>
            <a:normAutofit/>
          </a:bodyPr>
          <a:lstStyle/>
          <a:p>
            <a:pPr>
              <a:buNone/>
            </a:pPr>
            <a:r>
              <a:rPr lang="ca-ES" sz="2000" dirty="0" smtClean="0"/>
              <a:t>Com a premissa bàsica, per resoldre positivament un conflicte </a:t>
            </a:r>
            <a:r>
              <a:rPr lang="ca-ES" sz="2000" dirty="0" err="1" smtClean="0"/>
              <a:t>grupal</a:t>
            </a:r>
            <a:r>
              <a:rPr lang="ca-ES" sz="2000" dirty="0" smtClean="0"/>
              <a:t> o </a:t>
            </a:r>
            <a:r>
              <a:rPr lang="ca-ES" sz="2000" dirty="0" err="1" smtClean="0"/>
              <a:t>intergrupal</a:t>
            </a:r>
            <a:r>
              <a:rPr lang="ca-ES" sz="2000" dirty="0" smtClean="0"/>
              <a:t>, hem de partir d’una certa disposició de les parts </a:t>
            </a:r>
            <a:r>
              <a:rPr lang="ca-ES" sz="2000" dirty="0" err="1" smtClean="0"/>
              <a:t>enfrentades</a:t>
            </a:r>
            <a:r>
              <a:rPr lang="ca-ES" sz="2000" dirty="0" smtClean="0"/>
              <a:t> per arribar a un acord, que s’ha de fonamentar en el principi de les </a:t>
            </a:r>
            <a:r>
              <a:rPr lang="ca-ES" sz="2000" u="sng" dirty="0" smtClean="0"/>
              <a:t>cessions</a:t>
            </a:r>
            <a:r>
              <a:rPr lang="ca-ES" sz="2000" dirty="0" smtClean="0"/>
              <a:t>. El conflicte difícilment es resoldrà de forma satisfactòria si una de les parts s’enroca en la seva posició i bloqueja la negociació.</a:t>
            </a:r>
          </a:p>
          <a:p>
            <a:pPr>
              <a:buNone/>
            </a:pPr>
            <a:r>
              <a:rPr lang="ca-ES" sz="2000" dirty="0" smtClean="0"/>
              <a:t>Els passos que s’han de seguir per afrontar un conflicte en un grup bàsicament són els mateixos que ja heu estudiat:</a:t>
            </a:r>
          </a:p>
          <a:p>
            <a:pPr>
              <a:buFontTx/>
              <a:buChar char="-"/>
            </a:pPr>
            <a:r>
              <a:rPr lang="ca-ES" sz="2000" dirty="0" smtClean="0"/>
              <a:t>Cada part haurà de definir la seva </a:t>
            </a:r>
            <a:r>
              <a:rPr lang="ca-ES" sz="2000" u="sng" dirty="0" smtClean="0"/>
              <a:t>posició</a:t>
            </a:r>
            <a:r>
              <a:rPr lang="ca-ES" sz="2000" dirty="0" smtClean="0"/>
              <a:t> i justificar-la amb els seus </a:t>
            </a:r>
            <a:r>
              <a:rPr lang="ca-ES" sz="2000" u="sng" dirty="0" smtClean="0"/>
              <a:t>interessos</a:t>
            </a:r>
            <a:r>
              <a:rPr lang="ca-ES" sz="2000" dirty="0" smtClean="0"/>
              <a:t>.</a:t>
            </a:r>
          </a:p>
          <a:p>
            <a:pPr>
              <a:buFontTx/>
              <a:buChar char="-"/>
            </a:pPr>
            <a:r>
              <a:rPr lang="ca-ES" sz="2000" dirty="0" smtClean="0"/>
              <a:t>Les parts s’hauran d’intentar </a:t>
            </a:r>
            <a:r>
              <a:rPr lang="ca-ES" sz="2000" u="sng" dirty="0" smtClean="0"/>
              <a:t>posar al lloc </a:t>
            </a:r>
            <a:r>
              <a:rPr lang="ca-ES" sz="2000" dirty="0" smtClean="0"/>
              <a:t>dels seus </a:t>
            </a:r>
            <a:r>
              <a:rPr lang="ca-ES" sz="2000" u="sng" dirty="0" smtClean="0"/>
              <a:t>oponents</a:t>
            </a:r>
            <a:r>
              <a:rPr lang="ca-ES" sz="2000" dirty="0" smtClean="0"/>
              <a:t>.</a:t>
            </a:r>
          </a:p>
          <a:p>
            <a:pPr>
              <a:buFontTx/>
              <a:buChar char="-"/>
            </a:pPr>
            <a:r>
              <a:rPr lang="ca-ES" sz="2000" dirty="0" smtClean="0"/>
              <a:t>Sobre aquesta base, s’ha d’iniciar </a:t>
            </a:r>
            <a:r>
              <a:rPr lang="ca-ES" sz="2000" u="sng" dirty="0" smtClean="0"/>
              <a:t>l’aproximació d’interessos</a:t>
            </a:r>
            <a:r>
              <a:rPr lang="ca-ES" sz="2000" dirty="0" smtClean="0"/>
              <a:t>.</a:t>
            </a:r>
          </a:p>
          <a:p>
            <a:pPr>
              <a:buFontTx/>
              <a:buChar char="-"/>
            </a:pPr>
            <a:r>
              <a:rPr lang="ca-ES" sz="2000" dirty="0" smtClean="0"/>
              <a:t>Aquest acostament s’ha de produir fins que es pugui trobar una </a:t>
            </a:r>
            <a:r>
              <a:rPr lang="ca-ES" sz="2000" u="sng" dirty="0" smtClean="0"/>
              <a:t>zona de possible acord</a:t>
            </a:r>
            <a:r>
              <a:rPr lang="ca-ES" sz="2000" dirty="0" smtClean="0"/>
              <a:t>.</a:t>
            </a:r>
          </a:p>
          <a:p>
            <a:pPr>
              <a:buFontTx/>
              <a:buChar char="-"/>
            </a:pPr>
            <a:r>
              <a:rPr lang="ca-ES" sz="2000" dirty="0" smtClean="0"/>
              <a:t>Una vegada aconseguida aquesta zona, s’haurà de </a:t>
            </a:r>
            <a:r>
              <a:rPr lang="ca-ES" sz="2000" u="sng" dirty="0" smtClean="0"/>
              <a:t>tancar l’acord</a:t>
            </a:r>
            <a:r>
              <a:rPr lang="ca-ES" sz="2000" dirty="0" smtClean="0"/>
              <a:t>.</a:t>
            </a:r>
          </a:p>
          <a:p>
            <a:pPr>
              <a:buNone/>
            </a:pPr>
            <a:r>
              <a:rPr lang="ca-ES" sz="2000" dirty="0" smtClean="0"/>
              <a:t>Si és necessari es podrà recórrer a la </a:t>
            </a:r>
            <a:r>
              <a:rPr lang="ca-ES" sz="2000" u="sng" dirty="0" smtClean="0"/>
              <a:t>mediació</a:t>
            </a:r>
            <a:r>
              <a:rPr lang="ca-ES" sz="2000" dirty="0" smtClean="0"/>
              <a:t>, perquè una part independent ajudi a canalitzar els interessos, emeti </a:t>
            </a:r>
            <a:r>
              <a:rPr lang="ca-ES" sz="2000" i="1" dirty="0" smtClean="0"/>
              <a:t>feedback</a:t>
            </a:r>
            <a:r>
              <a:rPr lang="ca-ES" sz="2000" dirty="0" smtClean="0"/>
              <a:t> a </a:t>
            </a:r>
            <a:r>
              <a:rPr lang="ca-ES" sz="2000" u="sng" dirty="0" smtClean="0"/>
              <a:t>cadascuna</a:t>
            </a:r>
            <a:r>
              <a:rPr lang="ca-ES" sz="2000" dirty="0" smtClean="0"/>
              <a:t> de les </a:t>
            </a:r>
            <a:r>
              <a:rPr lang="ca-ES" sz="2000" u="sng" dirty="0" smtClean="0"/>
              <a:t>parts</a:t>
            </a:r>
            <a:r>
              <a:rPr lang="ca-ES" sz="2000" dirty="0" smtClean="0"/>
              <a:t> perquè facin aquest esforç d’empatia, i faciliti la concreció de propostes i acords.</a:t>
            </a:r>
            <a:endParaRPr lang="es-ES"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63CE666F-3BEF-4189-9D7A-A096BFA0D510}"/>
              </a:ext>
            </a:extLst>
          </p:cNvPr>
          <p:cNvSpPr>
            <a:spLocks noGrp="1"/>
          </p:cNvSpPr>
          <p:nvPr>
            <p:ph type="title"/>
          </p:nvPr>
        </p:nvSpPr>
        <p:spPr>
          <a:xfrm>
            <a:off x="838200" y="365125"/>
            <a:ext cx="10515600" cy="647749"/>
          </a:xfrm>
        </p:spPr>
        <p:txBody>
          <a:bodyPr>
            <a:normAutofit/>
          </a:bodyPr>
          <a:lstStyle/>
          <a:p>
            <a:r>
              <a:rPr lang="ca-ES" sz="2500" b="1" dirty="0"/>
              <a:t>1. Grups a la feina</a:t>
            </a:r>
          </a:p>
        </p:txBody>
      </p:sp>
      <p:sp>
        <p:nvSpPr>
          <p:cNvPr id="3" name="Marcador de contenido 2">
            <a:extLst>
              <a:ext uri="{FF2B5EF4-FFF2-40B4-BE49-F238E27FC236}">
                <a16:creationId xmlns:a16="http://schemas.microsoft.com/office/drawing/2014/main" xmlns="" id="{F4A20B37-0E42-4867-9F29-AE683C6C2EB9}"/>
              </a:ext>
            </a:extLst>
          </p:cNvPr>
          <p:cNvSpPr>
            <a:spLocks noGrp="1"/>
          </p:cNvSpPr>
          <p:nvPr>
            <p:ph idx="1"/>
          </p:nvPr>
        </p:nvSpPr>
        <p:spPr>
          <a:xfrm>
            <a:off x="323557" y="1012874"/>
            <a:ext cx="11535508" cy="5627077"/>
          </a:xfrm>
        </p:spPr>
        <p:txBody>
          <a:bodyPr>
            <a:normAutofit/>
          </a:bodyPr>
          <a:lstStyle/>
          <a:p>
            <a:pPr marL="0" indent="0">
              <a:buNone/>
            </a:pPr>
            <a:r>
              <a:rPr lang="ca-ES" sz="2000" dirty="0"/>
              <a:t>Dels diferents grups en els quals es desenvolupen les persones, és important destacar els derivats de les relacions i interaccions que s’estableixen a l’</a:t>
            </a:r>
            <a:r>
              <a:rPr lang="ca-ES" sz="2000" u="sng" dirty="0"/>
              <a:t>entorn de la feina</a:t>
            </a:r>
            <a:r>
              <a:rPr lang="ca-ES" sz="2000" dirty="0"/>
              <a:t>.</a:t>
            </a:r>
          </a:p>
          <a:p>
            <a:pPr marL="0" indent="0">
              <a:buNone/>
            </a:pPr>
            <a:r>
              <a:rPr lang="ca-ES" sz="2000" dirty="0"/>
              <a:t>Si, en principi, aquestes agrupacions sorgeixen amb una finalitat </a:t>
            </a:r>
            <a:r>
              <a:rPr lang="ca-ES" sz="2000" u="sng" dirty="0"/>
              <a:t>productiva</a:t>
            </a:r>
            <a:r>
              <a:rPr lang="ca-ES" sz="2000" dirty="0"/>
              <a:t>, espontàniament es van formant grups, de caràcter </a:t>
            </a:r>
            <a:r>
              <a:rPr lang="ca-ES" sz="2000" u="sng" dirty="0"/>
              <a:t>informal</a:t>
            </a:r>
            <a:r>
              <a:rPr lang="ca-ES" sz="2000" dirty="0"/>
              <a:t>, aglutinats per una </a:t>
            </a:r>
            <a:r>
              <a:rPr lang="ca-ES" sz="2000" u="sng" dirty="0"/>
              <a:t>relació </a:t>
            </a:r>
            <a:r>
              <a:rPr lang="ca-ES" sz="2000" u="sng" dirty="0" err="1"/>
              <a:t>extralaboral</a:t>
            </a:r>
            <a:r>
              <a:rPr lang="ca-ES" sz="2000" u="sng" dirty="0"/>
              <a:t>,</a:t>
            </a:r>
            <a:r>
              <a:rPr lang="ca-ES" sz="2000" dirty="0"/>
              <a:t> però amb una incidència notable sobre el funcionament de la organització. Així doncs, en el grup de treball, cada persona compleix dos tipus de rols:</a:t>
            </a:r>
          </a:p>
          <a:p>
            <a:pPr>
              <a:buFontTx/>
              <a:buChar char="-"/>
            </a:pPr>
            <a:r>
              <a:rPr lang="ca-ES" sz="2000" u="sng" dirty="0"/>
              <a:t>Rol productiu, </a:t>
            </a:r>
            <a:r>
              <a:rPr lang="ca-ES" sz="2000" dirty="0"/>
              <a:t>derivat de formar part de l’equip de treball.</a:t>
            </a:r>
          </a:p>
          <a:p>
            <a:pPr>
              <a:buFontTx/>
              <a:buChar char="-"/>
            </a:pPr>
            <a:r>
              <a:rPr lang="ca-ES" sz="2000" u="sng" dirty="0"/>
              <a:t>Rol relacional</a:t>
            </a:r>
            <a:r>
              <a:rPr lang="ca-ES" sz="2000" dirty="0"/>
              <a:t>, derivat de la integració de la persona en diferents grups informals.</a:t>
            </a:r>
          </a:p>
          <a:p>
            <a:pPr marL="0" indent="0">
              <a:buNone/>
            </a:pPr>
            <a:endParaRPr lang="ca-ES" sz="2000" dirty="0"/>
          </a:p>
          <a:p>
            <a:pPr marL="0" indent="0">
              <a:buNone/>
            </a:pPr>
            <a:r>
              <a:rPr lang="ca-ES" sz="2000" b="1" dirty="0"/>
              <a:t>1.1. L’equip de treball</a:t>
            </a:r>
          </a:p>
          <a:p>
            <a:pPr marL="0" indent="0">
              <a:buNone/>
            </a:pPr>
            <a:r>
              <a:rPr lang="ca-ES" sz="2000" dirty="0"/>
              <a:t>Les persones participen en l’empresa o organització estructurades en grups de treball segons </a:t>
            </a:r>
            <a:r>
              <a:rPr lang="ca-ES" sz="2000" u="sng" dirty="0"/>
              <a:t>criteris</a:t>
            </a:r>
            <a:r>
              <a:rPr lang="ca-ES" sz="2000" dirty="0"/>
              <a:t> que determina la mateixa organització amb la finalitat de satisfer els recursos que planifica l’organització. Aquests grups formaran els </a:t>
            </a:r>
            <a:r>
              <a:rPr lang="ca-ES" sz="2000" u="sng" dirty="0"/>
              <a:t>equips de treball</a:t>
            </a:r>
            <a:r>
              <a:rPr lang="ca-ES" sz="2000" dirty="0"/>
              <a:t>.</a:t>
            </a:r>
          </a:p>
          <a:p>
            <a:pPr marL="0" indent="0">
              <a:buNone/>
            </a:pPr>
            <a:r>
              <a:rPr lang="ca-ES" sz="2000" dirty="0"/>
              <a:t>S’anomena </a:t>
            </a:r>
            <a:r>
              <a:rPr lang="ca-ES" sz="2000" u="sng" dirty="0"/>
              <a:t>equip de treball</a:t>
            </a:r>
            <a:r>
              <a:rPr lang="ca-ES" sz="2000" dirty="0"/>
              <a:t> al conjunt organitzat de persones que aporten la seva formació, coneixements, habilitats i experiència per dur a terme una intervenció concreta.</a:t>
            </a:r>
          </a:p>
          <a:p>
            <a:pPr marL="0" indent="0">
              <a:buNone/>
            </a:pPr>
            <a:endParaRPr lang="ca-ES" sz="2000" u="sng" dirty="0"/>
          </a:p>
        </p:txBody>
      </p:sp>
    </p:spTree>
    <p:extLst>
      <p:ext uri="{BB962C8B-B14F-4D97-AF65-F5344CB8AC3E}">
        <p14:creationId xmlns:p14="http://schemas.microsoft.com/office/powerpoint/2010/main" xmlns="" val="7083627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xmlns="" id="{D8038448-8393-4A86-830C-B73286731693}"/>
              </a:ext>
            </a:extLst>
          </p:cNvPr>
          <p:cNvSpPr>
            <a:spLocks noGrp="1"/>
          </p:cNvSpPr>
          <p:nvPr>
            <p:ph idx="1"/>
          </p:nvPr>
        </p:nvSpPr>
        <p:spPr>
          <a:xfrm>
            <a:off x="309489" y="309489"/>
            <a:ext cx="11619914" cy="6330462"/>
          </a:xfrm>
        </p:spPr>
        <p:txBody>
          <a:bodyPr>
            <a:normAutofit/>
          </a:bodyPr>
          <a:lstStyle/>
          <a:p>
            <a:pPr marL="0" indent="0">
              <a:buNone/>
            </a:pPr>
            <a:r>
              <a:rPr lang="ca-ES" sz="2000" dirty="0"/>
              <a:t>Les persones de l’equip de treball participen d’una sèrie de principis:</a:t>
            </a:r>
          </a:p>
          <a:p>
            <a:pPr>
              <a:buFontTx/>
              <a:buChar char="-"/>
            </a:pPr>
            <a:r>
              <a:rPr lang="ca-ES" sz="2000" dirty="0"/>
              <a:t>Estar </a:t>
            </a:r>
            <a:r>
              <a:rPr lang="ca-ES" sz="2000" u="sng" dirty="0"/>
              <a:t>compromeses</a:t>
            </a:r>
            <a:r>
              <a:rPr lang="ca-ES" sz="2000" dirty="0"/>
              <a:t> en la consecució d’un objectiu comú.</a:t>
            </a:r>
          </a:p>
          <a:p>
            <a:pPr>
              <a:buFontTx/>
              <a:buChar char="-"/>
            </a:pPr>
            <a:r>
              <a:rPr lang="ca-ES" sz="2000" dirty="0"/>
              <a:t>Les </a:t>
            </a:r>
            <a:r>
              <a:rPr lang="ca-ES" sz="2000" u="sng" dirty="0"/>
              <a:t>habilitats</a:t>
            </a:r>
            <a:r>
              <a:rPr lang="ca-ES" sz="2000" dirty="0"/>
              <a:t>, </a:t>
            </a:r>
            <a:r>
              <a:rPr lang="ca-ES" sz="2000" u="sng" dirty="0"/>
              <a:t>aptituds</a:t>
            </a:r>
            <a:r>
              <a:rPr lang="ca-ES" sz="2000" dirty="0"/>
              <a:t> i </a:t>
            </a:r>
            <a:r>
              <a:rPr lang="ca-ES" sz="2000" u="sng" dirty="0"/>
              <a:t>esforços</a:t>
            </a:r>
            <a:r>
              <a:rPr lang="ca-ES" sz="2000" dirty="0"/>
              <a:t> de cada component </a:t>
            </a:r>
            <a:r>
              <a:rPr lang="ca-ES" sz="2000" u="sng" dirty="0"/>
              <a:t>convergeixen</a:t>
            </a:r>
            <a:r>
              <a:rPr lang="ca-ES" sz="2000" dirty="0"/>
              <a:t> en la consecució de l’objectiu esmentat.</a:t>
            </a:r>
          </a:p>
          <a:p>
            <a:pPr>
              <a:buFontTx/>
              <a:buChar char="-"/>
            </a:pPr>
            <a:r>
              <a:rPr lang="ca-ES" sz="2000" dirty="0"/>
              <a:t>Les tasques es </a:t>
            </a:r>
            <a:r>
              <a:rPr lang="ca-ES" sz="2000" u="sng" dirty="0"/>
              <a:t>distribueixen</a:t>
            </a:r>
            <a:r>
              <a:rPr lang="ca-ES" sz="2000" dirty="0"/>
              <a:t> entre els diferents components, que hauran d’aplicar-les segons uns mètodes i procediments preestablerts.</a:t>
            </a:r>
          </a:p>
          <a:p>
            <a:pPr marL="0" indent="0">
              <a:buNone/>
            </a:pPr>
            <a:r>
              <a:rPr lang="ca-ES" sz="2000" dirty="0"/>
              <a:t>En el grup de treball els rols estan molt jerarquitzats i programats, ja que responen a l’estructura organitzativa de la institució, i es visualitzen mitjançant un organigrama al capdamunt del qual hi ha el líder formal.</a:t>
            </a:r>
          </a:p>
          <a:p>
            <a:pPr marL="0" indent="0">
              <a:buNone/>
            </a:pPr>
            <a:r>
              <a:rPr lang="ca-ES" sz="2000" dirty="0"/>
              <a:t>Aquesta estructura estableix de manera precisa les relacions d’autoritat i els fluxos de comunicació oficial entre els components de l’equip.</a:t>
            </a:r>
          </a:p>
          <a:p>
            <a:pPr marL="0" indent="0">
              <a:buNone/>
            </a:pPr>
            <a:r>
              <a:rPr lang="ca-ES" sz="2000" dirty="0"/>
              <a:t>A causa de la complexitat creixent en tots els sectors, la majoria d’activitats s’han d’abordar de manera inevitable a partir de la participació col·lectiva en un equip de treball (interdisciplinarietat).</a:t>
            </a:r>
          </a:p>
          <a:p>
            <a:pPr marL="0" indent="0">
              <a:buNone/>
            </a:pPr>
            <a:endParaRPr lang="ca-ES" sz="2000" dirty="0"/>
          </a:p>
          <a:p>
            <a:pPr marL="0" indent="0">
              <a:buNone/>
            </a:pPr>
            <a:r>
              <a:rPr lang="ca-ES" sz="2000" b="1" dirty="0"/>
              <a:t>1.2. Els grups informals</a:t>
            </a:r>
          </a:p>
          <a:p>
            <a:pPr marL="0" indent="0">
              <a:buNone/>
            </a:pPr>
            <a:r>
              <a:rPr lang="ca-ES" sz="2000" dirty="0"/>
              <a:t>Els grups informals en una organització es refereixen a conjunts de persones, </a:t>
            </a:r>
            <a:r>
              <a:rPr lang="ca-ES" sz="2000" u="sng" dirty="0"/>
              <a:t>vinculades</a:t>
            </a:r>
            <a:r>
              <a:rPr lang="ca-ES" sz="2000" dirty="0"/>
              <a:t> entre sí per un complex sistema de relacions interpersonals, que es </a:t>
            </a:r>
            <a:r>
              <a:rPr lang="ca-ES" sz="2000" u="sng" dirty="0"/>
              <a:t>formen espontàniament </a:t>
            </a:r>
            <a:r>
              <a:rPr lang="ca-ES" sz="2000" dirty="0"/>
              <a:t>i que configuren una estructura grupal.</a:t>
            </a:r>
          </a:p>
          <a:p>
            <a:pPr marL="0" indent="0">
              <a:buNone/>
            </a:pPr>
            <a:r>
              <a:rPr lang="ca-ES" sz="2000" dirty="0"/>
              <a:t>Els grups informals estan orientats a satisfer les </a:t>
            </a:r>
            <a:r>
              <a:rPr lang="ca-ES" sz="2000" u="sng" dirty="0"/>
              <a:t>necessitats pròpies </a:t>
            </a:r>
            <a:r>
              <a:rPr lang="ca-ES" sz="2000" dirty="0"/>
              <a:t>i no les que planifica l’organització.</a:t>
            </a:r>
          </a:p>
        </p:txBody>
      </p:sp>
    </p:spTree>
    <p:extLst>
      <p:ext uri="{BB962C8B-B14F-4D97-AF65-F5344CB8AC3E}">
        <p14:creationId xmlns:p14="http://schemas.microsoft.com/office/powerpoint/2010/main" xmlns="" val="25292880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xmlns="" id="{AE5FDA4B-F4E8-42A8-A75D-D65EA067464F}"/>
              </a:ext>
            </a:extLst>
          </p:cNvPr>
          <p:cNvSpPr>
            <a:spLocks noGrp="1"/>
          </p:cNvSpPr>
          <p:nvPr>
            <p:ph idx="1"/>
          </p:nvPr>
        </p:nvSpPr>
        <p:spPr>
          <a:xfrm>
            <a:off x="351691" y="351692"/>
            <a:ext cx="11563643" cy="6260123"/>
          </a:xfrm>
        </p:spPr>
        <p:txBody>
          <a:bodyPr>
            <a:normAutofit/>
          </a:bodyPr>
          <a:lstStyle/>
          <a:p>
            <a:pPr marL="0" indent="0">
              <a:buNone/>
            </a:pPr>
            <a:r>
              <a:rPr lang="ca-ES" sz="2000" dirty="0"/>
              <a:t>Algunes de les causes que contribueixen a la formació de grups informals són les següents:</a:t>
            </a:r>
          </a:p>
          <a:p>
            <a:pPr>
              <a:buFontTx/>
              <a:buChar char="-"/>
            </a:pPr>
            <a:r>
              <a:rPr lang="ca-ES" sz="2000" u="sng" dirty="0"/>
              <a:t>Proximitat</a:t>
            </a:r>
            <a:r>
              <a:rPr lang="ca-ES" sz="2000" dirty="0"/>
              <a:t> entre les persones i les rutines de l’entorn laboral.</a:t>
            </a:r>
          </a:p>
          <a:p>
            <a:pPr>
              <a:buFontTx/>
              <a:buChar char="-"/>
            </a:pPr>
            <a:r>
              <a:rPr lang="ca-ES" sz="2000" dirty="0"/>
              <a:t>Confluència </a:t>
            </a:r>
            <a:r>
              <a:rPr lang="ca-ES" sz="2000" u="sng" dirty="0"/>
              <a:t>d’interessos</a:t>
            </a:r>
            <a:r>
              <a:rPr lang="ca-ES" sz="2000" dirty="0"/>
              <a:t> i </a:t>
            </a:r>
            <a:r>
              <a:rPr lang="ca-ES" sz="2000" u="sng" dirty="0"/>
              <a:t>necessitats</a:t>
            </a:r>
            <a:r>
              <a:rPr lang="ca-ES" sz="2000" dirty="0"/>
              <a:t> similars.</a:t>
            </a:r>
          </a:p>
          <a:p>
            <a:pPr>
              <a:buFontTx/>
              <a:buChar char="-"/>
            </a:pPr>
            <a:r>
              <a:rPr lang="ca-ES" sz="2000" dirty="0"/>
              <a:t>Subjecció a unes </a:t>
            </a:r>
            <a:r>
              <a:rPr lang="ca-ES" sz="2000" u="sng" dirty="0"/>
              <a:t>relacions laborals </a:t>
            </a:r>
            <a:r>
              <a:rPr lang="ca-ES" sz="2000" dirty="0"/>
              <a:t>i a unes </a:t>
            </a:r>
            <a:r>
              <a:rPr lang="ca-ES" sz="2000" u="sng" dirty="0"/>
              <a:t>normes comunes</a:t>
            </a:r>
            <a:r>
              <a:rPr lang="ca-ES" sz="2000" dirty="0"/>
              <a:t>.</a:t>
            </a:r>
          </a:p>
          <a:p>
            <a:pPr>
              <a:buFontTx/>
              <a:buChar char="-"/>
            </a:pPr>
            <a:r>
              <a:rPr lang="ca-ES" sz="2000" dirty="0"/>
              <a:t>S’hi poden afegir altres variables de tipus personal: mateixes aficions, afinitats compartides, edat i cicle vital similars, etc.</a:t>
            </a:r>
          </a:p>
          <a:p>
            <a:pPr marL="0" indent="0">
              <a:buNone/>
            </a:pPr>
            <a:r>
              <a:rPr lang="ca-ES" sz="2000" dirty="0"/>
              <a:t>Els grups informals aporten </a:t>
            </a:r>
            <a:r>
              <a:rPr lang="ca-ES" sz="2000" u="sng" dirty="0"/>
              <a:t>satisfaccions personals </a:t>
            </a:r>
            <a:r>
              <a:rPr lang="ca-ES" sz="2000" dirty="0"/>
              <a:t>i </a:t>
            </a:r>
            <a:r>
              <a:rPr lang="ca-ES" sz="2000" u="sng" dirty="0"/>
              <a:t>socials</a:t>
            </a:r>
            <a:r>
              <a:rPr lang="ca-ES" sz="2000" dirty="0"/>
              <a:t> als seus integrants, i afecten el funcionament i la productivitat de l’organització, ja sigui en sentit positiu o negatiu.</a:t>
            </a:r>
          </a:p>
          <a:p>
            <a:pPr marL="0" indent="0">
              <a:buNone/>
            </a:pPr>
            <a:r>
              <a:rPr lang="ca-ES" sz="2000" dirty="0"/>
              <a:t>Sentit positiu: més </a:t>
            </a:r>
            <a:r>
              <a:rPr lang="ca-ES" sz="2000" u="sng" dirty="0"/>
              <a:t>eficàcia</a:t>
            </a:r>
            <a:r>
              <a:rPr lang="ca-ES" sz="2000" dirty="0"/>
              <a:t>, amplificació del </a:t>
            </a:r>
            <a:r>
              <a:rPr lang="ca-ES" sz="2000" u="sng" dirty="0"/>
              <a:t>sentit de pertinença</a:t>
            </a:r>
            <a:r>
              <a:rPr lang="ca-ES" sz="2000" dirty="0"/>
              <a:t>, </a:t>
            </a:r>
            <a:r>
              <a:rPr lang="ca-ES" sz="2000" u="sng" dirty="0"/>
              <a:t>cohesió</a:t>
            </a:r>
            <a:r>
              <a:rPr lang="ca-ES" sz="2000" dirty="0"/>
              <a:t>, promoció de relacions cooperatives, etc.</a:t>
            </a:r>
          </a:p>
          <a:p>
            <a:pPr marL="0" indent="0">
              <a:buNone/>
            </a:pPr>
            <a:r>
              <a:rPr lang="ca-ES" sz="2000" dirty="0"/>
              <a:t>Sentit negatiu: </a:t>
            </a:r>
            <a:r>
              <a:rPr lang="ca-ES" sz="2000" dirty="0" err="1"/>
              <a:t>rumorologia</a:t>
            </a:r>
            <a:r>
              <a:rPr lang="ca-ES" sz="2000" dirty="0"/>
              <a:t>.</a:t>
            </a:r>
          </a:p>
          <a:p>
            <a:pPr marL="0" indent="0">
              <a:buNone/>
            </a:pPr>
            <a:r>
              <a:rPr lang="ca-ES" sz="2000" dirty="0"/>
              <a:t>En aquests grups informals també es reprodueix una estructura de rols, més o menys diversa i complexa, en funció de l’amplitud del grup i la dinàmica en la qual està immers.</a:t>
            </a:r>
          </a:p>
        </p:txBody>
      </p:sp>
    </p:spTree>
    <p:extLst>
      <p:ext uri="{BB962C8B-B14F-4D97-AF65-F5344CB8AC3E}">
        <p14:creationId xmlns:p14="http://schemas.microsoft.com/office/powerpoint/2010/main" xmlns="" val="12447413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BEE4874B-CCAD-495F-B997-E98012465FBA}"/>
              </a:ext>
            </a:extLst>
          </p:cNvPr>
          <p:cNvSpPr>
            <a:spLocks noGrp="1"/>
          </p:cNvSpPr>
          <p:nvPr>
            <p:ph type="title"/>
          </p:nvPr>
        </p:nvSpPr>
        <p:spPr>
          <a:xfrm>
            <a:off x="838200" y="365125"/>
            <a:ext cx="6828692" cy="436733"/>
          </a:xfrm>
        </p:spPr>
        <p:txBody>
          <a:bodyPr>
            <a:noAutofit/>
          </a:bodyPr>
          <a:lstStyle/>
          <a:p>
            <a:r>
              <a:rPr lang="ca-ES" sz="2500" b="1" dirty="0"/>
              <a:t>2. El treball en equip</a:t>
            </a:r>
          </a:p>
        </p:txBody>
      </p:sp>
      <p:sp>
        <p:nvSpPr>
          <p:cNvPr id="3" name="Marcador de contenido 2">
            <a:extLst>
              <a:ext uri="{FF2B5EF4-FFF2-40B4-BE49-F238E27FC236}">
                <a16:creationId xmlns:a16="http://schemas.microsoft.com/office/drawing/2014/main" xmlns="" id="{0A534D4D-F776-475B-AC47-BAB9AFF42FE1}"/>
              </a:ext>
            </a:extLst>
          </p:cNvPr>
          <p:cNvSpPr>
            <a:spLocks noGrp="1"/>
          </p:cNvSpPr>
          <p:nvPr>
            <p:ph idx="1"/>
          </p:nvPr>
        </p:nvSpPr>
        <p:spPr>
          <a:xfrm>
            <a:off x="365760" y="914400"/>
            <a:ext cx="11577710" cy="5753685"/>
          </a:xfrm>
        </p:spPr>
        <p:txBody>
          <a:bodyPr>
            <a:normAutofit/>
          </a:bodyPr>
          <a:lstStyle/>
          <a:p>
            <a:pPr marL="0" indent="0">
              <a:buNone/>
            </a:pPr>
            <a:r>
              <a:rPr lang="ca-ES" sz="2000" dirty="0" smtClean="0"/>
              <a:t>El treball en equip fa referència a totes les </a:t>
            </a:r>
            <a:r>
              <a:rPr lang="ca-ES" sz="2000" u="sng" dirty="0" smtClean="0"/>
              <a:t>metodologies</a:t>
            </a:r>
            <a:r>
              <a:rPr lang="ca-ES" sz="2000" dirty="0" smtClean="0"/>
              <a:t>, </a:t>
            </a:r>
            <a:r>
              <a:rPr lang="ca-ES" sz="2000" u="sng" dirty="0" smtClean="0"/>
              <a:t>procediments</a:t>
            </a:r>
            <a:r>
              <a:rPr lang="ca-ES" sz="2000" dirty="0" smtClean="0"/>
              <a:t> i </a:t>
            </a:r>
            <a:r>
              <a:rPr lang="ca-ES" sz="2000" u="sng" dirty="0" smtClean="0"/>
              <a:t>estratègies</a:t>
            </a:r>
            <a:r>
              <a:rPr lang="ca-ES" sz="2000" dirty="0" smtClean="0"/>
              <a:t> que utilitza l’equip de treball per aconseguir els objectius marcats.</a:t>
            </a:r>
          </a:p>
          <a:p>
            <a:pPr marL="0" indent="0">
              <a:buNone/>
            </a:pPr>
            <a:r>
              <a:rPr lang="ca-ES" sz="2000" dirty="0" smtClean="0"/>
              <a:t>Constitueix un important instrument metodològic que permet:</a:t>
            </a:r>
          </a:p>
          <a:p>
            <a:pPr marL="0" indent="0">
              <a:buFontTx/>
              <a:buChar char="-"/>
            </a:pPr>
            <a:r>
              <a:rPr lang="ca-ES" sz="2000" u="sng" dirty="0" smtClean="0"/>
              <a:t>Conjugar</a:t>
            </a:r>
            <a:r>
              <a:rPr lang="ca-ES" sz="2000" dirty="0" smtClean="0"/>
              <a:t> el </a:t>
            </a:r>
            <a:r>
              <a:rPr lang="ca-ES" sz="2000" u="sng" dirty="0" smtClean="0"/>
              <a:t>millor </a:t>
            </a:r>
            <a:r>
              <a:rPr lang="ca-ES" sz="2000" dirty="0" smtClean="0"/>
              <a:t>de </a:t>
            </a:r>
            <a:r>
              <a:rPr lang="ca-ES" sz="2000" u="sng" dirty="0" smtClean="0"/>
              <a:t>cada persona </a:t>
            </a:r>
            <a:r>
              <a:rPr lang="ca-ES" sz="2000" dirty="0" smtClean="0"/>
              <a:t>perquè el grup sigui més eficient.</a:t>
            </a:r>
          </a:p>
          <a:p>
            <a:pPr marL="0" indent="0">
              <a:buFontTx/>
              <a:buChar char="-"/>
            </a:pPr>
            <a:r>
              <a:rPr lang="ca-ES" sz="2000" dirty="0" smtClean="0"/>
              <a:t>Que el funcionament del grup vagi </a:t>
            </a:r>
            <a:r>
              <a:rPr lang="ca-ES" sz="2000" u="sng" dirty="0" smtClean="0"/>
              <a:t>més enllà </a:t>
            </a:r>
            <a:r>
              <a:rPr lang="ca-ES" sz="2000" dirty="0" smtClean="0"/>
              <a:t>de l’</a:t>
            </a:r>
            <a:r>
              <a:rPr lang="ca-ES" sz="2000" u="sng" dirty="0" smtClean="0"/>
              <a:t>aportació de cada membre</a:t>
            </a:r>
            <a:r>
              <a:rPr lang="ca-ES" sz="2000" dirty="0" smtClean="0"/>
              <a:t>.</a:t>
            </a:r>
            <a:r>
              <a:rPr lang="ca-ES" sz="2000" dirty="0"/>
              <a:t> </a:t>
            </a:r>
            <a:r>
              <a:rPr lang="ca-ES" sz="2000" dirty="0" smtClean="0"/>
              <a:t>L’equip avança cap </a:t>
            </a:r>
            <a:r>
              <a:rPr lang="ca-ES" sz="2000" dirty="0" err="1" smtClean="0"/>
              <a:t>alas</a:t>
            </a:r>
            <a:r>
              <a:rPr lang="ca-ES" sz="2000" dirty="0" smtClean="0"/>
              <a:t> seus objectius encara que pugui no comptar amb la presència de totes les persones o encara que aquestes canviïn (ex: canvis de professorat en un institut).</a:t>
            </a:r>
          </a:p>
          <a:p>
            <a:pPr marL="0" indent="0">
              <a:buFontTx/>
              <a:buChar char="-"/>
            </a:pPr>
            <a:r>
              <a:rPr lang="ca-ES" sz="2000" dirty="0" smtClean="0"/>
              <a:t>Fer tasques més complexes, ja que el grup estimula una </a:t>
            </a:r>
            <a:r>
              <a:rPr lang="ca-ES" sz="2000" u="sng" dirty="0" smtClean="0"/>
              <a:t>creativitat superior </a:t>
            </a:r>
            <a:r>
              <a:rPr lang="ca-ES" sz="2000" dirty="0" smtClean="0"/>
              <a:t>a la que pot generar cada persona aïlladament.</a:t>
            </a:r>
          </a:p>
          <a:p>
            <a:pPr marL="0" indent="0">
              <a:buFontTx/>
              <a:buChar char="-"/>
            </a:pPr>
            <a:r>
              <a:rPr lang="ca-ES" sz="2000" u="sng" dirty="0" smtClean="0"/>
              <a:t>Integrar</a:t>
            </a:r>
            <a:r>
              <a:rPr lang="ca-ES" sz="2000" dirty="0" smtClean="0"/>
              <a:t> els diferents </a:t>
            </a:r>
            <a:r>
              <a:rPr lang="ca-ES" sz="2000" u="sng" dirty="0" smtClean="0"/>
              <a:t>punts de vista particulars</a:t>
            </a:r>
            <a:r>
              <a:rPr lang="ca-ES" sz="2000" dirty="0" smtClean="0"/>
              <a:t>, cosa que permet tenir una visió més àmplia i completa dels temes considerats.</a:t>
            </a:r>
          </a:p>
          <a:p>
            <a:pPr marL="0" indent="0">
              <a:buNone/>
            </a:pPr>
            <a:r>
              <a:rPr lang="ca-ES" sz="2000" dirty="0" smtClean="0"/>
              <a:t>El valor del treball en equip és que genera </a:t>
            </a:r>
            <a:r>
              <a:rPr lang="ca-ES" sz="2000" u="sng" dirty="0" smtClean="0"/>
              <a:t>sinèrgia</a:t>
            </a:r>
            <a:r>
              <a:rPr lang="ca-ES" sz="2000" dirty="0" smtClean="0"/>
              <a:t>, és a dir, l’acció combinada de diferents agents per acomplir una funció.</a:t>
            </a:r>
          </a:p>
          <a:p>
            <a:pPr marL="0" indent="0">
              <a:buNone/>
            </a:pPr>
            <a:r>
              <a:rPr lang="ca-ES" sz="2000" b="1" dirty="0" smtClean="0"/>
              <a:t>2.1. Sinèrgia en el treball en equip</a:t>
            </a:r>
          </a:p>
          <a:p>
            <a:pPr marL="0" indent="0">
              <a:buNone/>
            </a:pPr>
            <a:r>
              <a:rPr lang="ca-ES" sz="2000" dirty="0" smtClean="0"/>
              <a:t>La sinèrgia és el resultat d’un funcionament òptim del treball en equip que té com a resultat més visible la consecució dels seus objectius productius, que, a més, acostumen a comportar un enfortiment de la cohesió.</a:t>
            </a:r>
          </a:p>
        </p:txBody>
      </p:sp>
    </p:spTree>
    <p:extLst>
      <p:ext uri="{BB962C8B-B14F-4D97-AF65-F5344CB8AC3E}">
        <p14:creationId xmlns:p14="http://schemas.microsoft.com/office/powerpoint/2010/main" xmlns="" val="2263328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62309" y="310551"/>
            <a:ext cx="11559397" cy="6280030"/>
          </a:xfrm>
        </p:spPr>
        <p:txBody>
          <a:bodyPr>
            <a:normAutofit fontScale="92500" lnSpcReduction="10000"/>
          </a:bodyPr>
          <a:lstStyle/>
          <a:p>
            <a:pPr>
              <a:buNone/>
            </a:pPr>
            <a:r>
              <a:rPr lang="ca-ES" sz="2000" b="1" dirty="0" smtClean="0"/>
              <a:t>Els avantatges del treball en equip</a:t>
            </a:r>
          </a:p>
          <a:p>
            <a:pPr>
              <a:buNone/>
            </a:pPr>
            <a:r>
              <a:rPr lang="ca-ES" sz="2000" dirty="0" smtClean="0"/>
              <a:t>Alguns dels avantatges del treball en equip són els següents:</a:t>
            </a:r>
          </a:p>
          <a:p>
            <a:pPr>
              <a:buFontTx/>
              <a:buChar char="-"/>
            </a:pPr>
            <a:r>
              <a:rPr lang="ca-ES" sz="2000" dirty="0" smtClean="0"/>
              <a:t>Incrementa la </a:t>
            </a:r>
            <a:r>
              <a:rPr lang="ca-ES" sz="2000" u="sng" dirty="0" smtClean="0"/>
              <a:t>productivitat</a:t>
            </a:r>
            <a:r>
              <a:rPr lang="ca-ES" sz="2000" dirty="0" smtClean="0"/>
              <a:t> i el </a:t>
            </a:r>
            <a:r>
              <a:rPr lang="ca-ES" sz="2000" u="sng" dirty="0" smtClean="0"/>
              <a:t>rendiment</a:t>
            </a:r>
            <a:r>
              <a:rPr lang="ca-ES" sz="2000" dirty="0" smtClean="0"/>
              <a:t>.</a:t>
            </a:r>
          </a:p>
          <a:p>
            <a:pPr>
              <a:buFontTx/>
              <a:buChar char="-"/>
            </a:pPr>
            <a:r>
              <a:rPr lang="ca-ES" sz="2000" dirty="0" smtClean="0"/>
              <a:t>La presència de </a:t>
            </a:r>
            <a:r>
              <a:rPr lang="ca-ES" sz="2000" u="sng" dirty="0" smtClean="0"/>
              <a:t>diversos professionals </a:t>
            </a:r>
            <a:r>
              <a:rPr lang="ca-ES" sz="2000" dirty="0" smtClean="0"/>
              <a:t>facilita la </a:t>
            </a:r>
            <a:r>
              <a:rPr lang="ca-ES" sz="2000" u="sng" dirty="0" smtClean="0"/>
              <a:t>pluralitat</a:t>
            </a:r>
            <a:r>
              <a:rPr lang="ca-ES" sz="2000" dirty="0" smtClean="0"/>
              <a:t> de </a:t>
            </a:r>
            <a:r>
              <a:rPr lang="ca-ES" sz="2000" u="sng" dirty="0" smtClean="0"/>
              <a:t>propostes</a:t>
            </a:r>
            <a:r>
              <a:rPr lang="ca-ES" sz="2000" dirty="0" smtClean="0"/>
              <a:t>, ja que se sumen els </a:t>
            </a:r>
            <a:r>
              <a:rPr lang="ca-ES" sz="2000" u="sng" dirty="0" smtClean="0"/>
              <a:t>coneixements</a:t>
            </a:r>
            <a:r>
              <a:rPr lang="ca-ES" sz="2000" dirty="0" smtClean="0"/>
              <a:t>, les </a:t>
            </a:r>
            <a:r>
              <a:rPr lang="ca-ES" sz="2000" u="sng" dirty="0" smtClean="0"/>
              <a:t>tècniques</a:t>
            </a:r>
            <a:r>
              <a:rPr lang="ca-ES" sz="2000" dirty="0" smtClean="0"/>
              <a:t>, els </a:t>
            </a:r>
            <a:r>
              <a:rPr lang="ca-ES" sz="2000" u="sng" dirty="0" smtClean="0"/>
              <a:t>recursos</a:t>
            </a:r>
            <a:r>
              <a:rPr lang="ca-ES" sz="2000" dirty="0" smtClean="0"/>
              <a:t> i l’efecte sinèrgic de tot plegat.</a:t>
            </a:r>
          </a:p>
          <a:p>
            <a:pPr>
              <a:buFontTx/>
              <a:buChar char="-"/>
            </a:pPr>
            <a:r>
              <a:rPr lang="ca-ES" sz="2000" dirty="0" smtClean="0"/>
              <a:t>Tots els integrants </a:t>
            </a:r>
            <a:r>
              <a:rPr lang="ca-ES" sz="2000" u="sng" dirty="0" smtClean="0"/>
              <a:t>comparteixen responsabilitat </a:t>
            </a:r>
            <a:r>
              <a:rPr lang="ca-ES" sz="2000" dirty="0" smtClean="0"/>
              <a:t>dels resultats.</a:t>
            </a:r>
          </a:p>
          <a:p>
            <a:pPr>
              <a:buFontTx/>
              <a:buChar char="-"/>
            </a:pPr>
            <a:r>
              <a:rPr lang="ca-ES" sz="2000" dirty="0" smtClean="0"/>
              <a:t>Es produeix un grau més alt de </a:t>
            </a:r>
            <a:r>
              <a:rPr lang="ca-ES" sz="2000" u="sng" dirty="0" smtClean="0"/>
              <a:t>satisfacció personal</a:t>
            </a:r>
            <a:r>
              <a:rPr lang="ca-ES" sz="2000" dirty="0" smtClean="0"/>
              <a:t> i </a:t>
            </a:r>
            <a:r>
              <a:rPr lang="ca-ES" sz="2000" u="sng" dirty="0" smtClean="0"/>
              <a:t>social</a:t>
            </a:r>
            <a:r>
              <a:rPr lang="ca-ES" sz="2000" dirty="0" smtClean="0"/>
              <a:t> en els components del grup. Augmenten la </a:t>
            </a:r>
            <a:r>
              <a:rPr lang="ca-ES" sz="2000" u="sng" dirty="0" smtClean="0"/>
              <a:t>participació</a:t>
            </a:r>
            <a:r>
              <a:rPr lang="ca-ES" sz="2000" dirty="0" smtClean="0"/>
              <a:t> i </a:t>
            </a:r>
            <a:r>
              <a:rPr lang="ca-ES" sz="2000" u="sng" dirty="0" smtClean="0"/>
              <a:t>compromís</a:t>
            </a:r>
            <a:r>
              <a:rPr lang="ca-ES" sz="2000" dirty="0" smtClean="0"/>
              <a:t>.</a:t>
            </a:r>
          </a:p>
          <a:p>
            <a:pPr>
              <a:buFontTx/>
              <a:buChar char="-"/>
            </a:pPr>
            <a:r>
              <a:rPr lang="ca-ES" sz="2000" dirty="0" smtClean="0"/>
              <a:t>Si es treballa amb professionals de </a:t>
            </a:r>
            <a:r>
              <a:rPr lang="ca-ES" sz="2000" u="sng" dirty="0" smtClean="0"/>
              <a:t>diferents disciplines</a:t>
            </a:r>
            <a:r>
              <a:rPr lang="ca-ES" sz="2000" dirty="0" smtClean="0"/>
              <a:t>, augmenta la </a:t>
            </a:r>
            <a:r>
              <a:rPr lang="ca-ES" sz="2000" u="sng" dirty="0" smtClean="0"/>
              <a:t>motivació</a:t>
            </a:r>
            <a:r>
              <a:rPr lang="ca-ES" sz="2000" dirty="0" smtClean="0"/>
              <a:t> i es redueix </a:t>
            </a:r>
            <a:r>
              <a:rPr lang="ca-ES" sz="2000" u="sng" dirty="0" smtClean="0"/>
              <a:t>l’avorriment,</a:t>
            </a:r>
            <a:r>
              <a:rPr lang="ca-ES" sz="2000" dirty="0" smtClean="0"/>
              <a:t> pel fet de que la feina és molt més diversificada i les activitats menys repetitives i rutinàries.</a:t>
            </a:r>
          </a:p>
          <a:p>
            <a:pPr>
              <a:buNone/>
            </a:pPr>
            <a:r>
              <a:rPr lang="ca-ES" sz="2000" dirty="0" smtClean="0"/>
              <a:t>Per optimitzar la sinèrgia de l’equip de treball és convenient que les funcions de cada membre del grup estiguin </a:t>
            </a:r>
            <a:r>
              <a:rPr lang="ca-ES" sz="2000" u="sng" dirty="0" smtClean="0"/>
              <a:t>ben definides </a:t>
            </a:r>
            <a:r>
              <a:rPr lang="ca-ES" sz="2000" dirty="0" smtClean="0"/>
              <a:t>i que totes les persones participin en les diferents tasques de manera </a:t>
            </a:r>
            <a:r>
              <a:rPr lang="ca-ES" sz="2000" u="sng" dirty="0" smtClean="0"/>
              <a:t>equitativa</a:t>
            </a:r>
            <a:r>
              <a:rPr lang="ca-ES" sz="2000" dirty="0" smtClean="0"/>
              <a:t>.</a:t>
            </a:r>
          </a:p>
          <a:p>
            <a:pPr>
              <a:buNone/>
            </a:pPr>
            <a:endParaRPr lang="ca-ES" sz="2000" dirty="0" smtClean="0"/>
          </a:p>
          <a:p>
            <a:pPr>
              <a:buNone/>
            </a:pPr>
            <a:r>
              <a:rPr lang="ca-ES" sz="2000" b="1" dirty="0" smtClean="0"/>
              <a:t>Limitacions a l’eficàcia del treball en equip</a:t>
            </a:r>
          </a:p>
          <a:p>
            <a:pPr>
              <a:buFontTx/>
              <a:buChar char="-"/>
            </a:pPr>
            <a:r>
              <a:rPr lang="ca-ES" sz="2000" dirty="0" smtClean="0"/>
              <a:t>La </a:t>
            </a:r>
            <a:r>
              <a:rPr lang="ca-ES" sz="2000" u="sng" dirty="0" smtClean="0"/>
              <a:t>inhibició</a:t>
            </a:r>
            <a:r>
              <a:rPr lang="ca-ES" sz="2000" dirty="0" smtClean="0"/>
              <a:t> d’alguns dels membres.</a:t>
            </a:r>
            <a:r>
              <a:rPr lang="es-ES" sz="2000" dirty="0" smtClean="0"/>
              <a:t> </a:t>
            </a:r>
            <a:r>
              <a:rPr lang="es-ES" sz="2000" u="sng" dirty="0" err="1" smtClean="0"/>
              <a:t>Obstaculització</a:t>
            </a:r>
            <a:r>
              <a:rPr lang="es-ES" sz="2000" u="sng" dirty="0" smtClean="0"/>
              <a:t> activa </a:t>
            </a:r>
            <a:r>
              <a:rPr lang="es-ES" sz="2000" dirty="0" smtClean="0"/>
              <a:t>o </a:t>
            </a:r>
            <a:r>
              <a:rPr lang="es-ES" sz="2000" u="sng" dirty="0" smtClean="0"/>
              <a:t>boicot</a:t>
            </a:r>
            <a:r>
              <a:rPr lang="es-ES" sz="2000" dirty="0" smtClean="0"/>
              <a:t>.</a:t>
            </a:r>
          </a:p>
          <a:p>
            <a:pPr>
              <a:buFontTx/>
              <a:buChar char="-"/>
            </a:pPr>
            <a:r>
              <a:rPr lang="ca-ES" sz="2000" dirty="0" smtClean="0"/>
              <a:t>La </a:t>
            </a:r>
            <a:r>
              <a:rPr lang="ca-ES" sz="2000" u="sng" dirty="0" smtClean="0"/>
              <a:t>dilució de responsabilitats</a:t>
            </a:r>
            <a:r>
              <a:rPr lang="ca-ES" sz="2000" dirty="0" smtClean="0"/>
              <a:t>. Això es pot deure a una delimitació </a:t>
            </a:r>
            <a:r>
              <a:rPr lang="ca-ES" sz="2000" u="sng" dirty="0" smtClean="0"/>
              <a:t>imprecisa</a:t>
            </a:r>
            <a:r>
              <a:rPr lang="ca-ES" sz="2000" dirty="0" smtClean="0"/>
              <a:t> de les funcions de cada part, a una falta de </a:t>
            </a:r>
            <a:r>
              <a:rPr lang="ca-ES" sz="2000" u="sng" dirty="0" smtClean="0"/>
              <a:t>lideratge</a:t>
            </a:r>
            <a:r>
              <a:rPr lang="ca-ES" sz="2000" dirty="0" smtClean="0"/>
              <a:t> clar, a que el grup estigui poc cohesionat o poc motivat, </a:t>
            </a:r>
            <a:r>
              <a:rPr lang="ca-ES" sz="2000" u="sng" dirty="0" smtClean="0"/>
              <a:t>repartiment desigual </a:t>
            </a:r>
            <a:r>
              <a:rPr lang="ca-ES" sz="2000" dirty="0" smtClean="0"/>
              <a:t>de les tasques, etc.</a:t>
            </a:r>
          </a:p>
          <a:p>
            <a:pPr>
              <a:buFontTx/>
              <a:buChar char="-"/>
            </a:pPr>
            <a:r>
              <a:rPr lang="ca-ES" sz="2000" dirty="0" smtClean="0"/>
              <a:t>Existència d’un </a:t>
            </a:r>
            <a:r>
              <a:rPr lang="ca-ES" sz="2000" u="sng" dirty="0" smtClean="0"/>
              <a:t>alt nivell de conflictivitat </a:t>
            </a:r>
            <a:r>
              <a:rPr lang="ca-ES" sz="2000" dirty="0" smtClean="0"/>
              <a:t>en el grup, requereix dedicar dosis més grans d’energia a resoldre tensions que no pas a assolir els objectius o metes proposades.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45057" y="319176"/>
            <a:ext cx="11568022" cy="6254151"/>
          </a:xfrm>
        </p:spPr>
        <p:txBody>
          <a:bodyPr>
            <a:normAutofit/>
          </a:bodyPr>
          <a:lstStyle/>
          <a:p>
            <a:pPr>
              <a:buNone/>
            </a:pPr>
            <a:r>
              <a:rPr lang="ca-ES" sz="2000" b="1" dirty="0" smtClean="0"/>
              <a:t>2.2. Metodologia del treball en equip</a:t>
            </a:r>
          </a:p>
          <a:p>
            <a:pPr>
              <a:buNone/>
            </a:pPr>
            <a:r>
              <a:rPr lang="ca-ES" sz="2000" dirty="0" smtClean="0"/>
              <a:t>Les i els professionals de l’educació, de la integració social i, en general, de l’atenció a les persones saben que la seva tasca no dóna bons resultats mitjançant l’esforç solitari i individual, sinó que requerirà el treball en equip.</a:t>
            </a:r>
          </a:p>
          <a:p>
            <a:pPr>
              <a:buNone/>
            </a:pPr>
            <a:r>
              <a:rPr lang="ca-ES" sz="2000" dirty="0" smtClean="0"/>
              <a:t>Malgrat els avantatges que proporciona el treball en equip, no sempre és fàcil de dur a terme. Perquè sigui operatiu cal utilitzar una </a:t>
            </a:r>
            <a:r>
              <a:rPr lang="ca-ES" sz="2000" u="sng" dirty="0" smtClean="0"/>
              <a:t>metodologia adequada </a:t>
            </a:r>
            <a:r>
              <a:rPr lang="ca-ES" sz="2000" dirty="0" smtClean="0"/>
              <a:t>i actualitzada respecte els recursos i sistemes de treball que es van imposant.</a:t>
            </a:r>
          </a:p>
          <a:p>
            <a:pPr>
              <a:buNone/>
            </a:pPr>
            <a:r>
              <a:rPr lang="ca-ES" sz="2000" b="1" dirty="0" smtClean="0"/>
              <a:t>Requisits metodològics</a:t>
            </a:r>
          </a:p>
          <a:p>
            <a:pPr>
              <a:buNone/>
            </a:pPr>
            <a:r>
              <a:rPr lang="ca-ES" sz="2000" dirty="0" smtClean="0"/>
              <a:t>Per garantir l’operativitat i l’eficàcia del treball en equip, aquest s’ha de basar en una </a:t>
            </a:r>
            <a:r>
              <a:rPr lang="ca-ES" sz="2000" u="sng" dirty="0" smtClean="0"/>
              <a:t>planificació</a:t>
            </a:r>
            <a:r>
              <a:rPr lang="ca-ES" sz="2000" dirty="0" smtClean="0"/>
              <a:t> acurada, però a més ha de comptar amb una </a:t>
            </a:r>
            <a:r>
              <a:rPr lang="ca-ES" sz="2000" u="sng" dirty="0" smtClean="0"/>
              <a:t>execució</a:t>
            </a:r>
            <a:r>
              <a:rPr lang="ca-ES" sz="2000" dirty="0" smtClean="0"/>
              <a:t> coordinada i uns fluxos efectius de </a:t>
            </a:r>
            <a:r>
              <a:rPr lang="ca-ES" sz="2000" u="sng" dirty="0" smtClean="0"/>
              <a:t>comunicació</a:t>
            </a:r>
            <a:r>
              <a:rPr lang="ca-ES" sz="2000" dirty="0" smtClean="0"/>
              <a:t>.</a:t>
            </a:r>
          </a:p>
          <a:p>
            <a:r>
              <a:rPr lang="ca-ES" sz="2000" b="1" dirty="0" smtClean="0"/>
              <a:t>La planificació del treball en equip</a:t>
            </a:r>
          </a:p>
          <a:p>
            <a:pPr>
              <a:buNone/>
            </a:pPr>
            <a:r>
              <a:rPr lang="ca-ES" sz="2000" dirty="0" smtClean="0"/>
              <a:t>En el treball d’equip </a:t>
            </a:r>
            <a:r>
              <a:rPr lang="ca-ES" sz="2000" u="sng" dirty="0" smtClean="0"/>
              <a:t>cada membre </a:t>
            </a:r>
            <a:r>
              <a:rPr lang="ca-ES" sz="2000" dirty="0" smtClean="0"/>
              <a:t>ha de saber </a:t>
            </a:r>
            <a:r>
              <a:rPr lang="ca-ES" sz="2000" u="sng" dirty="0" smtClean="0"/>
              <a:t>en cada moment</a:t>
            </a:r>
            <a:r>
              <a:rPr lang="ca-ES" sz="2000" dirty="0" smtClean="0"/>
              <a:t> </a:t>
            </a:r>
            <a:r>
              <a:rPr lang="ca-ES" sz="2000" u="sng" dirty="0" smtClean="0"/>
              <a:t>què ha de fer</a:t>
            </a:r>
            <a:r>
              <a:rPr lang="ca-ES" sz="2000" dirty="0" smtClean="0"/>
              <a:t> i de quina manera ha de fer-ho, sense deixar-ho en mans de l’atzar ni la improvisació;</a:t>
            </a:r>
            <a:r>
              <a:rPr lang="es-ES" sz="2000" dirty="0" smtClean="0"/>
              <a:t> </a:t>
            </a:r>
            <a:r>
              <a:rPr lang="es-ES" sz="2000" dirty="0" err="1" smtClean="0"/>
              <a:t>és</a:t>
            </a:r>
            <a:r>
              <a:rPr lang="es-ES" sz="2000" dirty="0" smtClean="0"/>
              <a:t> a </a:t>
            </a:r>
            <a:r>
              <a:rPr lang="es-ES" sz="2000" dirty="0" err="1" smtClean="0"/>
              <a:t>dir</a:t>
            </a:r>
            <a:r>
              <a:rPr lang="es-ES" sz="2000" dirty="0" smtClean="0"/>
              <a:t>, </a:t>
            </a:r>
            <a:r>
              <a:rPr lang="es-ES" sz="2000" dirty="0" err="1" smtClean="0"/>
              <a:t>s’han</a:t>
            </a:r>
            <a:r>
              <a:rPr lang="es-ES" sz="2000" dirty="0" smtClean="0"/>
              <a:t> </a:t>
            </a:r>
            <a:r>
              <a:rPr lang="es-ES" sz="2000" dirty="0" err="1" smtClean="0"/>
              <a:t>d’organitzar</a:t>
            </a:r>
            <a:r>
              <a:rPr lang="es-ES" sz="2000" dirty="0" smtClean="0"/>
              <a:t> les tasques, el </a:t>
            </a:r>
            <a:r>
              <a:rPr lang="es-ES" sz="2000" dirty="0" err="1" smtClean="0"/>
              <a:t>procediment</a:t>
            </a:r>
            <a:r>
              <a:rPr lang="es-ES" sz="2000" dirty="0" smtClean="0"/>
              <a:t> per </a:t>
            </a:r>
            <a:r>
              <a:rPr lang="es-ES" sz="2000" dirty="0" err="1" smtClean="0"/>
              <a:t>dur</a:t>
            </a:r>
            <a:r>
              <a:rPr lang="es-ES" sz="2000" dirty="0" smtClean="0"/>
              <a:t>-les a </a:t>
            </a:r>
            <a:r>
              <a:rPr lang="es-ES" sz="2000" dirty="0" err="1" smtClean="0"/>
              <a:t>terme</a:t>
            </a:r>
            <a:r>
              <a:rPr lang="es-ES" sz="2000" dirty="0" smtClean="0"/>
              <a:t>, </a:t>
            </a:r>
            <a:r>
              <a:rPr lang="es-ES" sz="2000" dirty="0" err="1" smtClean="0"/>
              <a:t>els</a:t>
            </a:r>
            <a:r>
              <a:rPr lang="es-ES" sz="2000" dirty="0" smtClean="0"/>
              <a:t> </a:t>
            </a:r>
            <a:r>
              <a:rPr lang="es-ES" sz="2000" dirty="0" err="1" smtClean="0"/>
              <a:t>objectius</a:t>
            </a:r>
            <a:r>
              <a:rPr lang="es-ES" sz="2000" dirty="0" smtClean="0"/>
              <a:t> previstos en aplicar-les i </a:t>
            </a:r>
            <a:r>
              <a:rPr lang="es-ES" sz="2000" dirty="0" err="1" smtClean="0"/>
              <a:t>els</a:t>
            </a:r>
            <a:r>
              <a:rPr lang="es-ES" sz="2000" dirty="0" smtClean="0"/>
              <a:t> </a:t>
            </a:r>
            <a:r>
              <a:rPr lang="es-ES" sz="2000" dirty="0" err="1" smtClean="0"/>
              <a:t>professionals</a:t>
            </a:r>
            <a:r>
              <a:rPr lang="es-ES" sz="2000" dirty="0" smtClean="0"/>
              <a:t> </a:t>
            </a:r>
            <a:r>
              <a:rPr lang="es-ES" sz="2000" dirty="0" err="1" smtClean="0"/>
              <a:t>implicats</a:t>
            </a:r>
            <a:r>
              <a:rPr lang="es-ES" sz="2000" dirty="0" smtClean="0"/>
              <a:t>.</a:t>
            </a:r>
          </a:p>
          <a:p>
            <a:r>
              <a:rPr lang="ca-ES" sz="2000" b="1" dirty="0" smtClean="0"/>
              <a:t>L’execució coordinada</a:t>
            </a:r>
          </a:p>
          <a:p>
            <a:pPr>
              <a:buNone/>
            </a:pPr>
            <a:r>
              <a:rPr lang="ca-ES" sz="2000" dirty="0" smtClean="0"/>
              <a:t>Perquè la planificació s’executi segons les previsions que s’han establert, tots els professionals que formin part d’aquest equip hauran de treballar de </a:t>
            </a:r>
            <a:r>
              <a:rPr lang="ca-ES" sz="2000" u="sng" dirty="0" smtClean="0"/>
              <a:t>manera coordinada</a:t>
            </a:r>
            <a:r>
              <a:rPr lang="ca-ES" sz="2000" dirty="0" smtClean="0"/>
              <a:t> per aconseguir més sinèrgia i evitar </a:t>
            </a:r>
            <a:r>
              <a:rPr lang="ca-ES" sz="2000" u="sng" dirty="0" smtClean="0"/>
              <a:t>esforços redundants i innecessaris.</a:t>
            </a:r>
            <a:endParaRPr lang="es-ES" sz="2000" u="sng"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10551" y="267419"/>
            <a:ext cx="11645660" cy="6357668"/>
          </a:xfrm>
        </p:spPr>
        <p:txBody>
          <a:bodyPr>
            <a:normAutofit lnSpcReduction="10000"/>
          </a:bodyPr>
          <a:lstStyle/>
          <a:p>
            <a:pPr>
              <a:buNone/>
            </a:pPr>
            <a:r>
              <a:rPr lang="ca-ES" sz="2000" dirty="0" smtClean="0"/>
              <a:t>Alguns dels aspectes que ha d’incorporar una coordinació correcta són els següents:</a:t>
            </a:r>
          </a:p>
          <a:p>
            <a:r>
              <a:rPr lang="ca-ES" sz="2000" dirty="0" smtClean="0"/>
              <a:t>Delimitació d’una manera clara de les competències, els nivells de jerarquies i els fluxos de comunicació.</a:t>
            </a:r>
          </a:p>
          <a:p>
            <a:r>
              <a:rPr lang="ca-ES" sz="2000" dirty="0" smtClean="0"/>
              <a:t>Distribució de les </a:t>
            </a:r>
            <a:r>
              <a:rPr lang="ca-ES" sz="2000" u="sng" dirty="0" smtClean="0"/>
              <a:t>funcions</a:t>
            </a:r>
            <a:r>
              <a:rPr lang="ca-ES" sz="2000" dirty="0" smtClean="0"/>
              <a:t>, </a:t>
            </a:r>
            <a:r>
              <a:rPr lang="ca-ES" sz="2000" u="sng" dirty="0" smtClean="0"/>
              <a:t>activitats</a:t>
            </a:r>
            <a:r>
              <a:rPr lang="ca-ES" sz="2000" dirty="0" smtClean="0"/>
              <a:t> i </a:t>
            </a:r>
            <a:r>
              <a:rPr lang="ca-ES" sz="2000" u="sng" dirty="0" smtClean="0"/>
              <a:t>tasques</a:t>
            </a:r>
            <a:r>
              <a:rPr lang="ca-ES" sz="2000" dirty="0" smtClean="0"/>
              <a:t> de les persones que formen part de l’actuació, que quedaran establertes en el </a:t>
            </a:r>
            <a:r>
              <a:rPr lang="ca-ES" sz="2000" u="sng" dirty="0" smtClean="0"/>
              <a:t>pla de treball </a:t>
            </a:r>
            <a:r>
              <a:rPr lang="ca-ES" sz="2000" dirty="0" smtClean="0"/>
              <a:t>de cada professional.</a:t>
            </a:r>
          </a:p>
          <a:p>
            <a:r>
              <a:rPr lang="ca-ES" sz="2000" u="sng" dirty="0" smtClean="0"/>
              <a:t>Control</a:t>
            </a:r>
            <a:r>
              <a:rPr lang="ca-ES" sz="2000" dirty="0" smtClean="0"/>
              <a:t> del bon funcionament de l’equip per obtenir la màxima eficàcia i la màxima qualitat a l’hora de prestar els serveis.</a:t>
            </a:r>
          </a:p>
          <a:p>
            <a:r>
              <a:rPr lang="ca-ES" sz="2000" u="sng" dirty="0" smtClean="0"/>
              <a:t>Ús eficaç </a:t>
            </a:r>
            <a:r>
              <a:rPr lang="ca-ES" sz="2000" dirty="0" smtClean="0"/>
              <a:t>dels </a:t>
            </a:r>
            <a:r>
              <a:rPr lang="ca-ES" sz="2000" u="sng" dirty="0" smtClean="0"/>
              <a:t>recursos materials </a:t>
            </a:r>
            <a:r>
              <a:rPr lang="ca-ES" sz="2000" dirty="0" smtClean="0"/>
              <a:t>i </a:t>
            </a:r>
            <a:r>
              <a:rPr lang="ca-ES" sz="2000" u="sng" dirty="0" smtClean="0"/>
              <a:t>econòmics</a:t>
            </a:r>
            <a:r>
              <a:rPr lang="ca-ES" sz="2000" dirty="0" smtClean="0"/>
              <a:t>.</a:t>
            </a:r>
          </a:p>
          <a:p>
            <a:r>
              <a:rPr lang="ca-ES" sz="2000" u="sng" dirty="0" smtClean="0"/>
              <a:t>Establiment</a:t>
            </a:r>
            <a:r>
              <a:rPr lang="ca-ES" sz="2000" dirty="0" smtClean="0"/>
              <a:t> de la </a:t>
            </a:r>
            <a:r>
              <a:rPr lang="ca-ES" sz="2000" u="sng" dirty="0" smtClean="0"/>
              <a:t>periodicitat</a:t>
            </a:r>
            <a:r>
              <a:rPr lang="ca-ES" sz="2000" dirty="0" smtClean="0"/>
              <a:t> de les </a:t>
            </a:r>
            <a:r>
              <a:rPr lang="ca-ES" sz="2000" u="sng" dirty="0" smtClean="0"/>
              <a:t>reunions de treball </a:t>
            </a:r>
            <a:r>
              <a:rPr lang="ca-ES" sz="2000" dirty="0" smtClean="0"/>
              <a:t>necessàries per a la </a:t>
            </a:r>
            <a:r>
              <a:rPr lang="ca-ES" sz="2000" u="sng" dirty="0" smtClean="0"/>
              <a:t>coordinació</a:t>
            </a:r>
            <a:r>
              <a:rPr lang="ca-ES" sz="2000" dirty="0" smtClean="0"/>
              <a:t> i el </a:t>
            </a:r>
            <a:r>
              <a:rPr lang="ca-ES" sz="2000" u="sng" dirty="0" smtClean="0"/>
              <a:t>seguiment</a:t>
            </a:r>
            <a:r>
              <a:rPr lang="ca-ES" sz="2000" dirty="0" smtClean="0"/>
              <a:t> de la intervenció.</a:t>
            </a:r>
          </a:p>
          <a:p>
            <a:pPr>
              <a:buNone/>
            </a:pPr>
            <a:r>
              <a:rPr lang="ca-ES" sz="2000" b="1" dirty="0" smtClean="0"/>
              <a:t>La comunicació efectiva</a:t>
            </a:r>
          </a:p>
          <a:p>
            <a:pPr>
              <a:buNone/>
            </a:pPr>
            <a:r>
              <a:rPr lang="ca-ES" sz="2000" dirty="0" smtClean="0"/>
              <a:t>Quan un equip realitza qualsevol tasca, entre els seus membres es generen intercanvis d’informació i de </a:t>
            </a:r>
            <a:r>
              <a:rPr lang="ca-ES" sz="2000" u="sng" dirty="0" smtClean="0"/>
              <a:t>relacions interprofessionals </a:t>
            </a:r>
            <a:r>
              <a:rPr lang="ca-ES" sz="2000" dirty="0" smtClean="0"/>
              <a:t>que poden </a:t>
            </a:r>
            <a:r>
              <a:rPr lang="ca-ES" sz="2000" u="sng" dirty="0" smtClean="0"/>
              <a:t>afavorir</a:t>
            </a:r>
            <a:r>
              <a:rPr lang="ca-ES" sz="2000" dirty="0" smtClean="0"/>
              <a:t> o </a:t>
            </a:r>
            <a:r>
              <a:rPr lang="ca-ES" sz="2000" u="sng" dirty="0" smtClean="0"/>
              <a:t>entorpir</a:t>
            </a:r>
            <a:r>
              <a:rPr lang="ca-ES" sz="2000" dirty="0" smtClean="0"/>
              <a:t> els objectius de la intervenció.</a:t>
            </a:r>
          </a:p>
          <a:p>
            <a:pPr>
              <a:buNone/>
            </a:pPr>
            <a:r>
              <a:rPr lang="ca-ES" sz="2000" dirty="0" smtClean="0"/>
              <a:t>Per potenciar la comunicació, és important </a:t>
            </a:r>
            <a:r>
              <a:rPr lang="ca-ES" sz="2000" u="sng" dirty="0" smtClean="0"/>
              <a:t>fomentar</a:t>
            </a:r>
            <a:r>
              <a:rPr lang="ca-ES" sz="2000" dirty="0" smtClean="0"/>
              <a:t> la </a:t>
            </a:r>
            <a:r>
              <a:rPr lang="ca-ES" sz="2000" u="sng" dirty="0" smtClean="0"/>
              <a:t>participació</a:t>
            </a:r>
            <a:r>
              <a:rPr lang="ca-ES" sz="2000" dirty="0" smtClean="0"/>
              <a:t> i </a:t>
            </a:r>
            <a:r>
              <a:rPr lang="ca-ES" sz="2000" u="sng" dirty="0" smtClean="0"/>
              <a:t>garantir</a:t>
            </a:r>
            <a:r>
              <a:rPr lang="ca-ES" sz="2000" dirty="0" smtClean="0"/>
              <a:t> el </a:t>
            </a:r>
            <a:r>
              <a:rPr lang="ca-ES" sz="2000" u="sng" dirty="0" smtClean="0"/>
              <a:t>respecte</a:t>
            </a:r>
            <a:r>
              <a:rPr lang="ca-ES" sz="2000" dirty="0" smtClean="0"/>
              <a:t> per les opinions de tots els components.</a:t>
            </a:r>
          </a:p>
          <a:p>
            <a:pPr>
              <a:buNone/>
            </a:pPr>
            <a:r>
              <a:rPr lang="ca-ES" sz="2000" dirty="0" smtClean="0"/>
              <a:t>Amb aquest model participatiu s’afavorirà el </a:t>
            </a:r>
            <a:r>
              <a:rPr lang="ca-ES" sz="2000" u="sng" dirty="0" smtClean="0"/>
              <a:t>compromís personal </a:t>
            </a:r>
            <a:r>
              <a:rPr lang="ca-ES" sz="2000" dirty="0" smtClean="0"/>
              <a:t>dels diferents professionals i, per tant, la seva </a:t>
            </a:r>
            <a:r>
              <a:rPr lang="ca-ES" sz="2000" u="sng" dirty="0" smtClean="0"/>
              <a:t>eficàcia</a:t>
            </a:r>
            <a:r>
              <a:rPr lang="ca-ES" sz="2000" dirty="0" smtClean="0"/>
              <a:t> a l’hora d’aconseguir els objectius plantejats.</a:t>
            </a:r>
          </a:p>
          <a:p>
            <a:pPr>
              <a:buNone/>
            </a:pPr>
            <a:r>
              <a:rPr lang="ca-ES" sz="2000" dirty="0" smtClean="0"/>
              <a:t>No obstant això, és molt freqüent que en les relacions </a:t>
            </a:r>
            <a:r>
              <a:rPr lang="ca-ES" sz="2000" dirty="0" err="1" smtClean="0"/>
              <a:t>grupals</a:t>
            </a:r>
            <a:r>
              <a:rPr lang="ca-ES" sz="2000" dirty="0" smtClean="0"/>
              <a:t> apareguin </a:t>
            </a:r>
            <a:r>
              <a:rPr lang="ca-ES" sz="2000" u="sng" dirty="0" smtClean="0"/>
              <a:t>conflictes interpersonals</a:t>
            </a:r>
            <a:r>
              <a:rPr lang="ca-ES" sz="2000" dirty="0" smtClean="0"/>
              <a:t>, que poden incidir en la motivació i satisfacció de les persones que s’hi troben immerses, i afectar el desenvolupament i els resultats de la intervenció. </a:t>
            </a:r>
            <a:endParaRPr lang="es-ES" sz="2000" dirty="0"/>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421</TotalTime>
  <Words>5260</Words>
  <Application>Microsoft Office PowerPoint</Application>
  <PresentationFormat>Personalizado</PresentationFormat>
  <Paragraphs>262</Paragraphs>
  <Slides>26</Slides>
  <Notes>0</Notes>
  <HiddenSlides>0</HiddenSlides>
  <MMClips>0</MMClips>
  <ScaleCrop>false</ScaleCrop>
  <HeadingPairs>
    <vt:vector size="4" baseType="variant">
      <vt:variant>
        <vt:lpstr>Tema</vt:lpstr>
      </vt:variant>
      <vt:variant>
        <vt:i4>1</vt:i4>
      </vt:variant>
      <vt:variant>
        <vt:lpstr>Títulos de diapositiva</vt:lpstr>
      </vt:variant>
      <vt:variant>
        <vt:i4>26</vt:i4>
      </vt:variant>
    </vt:vector>
  </HeadingPairs>
  <TitlesOfParts>
    <vt:vector size="27" baseType="lpstr">
      <vt:lpstr>Tema de Office</vt:lpstr>
      <vt:lpstr>UF2 NF3: Intervenció en equips de treball</vt:lpstr>
      <vt:lpstr>NF3 Intervenció en equips de treball</vt:lpstr>
      <vt:lpstr>1. Grups a la feina</vt:lpstr>
      <vt:lpstr>Diapositiva 4</vt:lpstr>
      <vt:lpstr>Diapositiva 5</vt:lpstr>
      <vt:lpstr>2. El treball en equip</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2.4. La reunió com a eina de treball</vt:lpstr>
      <vt:lpstr>Diapositiva 21</vt:lpstr>
      <vt:lpstr>Diapositiva 22</vt:lpstr>
      <vt:lpstr>Diapositiva 23</vt:lpstr>
      <vt:lpstr>Diapositiva 24</vt:lpstr>
      <vt:lpstr>Diapositiva 25</vt:lpstr>
      <vt:lpstr>Diapositiva 26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UF2 NF3: Intervenció en equips de treball</dc:title>
  <dc:creator>Montse Soro Cansado</dc:creator>
  <cp:lastModifiedBy>USER</cp:lastModifiedBy>
  <cp:revision>44</cp:revision>
  <dcterms:created xsi:type="dcterms:W3CDTF">2020-12-20T11:41:01Z</dcterms:created>
  <dcterms:modified xsi:type="dcterms:W3CDTF">2020-12-24T14:18:43Z</dcterms:modified>
</cp:coreProperties>
</file>