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5" r:id="rId9"/>
    <p:sldId id="266" r:id="rId10"/>
    <p:sldId id="267" r:id="rId11"/>
    <p:sldId id="268" r:id="rId12"/>
    <p:sldId id="261" r:id="rId13"/>
    <p:sldId id="262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E348B-B124-4F4A-864E-8580D47F5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00DC3-559D-40C4-A33B-69E2C91F6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7A9067-CE52-49C1-A5DF-46AE9D43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A3A137-AC61-4A7D-A485-D4025D39A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2F5244-3783-4679-BA91-F1C5847E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23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2CB06-EB0D-46C0-8002-ABE5595D5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928FD6-BC5A-47CF-8A4A-C4AB122B3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B0C59E-FB71-407D-A38F-E60DA80EA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BB02DC-D60E-4B93-B9FF-4EE091CB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BC468C-F49C-4F99-A49F-66936C5F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913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88C469-BFE5-4C1E-80BC-66B1F9647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42E02C-8605-428C-B377-535B045C8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B5A6DD-60A8-46A3-A0FD-6D96D7AF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54C77-3D27-44C0-9C01-7948AFC86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28C142-0603-419C-8965-FFF7E00FC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19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EDE35-8992-4478-AF6A-81D9F281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3119AE-B0B0-4F6A-B9F5-030E0B239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7DD552-D041-4D3B-9234-CD8A36AA3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8F474F-765A-4225-AECF-D2024927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E71E2B-DA0F-4B0B-B530-74AFB1188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80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51249-0A52-4E7D-A83D-498D2BAA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CA7990-DC8E-419F-9A3D-93A771FBA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67C53D-662F-4504-BBF0-FA63568A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E24874-DC5C-4A97-925D-847935AC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95C3B0-7B47-480A-B84A-CACB6891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07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B90FA-82CF-4FFD-ABF8-1539D972D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8C558F-CAF4-4FD5-B840-EB3305C58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2EF15D-1204-4B18-B520-0415F615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1A4249-CF5A-47BD-8928-0191F5E31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679C33-3169-47EB-9472-939BFF1E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CBB917-AEE3-4997-9324-8F0E2372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996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F438C-152B-4315-883F-000684E3D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C675D8-D192-4807-8282-9655A32B8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EC3178-B200-4133-A3A2-3B8B9FF56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FF6BED-A4EB-4B0E-A88D-5896256063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0F10D74-6AD3-4149-A056-CDA9E8870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AB0DB9-D597-4006-B6F4-7A1D988D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A85F8C2-5E8E-4EE4-B2FF-6499068D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254279-27B6-407B-A5E2-DDB211D2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3527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961F87-2E55-458F-AC84-1D128B730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FD4BEF-CE66-44E1-9ACB-92B4706BB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04297D2-81CD-46AD-BDFC-806B7B05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CF7A25-1BDD-45F5-ABFC-DED66A6E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39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446BD2-5F3D-478D-898C-D04344776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C031F63-321E-4220-87A5-D320A5CCB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153C9F-4DDA-40EF-B207-3C18D8CB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478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3C309-1C32-459D-9777-03F48267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72CFD1-5C47-4B16-A837-FEB482953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49D201-DEEE-40DA-A01A-484C3D28D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81F9AC-1B76-432F-88CD-4783392D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DD8522-620B-421B-A0A1-89D3F1768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73D87-42BB-430B-80EC-218BDAFA9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227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02786-0D9F-4A97-A513-722A7CC78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D735D4-C867-43DC-A3D1-9032D0D6EA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D07F7E-7FEA-40AF-B22A-E6D3236FF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A8C8E1-AFAE-4800-9B22-FB693DE8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0714AB-354A-45B4-BB48-D3139BA6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5E0065-4F2F-4F54-A167-7DE4853B8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2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BC63B9-BD43-444F-AA40-B8CABEA59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1CDD78-333E-4862-A6E7-AE950051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5AE5F7-C330-4134-B1CE-BD8B08873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3EAC6-BB74-4D44-87F5-7C00559CB227}" type="datetimeFigureOut">
              <a:rPr lang="es-ES" smtClean="0"/>
              <a:t>20/12/2020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5F2EF4-C550-4C86-A88B-D9322F68D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FE7E5F-B4F9-48C1-9030-B5B0077AF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61851-5063-4359-B309-5D8790536E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246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431846-D6DD-4A4F-9F34-2FD8C6C25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309317" cy="579828"/>
          </a:xfrm>
        </p:spPr>
        <p:txBody>
          <a:bodyPr>
            <a:normAutofit fontScale="90000"/>
          </a:bodyPr>
          <a:lstStyle/>
          <a:p>
            <a:r>
              <a:rPr lang="es-ES" dirty="0"/>
              <a:t>UF2: </a:t>
            </a:r>
            <a:r>
              <a:rPr lang="es-ES" dirty="0" err="1"/>
              <a:t>Dinamització</a:t>
            </a:r>
            <a:r>
              <a:rPr lang="es-ES" dirty="0"/>
              <a:t> de </a:t>
            </a:r>
            <a:r>
              <a:rPr lang="es-ES" dirty="0" err="1"/>
              <a:t>grups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D9B734-756D-4051-B76C-ED42D3B6C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1655762"/>
          </a:xfrm>
        </p:spPr>
        <p:txBody>
          <a:bodyPr/>
          <a:lstStyle/>
          <a:p>
            <a:r>
              <a:rPr lang="es-ES" dirty="0" err="1"/>
              <a:t>Curs</a:t>
            </a:r>
            <a:r>
              <a:rPr lang="es-ES" dirty="0"/>
              <a:t> 2020-21</a:t>
            </a:r>
          </a:p>
        </p:txBody>
      </p:sp>
      <p:pic>
        <p:nvPicPr>
          <p:cNvPr id="1026" name="Picture 2" descr="DINÀMIQUES DE GRUP EN ENTREVISTES DE FEINA">
            <a:extLst>
              <a:ext uri="{FF2B5EF4-FFF2-40B4-BE49-F238E27FC236}">
                <a16:creationId xmlns:a16="http://schemas.microsoft.com/office/drawing/2014/main" id="{6AA8F0D1-333B-477A-801F-CA8112C14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93" y="2590141"/>
            <a:ext cx="4398495" cy="298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164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DC103A-F3D5-450F-A434-45009F13B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6" y="520504"/>
            <a:ext cx="9129932" cy="4783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600" b="1" dirty="0"/>
              <a:t>La comunicació en el grup</a:t>
            </a:r>
          </a:p>
          <a:p>
            <a:pPr marL="0" indent="0">
              <a:buNone/>
            </a:pPr>
            <a:r>
              <a:rPr lang="ca-ES" sz="1600" i="1" dirty="0"/>
              <a:t>El grup i els seus codis</a:t>
            </a:r>
          </a:p>
          <a:p>
            <a:pPr marL="0" indent="0">
              <a:buNone/>
            </a:pPr>
            <a:r>
              <a:rPr lang="ca-ES" sz="1600" dirty="0"/>
              <a:t>El canal més tangible de comunicació grupal és la llengua parlada.</a:t>
            </a:r>
          </a:p>
          <a:p>
            <a:pPr marL="0" indent="0">
              <a:buNone/>
            </a:pPr>
            <a:r>
              <a:rPr lang="ca-ES" sz="1600" dirty="0"/>
              <a:t>Molts grups desenvolupen una forma de comunicació particular:</a:t>
            </a:r>
          </a:p>
          <a:p>
            <a:pPr>
              <a:buFontTx/>
              <a:buChar char="-"/>
            </a:pPr>
            <a:r>
              <a:rPr lang="ca-ES" sz="1600" dirty="0"/>
              <a:t>L’argot com a llenguatge quotidià utilitzat amb una intenció diferenciadora.</a:t>
            </a:r>
          </a:p>
          <a:p>
            <a:pPr>
              <a:buFontTx/>
              <a:buChar char="-"/>
            </a:pPr>
            <a:r>
              <a:rPr lang="ca-ES" sz="1600" dirty="0"/>
              <a:t>L’argot com a llenguatge específic generat per la necessitat de definir determinats continguts amb precisió.</a:t>
            </a:r>
          </a:p>
          <a:p>
            <a:pPr>
              <a:buFontTx/>
              <a:buChar char="-"/>
            </a:pPr>
            <a:endParaRPr lang="ca-ES" sz="1600" i="1" dirty="0"/>
          </a:p>
          <a:p>
            <a:pPr marL="0" indent="0">
              <a:buNone/>
            </a:pPr>
            <a:r>
              <a:rPr lang="ca-ES" sz="1600" i="1" dirty="0"/>
              <a:t>Tecnologia digital i comunicació en grups</a:t>
            </a:r>
          </a:p>
          <a:p>
            <a:pPr marL="0" indent="0">
              <a:buNone/>
            </a:pPr>
            <a:r>
              <a:rPr lang="ca-ES" sz="1600" dirty="0"/>
              <a:t>Telèfons intel·ligents i </a:t>
            </a:r>
            <a:r>
              <a:rPr lang="ca-ES" sz="1600" dirty="0" err="1"/>
              <a:t>tablets</a:t>
            </a:r>
            <a:endParaRPr lang="ca-ES" sz="1600" dirty="0"/>
          </a:p>
          <a:p>
            <a:pPr marL="0" indent="0">
              <a:buNone/>
            </a:pPr>
            <a:r>
              <a:rPr lang="ca-ES" sz="1600" dirty="0"/>
              <a:t>Correu electrònic</a:t>
            </a:r>
          </a:p>
          <a:p>
            <a:pPr marL="0" indent="0">
              <a:buNone/>
            </a:pPr>
            <a:r>
              <a:rPr lang="ca-ES" sz="1600" dirty="0"/>
              <a:t>Programes de missatgeria instantània (</a:t>
            </a:r>
            <a:r>
              <a:rPr lang="ca-ES" sz="1600" dirty="0" err="1"/>
              <a:t>Whatsapp</a:t>
            </a:r>
            <a:r>
              <a:rPr lang="ca-ES" sz="1600" dirty="0"/>
              <a:t>, </a:t>
            </a:r>
            <a:r>
              <a:rPr lang="ca-ES" sz="1600" dirty="0" err="1"/>
              <a:t>Telegram</a:t>
            </a:r>
            <a:r>
              <a:rPr lang="ca-ES" sz="1600" dirty="0"/>
              <a:t>...)</a:t>
            </a:r>
          </a:p>
          <a:p>
            <a:pPr marL="0" indent="0">
              <a:buNone/>
            </a:pPr>
            <a:r>
              <a:rPr lang="ca-ES" sz="1600" dirty="0"/>
              <a:t>Xarxes socials genèriques o especialitzades (</a:t>
            </a:r>
            <a:r>
              <a:rPr lang="ca-ES" sz="1600" dirty="0" err="1"/>
              <a:t>Facebook</a:t>
            </a:r>
            <a:r>
              <a:rPr lang="ca-ES" sz="1600" dirty="0"/>
              <a:t>, </a:t>
            </a:r>
            <a:r>
              <a:rPr lang="ca-ES" sz="1600" dirty="0" err="1"/>
              <a:t>Twitter</a:t>
            </a:r>
            <a:r>
              <a:rPr lang="ca-ES" sz="1600" dirty="0"/>
              <a:t>, Instagram, </a:t>
            </a:r>
            <a:r>
              <a:rPr lang="ca-ES" sz="1600" dirty="0" err="1"/>
              <a:t>LinkedIn</a:t>
            </a:r>
            <a:r>
              <a:rPr lang="ca-ES" sz="1600" dirty="0"/>
              <a:t>...)</a:t>
            </a:r>
          </a:p>
          <a:p>
            <a:pPr marL="0" indent="0">
              <a:buNone/>
            </a:pPr>
            <a:r>
              <a:rPr lang="ca-ES" sz="1600" dirty="0" err="1"/>
              <a:t>Blogs</a:t>
            </a:r>
            <a:r>
              <a:rPr lang="ca-ES" sz="1600" dirty="0"/>
              <a:t>, </a:t>
            </a:r>
            <a:r>
              <a:rPr lang="ca-ES" sz="1600" dirty="0" err="1"/>
              <a:t>wikis</a:t>
            </a:r>
            <a:r>
              <a:rPr lang="ca-ES" sz="1600" dirty="0"/>
              <a:t>, pàgines web...</a:t>
            </a:r>
          </a:p>
        </p:txBody>
      </p:sp>
      <p:pic>
        <p:nvPicPr>
          <p:cNvPr id="1028" name="Picture 4" descr="Instagram nuevo icono | Vector Gratis">
            <a:extLst>
              <a:ext uri="{FF2B5EF4-FFF2-40B4-BE49-F238E27FC236}">
                <a16:creationId xmlns:a16="http://schemas.microsoft.com/office/drawing/2014/main" id="{8C6D84F8-1D8D-4D60-B6D5-FA3FA9D05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684292"/>
            <a:ext cx="1449092" cy="132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403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E8C56-F007-4E1A-BA80-1287E1154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913" y="362584"/>
            <a:ext cx="11358489" cy="6164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600" i="1" dirty="0"/>
              <a:t>Motivació en la dinàmica grupal</a:t>
            </a:r>
          </a:p>
          <a:p>
            <a:pPr marL="0" indent="0">
              <a:buNone/>
            </a:pPr>
            <a:r>
              <a:rPr lang="ca-ES" sz="1600" dirty="0"/>
              <a:t>La </a:t>
            </a:r>
            <a:r>
              <a:rPr lang="ca-ES" sz="1600" b="1" dirty="0"/>
              <a:t>motivació</a:t>
            </a:r>
            <a:r>
              <a:rPr lang="ca-ES" sz="1600" dirty="0"/>
              <a:t> es pot definir com la causa o raó que mou una persona a actuar d’una manera determinada. Aquest impuls a actuar pot ser provocat per un </a:t>
            </a:r>
            <a:r>
              <a:rPr lang="ca-ES" sz="1600" i="1" dirty="0"/>
              <a:t>estímul extern</a:t>
            </a:r>
            <a:r>
              <a:rPr lang="ca-ES" sz="1600" dirty="0"/>
              <a:t>, procedent de l’ambient, o pot ser generat internament en els </a:t>
            </a:r>
            <a:r>
              <a:rPr lang="ca-ES" sz="1600" i="1" dirty="0"/>
              <a:t>processos mentals </a:t>
            </a:r>
            <a:r>
              <a:rPr lang="ca-ES" sz="1600" dirty="0"/>
              <a:t>de l’individu (motivació extrínseca o intrínseca).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dirty="0"/>
              <a:t>La contínua motivació dels integrants d’un grup serà un element essencial en la vida i desenvolupament d’aquest.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19E09C7-C8CC-4D61-8277-C5E0C7141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105" y="2605161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431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4DE30-C6D5-4EF7-99DB-916ACD0D0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377332" cy="478937"/>
          </a:xfrm>
        </p:spPr>
        <p:txBody>
          <a:bodyPr>
            <a:normAutofit/>
          </a:bodyPr>
          <a:lstStyle/>
          <a:p>
            <a:r>
              <a:rPr lang="es-ES" sz="2200" b="1" dirty="0"/>
              <a:t>1.3. Les estructures </a:t>
            </a:r>
            <a:r>
              <a:rPr lang="es-ES" sz="2200" b="1" dirty="0" err="1"/>
              <a:t>grupals</a:t>
            </a:r>
            <a:endParaRPr lang="es-ES" sz="22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878BA1-7B94-4885-9185-E223D0A39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844062"/>
            <a:ext cx="11310424" cy="56488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1600" dirty="0"/>
              <a:t>Hi ha diverses dimensions al voltant de les quals es configura el grup. Les més importants són: les interrelacions entre els components del grup (estructures sociomètriques), l’estatus o posició de cada integrant del grup i el grau d’autoritat o popularitat dels diferents membres (estructures de poder) i les relacions de rivalitat/harmonia o antipatia/simpatia que s’estableixen. Les diferents estructures de grup són les següents:</a:t>
            </a:r>
          </a:p>
          <a:p>
            <a:pPr>
              <a:buFontTx/>
              <a:buChar char="-"/>
            </a:pPr>
            <a:r>
              <a:rPr lang="ca-ES" sz="1600" i="1" dirty="0"/>
              <a:t>Estructures sociomètriques</a:t>
            </a:r>
            <a:r>
              <a:rPr lang="ca-ES" sz="1600" dirty="0"/>
              <a:t>: reflecteixen la configuració de la xarxa de relacions que es creen entre les persones que formen el grup i la posició que ocupa cada una.</a:t>
            </a:r>
          </a:p>
          <a:p>
            <a:pPr marL="0" indent="0">
              <a:buNone/>
            </a:pPr>
            <a:r>
              <a:rPr lang="ca-ES" sz="1600" dirty="0"/>
              <a:t>L’estudi i anàlisi de les estructures sociomètriques s’efectuen a través de la tècnica del </a:t>
            </a:r>
            <a:r>
              <a:rPr lang="ca-ES" sz="1600" i="1" dirty="0"/>
              <a:t>sociograma</a:t>
            </a:r>
            <a:r>
              <a:rPr lang="ca-ES" sz="1600" dirty="0"/>
              <a:t>.</a:t>
            </a:r>
          </a:p>
          <a:p>
            <a:pPr>
              <a:buFontTx/>
              <a:buChar char="-"/>
            </a:pPr>
            <a:r>
              <a:rPr lang="ca-ES" sz="1600" i="1" dirty="0"/>
              <a:t>Estructures de poder</a:t>
            </a:r>
            <a:r>
              <a:rPr lang="ca-ES" sz="1600" dirty="0"/>
              <a:t>: reflecteixen l’estatus de cada persona dins el grup, i estan determinades per la influència i el grau d’autoritat que hi té cadascuna d’elles. Acostumen a tenir poder aquelles persones que tenen </a:t>
            </a:r>
            <a:r>
              <a:rPr lang="ca-ES" sz="1600" u="sng" dirty="0"/>
              <a:t>l’autoritat formal </a:t>
            </a:r>
            <a:r>
              <a:rPr lang="ca-ES" sz="1600" dirty="0"/>
              <a:t>(grups formals) o que l’han adquirit per la seva </a:t>
            </a:r>
            <a:r>
              <a:rPr lang="ca-ES" sz="1600" u="sng" dirty="0"/>
              <a:t>competència social</a:t>
            </a:r>
            <a:r>
              <a:rPr lang="ca-ES" sz="1600" dirty="0"/>
              <a:t> o altres habilitats (grups informals).</a:t>
            </a:r>
          </a:p>
          <a:p>
            <a:pPr>
              <a:buFontTx/>
              <a:buChar char="-"/>
            </a:pPr>
            <a:r>
              <a:rPr lang="ca-ES" sz="1600" i="1" dirty="0"/>
              <a:t>Estructures de comunicació</a:t>
            </a:r>
            <a:r>
              <a:rPr lang="ca-ES" sz="1600" dirty="0"/>
              <a:t>: es defineixen per la manera com circulen els fluxos d’informació entre els diferents components del grup.</a:t>
            </a:r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dirty="0"/>
              <a:t>Les estructures descentralitzades són més adequades per resoldre situacions complexes.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u="sng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76BBE57-7AF8-42DF-8519-AABFA3D025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500" t="34248" r="24077" b="32710"/>
          <a:stretch/>
        </p:blipFill>
        <p:spPr>
          <a:xfrm>
            <a:off x="2630659" y="3875650"/>
            <a:ext cx="6049107" cy="210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282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56F09-E6C2-48AD-9CCC-8348F7816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6955302" cy="315912"/>
          </a:xfrm>
        </p:spPr>
        <p:txBody>
          <a:bodyPr>
            <a:normAutofit fontScale="90000"/>
          </a:bodyPr>
          <a:lstStyle/>
          <a:p>
            <a:r>
              <a:rPr lang="es-ES" sz="2200" b="1" dirty="0"/>
              <a:t>1.4. </a:t>
            </a:r>
            <a:r>
              <a:rPr lang="es-ES" sz="2200" b="1" dirty="0" err="1"/>
              <a:t>Rols</a:t>
            </a:r>
            <a:r>
              <a:rPr lang="es-ES" sz="2200" b="1" dirty="0"/>
              <a:t> i </a:t>
            </a:r>
            <a:r>
              <a:rPr lang="es-ES" sz="2200" b="1" dirty="0" err="1"/>
              <a:t>lideratge</a:t>
            </a:r>
            <a:endParaRPr lang="es-ES" sz="22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88E230-91CC-4E83-BC62-15B44DA64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801858"/>
            <a:ext cx="11310424" cy="56910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a-ES" sz="1600" i="1" dirty="0"/>
          </a:p>
          <a:p>
            <a:pPr marL="0" indent="0">
              <a:buNone/>
            </a:pPr>
            <a:endParaRPr lang="ca-ES" sz="1600" i="1" dirty="0"/>
          </a:p>
          <a:p>
            <a:pPr marL="0" indent="0">
              <a:buNone/>
            </a:pPr>
            <a:r>
              <a:rPr lang="ca-ES" sz="1600" i="1" dirty="0"/>
              <a:t>Els rols en el grup</a:t>
            </a:r>
          </a:p>
          <a:p>
            <a:pPr marL="0" indent="0">
              <a:buNone/>
            </a:pPr>
            <a:r>
              <a:rPr lang="ca-ES" sz="1600" dirty="0"/>
              <a:t>S’anomena rol a les funcions o el paper que cada membre exerceix en el grup.</a:t>
            </a:r>
          </a:p>
          <a:p>
            <a:pPr marL="0" indent="0">
              <a:buNone/>
            </a:pPr>
            <a:r>
              <a:rPr lang="ca-ES" sz="1600" dirty="0"/>
              <a:t>En grups s’hi donen infinitat de rols, però en funció de la seva aportació, es poden classificar en tres grups: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  <a:p>
            <a:pPr marL="0" indent="0" algn="just">
              <a:buNone/>
            </a:pPr>
            <a:r>
              <a:rPr lang="ca-ES" sz="1600" b="1" dirty="0"/>
              <a:t>Rols </a:t>
            </a:r>
            <a:r>
              <a:rPr lang="ca-ES" sz="1600" b="1" dirty="0" err="1"/>
              <a:t>obstaculitzadors</a:t>
            </a:r>
            <a:r>
              <a:rPr lang="ca-ES" sz="1600" dirty="0"/>
              <a:t>: són persones que només tenen en compte la pròpia satisfacció i, com no consideren una altra possibilitat, acostumen a obstaculitzar el bon desenvolupament del grup: conspiren en contra, menyspreen els seus integrants, estan sistemàticament en desacord amb les decisions que es prenen, intenten manipular membres més influenciables, ser el centre d’atenció...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A8F17A4-D6FC-411F-BE54-94F809E7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58069"/>
              </p:ext>
            </p:extLst>
          </p:nvPr>
        </p:nvGraphicFramePr>
        <p:xfrm>
          <a:off x="838200" y="2589944"/>
          <a:ext cx="81280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31451568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50190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Rols centrats en la tasca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Rols centrats en la cohesió (o persones)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619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Defineixen els objectius i les intencions del grup.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Ajuden al fet que els membres tinguin consciència de grup, afavorint la interacció i la participació.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772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Aporten plantejaments i propostes.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Encoratgen als altres a participar i formular propostes.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154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Sol·liciten dels altres idees, opinions i alternatives.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Incentiven la participació de tots els membres del grup i, si cal, modifiquen les propostes pròpies.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467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Aclareixen dubtes, negocien conflictes, llimen les asprors i proposen solucions.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Redueixen la tensió i contribueixen a conciliar desacords.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471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sz="1250" dirty="0"/>
                        <a:t>Proposen acords i compromisos.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50" dirty="0"/>
                        <a:t>Valoren les tasques realitzades i l’efectivitat del grup.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537340"/>
                  </a:ext>
                </a:extLst>
              </a:tr>
            </a:tbl>
          </a:graphicData>
        </a:graphic>
      </p:graphicFrame>
      <p:pic>
        <p:nvPicPr>
          <p:cNvPr id="6" name="Imagen 5">
            <a:extLst>
              <a:ext uri="{FF2B5EF4-FFF2-40B4-BE49-F238E27FC236}">
                <a16:creationId xmlns:a16="http://schemas.microsoft.com/office/drawing/2014/main" id="{2B7A1121-1D1C-4EF2-A561-094BB1BDE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00" y="230393"/>
            <a:ext cx="2694998" cy="187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067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73B127-E3EF-4A57-A378-BCAB16770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233" y="436098"/>
            <a:ext cx="11451101" cy="610537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a-ES" sz="2800" i="1" dirty="0"/>
              <a:t>El lideratge</a:t>
            </a:r>
          </a:p>
          <a:p>
            <a:pPr marL="0" indent="0">
              <a:buNone/>
            </a:pPr>
            <a:r>
              <a:rPr lang="ca-ES" sz="2800" dirty="0"/>
              <a:t>El rol de </a:t>
            </a:r>
            <a:r>
              <a:rPr lang="ca-ES" sz="2800" b="1" dirty="0"/>
              <a:t>líder</a:t>
            </a:r>
            <a:r>
              <a:rPr lang="ca-ES" sz="2800" dirty="0"/>
              <a:t> és el que exerceix la persona que orienta i condueix el grup cap als objectius previstos mantenint-lo cohesionat.</a:t>
            </a:r>
          </a:p>
          <a:p>
            <a:pPr marL="0" indent="0">
              <a:buNone/>
            </a:pPr>
            <a:r>
              <a:rPr lang="ca-ES" sz="2800" dirty="0"/>
              <a:t>El líder ha de dirigir el grup en la consecució de les tasques exercint una funció aglutinadora des d’una perspectiva afectiva i emocional.</a:t>
            </a:r>
          </a:p>
          <a:p>
            <a:pPr marL="0" indent="0">
              <a:buNone/>
            </a:pPr>
            <a:endParaRPr lang="ca-ES" sz="2800" dirty="0"/>
          </a:p>
          <a:p>
            <a:pPr marL="0" indent="0">
              <a:buNone/>
            </a:pPr>
            <a:r>
              <a:rPr lang="ca-ES" sz="2800" dirty="0"/>
              <a:t>En funció de les estratègies que prevalen a l’hora d’acomplir el rol de líder, es poden considerar diferents estils de lideratge:</a:t>
            </a:r>
          </a:p>
          <a:p>
            <a:r>
              <a:rPr lang="ca-ES" sz="2800" b="1" dirty="0"/>
              <a:t>Estil autoritari: </a:t>
            </a:r>
            <a:r>
              <a:rPr lang="ca-ES" sz="2800" dirty="0"/>
              <a:t>imposa la seva voluntat sense tenir en compte els altres. Encara que a curt termini pugui aconseguir un rendiment notable, s’acostuma a caracteritzar per la poca cohesió que genera en el grup, genera ansietat i estrès que pot derivar en agressió entre els membres del grup.</a:t>
            </a:r>
          </a:p>
          <a:p>
            <a:r>
              <a:rPr lang="ca-ES" sz="2800" b="1" dirty="0"/>
              <a:t>Estil paternalista: </a:t>
            </a:r>
            <a:r>
              <a:rPr lang="ca-ES" sz="2800" dirty="0"/>
              <a:t>tot i tractar-se d’un estil autoritari, les actituds adopten una forma protectora. Això limita les conseqüències més radicals de l’estil autoritari, però també acostuma a generar insatisfacció i poc compromís.</a:t>
            </a:r>
          </a:p>
          <a:p>
            <a:r>
              <a:rPr lang="ca-ES" sz="2800" b="1" dirty="0"/>
              <a:t>Estil burocràtic: </a:t>
            </a:r>
            <a:r>
              <a:rPr lang="ca-ES" sz="2800" dirty="0"/>
              <a:t>posa l’èmfasi en l’aplicació estricta dels procediments normatius i el compliment rígid d’objectius formals. Bloqueja les aportacions individuals i creatives. Provoca gran frustració quan no s’assoleixen els objectius plenament.</a:t>
            </a:r>
          </a:p>
          <a:p>
            <a:r>
              <a:rPr lang="ca-ES" sz="2800" b="1" dirty="0"/>
              <a:t>Estil permissiu</a:t>
            </a:r>
            <a:r>
              <a:rPr lang="ca-ES" sz="2800" dirty="0"/>
              <a:t>: es caracteritza per intervenció escassa o nul·la de la persona que exerceix de líder (absència de lideratge). Persones confoses, poc motivades i insatisfetes, i cadascuna actua pel seu compte, rendiment baix i cohesió de grup molt feble. Grup inoperant o que es disgrega.</a:t>
            </a:r>
          </a:p>
          <a:p>
            <a:r>
              <a:rPr lang="ca-ES" sz="2800" b="1" dirty="0"/>
              <a:t>Estil democràtic</a:t>
            </a:r>
            <a:r>
              <a:rPr lang="ca-ES" sz="2800" dirty="0"/>
              <a:t>: orienta el grup proposant-li objectius i oferint-li els mitjans per aconseguir-los, alhora que l’escolta i acorda el repartiment de tasques i funcions. Promou la participació de tots els membres en les decisions que es prenen, perquè tots s’hi impliquin, comprometin i assumeixin responsabilitats.</a:t>
            </a:r>
          </a:p>
          <a:p>
            <a:pPr marL="0" indent="0">
              <a:buNone/>
            </a:pPr>
            <a:r>
              <a:rPr lang="ca-ES" sz="2800" dirty="0"/>
              <a:t>El lideratge democràtic afavoreix la comunicació, la creativitat i l’autonomia, la qual cosa es tradueix en un rendiment òptim i un alt nivell de satisfacció de les persones.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2590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41A9DC-81A5-4761-A8D0-A228A5859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Nuclis</a:t>
            </a:r>
            <a:r>
              <a:rPr lang="es-ES" dirty="0"/>
              <a:t> </a:t>
            </a:r>
            <a:r>
              <a:rPr lang="es-ES" dirty="0" err="1"/>
              <a:t>formatius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C89D2C-E194-4208-9CB0-79B34FB2D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sz="2800" dirty="0"/>
              <a:t>NF1: </a:t>
            </a:r>
            <a:r>
              <a:rPr lang="ca-ES" dirty="0"/>
              <a:t>Caracterització de grups</a:t>
            </a:r>
            <a:endParaRPr lang="ca-ES" sz="2800" dirty="0"/>
          </a:p>
          <a:p>
            <a:pPr marL="0" indent="0">
              <a:buNone/>
            </a:pPr>
            <a:r>
              <a:rPr lang="ca-ES" sz="2800" dirty="0"/>
              <a:t>NF2: Intervenció en grups</a:t>
            </a:r>
          </a:p>
          <a:p>
            <a:pPr marL="0" indent="0">
              <a:buNone/>
            </a:pPr>
            <a:r>
              <a:rPr lang="ca-ES" dirty="0"/>
              <a:t>NF3: Intervenció en equips de treball</a:t>
            </a:r>
            <a:endParaRPr lang="ca-ES" sz="2800" dirty="0"/>
          </a:p>
          <a:p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00752BA-B134-478B-BF96-77CC1E9693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73" y="2378559"/>
            <a:ext cx="3962327" cy="269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34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E4946-0285-4092-936E-6AB5BD5C9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/>
              <a:t>NF1: Caracterització de grups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E4A1B7-A21C-4A02-92EE-D305E5278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Concepte de grup</a:t>
            </a:r>
          </a:p>
          <a:p>
            <a:r>
              <a:rPr lang="ca-ES" dirty="0"/>
              <a:t>Desenvolupament i eficàcia del grup</a:t>
            </a:r>
          </a:p>
          <a:p>
            <a:r>
              <a:rPr lang="ca-ES" dirty="0"/>
              <a:t>Les estructures grupals</a:t>
            </a:r>
          </a:p>
          <a:p>
            <a:r>
              <a:rPr lang="ca-ES" dirty="0"/>
              <a:t>Rols i lideratge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349720-4249-4E2C-936B-14CDFB2F14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680" y="2991509"/>
            <a:ext cx="38100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20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767879-B3A4-4C71-818A-04D4CD09D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7869702" cy="507072"/>
          </a:xfrm>
        </p:spPr>
        <p:txBody>
          <a:bodyPr>
            <a:normAutofit/>
          </a:bodyPr>
          <a:lstStyle/>
          <a:p>
            <a:r>
              <a:rPr lang="es-ES" sz="2400" b="1" dirty="0"/>
              <a:t>1.1. El </a:t>
            </a:r>
            <a:r>
              <a:rPr lang="es-ES" sz="2400" b="1" dirty="0" err="1"/>
              <a:t>concepte</a:t>
            </a:r>
            <a:r>
              <a:rPr lang="es-ES" sz="2400" b="1" dirty="0"/>
              <a:t> de </a:t>
            </a:r>
            <a:r>
              <a:rPr lang="es-ES" sz="2400" b="1" dirty="0" err="1"/>
              <a:t>grup</a:t>
            </a:r>
            <a:endParaRPr lang="es-ES" sz="24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FA23C4-9CB1-4000-86FF-BEEB555B3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872198"/>
            <a:ext cx="11352628" cy="5620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2000" dirty="0"/>
              <a:t>S. </a:t>
            </a:r>
            <a:r>
              <a:rPr lang="ca-ES" sz="2000" dirty="0" err="1"/>
              <a:t>Froufe</a:t>
            </a:r>
            <a:r>
              <a:rPr lang="ca-ES" sz="2000" dirty="0"/>
              <a:t>, exposa de manera precisa el significat de </a:t>
            </a:r>
            <a:r>
              <a:rPr lang="ca-ES" sz="2000" b="1" dirty="0"/>
              <a:t>grup, </a:t>
            </a:r>
            <a:r>
              <a:rPr lang="ca-ES" sz="2000" dirty="0"/>
              <a:t>definint-lo com “un conjunt de persones que participen en una mateixa estructura vivencial col·lectiva”, definida per tres característiques:</a:t>
            </a:r>
          </a:p>
          <a:p>
            <a:pPr>
              <a:buFontTx/>
              <a:buChar char="-"/>
            </a:pPr>
            <a:r>
              <a:rPr lang="ca-ES" sz="2000" dirty="0"/>
              <a:t>Les persones que formen el grup persegueixen unes </a:t>
            </a:r>
            <a:r>
              <a:rPr lang="ca-ES" sz="2000" u="sng" dirty="0"/>
              <a:t>finalitats</a:t>
            </a:r>
            <a:r>
              <a:rPr lang="ca-ES" sz="2000" dirty="0"/>
              <a:t> i uns </a:t>
            </a:r>
            <a:r>
              <a:rPr lang="ca-ES" sz="2000" u="sng" dirty="0"/>
              <a:t>objectius comuns</a:t>
            </a:r>
            <a:r>
              <a:rPr lang="ca-ES" sz="2000" dirty="0"/>
              <a:t>, més o menys compartits.</a:t>
            </a:r>
          </a:p>
          <a:p>
            <a:pPr>
              <a:buFontTx/>
              <a:buChar char="-"/>
            </a:pPr>
            <a:r>
              <a:rPr lang="ca-ES" sz="2000" dirty="0"/>
              <a:t>Entre elles s’estableix una </a:t>
            </a:r>
            <a:r>
              <a:rPr lang="ca-ES" sz="2000" u="sng" dirty="0"/>
              <a:t>comunicació</a:t>
            </a:r>
            <a:r>
              <a:rPr lang="ca-ES" sz="2000" dirty="0"/>
              <a:t> i </a:t>
            </a:r>
            <a:r>
              <a:rPr lang="ca-ES" sz="2000" u="sng" dirty="0"/>
              <a:t>interactuen</a:t>
            </a:r>
            <a:r>
              <a:rPr lang="ca-ES" sz="2000" dirty="0"/>
              <a:t> segons un </a:t>
            </a:r>
            <a:r>
              <a:rPr lang="ca-ES" sz="2000" u="sng" dirty="0"/>
              <a:t>sistema de pautes </a:t>
            </a:r>
            <a:r>
              <a:rPr lang="ca-ES" sz="2000" dirty="0"/>
              <a:t>establert.</a:t>
            </a:r>
          </a:p>
          <a:p>
            <a:pPr>
              <a:buFontTx/>
              <a:buChar char="-"/>
            </a:pPr>
            <a:r>
              <a:rPr lang="ca-ES" sz="2000" dirty="0"/>
              <a:t>Satisfan les seves </a:t>
            </a:r>
            <a:r>
              <a:rPr lang="ca-ES" sz="2000" u="sng" dirty="0"/>
              <a:t>necessitats</a:t>
            </a:r>
            <a:r>
              <a:rPr lang="ca-ES" sz="2000" dirty="0"/>
              <a:t> en el sí del grup i tenen una percepció col·lectiva d’unitat.</a:t>
            </a:r>
          </a:p>
          <a:p>
            <a:pPr marL="0" indent="0">
              <a:buNone/>
            </a:pPr>
            <a:endParaRPr lang="ca-ES" sz="2000" dirty="0"/>
          </a:p>
          <a:p>
            <a:pPr marL="0" indent="0">
              <a:buNone/>
            </a:pPr>
            <a:r>
              <a:rPr lang="ca-ES" sz="2000" dirty="0"/>
              <a:t>Raons per les quals les persones formen grups:</a:t>
            </a:r>
          </a:p>
          <a:p>
            <a:pPr>
              <a:buFontTx/>
              <a:buChar char="-"/>
            </a:pPr>
            <a:r>
              <a:rPr lang="ca-ES" sz="2000" dirty="0"/>
              <a:t>Seguretat					- Afiliació</a:t>
            </a:r>
          </a:p>
          <a:p>
            <a:pPr>
              <a:buFontTx/>
              <a:buChar char="-"/>
            </a:pPr>
            <a:r>
              <a:rPr lang="ca-ES" sz="2000" dirty="0"/>
              <a:t>Rang						- Poder</a:t>
            </a:r>
          </a:p>
          <a:p>
            <a:pPr>
              <a:buFontTx/>
              <a:buChar char="-"/>
            </a:pPr>
            <a:r>
              <a:rPr lang="ca-ES" sz="2000" dirty="0"/>
              <a:t>Autoestima					- Consecució de metes</a:t>
            </a:r>
          </a:p>
          <a:p>
            <a:pPr>
              <a:buFontTx/>
              <a:buChar char="-"/>
            </a:pPr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3545100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6FF31-4CCA-4EEE-B589-1D1E9BC00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348" y="0"/>
            <a:ext cx="6800557" cy="788426"/>
          </a:xfrm>
        </p:spPr>
        <p:txBody>
          <a:bodyPr>
            <a:normAutofit/>
          </a:bodyPr>
          <a:lstStyle/>
          <a:p>
            <a:r>
              <a:rPr lang="es-ES" sz="2400" b="1" dirty="0" err="1"/>
              <a:t>Criteris</a:t>
            </a:r>
            <a:r>
              <a:rPr lang="es-ES" sz="2400" b="1" dirty="0"/>
              <a:t> de </a:t>
            </a:r>
            <a:r>
              <a:rPr lang="es-ES" sz="2400" b="1" dirty="0" err="1"/>
              <a:t>classificació</a:t>
            </a:r>
            <a:r>
              <a:rPr lang="es-ES" sz="2400" b="1" dirty="0"/>
              <a:t> </a:t>
            </a:r>
            <a:r>
              <a:rPr lang="es-ES" sz="2400" b="1" dirty="0" err="1"/>
              <a:t>dels</a:t>
            </a:r>
            <a:r>
              <a:rPr lang="es-ES" sz="2400" b="1" dirty="0"/>
              <a:t> </a:t>
            </a:r>
            <a:r>
              <a:rPr lang="es-ES" sz="2400" b="1" dirty="0" err="1"/>
              <a:t>grups</a:t>
            </a:r>
            <a:endParaRPr lang="es-ES" sz="24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511B1C-5C85-4EA1-ACA5-B9F05FF1D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56" y="788426"/>
            <a:ext cx="11240087" cy="5339322"/>
          </a:xfrm>
        </p:spPr>
        <p:txBody>
          <a:bodyPr>
            <a:normAutofit/>
          </a:bodyPr>
          <a:lstStyle/>
          <a:p>
            <a:r>
              <a:rPr lang="es-ES" sz="2000" dirty="0" err="1"/>
              <a:t>Segons</a:t>
            </a:r>
            <a:r>
              <a:rPr lang="es-ES" sz="2000" dirty="0"/>
              <a:t> la </a:t>
            </a:r>
            <a:r>
              <a:rPr lang="es-ES" sz="2000" dirty="0" err="1"/>
              <a:t>relació</a:t>
            </a:r>
            <a:r>
              <a:rPr lang="es-ES" sz="2000" dirty="0"/>
              <a:t> afectiva entre </a:t>
            </a:r>
            <a:r>
              <a:rPr lang="es-ES" sz="2000" dirty="0" err="1"/>
              <a:t>els</a:t>
            </a:r>
            <a:r>
              <a:rPr lang="es-ES" sz="2000" dirty="0"/>
              <a:t> membres</a:t>
            </a:r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r>
              <a:rPr lang="es-ES" sz="2000" dirty="0" err="1"/>
              <a:t>Segons</a:t>
            </a:r>
            <a:r>
              <a:rPr lang="es-ES" sz="2000" dirty="0"/>
              <a:t> </a:t>
            </a:r>
            <a:r>
              <a:rPr lang="es-ES" sz="2000" dirty="0" err="1"/>
              <a:t>l’adscripció</a:t>
            </a:r>
            <a:r>
              <a:rPr lang="es-ES" sz="2000" dirty="0"/>
              <a:t> de </a:t>
            </a:r>
            <a:r>
              <a:rPr lang="es-ES" sz="2000" dirty="0" err="1"/>
              <a:t>l’individu</a:t>
            </a:r>
            <a:r>
              <a:rPr lang="es-ES" sz="2000" dirty="0"/>
              <a:t> al </a:t>
            </a:r>
            <a:r>
              <a:rPr lang="es-ES" sz="2000" dirty="0" err="1"/>
              <a:t>grup</a:t>
            </a:r>
            <a:endParaRPr lang="es-ES" sz="2000" dirty="0"/>
          </a:p>
          <a:p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F4E9D727-F058-499E-B2E0-11185178A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651032"/>
              </p:ext>
            </p:extLst>
          </p:nvPr>
        </p:nvGraphicFramePr>
        <p:xfrm>
          <a:off x="618977" y="1065276"/>
          <a:ext cx="5620826" cy="2410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413">
                  <a:extLst>
                    <a:ext uri="{9D8B030D-6E8A-4147-A177-3AD203B41FA5}">
                      <a16:colId xmlns:a16="http://schemas.microsoft.com/office/drawing/2014/main" val="320431833"/>
                    </a:ext>
                  </a:extLst>
                </a:gridCol>
                <a:gridCol w="2810413">
                  <a:extLst>
                    <a:ext uri="{9D8B030D-6E8A-4147-A177-3AD203B41FA5}">
                      <a16:colId xmlns:a16="http://schemas.microsoft.com/office/drawing/2014/main" val="4193290291"/>
                    </a:ext>
                  </a:extLst>
                </a:gridCol>
              </a:tblGrid>
              <a:tr h="280321">
                <a:tc>
                  <a:txBody>
                    <a:bodyPr/>
                    <a:lstStyle/>
                    <a:p>
                      <a:r>
                        <a:rPr lang="ca-ES" sz="1400" noProof="0" dirty="0"/>
                        <a:t>Grups primaris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/>
                        <a:t>Grups secundaris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872663"/>
                  </a:ext>
                </a:extLst>
              </a:tr>
              <a:tr h="280321">
                <a:tc>
                  <a:txBody>
                    <a:bodyPr/>
                    <a:lstStyle/>
                    <a:p>
                      <a:r>
                        <a:rPr lang="ca-ES" sz="1400" noProof="0"/>
                        <a:t>Caràcter informal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/>
                        <a:t>Caràcter formal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141361"/>
                  </a:ext>
                </a:extLst>
              </a:tr>
              <a:tr h="280321">
                <a:tc>
                  <a:txBody>
                    <a:bodyPr/>
                    <a:lstStyle/>
                    <a:p>
                      <a:r>
                        <a:rPr lang="ca-ES" sz="1400" noProof="0"/>
                        <a:t>Nombre reduït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/>
                        <a:t>Nombre extens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756856"/>
                  </a:ext>
                </a:extLst>
              </a:tr>
              <a:tr h="700802">
                <a:tc>
                  <a:txBody>
                    <a:bodyPr/>
                    <a:lstStyle/>
                    <a:p>
                      <a:r>
                        <a:rPr lang="ca-ES" sz="1400" noProof="0" dirty="0"/>
                        <a:t>Relacions estretes, personals i directes entre els membres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/>
                        <a:t>Relacions impersonals i indirectes, i solament amb alguns membres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93350"/>
                  </a:ext>
                </a:extLst>
              </a:tr>
              <a:tr h="280321">
                <a:tc>
                  <a:txBody>
                    <a:bodyPr/>
                    <a:lstStyle/>
                    <a:p>
                      <a:r>
                        <a:rPr lang="ca-ES" sz="1400" noProof="0"/>
                        <a:t>L’afecte és el nexe d’unió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/>
                        <a:t>L’interès és el nexe d’unió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193106"/>
                  </a:ext>
                </a:extLst>
              </a:tr>
              <a:tr h="490561">
                <a:tc>
                  <a:txBody>
                    <a:bodyPr/>
                    <a:lstStyle/>
                    <a:p>
                      <a:r>
                        <a:rPr lang="ca-ES" sz="1400" noProof="0"/>
                        <a:t>Família, amics…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noProof="0" dirty="0"/>
                        <a:t>Treball, associacions, sindicats…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843311"/>
                  </a:ext>
                </a:extLst>
              </a:tr>
            </a:tbl>
          </a:graphicData>
        </a:graphic>
      </p:graphicFrame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4F64D6E2-4DD9-48F9-8439-32F690540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142041"/>
              </p:ext>
            </p:extLst>
          </p:nvPr>
        </p:nvGraphicFramePr>
        <p:xfrm>
          <a:off x="618977" y="3936608"/>
          <a:ext cx="597877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9385">
                  <a:extLst>
                    <a:ext uri="{9D8B030D-6E8A-4147-A177-3AD203B41FA5}">
                      <a16:colId xmlns:a16="http://schemas.microsoft.com/office/drawing/2014/main" val="723239107"/>
                    </a:ext>
                  </a:extLst>
                </a:gridCol>
                <a:gridCol w="2989385">
                  <a:extLst>
                    <a:ext uri="{9D8B030D-6E8A-4147-A177-3AD203B41FA5}">
                      <a16:colId xmlns:a16="http://schemas.microsoft.com/office/drawing/2014/main" val="2632229587"/>
                    </a:ext>
                  </a:extLst>
                </a:gridCol>
              </a:tblGrid>
              <a:tr h="283725">
                <a:tc>
                  <a:txBody>
                    <a:bodyPr/>
                    <a:lstStyle/>
                    <a:p>
                      <a:r>
                        <a:rPr lang="es-ES" sz="1400" dirty="0" err="1"/>
                        <a:t>Grup</a:t>
                      </a:r>
                      <a:r>
                        <a:rPr lang="es-ES" sz="1400" dirty="0"/>
                        <a:t> de </a:t>
                      </a:r>
                      <a:r>
                        <a:rPr lang="es-ES" sz="1400" dirty="0" err="1"/>
                        <a:t>pertinença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/>
                        <a:t>Grup</a:t>
                      </a:r>
                      <a:r>
                        <a:rPr lang="es-ES" sz="1400" dirty="0"/>
                        <a:t> de </a:t>
                      </a:r>
                      <a:r>
                        <a:rPr lang="es-ES" sz="1400" dirty="0" err="1"/>
                        <a:t>referència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251284"/>
                  </a:ext>
                </a:extLst>
              </a:tr>
              <a:tr h="283725">
                <a:tc>
                  <a:txBody>
                    <a:bodyPr/>
                    <a:lstStyle/>
                    <a:p>
                      <a:r>
                        <a:rPr lang="ca-ES" sz="1400" noProof="0" dirty="0"/>
                        <a:t>Se’n forma part de manera involuntària (ex: família, escola…)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/>
                        <a:t>Se’n</a:t>
                      </a:r>
                      <a:r>
                        <a:rPr lang="es-ES" sz="1400" dirty="0"/>
                        <a:t> forma </a:t>
                      </a:r>
                      <a:r>
                        <a:rPr lang="es-ES" sz="1400" dirty="0" err="1"/>
                        <a:t>part</a:t>
                      </a:r>
                      <a:r>
                        <a:rPr lang="es-ES" sz="1400" dirty="0"/>
                        <a:t> o </a:t>
                      </a:r>
                      <a:r>
                        <a:rPr lang="es-ES" sz="1400" dirty="0" err="1"/>
                        <a:t>se’n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vol</a:t>
                      </a:r>
                      <a:r>
                        <a:rPr lang="es-ES" sz="1400" dirty="0"/>
                        <a:t> formar </a:t>
                      </a:r>
                      <a:r>
                        <a:rPr lang="es-ES" sz="1400" dirty="0" err="1"/>
                        <a:t>part</a:t>
                      </a:r>
                      <a:r>
                        <a:rPr lang="es-ES" sz="1400" dirty="0"/>
                        <a:t> de manera </a:t>
                      </a:r>
                      <a:r>
                        <a:rPr lang="es-ES" sz="1400" dirty="0" err="1"/>
                        <a:t>voluntària</a:t>
                      </a:r>
                      <a:r>
                        <a:rPr lang="es-ES" sz="1400" dirty="0"/>
                        <a:t> (ex: </a:t>
                      </a:r>
                      <a:r>
                        <a:rPr lang="es-ES" sz="1400" dirty="0" err="1"/>
                        <a:t>amics</a:t>
                      </a:r>
                      <a:r>
                        <a:rPr lang="es-ES" sz="1400" dirty="0"/>
                        <a:t>, club </a:t>
                      </a:r>
                      <a:r>
                        <a:rPr lang="es-ES" sz="1400" dirty="0" err="1"/>
                        <a:t>esportiu</a:t>
                      </a:r>
                      <a:r>
                        <a:rPr lang="es-ES" sz="1400" dirty="0"/>
                        <a:t>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23296"/>
                  </a:ext>
                </a:extLst>
              </a:tr>
              <a:tr h="283725">
                <a:tc>
                  <a:txBody>
                    <a:bodyPr/>
                    <a:lstStyle/>
                    <a:p>
                      <a:r>
                        <a:rPr lang="es-ES" sz="1400" dirty="0" err="1"/>
                        <a:t>Grup</a:t>
                      </a:r>
                      <a:r>
                        <a:rPr lang="es-ES" sz="1400" dirty="0"/>
                        <a:t> al </a:t>
                      </a:r>
                      <a:r>
                        <a:rPr lang="es-ES" sz="1400" dirty="0" err="1"/>
                        <a:t>qual</a:t>
                      </a:r>
                      <a:r>
                        <a:rPr lang="es-ES" sz="1400" dirty="0"/>
                        <a:t> es </a:t>
                      </a:r>
                      <a:r>
                        <a:rPr lang="es-ES" sz="1400" dirty="0" err="1"/>
                        <a:t>pertany</a:t>
                      </a:r>
                      <a:r>
                        <a:rPr lang="es-ES" sz="1400" dirty="0"/>
                        <a:t>. </a:t>
                      </a:r>
                      <a:r>
                        <a:rPr lang="es-ES" sz="1400" dirty="0" err="1"/>
                        <a:t>S’hi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pot</a:t>
                      </a:r>
                      <a:r>
                        <a:rPr lang="es-ES" sz="1400" dirty="0"/>
                        <a:t> sentir </a:t>
                      </a:r>
                      <a:r>
                        <a:rPr lang="es-ES" sz="1400" dirty="0" err="1"/>
                        <a:t>identificat</a:t>
                      </a:r>
                      <a:r>
                        <a:rPr lang="es-ES" sz="1400" dirty="0"/>
                        <a:t> o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 err="1"/>
                        <a:t>Grup</a:t>
                      </a:r>
                      <a:r>
                        <a:rPr lang="es-ES" sz="1400" dirty="0"/>
                        <a:t> al </a:t>
                      </a:r>
                      <a:r>
                        <a:rPr lang="es-ES" sz="1400" dirty="0" err="1"/>
                        <a:t>qual</a:t>
                      </a:r>
                      <a:r>
                        <a:rPr lang="es-ES" sz="1400" dirty="0"/>
                        <a:t> es </a:t>
                      </a:r>
                      <a:r>
                        <a:rPr lang="es-ES" sz="1400" dirty="0" err="1"/>
                        <a:t>vol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pertànyer</a:t>
                      </a:r>
                      <a:r>
                        <a:rPr lang="es-ES" sz="1400" dirty="0"/>
                        <a:t> per plena </a:t>
                      </a:r>
                      <a:r>
                        <a:rPr lang="es-ES" sz="1400" dirty="0" err="1"/>
                        <a:t>identificació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030539"/>
                  </a:ext>
                </a:extLst>
              </a:tr>
              <a:tr h="283725">
                <a:tc>
                  <a:txBody>
                    <a:bodyPr/>
                    <a:lstStyle/>
                    <a:p>
                      <a:r>
                        <a:rPr lang="es-ES" sz="1400" dirty="0"/>
                        <a:t>No explica </a:t>
                      </a:r>
                      <a:r>
                        <a:rPr lang="es-ES" sz="1400" dirty="0" err="1"/>
                        <a:t>necessàriament</a:t>
                      </a:r>
                      <a:r>
                        <a:rPr lang="es-ES" sz="1400" dirty="0"/>
                        <a:t> les </a:t>
                      </a:r>
                      <a:r>
                        <a:rPr lang="es-ES" sz="1400" dirty="0" err="1"/>
                        <a:t>accions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socials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dels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individus</a:t>
                      </a:r>
                      <a:r>
                        <a:rPr lang="es-E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Explica les </a:t>
                      </a:r>
                      <a:r>
                        <a:rPr lang="es-ES" sz="1400" dirty="0" err="1"/>
                        <a:t>accions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socials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dels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individus</a:t>
                      </a:r>
                      <a:r>
                        <a:rPr lang="es-E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75198"/>
                  </a:ext>
                </a:extLst>
              </a:tr>
              <a:tr h="283725">
                <a:tc>
                  <a:txBody>
                    <a:bodyPr/>
                    <a:lstStyle/>
                    <a:p>
                      <a:r>
                        <a:rPr lang="es-ES" sz="1400" dirty="0"/>
                        <a:t>També </a:t>
                      </a:r>
                      <a:r>
                        <a:rPr lang="es-ES" sz="1400" dirty="0" err="1"/>
                        <a:t>pot</a:t>
                      </a:r>
                      <a:r>
                        <a:rPr lang="es-ES" sz="1400" dirty="0"/>
                        <a:t> ser un </a:t>
                      </a:r>
                      <a:r>
                        <a:rPr lang="es-ES" sz="1400" dirty="0" err="1"/>
                        <a:t>grup</a:t>
                      </a:r>
                      <a:r>
                        <a:rPr lang="es-ES" sz="1400" dirty="0"/>
                        <a:t> de </a:t>
                      </a:r>
                      <a:r>
                        <a:rPr lang="es-ES" sz="1400" dirty="0" err="1"/>
                        <a:t>referència</a:t>
                      </a:r>
                      <a:r>
                        <a:rPr lang="es-E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No </a:t>
                      </a:r>
                      <a:r>
                        <a:rPr lang="es-ES" sz="1400" dirty="0" err="1"/>
                        <a:t>s’hi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pertany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inicialment</a:t>
                      </a:r>
                      <a:r>
                        <a:rPr lang="es-ES" sz="1400" dirty="0"/>
                        <a:t>, es </a:t>
                      </a:r>
                      <a:r>
                        <a:rPr lang="es-ES" sz="1400" dirty="0" err="1"/>
                        <a:t>decideix</a:t>
                      </a:r>
                      <a:r>
                        <a:rPr lang="es-ES" sz="1400" dirty="0"/>
                        <a:t> formar-</a:t>
                      </a:r>
                      <a:r>
                        <a:rPr lang="es-ES" sz="1400" dirty="0" err="1"/>
                        <a:t>ne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part</a:t>
                      </a:r>
                      <a:r>
                        <a:rPr lang="es-ES" sz="1400" dirty="0"/>
                        <a:t> per </a:t>
                      </a:r>
                      <a:r>
                        <a:rPr lang="es-ES" sz="1400" dirty="0" err="1"/>
                        <a:t>identificació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208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970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588408-DD5B-4FC6-9119-89D796573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422030"/>
            <a:ext cx="11408898" cy="6161649"/>
          </a:xfrm>
        </p:spPr>
        <p:txBody>
          <a:bodyPr>
            <a:normAutofit/>
          </a:bodyPr>
          <a:lstStyle/>
          <a:p>
            <a:r>
              <a:rPr lang="ca-ES" sz="2000" dirty="0"/>
              <a:t>Segons la naturalesa de la seva constitució</a:t>
            </a:r>
          </a:p>
          <a:p>
            <a:endParaRPr lang="ca-ES" sz="2000" dirty="0"/>
          </a:p>
          <a:p>
            <a:endParaRPr lang="ca-ES" sz="2000" dirty="0"/>
          </a:p>
          <a:p>
            <a:endParaRPr lang="ca-ES" sz="2000" dirty="0"/>
          </a:p>
          <a:p>
            <a:endParaRPr lang="ca-ES" sz="2000" dirty="0"/>
          </a:p>
          <a:p>
            <a:endParaRPr lang="ca-ES" sz="2000" dirty="0"/>
          </a:p>
          <a:p>
            <a:r>
              <a:rPr lang="ca-ES" sz="1600" dirty="0"/>
              <a:t>El grup petit</a:t>
            </a:r>
          </a:p>
          <a:p>
            <a:pPr marL="0" indent="0">
              <a:buNone/>
            </a:pPr>
            <a:r>
              <a:rPr lang="ca-ES" sz="1600" dirty="0"/>
              <a:t>Mereix una atenció especial, ja que els fenòmens que estudiarem, com l’establiment de normes i de rols, el lideratge, així com tots els aspectes relacionats amb les dinàmiques de grup, s’han investigat i es duen a terme, bàsicament, amb els </a:t>
            </a:r>
            <a:r>
              <a:rPr lang="ca-ES" sz="1600" u="sng" dirty="0"/>
              <a:t>grups petits </a:t>
            </a:r>
            <a:r>
              <a:rPr lang="ca-ES" sz="1600" dirty="0"/>
              <a:t>(constituïts per una mitjana d’unes 20 persones, que es relacionen regularment d’una forma directa i comparteixen unes finalitats i normes comunes).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dirty="0"/>
              <a:t>Cadascun dels membres busca </a:t>
            </a:r>
            <a:r>
              <a:rPr lang="ca-ES" sz="1600" u="sng" dirty="0"/>
              <a:t>satisfer</a:t>
            </a:r>
            <a:r>
              <a:rPr lang="ca-ES" sz="1600" dirty="0"/>
              <a:t> les </a:t>
            </a:r>
            <a:r>
              <a:rPr lang="ca-ES" sz="1600" u="sng" dirty="0"/>
              <a:t>seves necessitats </a:t>
            </a:r>
            <a:r>
              <a:rPr lang="ca-ES" sz="1600" dirty="0"/>
              <a:t>en el grup, </a:t>
            </a:r>
            <a:r>
              <a:rPr lang="ca-ES" sz="1600" u="sng" dirty="0"/>
              <a:t>l’intercanvi afectiu </a:t>
            </a:r>
            <a:r>
              <a:rPr lang="ca-ES" sz="1600" dirty="0"/>
              <a:t>i s’hi dona una </a:t>
            </a:r>
            <a:r>
              <a:rPr lang="ca-ES" sz="1600" u="sng" dirty="0"/>
              <a:t>comunicació freqüent i fluida</a:t>
            </a:r>
            <a:r>
              <a:rPr lang="ca-ES" sz="1600" dirty="0"/>
              <a:t>, que dona lloc a una </a:t>
            </a:r>
            <a:r>
              <a:rPr lang="ca-ES" sz="1600" b="1" dirty="0"/>
              <a:t>identitat grupal </a:t>
            </a:r>
            <a:r>
              <a:rPr lang="ca-ES" sz="1600" dirty="0"/>
              <a:t>i a la </a:t>
            </a:r>
            <a:r>
              <a:rPr lang="ca-ES" sz="1600" b="1" dirty="0"/>
              <a:t>solidaritat</a:t>
            </a:r>
            <a:r>
              <a:rPr lang="ca-ES" sz="1600" dirty="0"/>
              <a:t>.</a:t>
            </a:r>
            <a:endParaRPr lang="ca-ES" sz="1600" u="sng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ACF973E-53AA-41A2-A230-DD0C6EB93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653466"/>
              </p:ext>
            </p:extLst>
          </p:nvPr>
        </p:nvGraphicFramePr>
        <p:xfrm>
          <a:off x="562708" y="761869"/>
          <a:ext cx="6844714" cy="200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2357">
                  <a:extLst>
                    <a:ext uri="{9D8B030D-6E8A-4147-A177-3AD203B41FA5}">
                      <a16:colId xmlns:a16="http://schemas.microsoft.com/office/drawing/2014/main" val="1870665410"/>
                    </a:ext>
                  </a:extLst>
                </a:gridCol>
                <a:gridCol w="3422357">
                  <a:extLst>
                    <a:ext uri="{9D8B030D-6E8A-4147-A177-3AD203B41FA5}">
                      <a16:colId xmlns:a16="http://schemas.microsoft.com/office/drawing/2014/main" val="1816770243"/>
                    </a:ext>
                  </a:extLst>
                </a:gridCol>
              </a:tblGrid>
              <a:tr h="322510">
                <a:tc>
                  <a:txBody>
                    <a:bodyPr/>
                    <a:lstStyle/>
                    <a:p>
                      <a:r>
                        <a:rPr lang="ca-ES" sz="1400" dirty="0"/>
                        <a:t>Grups formals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Grups informals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053621"/>
                  </a:ext>
                </a:extLst>
              </a:tr>
              <a:tr h="322510">
                <a:tc>
                  <a:txBody>
                    <a:bodyPr/>
                    <a:lstStyle/>
                    <a:p>
                      <a:r>
                        <a:rPr lang="ca-ES" sz="1400" dirty="0"/>
                        <a:t>Es formen de forma conscient i planificada.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Són espontanis.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782036"/>
                  </a:ext>
                </a:extLst>
              </a:tr>
              <a:tr h="322510">
                <a:tc>
                  <a:txBody>
                    <a:bodyPr/>
                    <a:lstStyle/>
                    <a:p>
                      <a:r>
                        <a:rPr lang="ca-ES" sz="1400" dirty="0"/>
                        <a:t>L’afiliació és </a:t>
                      </a:r>
                      <a:r>
                        <a:rPr lang="ca-ES" sz="1400" u="sng" dirty="0"/>
                        <a:t>racional</a:t>
                      </a:r>
                      <a:r>
                        <a:rPr lang="ca-E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L’afiliació és </a:t>
                      </a:r>
                      <a:r>
                        <a:rPr lang="ca-ES" sz="1400" u="sng" dirty="0"/>
                        <a:t>afectiva</a:t>
                      </a:r>
                      <a:r>
                        <a:rPr lang="ca-E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10713"/>
                  </a:ext>
                </a:extLst>
              </a:tr>
              <a:tr h="450630">
                <a:tc>
                  <a:txBody>
                    <a:bodyPr/>
                    <a:lstStyle/>
                    <a:p>
                      <a:r>
                        <a:rPr lang="ca-ES" sz="1400" dirty="0"/>
                        <a:t>Tenen com a objectius les necessitats de l’organització i el rendiment del grup.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Donen resposta a les finalitats i necessitats personals.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389801"/>
                  </a:ext>
                </a:extLst>
              </a:tr>
              <a:tr h="450630">
                <a:tc>
                  <a:txBody>
                    <a:bodyPr/>
                    <a:lstStyle/>
                    <a:p>
                      <a:r>
                        <a:rPr lang="ca-ES" sz="1400" dirty="0"/>
                        <a:t>Es regeixen per reglaments o normes fixes imposades.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/>
                        <a:t>No requereixen normes escrites ni estructura organitzada explícitament.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2793983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4B8DA29C-DE62-4780-8EAE-FA2E9D6D9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623191"/>
            <a:ext cx="3352214" cy="223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36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FCFA2-A090-4635-823F-C0CDB3E42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998698" cy="315911"/>
          </a:xfrm>
        </p:spPr>
        <p:txBody>
          <a:bodyPr>
            <a:normAutofit fontScale="90000"/>
          </a:bodyPr>
          <a:lstStyle/>
          <a:p>
            <a:r>
              <a:rPr lang="es-ES" sz="2400" b="1" dirty="0"/>
              <a:t>1.2. </a:t>
            </a:r>
            <a:r>
              <a:rPr lang="es-ES" sz="2400" b="1" dirty="0" err="1"/>
              <a:t>Desenvolupament</a:t>
            </a:r>
            <a:r>
              <a:rPr lang="es-ES" sz="2400" b="1" dirty="0"/>
              <a:t> i </a:t>
            </a:r>
            <a:r>
              <a:rPr lang="es-ES" sz="2400" b="1" dirty="0" err="1"/>
              <a:t>eficàcia</a:t>
            </a:r>
            <a:r>
              <a:rPr lang="es-ES" sz="2400" b="1" dirty="0"/>
              <a:t> del </a:t>
            </a:r>
            <a:r>
              <a:rPr lang="es-ES" sz="2400" b="1" dirty="0" err="1"/>
              <a:t>grup</a:t>
            </a:r>
            <a:endParaRPr lang="es-ES" sz="24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C4FC98-987F-4348-AE8C-BE6527B01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863916"/>
            <a:ext cx="11521440" cy="5628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600" b="1" dirty="0"/>
              <a:t>Fases en la vida grupal</a:t>
            </a:r>
          </a:p>
          <a:p>
            <a:pPr marL="0" indent="0">
              <a:buNone/>
            </a:pPr>
            <a:r>
              <a:rPr lang="ca-ES" sz="1600" dirty="0"/>
              <a:t>El coneixement de les fases és interessant per al professional, perquè quan hagi de treballar amb un col·lectiu, en el moment de dinamitzar-lo, aplicarà unes tècniques o altres en funció del moment grupal que estigui vivint.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i="1" dirty="0"/>
              <a:t>Fase 1: Orientació: </a:t>
            </a:r>
            <a:r>
              <a:rPr lang="ca-ES" sz="1600" dirty="0"/>
              <a:t>la primera fase és la presa de contacte entre els membres. El desconeixement mutu provoca angoixa i inseguretat en la persona, així com la preocupació de si serà acceptada pels altres.</a:t>
            </a:r>
            <a:endParaRPr lang="ca-ES" sz="1600" i="1" dirty="0"/>
          </a:p>
          <a:p>
            <a:pPr marL="0" indent="0">
              <a:buNone/>
            </a:pPr>
            <a:r>
              <a:rPr lang="ca-ES" sz="1600" i="1" dirty="0"/>
              <a:t>Fase 2: Establiment de normes: </a:t>
            </a:r>
            <a:r>
              <a:rPr lang="ca-ES" sz="1600" dirty="0"/>
              <a:t>una vegada vençudes les dificultats inicials, comunicació més fluïda, intercanvis afectius que permeten la </a:t>
            </a:r>
            <a:r>
              <a:rPr lang="ca-ES" sz="1600" u="sng" dirty="0"/>
              <a:t>identificació</a:t>
            </a:r>
            <a:r>
              <a:rPr lang="ca-ES" sz="1600" dirty="0"/>
              <a:t> entre els membres. Necessitat de crear unes </a:t>
            </a:r>
            <a:r>
              <a:rPr lang="ca-ES" sz="1600" u="sng" dirty="0"/>
              <a:t>normes</a:t>
            </a:r>
            <a:r>
              <a:rPr lang="ca-ES" sz="1600" dirty="0"/>
              <a:t> que regeixen el funcionament del grup. Apareix la lluita pel </a:t>
            </a:r>
            <a:r>
              <a:rPr lang="ca-ES" sz="1600" u="sng" dirty="0"/>
              <a:t>poder</a:t>
            </a:r>
            <a:r>
              <a:rPr lang="ca-ES" sz="1600" dirty="0"/>
              <a:t> i per aconseguir el lideratge. Es determina la responsabilitat grupal i es defineix </a:t>
            </a:r>
            <a:r>
              <a:rPr lang="ca-ES" sz="1600" u="sng" dirty="0"/>
              <a:t>l’eficàcia</a:t>
            </a:r>
            <a:r>
              <a:rPr lang="ca-ES" sz="1600" dirty="0"/>
              <a:t> del grup. És especialment important establir com a norma el </a:t>
            </a:r>
            <a:r>
              <a:rPr lang="ca-ES" sz="1600" u="sng" dirty="0"/>
              <a:t>respecte</a:t>
            </a:r>
            <a:r>
              <a:rPr lang="ca-ES" sz="1600" dirty="0"/>
              <a:t> i el </a:t>
            </a:r>
            <a:r>
              <a:rPr lang="ca-ES" sz="1600" u="sng" dirty="0"/>
              <a:t>diàleg</a:t>
            </a:r>
            <a:r>
              <a:rPr lang="ca-ES" sz="1600" dirty="0"/>
              <a:t>.</a:t>
            </a:r>
            <a:endParaRPr lang="ca-ES" sz="1600" i="1" dirty="0"/>
          </a:p>
          <a:p>
            <a:pPr marL="0" indent="0">
              <a:buNone/>
            </a:pPr>
            <a:r>
              <a:rPr lang="ca-ES" sz="1600" i="1" dirty="0"/>
              <a:t>Fase 3: Eficiència i integració: </a:t>
            </a:r>
            <a:r>
              <a:rPr lang="ca-ES" sz="1600" dirty="0"/>
              <a:t>comunicació oberta, conflictes resolts a través del diàleg, decisions per consens, forta identitat grupal... Desenvolupament de la creativitat i </a:t>
            </a:r>
            <a:r>
              <a:rPr lang="ca-ES" sz="1600" u="sng" dirty="0"/>
              <a:t>eficiència</a:t>
            </a:r>
            <a:r>
              <a:rPr lang="ca-ES" sz="1600" dirty="0"/>
              <a:t> grupal.</a:t>
            </a:r>
            <a:endParaRPr lang="ca-ES" sz="1600" i="1" dirty="0"/>
          </a:p>
          <a:p>
            <a:pPr marL="0" indent="0">
              <a:buNone/>
            </a:pPr>
            <a:r>
              <a:rPr lang="ca-ES" sz="1600" i="1" dirty="0"/>
              <a:t>Fase 4: Etapa final: </a:t>
            </a:r>
            <a:r>
              <a:rPr lang="ca-ES" sz="1600" dirty="0"/>
              <a:t>un cop aconseguits els objectius, el grup perd el sentit pel que va ser creat i el grup s’ha de disgregar. Ex: els grups escolars en acabar l’etapa. Si el grup vol persistir, s’han de crear nous projectes. Ex: associació d’exalumnes.</a:t>
            </a:r>
          </a:p>
          <a:p>
            <a:pPr marL="0" indent="0">
              <a:buNone/>
            </a:pPr>
            <a:endParaRPr lang="ca-ES" sz="1600" i="1" dirty="0"/>
          </a:p>
          <a:p>
            <a:pPr marL="0" indent="0">
              <a:buNone/>
            </a:pPr>
            <a:r>
              <a:rPr lang="ca-ES" sz="1600" b="1" dirty="0"/>
              <a:t>Cohesió grupal</a:t>
            </a:r>
          </a:p>
          <a:p>
            <a:pPr marL="0" indent="0">
              <a:buNone/>
            </a:pPr>
            <a:r>
              <a:rPr lang="ca-ES" sz="1600" dirty="0"/>
              <a:t>La cohesió d’un grup és el procés dinàmic que es reflecteix en la tendència dels seus membres a </a:t>
            </a:r>
            <a:r>
              <a:rPr lang="ca-ES" sz="1600" u="sng" dirty="0"/>
              <a:t>mantenir-se junts </a:t>
            </a:r>
            <a:r>
              <a:rPr lang="ca-ES" sz="1600" dirty="0"/>
              <a:t>i romandre units en la consecució dels seus objectius.</a:t>
            </a:r>
          </a:p>
        </p:txBody>
      </p:sp>
    </p:spTree>
    <p:extLst>
      <p:ext uri="{BB962C8B-B14F-4D97-AF65-F5344CB8AC3E}">
        <p14:creationId xmlns:p14="http://schemas.microsoft.com/office/powerpoint/2010/main" val="107702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8B8E44-195E-4296-8C5A-866507525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65" y="323557"/>
            <a:ext cx="11493305" cy="6203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600" dirty="0"/>
              <a:t>Se sustenta en dos pilars clau:</a:t>
            </a:r>
          </a:p>
          <a:p>
            <a:pPr marL="0" indent="0">
              <a:buNone/>
            </a:pPr>
            <a:endParaRPr lang="ca-ES" sz="1600" dirty="0"/>
          </a:p>
          <a:p>
            <a:pPr>
              <a:buFontTx/>
              <a:buChar char="-"/>
            </a:pPr>
            <a:r>
              <a:rPr lang="ca-ES" sz="1600" dirty="0"/>
              <a:t>La </a:t>
            </a:r>
            <a:r>
              <a:rPr lang="ca-ES" sz="1600" b="1" dirty="0"/>
              <a:t>tasca</a:t>
            </a:r>
            <a:r>
              <a:rPr lang="ca-ES" sz="1600" dirty="0"/>
              <a:t> que té encomanada.</a:t>
            </a:r>
          </a:p>
          <a:p>
            <a:pPr>
              <a:buFontTx/>
              <a:buChar char="-"/>
            </a:pPr>
            <a:r>
              <a:rPr lang="ca-ES" sz="1600" dirty="0"/>
              <a:t>La </a:t>
            </a:r>
            <a:r>
              <a:rPr lang="ca-ES" sz="1600" b="1" dirty="0"/>
              <a:t>relació socioafectiva i emocional </a:t>
            </a:r>
            <a:r>
              <a:rPr lang="ca-ES" sz="1600" dirty="0"/>
              <a:t>entre els seus membres.</a:t>
            </a:r>
          </a:p>
          <a:p>
            <a:pPr>
              <a:buFontTx/>
              <a:buChar char="-"/>
            </a:pPr>
            <a:endParaRPr lang="ca-ES" sz="1600" dirty="0"/>
          </a:p>
          <a:p>
            <a:pPr marL="0" indent="0">
              <a:buNone/>
            </a:pPr>
            <a:r>
              <a:rPr lang="ca-ES" sz="1600" dirty="0"/>
              <a:t>La cohesió produeix un efecte molt positiu en els grups, els fa més </a:t>
            </a:r>
            <a:r>
              <a:rPr lang="ca-ES" sz="1600" u="sng" dirty="0"/>
              <a:t>productius</a:t>
            </a:r>
            <a:r>
              <a:rPr lang="ca-ES" sz="1600" dirty="0"/>
              <a:t> i augmenta </a:t>
            </a:r>
            <a:r>
              <a:rPr lang="ca-ES" sz="1600" u="sng" dirty="0"/>
              <a:t>l’autoestima personal </a:t>
            </a:r>
            <a:r>
              <a:rPr lang="ca-ES" sz="1600" dirty="0"/>
              <a:t>de tots els membres.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dirty="0"/>
              <a:t>De totes maneres, pot tenir en alguns casos efectes adversos: Ex: sentiment de pertinença en una banda, actes vandàlics.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r>
              <a:rPr lang="ca-ES" sz="1600" b="1" dirty="0"/>
              <a:t>Factors de cohesió</a:t>
            </a:r>
          </a:p>
          <a:p>
            <a:pPr marL="0" indent="0">
              <a:buNone/>
            </a:pPr>
            <a:r>
              <a:rPr lang="ca-ES" sz="1600" dirty="0"/>
              <a:t>Factors </a:t>
            </a:r>
            <a:r>
              <a:rPr lang="ca-ES" sz="1600" i="1" dirty="0"/>
              <a:t>interns</a:t>
            </a:r>
            <a:r>
              <a:rPr lang="ca-ES" sz="1600" dirty="0"/>
              <a:t> de cohesió: l’atracció interpersonal (afinitat), experiències d’èxit i fracàs compartides, objectius i expectatives comuns, correspondència de valors, satisfacció de les necessitats personals...</a:t>
            </a:r>
          </a:p>
          <a:p>
            <a:pPr marL="0" indent="0">
              <a:buNone/>
            </a:pPr>
            <a:r>
              <a:rPr lang="ca-ES" sz="1600" dirty="0"/>
              <a:t>Factors </a:t>
            </a:r>
            <a:r>
              <a:rPr lang="ca-ES" sz="1600" i="1" dirty="0"/>
              <a:t>externs</a:t>
            </a:r>
            <a:r>
              <a:rPr lang="ca-ES" sz="1600" dirty="0"/>
              <a:t> de cohesió: fora del grup. Incidència de l’entorn (si és amable o hostil), la percepció de la població aliena al grup, la dependència jeràrquica d’una altra entitat, la proximitat o llunyania respecte les normes establertes...</a:t>
            </a:r>
          </a:p>
          <a:p>
            <a:pPr marL="0" indent="0">
              <a:buNone/>
            </a:pPr>
            <a:r>
              <a:rPr lang="ca-ES" sz="1600" dirty="0"/>
              <a:t>La conjunció d’aquests dos tipus de factors determinarà la cohesió.</a:t>
            </a:r>
          </a:p>
          <a:p>
            <a:pPr marL="0" indent="0">
              <a:buNone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3488000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ADB3D3-0F81-4B1E-B793-DA1F5D275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393895"/>
            <a:ext cx="11338560" cy="6246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1600" b="1" dirty="0"/>
              <a:t>Estratègies per afavorir la cohesió</a:t>
            </a:r>
          </a:p>
          <a:p>
            <a:pPr>
              <a:buFontTx/>
              <a:buChar char="-"/>
            </a:pPr>
            <a:r>
              <a:rPr lang="ca-ES" sz="1600" dirty="0"/>
              <a:t>La creació d’un clima afectiu positiu. Expressió lliure de totes les persones que formen part del grup.</a:t>
            </a:r>
          </a:p>
          <a:p>
            <a:pPr>
              <a:buFontTx/>
              <a:buChar char="-"/>
            </a:pPr>
            <a:r>
              <a:rPr lang="ca-ES" sz="1600" dirty="0"/>
              <a:t>La disposició de l’espai de manera que generi un ambient càlid. Temperatures ambientals agradables.</a:t>
            </a:r>
          </a:p>
          <a:p>
            <a:pPr>
              <a:buFontTx/>
              <a:buChar char="-"/>
            </a:pPr>
            <a:r>
              <a:rPr lang="ca-ES" sz="1600" dirty="0"/>
              <a:t>La fixació dels objectius dels grup amb claredat.</a:t>
            </a:r>
          </a:p>
          <a:p>
            <a:pPr>
              <a:buFontTx/>
              <a:buChar char="-"/>
            </a:pPr>
            <a:r>
              <a:rPr lang="ca-ES" sz="1600" dirty="0"/>
              <a:t>La capacitat per adaptar-se a les circumstàncies.</a:t>
            </a:r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>
              <a:buFontTx/>
              <a:buChar char="-"/>
            </a:pPr>
            <a:endParaRPr lang="ca-ES" sz="1600" dirty="0"/>
          </a:p>
          <a:p>
            <a:pPr marL="0" indent="0">
              <a:buNone/>
            </a:pPr>
            <a:r>
              <a:rPr lang="ca-ES" sz="1600" b="1" dirty="0"/>
              <a:t>La disgregació</a:t>
            </a:r>
          </a:p>
          <a:p>
            <a:pPr marL="0" indent="0">
              <a:buNone/>
            </a:pPr>
            <a:r>
              <a:rPr lang="ca-ES" sz="1600" dirty="0"/>
              <a:t>Les causes de disgregació poden ser nombroses i es poden relacionar amb aspectes com els que indiquem a continuació:</a:t>
            </a:r>
          </a:p>
          <a:p>
            <a:pPr marL="0" indent="0">
              <a:buNone/>
            </a:pPr>
            <a:endParaRPr lang="ca-ES" sz="1600" dirty="0"/>
          </a:p>
          <a:p>
            <a:pPr>
              <a:buFontTx/>
              <a:buChar char="-"/>
            </a:pPr>
            <a:r>
              <a:rPr lang="ca-ES" sz="1600" dirty="0"/>
              <a:t>La frustració per no haver aconseguit els objectius proposats o la pèrdua d’expectatives.</a:t>
            </a:r>
          </a:p>
          <a:p>
            <a:pPr>
              <a:buFontTx/>
              <a:buChar char="-"/>
            </a:pPr>
            <a:r>
              <a:rPr lang="ca-ES" sz="1600" dirty="0"/>
              <a:t>L’aflorament de lluites latents.</a:t>
            </a:r>
          </a:p>
          <a:p>
            <a:pPr>
              <a:buFontTx/>
              <a:buChar char="-"/>
            </a:pPr>
            <a:r>
              <a:rPr lang="ca-ES" sz="1600" dirty="0"/>
              <a:t>L’oposició al líder.</a:t>
            </a:r>
          </a:p>
          <a:p>
            <a:pPr>
              <a:buFontTx/>
              <a:buChar char="-"/>
            </a:pPr>
            <a:r>
              <a:rPr lang="ca-ES" sz="1600" dirty="0"/>
              <a:t>Aspectes relacionats amb la desconfiança o inseguretat en el mateix grup i en la seva capacitat aglutinadora.</a:t>
            </a:r>
          </a:p>
          <a:p>
            <a:pPr>
              <a:buFontTx/>
              <a:buChar char="-"/>
            </a:pPr>
            <a:endParaRPr lang="ca-ES" sz="1600" dirty="0"/>
          </a:p>
          <a:p>
            <a:pPr marL="0" indent="0">
              <a:buNone/>
            </a:pPr>
            <a:endParaRPr lang="ca-ES" sz="16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DB954E-9525-48D4-B11C-137AFEF9CA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823" y="1552575"/>
            <a:ext cx="190500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923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2050</Words>
  <Application>Microsoft Office PowerPoint</Application>
  <PresentationFormat>Panorámica</PresentationFormat>
  <Paragraphs>182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UF2: Dinamització de grups</vt:lpstr>
      <vt:lpstr>Nuclis formatius</vt:lpstr>
      <vt:lpstr>NF1: Caracterització de grups</vt:lpstr>
      <vt:lpstr>1.1. El concepte de grup</vt:lpstr>
      <vt:lpstr>Criteris de classificació dels grups</vt:lpstr>
      <vt:lpstr>Presentación de PowerPoint</vt:lpstr>
      <vt:lpstr>1.2. Desenvolupament i eficàcia del grup</vt:lpstr>
      <vt:lpstr>Presentación de PowerPoint</vt:lpstr>
      <vt:lpstr>Presentación de PowerPoint</vt:lpstr>
      <vt:lpstr>Presentación de PowerPoint</vt:lpstr>
      <vt:lpstr>Presentación de PowerPoint</vt:lpstr>
      <vt:lpstr>1.3. Les estructures grupals</vt:lpstr>
      <vt:lpstr>1.4. Rols i lideratge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UF2: Dinamització de grups</dc:title>
  <dc:creator>Montse</dc:creator>
  <cp:lastModifiedBy>Montse Soro Cansado</cp:lastModifiedBy>
  <cp:revision>21</cp:revision>
  <dcterms:created xsi:type="dcterms:W3CDTF">2020-09-14T13:29:11Z</dcterms:created>
  <dcterms:modified xsi:type="dcterms:W3CDTF">2020-12-20T11:40:30Z</dcterms:modified>
</cp:coreProperties>
</file>