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embed/d8uCVsDRk2s?controls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112.gencat.cat/ca/que-fem/consell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NF1  </a:t>
            </a:r>
            <a:r>
              <a:rPr lang="en-US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</a:t>
            </a:r>
            <a:r>
              <a:rPr lang="en-US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una</a:t>
            </a:r>
            <a:r>
              <a:rPr lang="en-US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929618" cy="4357718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r>
              <a:rPr lang="en-US" dirty="0" err="1">
                <a:solidFill>
                  <a:srgbClr val="2980B9"/>
                </a:solidFill>
                <a:latin typeface="Alef"/>
                <a:ea typeface="Alef"/>
                <a:cs typeface="Alef"/>
                <a:sym typeface="Alef"/>
              </a:rPr>
              <a:t>Continguts</a:t>
            </a:r>
            <a:endParaRPr lang="en-US" dirty="0"/>
          </a:p>
          <a:p>
            <a:pPr lvl="0" algn="l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endParaRPr lang="es-ES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lvl="0" algn="l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El sistema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sanitari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i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l'atenció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a les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emergències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lang="es-ES" dirty="0"/>
          </a:p>
          <a:p>
            <a:pPr lvl="0" algn="l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-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L'atenció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sanitària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i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els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primers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auxilis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lang="es-ES" dirty="0"/>
          </a:p>
          <a:p>
            <a:pPr lvl="0" algn="l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-El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marc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legal I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ètic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la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prestació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primers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auxilis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 lang="es-ES" dirty="0"/>
          </a:p>
          <a:p>
            <a:pPr lvl="0" algn="l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-La cadena PAS.</a:t>
            </a:r>
            <a:endParaRPr lang="es-ES" dirty="0"/>
          </a:p>
          <a:p>
            <a:pPr lvl="0" algn="l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2600"/>
            </a:pP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-La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prevenció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en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primers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auxilis</a:t>
            </a:r>
            <a:r>
              <a:rPr lang="es-E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lang="es-E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5861"/>
            <a:ext cx="9144000" cy="607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https://www.youtube.com/watch?v=4w_Oa1vVoJ8.</a:t>
            </a:r>
            <a:endParaRPr lang="en-US" sz="12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endParaRPr lang="en-U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mèdiques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dispositius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encarregats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d'atendre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demandes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d'assistència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d'emergència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establiments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hospitalaris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endParaRPr lang="en-US" dirty="0"/>
          </a:p>
          <a:p>
            <a:pPr marL="44450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tracta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d’un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integrat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un equip de professionals de 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medicina,l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’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infermeria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teleoperadors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gestors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tècnics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transport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com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objectiu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fonamental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donar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resposta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assistencial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urgències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emergències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extrahospitalàries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forma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ràpida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eficient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màxim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qualitat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les 24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hores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365 dies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l’any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22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Formen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part integral del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públic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22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comunitat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autònoma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estableix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model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gestió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22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sol·licitud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d'assistència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rep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través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telèfon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únic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112.</a:t>
            </a:r>
          </a:p>
          <a:p>
            <a:pPr marL="4445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2200"/>
            </a:pP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Organització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model: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22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-Centre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coordinador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rebent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gestionant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d’assistència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donant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resposta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mòbils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ambulàncies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helicòpters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 vehicles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d’atenció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continuada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Xarxa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hospitalària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</a:pPr>
            <a:endParaRPr lang="en-US"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2000"/>
              </a:lnSpc>
              <a:spcBef>
                <a:spcPts val="700"/>
              </a:spcBef>
              <a:buClr>
                <a:srgbClr val="000000"/>
              </a:buClr>
              <a:buSzPts val="1100"/>
            </a:pPr>
            <a:endParaRPr lang="en-US" dirty="0"/>
          </a:p>
        </p:txBody>
      </p:sp>
      <p:pic>
        <p:nvPicPr>
          <p:cNvPr id="9" name="Google Shape;102;p1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215206" y="500042"/>
            <a:ext cx="1714512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5861"/>
            <a:ext cx="9144000" cy="580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2600"/>
            </a:pP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L’actuació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d’emergències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encaminada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aconseguir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objectius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2600"/>
            </a:pP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següents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dirty="0"/>
          </a:p>
          <a:p>
            <a:pPr marL="444500" lvl="0" indent="-323850">
              <a:lnSpc>
                <a:spcPct val="101000"/>
              </a:lnSpc>
              <a:buClr>
                <a:srgbClr val="000000"/>
              </a:buClr>
              <a:buSzPts val="2600"/>
            </a:pP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2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Disminuir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mortalitat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2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Reduir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nombre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seqüeles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greus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irreversibles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2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Disminuir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incidència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complicacions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secundàries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2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Millorar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pronòstic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l’evolució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lesions de les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99000"/>
              </a:lnSpc>
              <a:spcBef>
                <a:spcPts val="700"/>
              </a:spcBef>
              <a:buClr>
                <a:srgbClr val="000000"/>
              </a:buClr>
              <a:buSzPts val="2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Disminuir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temps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d’hospitalització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permetre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reinserció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laboral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ràpida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99000"/>
              </a:lnSpc>
              <a:spcBef>
                <a:spcPts val="1000"/>
              </a:spcBef>
              <a:buClr>
                <a:srgbClr val="000000"/>
              </a:buClr>
              <a:buSzPts val="2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Optimitzar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tot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adequant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ofereixen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institucions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1000"/>
              </a:spcBef>
              <a:buClr>
                <a:srgbClr val="000000"/>
              </a:buClr>
              <a:buSzPts val="2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coordinació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eficient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endParaRPr lang="en-US" sz="12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endParaRPr lang="en-U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</a:pPr>
            <a:endParaRPr lang="en-US"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2000"/>
              </a:lnSpc>
              <a:spcBef>
                <a:spcPts val="700"/>
              </a:spcBef>
              <a:buClr>
                <a:srgbClr val="000000"/>
              </a:buClr>
              <a:buSzPts val="1100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5861"/>
            <a:ext cx="9144000" cy="490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</a:pPr>
            <a:r>
              <a:rPr lang="en-US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Protocol </a:t>
            </a:r>
            <a:r>
              <a:rPr lang="en-US" b="1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d'atenció</a:t>
            </a:r>
            <a:r>
              <a:rPr lang="en-US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b="1" dirty="0"/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Detecció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l'emergència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classifiquen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trucada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segons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tipus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d’incident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També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poden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localitzar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incidència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un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mapa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gràcies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informàtica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necessitats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d'atenció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Assignació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avisen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adequats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ambulància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emergències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mèdiques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mossos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d’esquadra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seguretat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bombers per a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extinció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d’incendis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altres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incidències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salvament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com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agents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rurals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Desplaçament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fins al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lloc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sinistre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-Transport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Transferència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centre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hospitalari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endParaRPr lang="en-U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</a:pPr>
            <a:endParaRPr lang="en-US"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2000"/>
              </a:lnSpc>
              <a:spcBef>
                <a:spcPts val="700"/>
              </a:spcBef>
              <a:buClr>
                <a:srgbClr val="000000"/>
              </a:buClr>
              <a:buSzPts val="1100"/>
            </a:pPr>
            <a:endParaRPr lang="en-US" dirty="0"/>
          </a:p>
        </p:txBody>
      </p:sp>
      <p:pic>
        <p:nvPicPr>
          <p:cNvPr id="9" name="Google Shape;1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7752" y="5286388"/>
            <a:ext cx="3000364" cy="157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5357826"/>
            <a:ext cx="3214710" cy="15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5861"/>
            <a:ext cx="9144000" cy="150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buClr>
                <a:srgbClr val="2980B9"/>
              </a:buClr>
              <a:buSzPts val="2200"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</a:pPr>
            <a:endParaRPr lang="en-US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</a:pPr>
            <a:endParaRPr lang="en-US"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2000"/>
              </a:lnSpc>
              <a:spcBef>
                <a:spcPts val="700"/>
              </a:spcBef>
              <a:buClr>
                <a:srgbClr val="000000"/>
              </a:buClr>
              <a:buSzPts val="1100"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0" y="2167629"/>
            <a:ext cx="5429256" cy="401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 algn="ctr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persona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usuària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seleccionat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l’opció</a:t>
            </a:r>
            <a:endParaRPr lang="en-US" sz="2000" dirty="0"/>
          </a:p>
          <a:p>
            <a:pPr marL="444500" lvl="0" indent="-323850" algn="ctr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convenient pot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escollir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diverses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situacions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endParaRPr lang="en-US" sz="2000" dirty="0"/>
          </a:p>
          <a:p>
            <a:pPr marL="444500" lvl="0" indent="-323850" algn="ctr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exemple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maltractaments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agressions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lang="en-US" sz="2000" dirty="0"/>
          </a:p>
          <a:p>
            <a:pPr marL="444500" lvl="0" indent="-323850" algn="ctr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suïcidis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accidents,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incendis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malalties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... </a:t>
            </a:r>
            <a:endParaRPr lang="en-US" sz="2000" dirty="0"/>
          </a:p>
          <a:p>
            <a:pPr marL="444500" lvl="0" indent="-323850" algn="ctr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aquesta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també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millora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2000" dirty="0"/>
          </a:p>
          <a:p>
            <a:pPr marL="444500" lvl="0" indent="-323850" algn="ctr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l’autonomia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sordes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https://www.youtube.com/embed/d8uCVsDRk2s?controls=1</a:t>
            </a:r>
            <a:endParaRPr lang="en-US" dirty="0"/>
          </a:p>
        </p:txBody>
      </p:sp>
      <p:pic>
        <p:nvPicPr>
          <p:cNvPr id="1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8" y="1142983"/>
            <a:ext cx="3143272" cy="457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1125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primers</a:t>
            </a:r>
            <a:r>
              <a:rPr lang="es-ES" sz="18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s-E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conductes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d'ajuda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 cures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inicials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que es proporcionen a persones que han 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sofert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lesions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malaltia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sobtada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522287" lvl="0" indent="-323849">
              <a:lnSpc>
                <a:spcPct val="1125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600"/>
              <a:buNone/>
            </a:pP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 presta personal no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el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lloc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succés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522287" lvl="0" indent="-323849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600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1600"/>
              <a:buNone/>
            </a:pPr>
            <a:r>
              <a:rPr lang="es-ES" sz="18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Objectius</a:t>
            </a:r>
            <a:r>
              <a:rPr lang="es-E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s-ES" sz="1800" dirty="0"/>
          </a:p>
          <a:p>
            <a:pPr marL="522287" lvl="0" indent="-323849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Preservar la vida de la víctima.</a:t>
            </a:r>
            <a:endParaRPr lang="es-ES" sz="1800" dirty="0"/>
          </a:p>
          <a:p>
            <a:pPr marL="522287" lvl="0" indent="-323849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Alleujar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sofriment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522287" lvl="0" indent="-323849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Prevenir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l'aparició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danys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522287" lvl="0" indent="-323849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Afavorir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seva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recuperació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522287" lvl="0" indent="-323849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Assegurar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s-E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trasllat</a:t>
            </a:r>
            <a:r>
              <a:rPr lang="es-E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víctima</a:t>
            </a: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2167629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Google Shape;13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570" y="3714752"/>
            <a:ext cx="30607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45000"/>
              </a:lnSpc>
              <a:spcBef>
                <a:spcPts val="0"/>
              </a:spcBef>
              <a:buClr>
                <a:srgbClr val="000000"/>
              </a:buClr>
              <a:buSzPts val="4000"/>
              <a:buNone/>
            </a:pPr>
            <a:r>
              <a:rPr lang="en-US" sz="12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Normes</a:t>
            </a:r>
            <a:r>
              <a:rPr lang="en-US" sz="12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generals </a:t>
            </a:r>
            <a:r>
              <a:rPr lang="en-US" sz="12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d’actuació</a:t>
            </a:r>
            <a:r>
              <a:rPr lang="en-US" sz="12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1.No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retardar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dificultar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l’acció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personal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especialitzat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1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2.No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d’improvisar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mai</a:t>
            </a:r>
            <a:endParaRPr lang="en-US" sz="1200" dirty="0"/>
          </a:p>
          <a:p>
            <a:pPr marL="522287" lvl="0" indent="-323849">
              <a:lnSpc>
                <a:spcPct val="116000"/>
              </a:lnSpc>
              <a:spcBef>
                <a:spcPts val="1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3.S’ha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conservar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calma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serenitat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rapidesa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Val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perdre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minut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pensant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imprudentment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Això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implica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sense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perdre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temps,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però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tranquil</a:t>
            </a:r>
            <a:r>
              <a:rPr lang="en-US" sz="1200" b="0" i="0" u="none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·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litat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Neutralitzar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causa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l’accident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evitar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-ne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d’altres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Tranquil</a:t>
            </a:r>
            <a:r>
              <a:rPr lang="en-US" sz="1200" b="0" i="0" u="none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·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litzar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Impedir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aglomeracions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Cercar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ajuda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necessari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d’observar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molt,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tocar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poc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decidir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cal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4.Valorar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1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5.Examinar sense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brusquedat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veure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10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persona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cal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hem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200" dirty="0"/>
          </a:p>
          <a:p>
            <a:pPr marL="522287" lvl="0" indent="-323849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32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6.Cal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organitzar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transport</a:t>
            </a:r>
            <a:endParaRPr lang="en-US" sz="12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42" y="4071942"/>
            <a:ext cx="3565525" cy="256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cadena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d'assistència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r>
              <a:rPr lang="en-US" sz="20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Primer </a:t>
            </a:r>
            <a:r>
              <a:rPr lang="en-US" sz="20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2000" b="0" i="1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2000" b="0" i="1" u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Primers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Té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possibles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finals: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Problemes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lleus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solucionen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Problemes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greus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requereixen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addicional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Trasllat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centre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Trucada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061.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Problemes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amenacin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vida</a:t>
            </a:r>
            <a:r>
              <a:rPr lang="en-US" sz="20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la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Trucada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112.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1300"/>
              </a:spcBef>
              <a:buClr>
                <a:srgbClr val="000000"/>
              </a:buClr>
              <a:buSzPts val="1600"/>
              <a:buNone/>
            </a:pPr>
            <a:r>
              <a:rPr lang="en-US" sz="20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Segon</a:t>
            </a:r>
            <a:r>
              <a:rPr lang="en-US" sz="20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20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Requereix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professional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pels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equips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20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Tercer</a:t>
            </a:r>
            <a:r>
              <a:rPr lang="en-US" sz="20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Requereix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professional en el centre </a:t>
            </a:r>
            <a:r>
              <a:rPr lang="en-US" sz="20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hospitalari</a:t>
            </a:r>
            <a:r>
              <a:rPr lang="en-US" sz="20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cadena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d'assistència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" name="Google Shape;1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2428868"/>
            <a:ext cx="8715436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cadena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d'assistència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" name="Google Shape;1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2344736"/>
            <a:ext cx="8501121" cy="344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marc legal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ètic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19137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19137" lvl="0" indent="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L’article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del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nostre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Codi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civil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estableix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ignorància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excusa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compliment.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afirmació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vol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dir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malgrat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persona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sàpiga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existeix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normativa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això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excusa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s’incompleixi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719137" lvl="0" indent="-3174">
              <a:lnSpc>
                <a:spcPct val="116000"/>
              </a:lnSpc>
              <a:spcBef>
                <a:spcPts val="10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referència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nostra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responsabilitat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ètica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professional,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molt possible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anem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prestar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fem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algunes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preguntes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com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0" lvl="0" indent="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      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passa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atenc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aquesta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mor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passa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atenc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persona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necessita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assistència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urgent?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demanar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permís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abans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d’ajudar</a:t>
            </a:r>
            <a:r>
              <a:rPr lang="en-US" sz="1800" b="0" i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-la?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19137" lvl="0" indent="-3174">
              <a:lnSpc>
                <a:spcPct val="116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preguntes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molt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importants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marquen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aspectes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legals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concret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hi ha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aspectes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bàsics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compte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una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786454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-US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defineix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com el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conjunt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recursos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públics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privats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)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disposa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país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atendre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necessitats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població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0" lvl="0" indent="0" algn="just">
              <a:lnSpc>
                <a:spcPct val="116000"/>
              </a:lnSpc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14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juny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1990, el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Parlament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Catalunya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aprovar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Llei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d’ordenació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Catalunya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(LOSC)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com 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traspàs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transferències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matèria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l’any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1981,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responent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necessitat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d’ordenar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planificar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gestionar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català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0" lvl="0" indent="0" algn="just">
              <a:lnSpc>
                <a:spcPct val="116000"/>
              </a:lnSpc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L’1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1991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entrar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funcionament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</a:t>
            </a:r>
            <a:r>
              <a:rPr lang="en-US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Català</a:t>
            </a:r>
            <a:r>
              <a:rPr lang="en-US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Salut (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Catsalut</a:t>
            </a:r>
            <a:r>
              <a:rPr lang="en-US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creat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la LOSC, que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l’eix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d’ordenació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Catalunya.</a:t>
            </a:r>
            <a:endParaRPr lang="en-US" dirty="0"/>
          </a:p>
          <a:p>
            <a:pPr marL="0" lvl="0" indent="0" algn="just">
              <a:lnSpc>
                <a:spcPct val="116000"/>
              </a:lnSpc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tracta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d’un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mixt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recursos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ser: </a:t>
            </a:r>
            <a:endParaRPr lang="en-US" dirty="0"/>
          </a:p>
          <a:p>
            <a:pPr marL="0" lvl="0" indent="0" algn="just">
              <a:lnSpc>
                <a:spcPct val="112000"/>
              </a:lnSpc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Públics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finançats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mitjançant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impostos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0" lvl="0" indent="0" algn="just">
              <a:lnSpc>
                <a:spcPct val="116000"/>
              </a:lnSpc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Concertats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privats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acords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l’Administració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0" lvl="0" indent="0" algn="just">
              <a:lnSpc>
                <a:spcPct val="116000"/>
              </a:lnSpc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Privats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on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paga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pacient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bé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cada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acte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mèdic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bé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primes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mensuals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entitats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asseguradores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marc legal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ètic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19137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L'obligació</a:t>
            </a:r>
            <a:r>
              <a:rPr lang="en-U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ètica</a:t>
            </a:r>
            <a:r>
              <a:rPr lang="en-US" sz="18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legal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d'actuar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Deure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ètic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d'ajudar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qui ho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atès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deure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solidaritat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motiu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penalitza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aquelles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ajuden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qui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(Article 195 ).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Article 195.1: Qui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socorri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desamparada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manifest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pugui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sense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tercers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de ser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castigat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multa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3 a 12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Article 195.2: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tingui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sempre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ajuda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contrari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multa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3 a 12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mesos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Article 195.3: Si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un accident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ocasionat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qui ha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omès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l’auxili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6 a 18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l’accident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causa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d’imprudència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6mesos a 4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anys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1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Obligació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legal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d'atendre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necessiten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marc legal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ètic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necessitat</a:t>
            </a:r>
            <a:r>
              <a:rPr lang="en-U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d'obtenir</a:t>
            </a:r>
            <a:r>
              <a:rPr lang="en-U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consentiment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És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obligatori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permís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a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abans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manipular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tocar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(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sempre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reuneixi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requisits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preferir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l’atengui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personal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qualificat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requisits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persona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sigui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major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d'edat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Estigui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plena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possessió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seves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facultats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mentals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entendre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passant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1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negativa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ha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-se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davant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testimonis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bé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fer-li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signar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document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1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compleix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requisits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aplicarem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responsabilitat</a:t>
            </a:r>
            <a:r>
              <a:rPr lang="en-US" sz="18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legal </a:t>
            </a:r>
            <a:r>
              <a:rPr lang="en-US" sz="1800" b="0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les </a:t>
            </a:r>
            <a:r>
              <a:rPr lang="en-US" sz="1800" b="0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Responsabilitat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coneixements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davant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intervenció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relació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nostra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capacitació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així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doncs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exigent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un/a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metge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un/a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d’infermeria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exigent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un/a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d’infermeria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un/a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educador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infantil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ciutadà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ha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tingut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formació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assumir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marc legal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ètic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 algn="ctr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regla</a:t>
            </a:r>
            <a:r>
              <a:rPr lang="en-US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mal;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tan sols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allò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sabem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sempre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112)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sabem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ajudar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Mai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assumir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cal </a:t>
            </a:r>
            <a:r>
              <a:rPr lang="en-US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assumir</a:t>
            </a:r>
            <a:r>
              <a:rPr lang="en-US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" name="Google Shape;1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787" y="2143116"/>
            <a:ext cx="7358114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100"/>
              </a:spcBef>
              <a:buClr>
                <a:srgbClr val="2980B9"/>
              </a:buClr>
              <a:buSzPts val="96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Protegir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2100"/>
              </a:spcBef>
              <a:buClr>
                <a:srgbClr val="000000"/>
              </a:buClr>
              <a:buSzPts val="9600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Prioritzar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mesures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protecció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pròpia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Analitzar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l'entorn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Valorar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possibles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Prendre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mesures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adequades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evitar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-los.</a:t>
            </a:r>
            <a:endParaRPr lang="en-US" sz="16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Treballar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un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entorn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evitar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infeccions.Rentar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-se les mans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servir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mesures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6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d’autoprotecció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personal, com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guants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d’un sol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ús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possible.</a:t>
            </a:r>
            <a:endParaRPr lang="en-US" sz="16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Evitar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entrar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contacte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sang,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secrecions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fluids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biològics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materials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contaminats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desconeguts.Procurar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tossir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endParaRPr lang="en-US" sz="16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esternudar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obertes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Protegir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zona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perillosa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portar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zona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segura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no cal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moure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podrà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senyalitzar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zona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D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eterminar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possibles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existents 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l’escenari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9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exemple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en un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desmai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carrer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senyalitzar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zona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evitar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atropellaments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Protegir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altres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1600" b="1" i="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6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" name="Google Shape;1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688" y="928670"/>
            <a:ext cx="326231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r>
              <a:rPr lang="en-US" sz="16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Avisar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2970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On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 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 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112 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través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l'aplicació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My112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970"/>
              <a:buNone/>
            </a:pP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Quina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cal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donar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800" dirty="0"/>
          </a:p>
          <a:p>
            <a:pPr marL="444500" lvl="0" indent="-323850">
              <a:lnSpc>
                <a:spcPct val="102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r>
              <a:rPr lang="en-US" sz="1800" b="0" i="1" u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Què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descripció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succés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2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r>
              <a:rPr lang="en-US" sz="1800" b="0" i="1" u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L'hora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succeït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s'ha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detectat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2000"/>
              </a:lnSpc>
              <a:spcBef>
                <a:spcPts val="300"/>
              </a:spcBef>
              <a:buClr>
                <a:srgbClr val="000000"/>
              </a:buClr>
              <a:buSzPts val="6600"/>
              <a:buNone/>
            </a:pPr>
            <a:r>
              <a:rPr lang="en-US" sz="1800" b="0" i="1" u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L'adreça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localització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2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r>
              <a:rPr lang="en-US" sz="1800" b="0" i="1" u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Característiques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ts val="6600"/>
              <a:buNone/>
            </a:pPr>
            <a:r>
              <a:rPr lang="en-US" sz="1800" b="0" i="1" u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succés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gravetat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associats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2970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 cal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donar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calma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tranquil·litat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precisió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preguntes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formulin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ctr">
              <a:spcBef>
                <a:spcPts val="7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precisa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facilitarà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l'ajuda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arribi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rapidesa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mitjans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adequat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100"/>
              </a:spcBef>
              <a:buClr>
                <a:srgbClr val="2980B9"/>
              </a:buClr>
              <a:buSzPts val="96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6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214554"/>
            <a:ext cx="5429256" cy="69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</a:pPr>
            <a:endParaRPr lang="en-US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" name="Google Shape;19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60" y="1071546"/>
            <a:ext cx="3143240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Avisar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6600"/>
              <a:buNone/>
            </a:pP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Abans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feu-vos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següents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preguntes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1.Hi ha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mort per a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800" dirty="0"/>
          </a:p>
          <a:p>
            <a:pPr marL="444500" lvl="0" indent="-323850">
              <a:lnSpc>
                <a:spcPct val="116000"/>
              </a:lnSpc>
              <a:spcBef>
                <a:spcPts val="4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2.Si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porto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un hospital,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camí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empitjorar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seva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3.Puc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causar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movent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aconsella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personal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SEM?</a:t>
            </a: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66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6600"/>
              <a:buNone/>
            </a:pP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podeu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fins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arribi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l’ambulància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800" dirty="0"/>
          </a:p>
          <a:p>
            <a:pPr marL="444500" lvl="0" indent="-323850">
              <a:lnSpc>
                <a:spcPct val="116000"/>
              </a:lnSpc>
              <a:spcBef>
                <a:spcPts val="7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l’operador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metge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metgessa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atén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telèfon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dóna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instruccions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-les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marxa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mogueu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6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hi ha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algú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vosaltres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surti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l’ambulància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6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6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Avisar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6600"/>
              <a:buNone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d’urgència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trucar</a:t>
            </a:r>
            <a:r>
              <a:rPr lang="en-US" sz="1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</a:t>
            </a:r>
            <a:r>
              <a:rPr lang="en-US" sz="1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061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66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urgència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mèdica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centre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(CAP)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correspongui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horari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habitual,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continuada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(CUAP),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funcionament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durant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hores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algú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tingui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cregui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urgent,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Departament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recomana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truqui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primer al 061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CatSalut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telèfon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gestionat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professionals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assessorar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proposar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resposta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adequada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plantejat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sentit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pot:</a:t>
            </a:r>
            <a:endParaRPr lang="en-US" sz="1400" dirty="0"/>
          </a:p>
          <a:p>
            <a:pPr marL="444500" lvl="0" indent="-323850" algn="just"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spcBef>
                <a:spcPts val="60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Adreçar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un centre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adequat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gravetat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spcBef>
                <a:spcPts val="100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Orientar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tractament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spcBef>
                <a:spcPts val="100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Enviar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personal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mèdic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casa 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través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domiciliària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spcBef>
                <a:spcPts val="100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Enviar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ambulància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tracti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urgència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hagi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ser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atesa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forma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immediata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spcBef>
                <a:spcPts val="10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spcBef>
                <a:spcPts val="100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061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CatSalut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Respon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suposar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estalvi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desplaçaments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temps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d’espera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innecessaris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Avisar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9962" y="2000240"/>
            <a:ext cx="6888186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Avisar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25" y="2000240"/>
            <a:ext cx="8434417" cy="464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NF1 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una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856000" cy="5472000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4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287" lvl="0" indent="-323849">
              <a:lnSpc>
                <a:spcPct val="113000"/>
              </a:lnSpc>
              <a:spcBef>
                <a:spcPts val="900"/>
              </a:spcBef>
              <a:buClr>
                <a:srgbClr val="000000"/>
              </a:buClr>
              <a:buSzPts val="3600"/>
              <a:buNone/>
            </a:pP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El </a:t>
            </a:r>
            <a:r>
              <a:rPr lang="en-US" b="1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Servei</a:t>
            </a:r>
            <a:r>
              <a:rPr lang="en-US" b="1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català</a:t>
            </a:r>
            <a:r>
              <a:rPr lang="en-US" b="1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la Salut (CATSALUT)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és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l’organisme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public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encarregat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del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sistema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prestacions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sanitàries</a:t>
            </a:r>
            <a:r>
              <a:rPr lang="en-US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de Catalunya.</a:t>
            </a:r>
          </a:p>
          <a:p>
            <a:pPr marL="522287" lvl="0" indent="-323849">
              <a:lnSpc>
                <a:spcPct val="113000"/>
              </a:lnSpc>
              <a:spcBef>
                <a:spcPts val="900"/>
              </a:spcBef>
              <a:buClr>
                <a:srgbClr val="000000"/>
              </a:buClr>
              <a:buSzPts val="3600"/>
              <a:buNone/>
            </a:pP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La seva </a:t>
            </a:r>
            <a:r>
              <a:rPr lang="en-US" b="1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missió</a:t>
            </a:r>
            <a:r>
              <a:rPr lang="en-US" b="1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és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garantir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una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atenció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sanitaria de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cobertura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pública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a tots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els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ciuradans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i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ciutadanes</a:t>
            </a:r>
            <a:r>
              <a:rPr lang="en-US" b="0" i="0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Catalunya.</a:t>
            </a:r>
          </a:p>
          <a:p>
            <a:pPr marL="522287" lvl="0" indent="-323849">
              <a:lnSpc>
                <a:spcPct val="113000"/>
              </a:lnSpc>
              <a:spcBef>
                <a:spcPts val="900"/>
              </a:spcBef>
              <a:buClr>
                <a:srgbClr val="000000"/>
              </a:buClr>
              <a:buSzPts val="3600"/>
              <a:buNone/>
            </a:pPr>
            <a:r>
              <a:rPr lang="en-US" b="0" i="0" u="sng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És</a:t>
            </a:r>
            <a:r>
              <a:rPr lang="en-US" b="0" i="0" u="sng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un </a:t>
            </a:r>
            <a:r>
              <a:rPr lang="en-US" b="1" i="0" u="sng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sistema</a:t>
            </a:r>
            <a:r>
              <a:rPr lang="en-US" b="1" i="0" u="sng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1" i="0" u="sng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descentralitzat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:</a:t>
            </a:r>
            <a:endParaRPr lang="en-US" sz="4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287" lvl="0" indent="-323849">
              <a:lnSpc>
                <a:spcPct val="113000"/>
              </a:lnSpc>
              <a:spcBef>
                <a:spcPts val="800"/>
              </a:spcBef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Els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serveis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salut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que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presta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l'Administració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l'Estat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lang="en-US" dirty="0"/>
          </a:p>
          <a:p>
            <a:pPr marL="522287" lvl="0" indent="-323849">
              <a:lnSpc>
                <a:spcPct val="113000"/>
              </a:lnSpc>
              <a:spcBef>
                <a:spcPts val="600"/>
              </a:spcBef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Els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serveis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salut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les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comunitats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autònomes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:</a:t>
            </a:r>
            <a:endParaRPr lang="en-US" dirty="0"/>
          </a:p>
          <a:p>
            <a:pPr marL="522287" lvl="0" indent="-323849">
              <a:lnSpc>
                <a:spcPct val="113000"/>
              </a:lnSpc>
              <a:spcBef>
                <a:spcPts val="600"/>
              </a:spcBef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Prestacions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la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cartera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serveis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sanitaris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lang="en-US" dirty="0"/>
          </a:p>
          <a:p>
            <a:pPr marL="522287" lvl="0" indent="-323849">
              <a:lnSpc>
                <a:spcPct val="113000"/>
              </a:lnSpc>
              <a:spcBef>
                <a:spcPts val="200"/>
              </a:spcBef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Xarxa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centres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,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serveis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i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establiments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sanitaris</a:t>
            </a:r>
            <a:r>
              <a:rPr lang="en-US" b="0" i="0" u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lang="en-US" dirty="0"/>
          </a:p>
          <a:p>
            <a:pPr marL="522287" lvl="0" indent="-323849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ts val="5400"/>
              <a:buNone/>
            </a:pPr>
            <a:endParaRPr lang="en-US" sz="4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287" lvl="0" indent="-323849">
              <a:lnSpc>
                <a:spcPct val="113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r>
              <a:rPr lang="en-US" b="1" i="0" u="sng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Universalitat</a:t>
            </a:r>
            <a:r>
              <a:rPr lang="en-US" b="1" i="0" u="sng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sng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de </a:t>
            </a:r>
            <a:r>
              <a:rPr lang="en-US" b="0" i="0" u="sng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l'atenció</a:t>
            </a:r>
            <a:r>
              <a:rPr lang="en-US" b="0" i="0" u="sng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b="0" i="0" u="sng" dirty="0" err="1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sanitària</a:t>
            </a:r>
            <a:r>
              <a:rPr lang="en-US" b="0" i="0" u="sng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lang="en-US" dirty="0"/>
          </a:p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-US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Google Shape;4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0000">
            <a:off x="7515093" y="4726785"/>
            <a:ext cx="1377950" cy="16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Socórrer</a:t>
            </a: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Mantenir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calma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tranquil·litzar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comunicant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l’ajuda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camí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Realitzar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determinar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quines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necessita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Cal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reconèixer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vitals: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Parlar-li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fer-li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petites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sacsejades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veure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Comprovar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respira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Prestar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necessàries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Deixar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persona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posició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còmoda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segura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mourem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cap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Sobretot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molt important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esperar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arribin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d’emergència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atendre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així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ajudem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realment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29;p30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929454" y="928670"/>
            <a:ext cx="2214546" cy="190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6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Exemple</a:t>
            </a:r>
            <a: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Imagineu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ciclista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atropellat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moto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un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carrer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centre de Barcelona.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posaríem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marxa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conducta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PAS:</a:t>
            </a:r>
            <a:endParaRPr lang="en-US" sz="1600" dirty="0"/>
          </a:p>
          <a:p>
            <a:pPr marL="444500" lvl="0" indent="-323850">
              <a:lnSpc>
                <a:spcPct val="93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Protegir</a:t>
            </a:r>
            <a:r>
              <a:rPr lang="en-US" sz="1600" b="1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senyalitzar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perquè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cotxes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desviïn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lloc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l’emergència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Si la persona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presencia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l’accident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cotxe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s’autoprotegirà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d’aquesta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manera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en-US" sz="1600" dirty="0"/>
          </a:p>
          <a:p>
            <a:pPr marL="444500" lvl="0" indent="-32385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Aparcant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 vehicle al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possible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posant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-se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l’armilla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reflectant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abans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sortir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cotxe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94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323850">
              <a:lnSpc>
                <a:spcPct val="94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Protegir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lloc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l’accident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encenent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llums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d’emergència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de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posició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vehicle.</a:t>
            </a:r>
            <a:endParaRPr lang="en-US" sz="1600" dirty="0"/>
          </a:p>
          <a:p>
            <a:pPr marL="444500" lvl="0" indent="-323850">
              <a:lnSpc>
                <a:spcPct val="93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Avisar</a:t>
            </a:r>
            <a:r>
              <a:rPr lang="en-US" sz="1600" b="1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trucar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112 o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algú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proper ho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donar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totes les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dades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demani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 112:</a:t>
            </a:r>
            <a:endParaRPr lang="en-US" sz="1600" dirty="0"/>
          </a:p>
          <a:p>
            <a:pPr marL="444500" lvl="0" indent="-323850">
              <a:lnSpc>
                <a:spcPct val="94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Localització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lloc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l’accident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94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nombre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ferits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94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quin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troben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94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Característiques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nombre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vehicles.</a:t>
            </a:r>
            <a:endParaRPr lang="en-US" sz="1600" dirty="0"/>
          </a:p>
          <a:p>
            <a:pPr marL="444500" lvl="0" indent="-323850">
              <a:lnSpc>
                <a:spcPct val="94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esperar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donin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conformitat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de la central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abans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penjar</a:t>
            </a:r>
            <a:r>
              <a:rPr lang="en-US" sz="16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6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Exemple</a:t>
            </a:r>
            <a: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situació</a:t>
            </a:r>
            <a:r>
              <a:rPr lang="en-US" sz="16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Socórrer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hem de ser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conscients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no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mal; per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comprovarem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fent-li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preguntes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petites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saccejades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estigui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conscient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caldrà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parlar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tranquil·litzar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-lo fins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arribin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especialitzats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 molt important,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d’accident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no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moure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dir, no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treure-li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casc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traslladar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pel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teu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compte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No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donar-li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menjar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begudes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medicaments.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Exemples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d’emergències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com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cada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situacióA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pàgina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SEM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d’emergència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Consells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l’autoprotecció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400" b="0" i="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bit.ly/2LUdWHQ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trobareu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sèrie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classificats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grans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blocs: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naturals,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tecnològics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altres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riscos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S’expliquen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detalladament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seves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característiques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mesures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d’autoprotecció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heu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prendre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aconseguir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informats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preparats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l’emergència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aquesta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mateixa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pàgina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trobareu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molts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consells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reconeixement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situacions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autoprotecció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diversos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casos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d’emergències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(fins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tot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idiomes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), com per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exemple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davant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d’un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incendi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casa,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torre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fums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comportament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fum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un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edifici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), un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foc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paella, un ictus, un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infart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agut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miocardi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...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Fases</a:t>
            </a:r>
            <a:r>
              <a:rPr lang="en-US" sz="1800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prestació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Decàleg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per 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l’actuació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800" dirty="0"/>
          </a:p>
          <a:p>
            <a:pPr marL="444500" lvl="0" indent="-32385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endParaRPr lang="en-US" sz="1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1.Mantingues la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serenitat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podràs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actuar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manera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ràpida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coordinada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2.Comença per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general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3.Tingues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cura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teva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seguretat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4.Explora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bé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persona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lesionada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5.Mou-la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molt de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compte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6.Tranquil.litza la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víctima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7.Mantingues la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seva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temperatura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corporal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8.No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donis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menjar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beguda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9.Fes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rebi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mèdica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10.Accepta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teus</a:t>
            </a:r>
            <a:r>
              <a:rPr lang="en-US" sz="180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límits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prevenció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endParaRPr lang="en-US" sz="1800" dirty="0"/>
          </a:p>
          <a:p>
            <a:pPr marL="444500" lvl="0" indent="-323850">
              <a:lnSpc>
                <a:spcPct val="1125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6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d'urgències</a:t>
            </a:r>
            <a:r>
              <a:rPr lang="en-US" sz="16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petit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armari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guarden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utensilis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medicaments per 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atendre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urgències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senzilles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signes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símptomes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lleus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probable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puguin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un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entorn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determinat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125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1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Assortiment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segons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12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proximitat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l'accessibilitat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professional.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-Les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urgències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s'espera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atendre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17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coneixements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socorrisme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qui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hagin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d'usar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-ho,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10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-El material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d'estar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ordenat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bon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 algn="just"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6000"/>
              </a:lnSpc>
              <a:spcBef>
                <a:spcPts val="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tenir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l’abast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infants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protegida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llum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fred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calor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humitat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contingut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conservi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bon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per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tant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no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adequat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tenir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cuina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al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bany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5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9388" y="3429000"/>
            <a:ext cx="2357422" cy="157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prevenció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6000"/>
              </a:lnSpc>
              <a:spcBef>
                <a:spcPts val="10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Què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 ha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d’haver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tenir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compte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depenent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finalitat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contingut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variarà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Així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en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hi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haurà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600" dirty="0"/>
          </a:p>
          <a:p>
            <a:pPr marL="444500" lvl="0" indent="-323850">
              <a:lnSpc>
                <a:spcPct val="99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Aspirina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i/o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ibuprofèn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i/o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paracetamol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(hi ha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diversitat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d’opinions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contenir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no medicaments).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Guants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d’un sol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ús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Algun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producte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alleugerir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coïssor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picades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d’insecte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Termòmetre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(no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utilitzar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termòmetres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mercuri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conèixer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intensitat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febre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Material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cura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44500" lvl="0" indent="-323850">
              <a:lnSpc>
                <a:spcPct val="116000"/>
              </a:lnSpc>
              <a:spcBef>
                <a:spcPts val="7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Gases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estèrils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possible, en bosses individuals)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comprimir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cobrir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16000"/>
              </a:lnSpc>
              <a:spcBef>
                <a:spcPts val="2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Benes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mides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(5, 7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10 cm)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subjectar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gases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estèrils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cobreixen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Esparadrap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preferiblement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antial</a:t>
            </a:r>
            <a:r>
              <a:rPr lang="en-US" sz="1800" b="0" i="0" u="none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·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lèrgic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subjectar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gases o les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benes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cobreix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Tiretes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cobrir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lleus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poc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extenses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Tisores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punta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rodona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pinces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petites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extreure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cossos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estranys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Sabó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líquid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neutre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rentar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mans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lleus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Alcohol de 70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graus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desinfectar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material.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Aigua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oxigenada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aturar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hemorràgies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Povidona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iodada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antisèptic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desinfectar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petites.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800"/>
              </a:spcBef>
              <a:buClr>
                <a:srgbClr val="000000"/>
              </a:buClr>
              <a:buSzPts val="1100"/>
              <a:buNone/>
            </a:pP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Convé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també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tenir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sempre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bossa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gel al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congelador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aplicar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inflamació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picades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d’insectes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2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meduses</a:t>
            </a:r>
            <a:r>
              <a:rPr lang="en-US" sz="12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...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prevenció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Què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hi ha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d’haver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2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Medicaments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caducats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Medicaments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receptats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molt temps.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Medicaments en mal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Solucions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extemporànies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aquella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per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seva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poca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estabilitat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prepara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el moment de ser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administrada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7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Medicaments sense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prospecte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envàs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original.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Fórmules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magistrals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sense data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caducitat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Col</a:t>
            </a:r>
            <a:r>
              <a:rPr lang="en-US" sz="2800" b="0" i="0" u="none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·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liris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oberts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Termòmetre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funcioni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1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Tisores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pinces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rovellades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prevenció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escolar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6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contingut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mateix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però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hi ha molt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debat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les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educatius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d’activitats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d’educació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lleure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llars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d’infants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etc., hi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d’estar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presents 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paracetamol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povidona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iodada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 algn="just">
              <a:lnSpc>
                <a:spcPct val="116000"/>
              </a:lnSpc>
              <a:spcBef>
                <a:spcPts val="10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Seguint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recomanacions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Departament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Societat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Catalana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Pediatria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s’ha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inclòs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paracetamol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educatius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Catalunya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Per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administrar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-lo cal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tenir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600" dirty="0"/>
          </a:p>
          <a:p>
            <a:pPr marL="444500" lvl="0" indent="-323850" algn="just">
              <a:lnSpc>
                <a:spcPct val="99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L’autorització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signada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pares, mares o tutors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legals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centre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educatiu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demanar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el moment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inscripció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l’alumne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centre)</a:t>
            </a:r>
            <a:endParaRPr lang="en-US" sz="1600" dirty="0"/>
          </a:p>
          <a:p>
            <a:pPr marL="444500" lvl="0" indent="-323850" algn="just">
              <a:lnSpc>
                <a:spcPct val="83333"/>
              </a:lnSpc>
              <a:spcBef>
                <a:spcPts val="900"/>
              </a:spcBef>
              <a:buClr>
                <a:srgbClr val="000000"/>
              </a:buClr>
              <a:buSzPts val="18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Seguir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recomanacions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d’ús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elaborades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la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Societat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Catalana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Pediatria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departaments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d’Ensenyament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Generalitat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Catalunya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Per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poder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administrar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medicaments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alumnes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sempre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sigui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imprescindible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-ho en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horari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lectiu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cal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pares, mares o tutors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legals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aportin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informe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metge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on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consti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nom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l’alumne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el nom del medicament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de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prendre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seva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pauta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d’administració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6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prevenció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escolar</a:t>
            </a:r>
            <a:endParaRPr lang="en-US" sz="1600" dirty="0"/>
          </a:p>
          <a:p>
            <a:pPr marL="444500" lvl="0" indent="-323850" algn="just">
              <a:lnSpc>
                <a:spcPct val="116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Respecte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debat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l’ús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povidona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detractors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donen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com a arguments: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possible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</a:t>
            </a:r>
            <a:r>
              <a:rPr lang="en-US" sz="1400" b="0" i="0" u="none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·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lèrgia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iode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lnSpc>
                <a:spcPct val="99000"/>
              </a:lnSpc>
              <a:spcBef>
                <a:spcPts val="600"/>
              </a:spcBef>
              <a:buClr>
                <a:srgbClr val="000000"/>
              </a:buClr>
              <a:buSzPts val="18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povidona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dificultar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metge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visitarà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l’observació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4000"/>
              </a:lnSpc>
              <a:spcBef>
                <a:spcPts val="160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hi ha cap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normativa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especifiqui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pot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administrar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no,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però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Clínica</a:t>
            </a:r>
            <a:r>
              <a:rPr lang="en-US"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Universitaria</a:t>
            </a:r>
            <a:r>
              <a:rPr lang="en-US"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Navarra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aconsella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evitar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ús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grans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obertes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recomana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utilitzar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-la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nadons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També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contraindicat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</a:t>
            </a:r>
            <a:r>
              <a:rPr lang="en-US" sz="1400" b="0" i="0" u="none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·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lèrgiques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iode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44500" lvl="0" indent="-323850" algn="just">
              <a:lnSpc>
                <a:spcPct val="101000"/>
              </a:lnSpc>
              <a:spcBef>
                <a:spcPts val="110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Povidona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nens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pas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nadons</a:t>
            </a:r>
            <a:endParaRPr lang="en-US" sz="1400" dirty="0"/>
          </a:p>
          <a:p>
            <a:pPr marL="444500" lvl="0" indent="-323850" algn="just">
              <a:lnSpc>
                <a:spcPct val="127000"/>
              </a:lnSpc>
              <a:spcBef>
                <a:spcPts val="800"/>
              </a:spcBef>
              <a:buClr>
                <a:srgbClr val="000000"/>
              </a:buClr>
              <a:buSzPts val="16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Societat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Catalana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Pediatria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publica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article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consells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viatjar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nens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recomana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part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sèrums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rehidratació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hem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portar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minifarmaciola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gases,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desinfectant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ferides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povidona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iodada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clorhexidina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),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termòmetre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antitèrmics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protecció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solar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1400" b="0" i="0" u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factor 50.</a:t>
            </a: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19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8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prevenció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en primers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auxilis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farmaciola</a:t>
            </a:r>
            <a:r>
              <a:rPr lang="en-US" sz="18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7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48" y="2143116"/>
            <a:ext cx="7229475" cy="417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856000" cy="5472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4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-US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393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  <a:buFont typeface="Noto Sans Symbols"/>
              <a:buChar char="●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català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divideix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set regions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sanitàries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delimitades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factors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geogràfics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socioeconòmics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demogràfics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400" dirty="0"/>
          </a:p>
          <a:p>
            <a:pPr marL="431800" lvl="0" indent="-323850">
              <a:lnSpc>
                <a:spcPct val="93000"/>
              </a:lnSpc>
              <a:spcBef>
                <a:spcPts val="1600"/>
              </a:spcBef>
              <a:buClr>
                <a:srgbClr val="000000"/>
              </a:buClr>
              <a:buSzPts val="1665"/>
              <a:buFont typeface="Noto Sans Symbols"/>
              <a:buChar char="●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Compten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dotació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adequada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sanitaris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d'atenció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primària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d'atenció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especialitzada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atendre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necessitats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població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400" dirty="0"/>
          </a:p>
          <a:p>
            <a:pPr marL="431800" lvl="0" indent="-323850">
              <a:lnSpc>
                <a:spcPct val="93000"/>
              </a:lnSpc>
              <a:spcBef>
                <a:spcPts val="1600"/>
              </a:spcBef>
              <a:buClr>
                <a:srgbClr val="000000"/>
              </a:buClr>
              <a:buSzPts val="1665"/>
              <a:buFont typeface="Noto Sans Symbols"/>
              <a:buChar char="●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regió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s'ordena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al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torn, en sectors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sanitaris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agrupen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anomenades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àrees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bàsiques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salut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formades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barris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les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àrees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per un o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municipis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l'àmbit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rural.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856000" cy="5472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4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-US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pic>
        <p:nvPicPr>
          <p:cNvPr id="6" name="Google Shape;6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9300" y="1914525"/>
            <a:ext cx="458470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357158" y="2071679"/>
            <a:ext cx="4429156" cy="191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 algn="ctr">
              <a:lnSpc>
                <a:spcPct val="93000"/>
              </a:lnSpc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català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divideix</a:t>
            </a:r>
            <a:endParaRPr lang="en-US" dirty="0"/>
          </a:p>
          <a:p>
            <a:pPr marL="431800" lvl="0" indent="-323850" algn="ctr">
              <a:lnSpc>
                <a:spcPct val="93000"/>
              </a:lnSpc>
              <a:spcBef>
                <a:spcPts val="14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set 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regions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sanitàries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delimitades</a:t>
            </a:r>
            <a:endParaRPr lang="en-US" dirty="0"/>
          </a:p>
          <a:p>
            <a:pPr marL="431800" lvl="0" indent="-323850" algn="ctr">
              <a:lnSpc>
                <a:spcPct val="93000"/>
              </a:lnSpc>
              <a:spcBef>
                <a:spcPts val="14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factors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geogràfics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socioeconòmics</a:t>
            </a:r>
            <a:endParaRPr lang="en-US" dirty="0"/>
          </a:p>
          <a:p>
            <a:pPr marL="431800" lvl="0" indent="-323850" algn="ctr">
              <a:lnSpc>
                <a:spcPct val="93000"/>
              </a:lnSpc>
              <a:spcBef>
                <a:spcPts val="1400"/>
              </a:spcBef>
              <a:buClr>
                <a:srgbClr val="000000"/>
              </a:buClr>
              <a:buSzPts val="16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demogràfics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28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28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4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-US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0" name="9 Rectángulo"/>
          <p:cNvSpPr/>
          <p:nvPr/>
        </p:nvSpPr>
        <p:spPr>
          <a:xfrm>
            <a:off x="500034" y="2428868"/>
            <a:ext cx="8143932" cy="70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2200"/>
            </a:pP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</a:t>
            </a:r>
            <a:r>
              <a:rPr lang="es-E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ha dos </a:t>
            </a: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nivells</a:t>
            </a:r>
            <a:r>
              <a:rPr lang="es-E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d’atenció</a:t>
            </a:r>
            <a:r>
              <a:rPr lang="es-E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s-E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s-E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s-E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s-ES" sz="20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especialitzada</a:t>
            </a:r>
            <a:endParaRPr lang="es-ES" sz="20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18097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 </a:t>
            </a: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nivell</a:t>
            </a: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Atenció</a:t>
            </a: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primària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És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primer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punt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contacte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sistema de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salut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Actúa de filtre del sistema</a:t>
            </a:r>
            <a:endParaRPr lang="es-ES" sz="2000" dirty="0"/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</a:t>
            </a: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nivell</a:t>
            </a: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Atenció</a:t>
            </a: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secundària</a:t>
            </a: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s-ES" sz="2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especialitzada</a:t>
            </a:r>
            <a:r>
              <a:rPr lang="es-E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 el primer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nivell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resoldre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problema de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salut</a:t>
            </a:r>
            <a:r>
              <a:rPr lang="es-E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deriva al </a:t>
            </a:r>
            <a:r>
              <a:rPr lang="es-E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</a:t>
            </a:r>
            <a:endParaRPr lang="es-E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4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720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: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          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s'atén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prop del 85%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motius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de consulta</a:t>
            </a:r>
            <a:endParaRPr lang="en-US"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7200"/>
              <a:buNone/>
            </a:pPr>
            <a:endParaRPr lang="en-US" sz="1400" dirty="0"/>
          </a:p>
          <a:p>
            <a:pPr marL="431800" lvl="0" indent="-323850">
              <a:lnSpc>
                <a:spcPct val="170000"/>
              </a:lnSpc>
              <a:spcBef>
                <a:spcPts val="300"/>
              </a:spcBef>
              <a:buClr>
                <a:srgbClr val="000000"/>
              </a:buClr>
              <a:buSzPts val="2970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Àrees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bàsiques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seguit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d’unitats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territorials on es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d’accés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directe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població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principalment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per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mitjà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del centre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(CAP).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unitats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territorials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formades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barris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districtes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àrees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urbanes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o per un 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municipis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l’àmbit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rural.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Abasta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entre 5000-10.000 habitants.</a:t>
            </a:r>
            <a:endParaRPr lang="en-US" sz="1400" dirty="0"/>
          </a:p>
          <a:p>
            <a:pPr marL="431800" lvl="0" indent="-323850">
              <a:lnSpc>
                <a:spcPct val="170000"/>
              </a:lnSpc>
              <a:spcBef>
                <a:spcPts val="800"/>
              </a:spcBef>
              <a:buClr>
                <a:srgbClr val="000000"/>
              </a:buClr>
              <a:buSzPts val="2970"/>
              <a:buNone/>
            </a:pP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 rimer punt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d’accés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atén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bàsics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31800" lvl="0" indent="-32385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70000"/>
              </a:lnSpc>
              <a:spcBef>
                <a:spcPts val="900"/>
              </a:spcBef>
              <a:buClr>
                <a:srgbClr val="000000"/>
              </a:buClr>
              <a:buSzPts val="297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d’atenció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(CAP), Centre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d’atenció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(CUAP) 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consultoris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locals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(CL) on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passa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visita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un o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cops per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setmana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400" dirty="0"/>
          </a:p>
          <a:p>
            <a:pPr marL="431800" lvl="0" indent="-323850">
              <a:lnSpc>
                <a:spcPct val="170000"/>
              </a:lnSpc>
              <a:spcBef>
                <a:spcPts val="900"/>
              </a:spcBef>
              <a:buClr>
                <a:srgbClr val="000000"/>
              </a:buClr>
              <a:buSzPts val="2970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És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atesa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l'equip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d'atenció</a:t>
            </a:r>
            <a:r>
              <a:rPr lang="en-US" sz="14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format per el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conjunt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professionals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medicina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família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pediatria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infermeria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odontologia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4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treball</a:t>
            </a:r>
            <a:r>
              <a:rPr lang="en-US" sz="14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social</a:t>
            </a:r>
            <a:endParaRPr lang="en-US" sz="1400" dirty="0"/>
          </a:p>
          <a:p>
            <a:pPr marL="431800" lvl="0" indent="-232409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44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32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900"/>
              </a:spcBef>
              <a:buClr>
                <a:srgbClr val="2980B9"/>
              </a:buClr>
              <a:buSzPts val="6000"/>
              <a:buNone/>
            </a:pP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En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4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s'atén</a:t>
            </a:r>
            <a:r>
              <a:rPr lang="en-US" sz="14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prop del 85</a:t>
            </a:r>
            <a:endParaRPr lang="en-US"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Segon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nivell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secundària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especialitzada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8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Atén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greus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complexos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S'accedeix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Per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derivació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des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des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d’urgències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hospitalàries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duu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especialitzats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en hospitals 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600"/>
              <a:buNone/>
            </a:pPr>
            <a:endParaRPr lang="en-US"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600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318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Modalitats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especialitzada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ambulatoria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Hospitalització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règim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d'ingrés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hospitals de dia.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Intervencions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quirúrgiques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sense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ingrés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-Proves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diagnòstiques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Altres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sociosanitària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mental,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l’atenció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 les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adiccions</a:t>
            </a:r>
            <a:endParaRPr lang="en-US" sz="1800" dirty="0"/>
          </a:p>
          <a:p>
            <a:pPr marL="4318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7200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NF 1 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Valoració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inicial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de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l’assistència</a:t>
            </a:r>
            <a:r>
              <a:rPr lang="en-US" sz="1600" dirty="0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 en una </a:t>
            </a:r>
            <a:r>
              <a:rPr lang="en-US" sz="1600" dirty="0" err="1">
                <a:solidFill>
                  <a:srgbClr val="729FCF"/>
                </a:solidFill>
                <a:latin typeface="Alef"/>
                <a:ea typeface="Alef"/>
                <a:cs typeface="Alef"/>
                <a:sym typeface="Alef"/>
              </a:rPr>
              <a:t>urgència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l'atenció</a:t>
            </a:r>
            <a:r>
              <a:rPr lang="en-US" sz="1200" b="0" i="0" u="none" dirty="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b="0" i="0" u="none" dirty="0" err="1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rPr>
              <a:t>d'emergències</a:t>
            </a: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b="0" i="0" u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5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endParaRPr lang="en-US" sz="1200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22287" lvl="0" indent="-323849">
              <a:lnSpc>
                <a:spcPct val="33333"/>
              </a:lnSpc>
              <a:spcBef>
                <a:spcPts val="800"/>
              </a:spcBef>
              <a:buClr>
                <a:srgbClr val="000000"/>
              </a:buClr>
              <a:buSzPts val="5400"/>
              <a:buNone/>
            </a:pPr>
            <a:endParaRPr lang="en-US" sz="1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2200"/>
              <a:buNone/>
            </a:pPr>
            <a:r>
              <a:rPr lang="en-US" sz="2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L'accés</a:t>
            </a:r>
            <a:r>
              <a:rPr lang="en-US" sz="2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2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5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Via </a:t>
            </a: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ordinària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primària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mitjançant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visita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programada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Urgències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Si no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persona: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salut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centres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d'atenció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continuada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Telèfon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d'urgències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(061).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d'urgències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hospitals.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8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Emergències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Si la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persona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Trucada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112.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600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Servei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d'urgències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l'hospital</a:t>
            </a: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400"/>
              <a:buNone/>
            </a:pPr>
            <a:endParaRPr lang="en-US" sz="16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14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L'accés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sanitari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requereix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identificació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mitjançant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targeta</a:t>
            </a:r>
            <a:r>
              <a:rPr lang="en-US" sz="16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sanitària</a:t>
            </a:r>
            <a:r>
              <a:rPr lang="en-US" sz="1600" b="1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individual 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(TSI) I el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codi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d’identificació</a:t>
            </a:r>
            <a:r>
              <a:rPr lang="en-US" sz="16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personal (CIP)</a:t>
            </a:r>
            <a:endParaRPr lang="en-US"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000240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14282" y="3214686"/>
            <a:ext cx="4286280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9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3000372"/>
            <a:ext cx="2743200" cy="156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4512</Words>
  <Application>Microsoft Office PowerPoint</Application>
  <PresentationFormat>Presentación en pantalla (4:3)</PresentationFormat>
  <Paragraphs>987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NF1  Valoració inicial de l’assistència en una urgència</vt:lpstr>
      <vt:lpstr>NF 1  Valoració inicial de l’assistència en una urgència</vt:lpstr>
      <vt:lpstr>NF1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  <vt:lpstr>NF 1  Valoració inicial de l’assistència en una urgència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 1  Valoració inicial de l’assistència en una urgència</dc:title>
  <dc:creator>profe</dc:creator>
  <cp:lastModifiedBy>profe</cp:lastModifiedBy>
  <cp:revision>41</cp:revision>
  <dcterms:created xsi:type="dcterms:W3CDTF">2021-10-05T13:18:40Z</dcterms:created>
  <dcterms:modified xsi:type="dcterms:W3CDTF">2021-10-14T13:09:04Z</dcterms:modified>
</cp:coreProperties>
</file>