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A4227-F1DF-4E87-8B5C-9CA426F8D727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14/11/2024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>
                <a:solidFill>
                  <a:prstClr val="black">
                    <a:tint val="75000"/>
                  </a:prstClr>
                </a:solidFill>
              </a:rPr>
              <a:t>M8 - Gestió Financera 2024-25          (Antonio Pérez)</a:t>
            </a: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D5E2BD2-9734-4415-ABC7-354E2D36C46C}" type="slidenum">
              <a:rPr lang="es-ES" altLang="ca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s-ES" altLang="ca-E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190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52668-25BB-4A7B-B555-7D1DB0F04BF9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14/11/2024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>
                <a:solidFill>
                  <a:prstClr val="black">
                    <a:tint val="75000"/>
                  </a:prstClr>
                </a:solidFill>
              </a:rPr>
              <a:t>M8 - Gestió Financera 2024-25          (Antonio Pérez)</a:t>
            </a: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84B3DD0-3AEF-4B6C-B609-1CE6E45DC38A}" type="slidenum">
              <a:rPr lang="es-ES" altLang="ca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s-ES" altLang="ca-E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5674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B2C682-9A13-40E0-B8B8-FAE886EFAD09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14/11/2024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>
                <a:solidFill>
                  <a:prstClr val="black">
                    <a:tint val="75000"/>
                  </a:prstClr>
                </a:solidFill>
              </a:rPr>
              <a:t>M8 - Gestió Financera 2024-25          (Antonio Pérez)</a:t>
            </a: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46E57BD-6F32-4603-88D4-6A99D42821A7}" type="slidenum">
              <a:rPr lang="es-ES" altLang="ca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s-ES" altLang="ca-E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4202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3A3BE-BC1A-43B2-9851-AB6DBA32C07C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14/11/2024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>
                <a:solidFill>
                  <a:prstClr val="black">
                    <a:tint val="75000"/>
                  </a:prstClr>
                </a:solidFill>
              </a:rPr>
              <a:t>M8 - Gestió Financera 2024-25          (Antonio Pérez)</a:t>
            </a: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74DB21F-54BB-42A2-B1AA-D4D175B1568C}" type="slidenum">
              <a:rPr lang="es-ES" altLang="ca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s-ES" altLang="ca-E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972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732DE7-F871-4F87-98D4-4DBD692973AE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14/11/2024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>
                <a:solidFill>
                  <a:prstClr val="black">
                    <a:tint val="75000"/>
                  </a:prstClr>
                </a:solidFill>
              </a:rPr>
              <a:t>M8 - Gestió Financera 2024-25          (Antonio Pérez)</a:t>
            </a: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B98928E-A067-4392-BDDA-7FCC861E7D65}" type="slidenum">
              <a:rPr lang="es-ES" altLang="ca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s-ES" altLang="ca-E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802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8A5F1-0814-43EA-8683-A7D2347C921C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14/11/2024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>
                <a:solidFill>
                  <a:prstClr val="black">
                    <a:tint val="75000"/>
                  </a:prstClr>
                </a:solidFill>
              </a:rPr>
              <a:t>M8 - Gestió Financera 2024-25          (Antonio Pérez)</a:t>
            </a: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333285C-3D9E-4281-A29B-21EA2F5F7BFD}" type="slidenum">
              <a:rPr lang="es-ES" altLang="ca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s-ES" altLang="ca-E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510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947C68-9F28-41FA-BEFE-7BBD131A0F35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14/11/2024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>
                <a:solidFill>
                  <a:prstClr val="black">
                    <a:tint val="75000"/>
                  </a:prstClr>
                </a:solidFill>
              </a:rPr>
              <a:t>M8 - Gestió Financera 2024-25          (Antonio Pérez)</a:t>
            </a: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1C94BCE-425A-40DF-AA54-2BC26B1CF819}" type="slidenum">
              <a:rPr lang="es-ES" altLang="ca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s-ES" altLang="ca-E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7083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77B850-4E77-4226-BC8B-27E08061C572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14/11/2024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>
                <a:solidFill>
                  <a:prstClr val="black">
                    <a:tint val="75000"/>
                  </a:prstClr>
                </a:solidFill>
              </a:rPr>
              <a:t>M8 - Gestió Financera 2024-25          (Antonio Pérez)</a:t>
            </a: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004E07C-5F9E-46EA-AC99-B388BC70A473}" type="slidenum">
              <a:rPr lang="es-ES" altLang="ca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s-ES" altLang="ca-E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953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A51E76-10F6-435F-AFA9-B86A62B6963F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14/11/2024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>
                <a:solidFill>
                  <a:prstClr val="black">
                    <a:tint val="75000"/>
                  </a:prstClr>
                </a:solidFill>
              </a:rPr>
              <a:t>M8 - Gestió Financera 2024-25          (Antonio Pérez)</a:t>
            </a: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ECD42EC-B1E3-48C4-95EC-DF8BC6BDC10D}" type="slidenum">
              <a:rPr lang="es-ES" altLang="ca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s-ES" altLang="ca-E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457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23696D-0962-4F53-9699-3037A06CF883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14/11/2024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>
                <a:solidFill>
                  <a:prstClr val="black">
                    <a:tint val="75000"/>
                  </a:prstClr>
                </a:solidFill>
              </a:rPr>
              <a:t>M8 - Gestió Financera 2024-25          (Antonio Pérez)</a:t>
            </a: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21D3DC1-8C44-40B0-A02F-0CB8C14BD925}" type="slidenum">
              <a:rPr lang="es-ES" altLang="ca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s-ES" altLang="ca-E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2229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FCFB0B-727A-46A6-B937-09EB744BC30C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14/11/2024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>
                <a:solidFill>
                  <a:prstClr val="black">
                    <a:tint val="75000"/>
                  </a:prstClr>
                </a:solidFill>
              </a:rPr>
              <a:t>M8 - Gestió Financera 2024-25          (Antonio Pérez)</a:t>
            </a: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9A41555-14CE-401F-9713-EEB21971FA70}" type="slidenum">
              <a:rPr lang="es-ES" altLang="ca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s-ES" altLang="ca-E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6962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D1E4FF"/>
            </a:gs>
            <a:gs pos="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56650">
              <a:schemeClr val="accent1">
                <a:lumMod val="20000"/>
                <a:lumOff val="80000"/>
              </a:schemeClr>
            </a:gs>
            <a:gs pos="13300">
              <a:srgbClr val="EEF5FF"/>
            </a:gs>
            <a:gs pos="0">
              <a:schemeClr val="accent1">
                <a:lumMod val="45000"/>
                <a:lumOff val="55000"/>
              </a:schemeClr>
            </a:gs>
            <a:gs pos="0">
              <a:schemeClr val="accent1">
                <a:lumMod val="13000"/>
                <a:lumOff val="87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1F288AA-2BC4-4A1A-9A04-A24847015EAC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14/11/2024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s-ES" smtClean="0">
                <a:solidFill>
                  <a:prstClr val="black">
                    <a:tint val="75000"/>
                  </a:prstClr>
                </a:solidFill>
              </a:rPr>
              <a:t>M8 - Gestió Financera 2024-25          (Antonio Pérez)</a:t>
            </a: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56F9EF0-8D63-41C5-A32E-19C4CF70AB54}" type="slidenum">
              <a:rPr lang="es-ES" altLang="ca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s-ES" altLang="ca-E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488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562074"/>
          </a:xfrm>
        </p:spPr>
        <p:txBody>
          <a:bodyPr/>
          <a:lstStyle/>
          <a:p>
            <a:r>
              <a:rPr lang="ca-ES" sz="3600" dirty="0">
                <a:solidFill>
                  <a:srgbClr val="FF0000"/>
                </a:solidFill>
              </a:rPr>
              <a:t>PRIMA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981200" y="908721"/>
            <a:ext cx="8229600" cy="5400601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  <a:defRPr/>
            </a:pPr>
            <a:r>
              <a:rPr lang="es-ES" sz="2400" dirty="0" err="1"/>
              <a:t>És</a:t>
            </a:r>
            <a:r>
              <a:rPr lang="es-ES" sz="2400" dirty="0"/>
              <a:t> el </a:t>
            </a:r>
            <a:r>
              <a:rPr lang="es-ES" sz="2400" b="1" dirty="0">
                <a:solidFill>
                  <a:srgbClr val="7030A0"/>
                </a:solidFill>
              </a:rPr>
              <a:t>preu</a:t>
            </a:r>
            <a:r>
              <a:rPr lang="es-ES" sz="2400" dirty="0"/>
              <a:t> de </a:t>
            </a:r>
            <a:r>
              <a:rPr lang="es-ES" sz="2400" dirty="0" err="1"/>
              <a:t>l’assegurança</a:t>
            </a:r>
            <a:r>
              <a:rPr lang="es-ES" sz="2400" dirty="0"/>
              <a:t>.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s-ES" sz="2400" dirty="0" err="1"/>
              <a:t>Import</a:t>
            </a:r>
            <a:r>
              <a:rPr lang="es-ES" sz="2400" dirty="0"/>
              <a:t> a través del </a:t>
            </a:r>
            <a:r>
              <a:rPr lang="es-ES" sz="2400" dirty="0" err="1"/>
              <a:t>qual</a:t>
            </a:r>
            <a:r>
              <a:rPr lang="es-ES" sz="2400" dirty="0"/>
              <a:t> </a:t>
            </a:r>
            <a:r>
              <a:rPr lang="es-ES" sz="2400" dirty="0" err="1"/>
              <a:t>l’assegurat</a:t>
            </a:r>
            <a:r>
              <a:rPr lang="es-ES" sz="2400" dirty="0"/>
              <a:t> </a:t>
            </a:r>
            <a:r>
              <a:rPr lang="es-ES" sz="2400" b="1" dirty="0" err="1">
                <a:solidFill>
                  <a:srgbClr val="7030A0"/>
                </a:solidFill>
              </a:rPr>
              <a:t>transfereix</a:t>
            </a:r>
            <a:r>
              <a:rPr lang="es-ES" sz="2400" b="1" dirty="0">
                <a:solidFill>
                  <a:srgbClr val="7030A0"/>
                </a:solidFill>
              </a:rPr>
              <a:t> el </a:t>
            </a:r>
            <a:r>
              <a:rPr lang="es-ES" sz="2400" b="1" dirty="0" err="1">
                <a:solidFill>
                  <a:srgbClr val="7030A0"/>
                </a:solidFill>
              </a:rPr>
              <a:t>risc</a:t>
            </a:r>
            <a:r>
              <a:rPr lang="es-ES" sz="2400" b="1" dirty="0">
                <a:solidFill>
                  <a:srgbClr val="7030A0"/>
                </a:solidFill>
              </a:rPr>
              <a:t> </a:t>
            </a:r>
            <a:r>
              <a:rPr lang="es-ES" sz="2400" dirty="0"/>
              <a:t>a </a:t>
            </a:r>
            <a:r>
              <a:rPr lang="es-ES" sz="2400" dirty="0" err="1"/>
              <a:t>l’assegurador</a:t>
            </a:r>
            <a:r>
              <a:rPr lang="es-ES" sz="2400" dirty="0"/>
              <a:t>.</a:t>
            </a:r>
          </a:p>
          <a:p>
            <a:pPr marL="0" indent="0">
              <a:buNone/>
              <a:defRPr/>
            </a:pPr>
            <a:endParaRPr lang="es-ES" sz="1000" dirty="0"/>
          </a:p>
          <a:p>
            <a:pPr marL="0" indent="0">
              <a:buNone/>
              <a:defRPr/>
            </a:pPr>
            <a:r>
              <a:rPr lang="es-ES" sz="2800" dirty="0">
                <a:solidFill>
                  <a:srgbClr val="FF0000"/>
                </a:solidFill>
              </a:rPr>
              <a:t>	PRIMA NETA </a:t>
            </a:r>
          </a:p>
          <a:p>
            <a:pPr marL="0" indent="0">
              <a:buNone/>
              <a:defRPr/>
            </a:pPr>
            <a:r>
              <a:rPr lang="es-ES" sz="2800" dirty="0">
                <a:solidFill>
                  <a:srgbClr val="FF0000"/>
                </a:solidFill>
              </a:rPr>
              <a:t>		+</a:t>
            </a:r>
          </a:p>
          <a:p>
            <a:pPr marL="0" indent="0">
              <a:buNone/>
              <a:defRPr/>
            </a:pPr>
            <a:r>
              <a:rPr lang="es-ES" sz="2800" dirty="0">
                <a:solidFill>
                  <a:srgbClr val="FF0000"/>
                </a:solidFill>
              </a:rPr>
              <a:t>	IMPOSTOS i RECÀRRECS:</a:t>
            </a:r>
          </a:p>
          <a:p>
            <a:pPr marL="2057400" indent="11113">
              <a:buFont typeface="Wingdings" panose="05000000000000000000" pitchFamily="2" charset="2"/>
              <a:buChar char="ü"/>
              <a:defRPr/>
            </a:pPr>
            <a:r>
              <a:rPr lang="es-ES" sz="2800" dirty="0">
                <a:solidFill>
                  <a:srgbClr val="FF0000"/>
                </a:solidFill>
              </a:rPr>
              <a:t> </a:t>
            </a:r>
            <a:r>
              <a:rPr lang="es-ES" sz="2600" dirty="0">
                <a:solidFill>
                  <a:srgbClr val="FF0000"/>
                </a:solidFill>
              </a:rPr>
              <a:t>I. sobre primes </a:t>
            </a:r>
            <a:r>
              <a:rPr lang="es-ES" sz="2600" dirty="0" err="1">
                <a:solidFill>
                  <a:srgbClr val="FF0000"/>
                </a:solidFill>
              </a:rPr>
              <a:t>d’assegurances</a:t>
            </a:r>
            <a:r>
              <a:rPr lang="es-ES" sz="2600" dirty="0">
                <a:solidFill>
                  <a:srgbClr val="FF0000"/>
                </a:solidFill>
              </a:rPr>
              <a:t> </a:t>
            </a:r>
            <a:r>
              <a:rPr lang="es-ES" sz="2600" b="1" dirty="0">
                <a:solidFill>
                  <a:srgbClr val="C00000"/>
                </a:solidFill>
              </a:rPr>
              <a:t>(No IVA)</a:t>
            </a:r>
          </a:p>
          <a:p>
            <a:pPr marL="2057400" indent="11113">
              <a:buFont typeface="Wingdings" panose="05000000000000000000" pitchFamily="2" charset="2"/>
              <a:buChar char="ü"/>
              <a:defRPr/>
            </a:pPr>
            <a:r>
              <a:rPr lang="es-ES" sz="2400" dirty="0">
                <a:solidFill>
                  <a:srgbClr val="0070C0"/>
                </a:solidFill>
              </a:rPr>
              <a:t> R. </a:t>
            </a:r>
            <a:r>
              <a:rPr lang="es-ES" sz="2400" dirty="0" err="1">
                <a:solidFill>
                  <a:srgbClr val="0070C0"/>
                </a:solidFill>
              </a:rPr>
              <a:t>Consorci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 err="1">
                <a:solidFill>
                  <a:srgbClr val="0070C0"/>
                </a:solidFill>
              </a:rPr>
              <a:t>Compensació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 err="1">
                <a:solidFill>
                  <a:srgbClr val="0070C0"/>
                </a:solidFill>
              </a:rPr>
              <a:t>Assegurances</a:t>
            </a:r>
            <a:endParaRPr lang="es-ES" sz="2400" dirty="0">
              <a:solidFill>
                <a:srgbClr val="0070C0"/>
              </a:solidFill>
            </a:endParaRPr>
          </a:p>
          <a:p>
            <a:pPr marL="2057400" indent="11113">
              <a:buFont typeface="Wingdings" panose="05000000000000000000" pitchFamily="2" charset="2"/>
              <a:buChar char="ü"/>
              <a:defRPr/>
            </a:pPr>
            <a:r>
              <a:rPr lang="es-ES" sz="2400" dirty="0">
                <a:solidFill>
                  <a:srgbClr val="0070C0"/>
                </a:solidFill>
              </a:rPr>
              <a:t> R. </a:t>
            </a:r>
            <a:r>
              <a:rPr lang="es-ES" sz="2400" dirty="0" err="1">
                <a:solidFill>
                  <a:srgbClr val="0070C0"/>
                </a:solidFill>
              </a:rPr>
              <a:t>Comissió</a:t>
            </a:r>
            <a:r>
              <a:rPr lang="es-ES" sz="2400" dirty="0">
                <a:solidFill>
                  <a:srgbClr val="0070C0"/>
                </a:solidFill>
              </a:rPr>
              <a:t> Liquidadora </a:t>
            </a:r>
            <a:r>
              <a:rPr lang="es-ES" sz="2400" dirty="0" err="1">
                <a:solidFill>
                  <a:srgbClr val="0070C0"/>
                </a:solidFill>
              </a:rPr>
              <a:t>d’Entitats</a:t>
            </a:r>
            <a:endParaRPr lang="es-ES" sz="2400" dirty="0">
              <a:solidFill>
                <a:srgbClr val="0070C0"/>
              </a:solidFill>
            </a:endParaRPr>
          </a:p>
          <a:p>
            <a:pPr marL="2057400" indent="11113">
              <a:buFont typeface="Wingdings" panose="05000000000000000000" pitchFamily="2" charset="2"/>
              <a:buChar char="ü"/>
              <a:defRPr/>
            </a:pPr>
            <a:r>
              <a:rPr lang="es-ES" sz="2400" dirty="0">
                <a:solidFill>
                  <a:srgbClr val="0070C0"/>
                </a:solidFill>
              </a:rPr>
              <a:t> R. </a:t>
            </a:r>
            <a:r>
              <a:rPr lang="es-ES" sz="2400" dirty="0" err="1">
                <a:solidFill>
                  <a:srgbClr val="0070C0"/>
                </a:solidFill>
              </a:rPr>
              <a:t>Fraccionament</a:t>
            </a:r>
            <a:r>
              <a:rPr lang="es-ES" sz="2400" dirty="0">
                <a:solidFill>
                  <a:srgbClr val="0070C0"/>
                </a:solidFill>
              </a:rPr>
              <a:t> del </a:t>
            </a:r>
            <a:r>
              <a:rPr lang="es-ES" sz="2400" dirty="0" err="1">
                <a:solidFill>
                  <a:srgbClr val="0070C0"/>
                </a:solidFill>
              </a:rPr>
              <a:t>rebut</a:t>
            </a:r>
            <a:r>
              <a:rPr lang="es-ES" sz="2400" dirty="0">
                <a:solidFill>
                  <a:srgbClr val="0070C0"/>
                </a:solidFill>
              </a:rPr>
              <a:t> (si </a:t>
            </a:r>
            <a:r>
              <a:rPr lang="es-ES" sz="2400" dirty="0" err="1">
                <a:solidFill>
                  <a:srgbClr val="0070C0"/>
                </a:solidFill>
              </a:rPr>
              <a:t>escau</a:t>
            </a:r>
            <a:r>
              <a:rPr lang="es-ES" sz="2400" dirty="0">
                <a:solidFill>
                  <a:srgbClr val="0070C0"/>
                </a:solidFill>
              </a:rPr>
              <a:t>)</a:t>
            </a:r>
          </a:p>
          <a:p>
            <a:pPr marL="265112" indent="0">
              <a:buNone/>
              <a:defRPr/>
            </a:pPr>
            <a:r>
              <a:rPr lang="es-ES" sz="4000" dirty="0"/>
              <a:t>   = </a:t>
            </a:r>
            <a:r>
              <a:rPr lang="es-ES" sz="4000" b="1" dirty="0">
                <a:solidFill>
                  <a:srgbClr val="7030A0"/>
                </a:solidFill>
                <a:highlight>
                  <a:srgbClr val="FFFF00"/>
                </a:highlight>
              </a:rPr>
              <a:t>PRIMA TOTAL</a:t>
            </a: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>
                <a:solidFill>
                  <a:prstClr val="black">
                    <a:tint val="75000"/>
                  </a:prstClr>
                </a:solidFill>
                <a:latin typeface="Calibri"/>
              </a:rPr>
              <a:t>M8 - Gestió Financera 2024-25          (Antonio Pérez)</a:t>
            </a:r>
          </a:p>
        </p:txBody>
      </p:sp>
    </p:spTree>
    <p:extLst>
      <p:ext uri="{BB962C8B-B14F-4D97-AF65-F5344CB8AC3E}">
        <p14:creationId xmlns:p14="http://schemas.microsoft.com/office/powerpoint/2010/main" val="707647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Personalizado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D6FFF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</Words>
  <Application>Microsoft Office PowerPoint</Application>
  <PresentationFormat>Pantalla panoràmica</PresentationFormat>
  <Paragraphs>13</Paragraphs>
  <Slides>1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3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Tema de Office</vt:lpstr>
      <vt:lpstr>PRIMA</vt:lpstr>
    </vt:vector>
  </TitlesOfParts>
  <Company>Departament d'Educació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PRIMA</dc:title>
  <dc:creator>Prof</dc:creator>
  <cp:lastModifiedBy>Prof</cp:lastModifiedBy>
  <cp:revision>1</cp:revision>
  <dcterms:created xsi:type="dcterms:W3CDTF">2024-11-14T16:39:49Z</dcterms:created>
  <dcterms:modified xsi:type="dcterms:W3CDTF">2024-11-14T16:40:10Z</dcterms:modified>
</cp:coreProperties>
</file>