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9144000"/>
  <p:notesSz cx="6796075" cy="9925050"/>
  <p:embeddedFontLst>
    <p:embeddedFont>
      <p:font typeface="Libre Franklin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7" roundtripDataSignature="AMtx7mhrGpcPAsCjx4VutdLg6WHGTdxG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8815C4-5183-4C3C-BB9D-A2A42235E214}">
  <a:tblStyle styleId="{218815C4-5183-4C3C-BB9D-A2A42235E21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LibreFranklin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LibreFranklin-italic.fntdata"/><Relationship Id="rId10" Type="http://schemas.openxmlformats.org/officeDocument/2006/relationships/slide" Target="slides/slide5.xml"/><Relationship Id="rId54" Type="http://schemas.openxmlformats.org/officeDocument/2006/relationships/font" Target="fonts/LibreFranklin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LibreFranklin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2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2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2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2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2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3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3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3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3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3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3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3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3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3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4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4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4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4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4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p4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4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4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5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5" name="Google Shape;365;p5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p5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e06c20e34_2_97"/>
          <p:cNvSpPr txBox="1"/>
          <p:nvPr>
            <p:ph type="title"/>
          </p:nvPr>
        </p:nvSpPr>
        <p:spPr>
          <a:xfrm>
            <a:off x="1294920" y="860040"/>
            <a:ext cx="74022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g2fe06c20e34_2_97"/>
          <p:cNvSpPr txBox="1"/>
          <p:nvPr>
            <p:ph idx="1" type="body"/>
          </p:nvPr>
        </p:nvSpPr>
        <p:spPr>
          <a:xfrm>
            <a:off x="457200" y="1604880"/>
            <a:ext cx="8227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e06c20e34_2_79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g2fe06c20e34_2_7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e06c20e34_2_8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fe06c20e34_2_8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g2fe06c20e34_2_8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g2fe06c20e34_2_8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g2fe06c20e34_2_8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e06c20e34_2_88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g2fe06c20e34_2_8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e06c20e34_2_9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g2fe06c20e34_2_9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2fe06c20e34_2_9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fe06c20e34_2_100"/>
          <p:cNvSpPr txBox="1"/>
          <p:nvPr>
            <p:ph type="title"/>
          </p:nvPr>
        </p:nvSpPr>
        <p:spPr>
          <a:xfrm>
            <a:off x="1294920" y="860040"/>
            <a:ext cx="74022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g2fe06c20e34_2_100"/>
          <p:cNvSpPr txBox="1"/>
          <p:nvPr>
            <p:ph idx="1" type="body"/>
          </p:nvPr>
        </p:nvSpPr>
        <p:spPr>
          <a:xfrm>
            <a:off x="457200" y="1604880"/>
            <a:ext cx="4015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fe06c20e34_2_100"/>
          <p:cNvSpPr txBox="1"/>
          <p:nvPr>
            <p:ph idx="2" type="body"/>
          </p:nvPr>
        </p:nvSpPr>
        <p:spPr>
          <a:xfrm>
            <a:off x="4673520" y="1604880"/>
            <a:ext cx="4015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e06c20e34_2_9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fe06c20e34_2_5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g2fe06c20e34_2_5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g2fe06c20e34_2_5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e06c20e34_2_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2fe06c20e34_2_6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g2fe06c20e34_2_6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fe06c20e34_2_6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g2fe06c20e34_2_6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e06c20e34_2_6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fe06c20e34_2_6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2fe06c20e34_2_6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fe06c20e34_2_6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fe06c20e34_2_7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g2fe06c20e34_2_7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e06c20e34_2_7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g2fe06c20e34_2_75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g2fe06c20e34_2_7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e06c20e34_2_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fe06c20e34_2_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fe06c20e34_2_5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cqp.gencat.cat/ca" TargetMode="External"/><Relationship Id="rId4" Type="http://schemas.openxmlformats.org/officeDocument/2006/relationships/hyperlink" Target="http://icqp.gencat.cat/c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744480" y="2135160"/>
            <a:ext cx="7929360" cy="3683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-ES" sz="3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ca-ES" sz="3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Microinformàtics i Xarxes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Sessió Acollida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Curs 2025 - 2026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Departament d’Informàtica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640" y="972720"/>
            <a:ext cx="4469760" cy="201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8480" y="2059200"/>
            <a:ext cx="2415600" cy="3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3760" y="4959360"/>
            <a:ext cx="2290320" cy="4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Distribució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Curricular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870120" y="1641240"/>
            <a:ext cx="7293960" cy="435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272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 u="sng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2n curs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Mòduls professionals troncals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lang="ca-ES" sz="1600">
                <a:solidFill>
                  <a:srgbClr val="183883"/>
                </a:solidFill>
              </a:rPr>
              <a:t>EE - 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FCT (Formació en Centres de treball) </a:t>
            </a:r>
            <a:r>
              <a:rPr lang="ca-ES" sz="1600">
                <a:solidFill>
                  <a:srgbClr val="183883"/>
                </a:solidFill>
              </a:rPr>
              <a:t>515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 de síntesi, </a:t>
            </a:r>
            <a:r>
              <a:rPr lang="ca-ES" sz="1600">
                <a:solidFill>
                  <a:srgbClr val="183883"/>
                </a:solidFill>
              </a:rPr>
              <a:t>198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Mòduls professionals específics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Operatius en Xarxa, 132h + 66h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Seguretat Informàtica, 99h + 33h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Serveis de xarxa, 1</a:t>
            </a:r>
            <a:r>
              <a:rPr lang="ca-ES" sz="1600">
                <a:solidFill>
                  <a:srgbClr val="183883"/>
                </a:solidFill>
              </a:rPr>
              <a:t>32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 + </a:t>
            </a:r>
            <a:r>
              <a:rPr lang="ca-ES" sz="1600">
                <a:solidFill>
                  <a:srgbClr val="183883"/>
                </a:solidFill>
              </a:rPr>
              <a:t>66h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0000" y="2890080"/>
            <a:ext cx="2764080" cy="184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Distribució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Curricular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0" name="Google Shape;130;p11"/>
          <p:cNvGraphicFramePr/>
          <p:nvPr/>
        </p:nvGraphicFramePr>
        <p:xfrm>
          <a:off x="1208160" y="161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{218815C4-5183-4C3C-BB9D-A2A42235E214}</a:tableStyleId>
              </a:tblPr>
              <a:tblGrid>
                <a:gridCol w="501850"/>
                <a:gridCol w="669250"/>
                <a:gridCol w="583925"/>
                <a:gridCol w="2498400"/>
                <a:gridCol w="784800"/>
                <a:gridCol w="1579675"/>
              </a:tblGrid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Troncal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Mòdul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Hores x Setmana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Sistemes operatius en xarxa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4/6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Seguretat informàtica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Serveis en xarxa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lang="ca-ES" sz="1100"/>
                        <a:t>32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4/6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2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1710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Itinerari Personal per a l’Ocupabilitat II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99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3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1713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Síntesi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198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17 (Abril - Maig)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Estada en Empresa - 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Formació en centres de treball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515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acadèmic (I)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1r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1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de setembre al 1</a:t>
            </a:r>
            <a:r>
              <a:rPr lang="ca-ES" sz="2400"/>
              <a:t>9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de gener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ca-ES" sz="2400"/>
              <a:t>27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ca-ES" sz="2400"/>
              <a:t>e març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3r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a-ES" sz="2400"/>
              <a:t>7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d’abril al 29 de maig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SEGONA </a:t>
            </a:r>
            <a:r>
              <a:rPr b="1" lang="ca-ES" sz="2400"/>
              <a:t>CONVOCATÒRIA</a:t>
            </a:r>
            <a:r>
              <a:rPr b="1" lang="ca-ES" sz="2400"/>
              <a:t> DEL CURS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acadèmic(II)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 i fi de classes: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de setembre i 29 de maig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Festius i dies de lliure disposició: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29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-ES" sz="2400"/>
              <a:t>30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ca-ES" sz="2400"/>
              <a:t>31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d’octubre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8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13 i 16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febrer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1 i 4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maig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6560" y="2393280"/>
            <a:ext cx="2796840" cy="27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acadèmic(II)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Vacances de Nadal: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400"/>
              <a:t>0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 al 7 de gener (Inclosos)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Vacances de Setmana Santa: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ca-ES" sz="2400"/>
              <a:t>30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ca-ES" sz="2400"/>
              <a:t>e març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ca-ES" sz="2400"/>
              <a:t>6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d’abril (Inclosos)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6560" y="2393280"/>
            <a:ext cx="2796840" cy="2796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(I)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900000" y="1620000"/>
            <a:ext cx="7303680" cy="48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352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300"/>
              <a:buFont typeface="Arial"/>
              <a:buChar char="•"/>
            </a:pP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Segon curs: de 15:00 a </a:t>
            </a:r>
            <a:r>
              <a:rPr lang="ca-ES" sz="2300">
                <a:solidFill>
                  <a:srgbClr val="183883"/>
                </a:solidFill>
              </a:rPr>
              <a:t>19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:30. </a:t>
            </a:r>
            <a:r>
              <a:rPr lang="ca-ES" sz="2300">
                <a:solidFill>
                  <a:srgbClr val="183883"/>
                </a:solidFill>
              </a:rPr>
              <a:t>4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hores lectives.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5240" lvl="1" marL="91440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300"/>
              <a:buFont typeface="Arial"/>
              <a:buChar char="–"/>
            </a:pP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Pati de 30 minuts de 17:00 a 17:30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869760" y="1685160"/>
            <a:ext cx="7475400" cy="4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PATI (30 minuts)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lang="ca-ES" sz="2400">
                <a:solidFill>
                  <a:srgbClr val="183883"/>
                </a:solidFill>
              </a:rPr>
              <a:t>Sortiu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al pati per la porta principal.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FINALITZACIÓ DE LES CLASSES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lang="ca-ES" sz="2400">
                <a:solidFill>
                  <a:srgbClr val="183883"/>
                </a:solidFill>
              </a:rPr>
              <a:t>Sortiu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per la porta principal.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us encanteu. Se surt puntual.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Sortides a fora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5320" y="4888440"/>
            <a:ext cx="2328840" cy="16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(I) - SMX 2</a:t>
            </a:r>
            <a:r>
              <a:rPr lang="ca-ES" sz="2400">
                <a:solidFill>
                  <a:srgbClr val="FFFFFF"/>
                </a:solidFill>
              </a:rPr>
              <a:t>C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490760" y="5833800"/>
            <a:ext cx="7150320" cy="362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 title="horari-2SMXC.png"/>
          <p:cNvPicPr preferRelativeResize="0"/>
          <p:nvPr/>
        </p:nvPicPr>
        <p:blipFill rotWithShape="1">
          <a:blip r:embed="rId3">
            <a:alphaModFix/>
          </a:blip>
          <a:srcRect b="0" l="5705" r="5705" t="0"/>
          <a:stretch/>
        </p:blipFill>
        <p:spPr>
          <a:xfrm>
            <a:off x="1620000" y="1620000"/>
            <a:ext cx="6840002" cy="46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869760" y="1685160"/>
            <a:ext cx="747540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sortir al passadís entre classes.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Canvis de classe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869760" y="1685160"/>
            <a:ext cx="747540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Disposeu de </a:t>
            </a:r>
            <a:r>
              <a:rPr lang="ca-ES" sz="2100">
                <a:solidFill>
                  <a:srgbClr val="183883"/>
                </a:solidFill>
              </a:rPr>
              <a:t>diverses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AULES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AP8: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La vostra aula de referència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AP2, AP5, AP6 i AP7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Us </a:t>
            </a:r>
            <a:r>
              <a:rPr lang="ca-ES" sz="2100">
                <a:solidFill>
                  <a:srgbClr val="183883"/>
                </a:solidFill>
              </a:rPr>
              <a:t>asseurem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en ordre alfabètic.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Més endavant, l’EDO decidirà com us heu d’asseure.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Aules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BENVINGUTS!!!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70120" y="1754640"/>
            <a:ext cx="7293960" cy="43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Tutor: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800">
                <a:solidFill>
                  <a:srgbClr val="1C4587"/>
                </a:solidFill>
              </a:rPr>
              <a:t>Josep Lluis Fita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Grup: 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SMX - 2</a:t>
            </a:r>
            <a:r>
              <a:rPr lang="ca-ES" sz="2800">
                <a:solidFill>
                  <a:srgbClr val="1C4587"/>
                </a:solidFill>
              </a:rPr>
              <a:t>C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Correu electrònic: </a:t>
            </a:r>
            <a:r>
              <a:rPr lang="ca-ES" sz="2800">
                <a:solidFill>
                  <a:srgbClr val="1C4587"/>
                </a:solidFill>
              </a:rPr>
              <a:t>joseplluis.fita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@espriusalt.cat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869760" y="1685160"/>
            <a:ext cx="784872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 recomana anar al lavabo a l’hora del pati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anar al lavabo entre classes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Només es pot anar al lavabo durant la classe si: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una justificació mèdica (parlar amb el tutor).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un cas d’extrema necessitat.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cop que aneu al lavabo ho marcarem a iEduca.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 - Lavabo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Metodologia de treball a l’aula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869760" y="1589040"/>
            <a:ext cx="7428960" cy="4947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23719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Ensenyament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POST-OBLIGATORI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Moments per treballar i moments per passar-ho bé</a:t>
            </a:r>
            <a:endParaRPr b="0" i="0" sz="22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83883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Metodologia de treball a l’aula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869760" y="1589040"/>
            <a:ext cx="7428960" cy="4947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Què agrada a les empreses?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-ES" sz="3200" u="none" cap="none" strike="noStrike">
                <a:solidFill>
                  <a:srgbClr val="FD4431"/>
                </a:solidFill>
                <a:latin typeface="Arial"/>
                <a:ea typeface="Arial"/>
                <a:cs typeface="Arial"/>
                <a:sym typeface="Arial"/>
              </a:rPr>
              <a:t>Alumnes professionals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a-ES" sz="3200" u="none" cap="none" strike="noStrike">
                <a:solidFill>
                  <a:srgbClr val="FD4431"/>
                </a:solidFill>
                <a:latin typeface="Arial"/>
                <a:ea typeface="Arial"/>
                <a:cs typeface="Arial"/>
                <a:sym typeface="Arial"/>
              </a:rPr>
              <a:t>Què és ser professional?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Fomentar autonomia, l'esforç, el treball en equip i el saber fer i estar.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Comunicació amb el professorat!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Estrictes amb l'aplicació del reglament de règim intern.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Entorn de treball - Material necessari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869760" y="1522800"/>
            <a:ext cx="8130600" cy="48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 ha de portar un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ordinador portàtil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Feina feta sempre disponible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Facilitats per treballar a casa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una eina de treball de l'institut. (material escolar).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Normativa d’utilització dels ordinadors.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L'alumne ha de ser responsable de les seves pràctiques/treballs i de les còpies de seguretat.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7600" y="4803480"/>
            <a:ext cx="1800000" cy="1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/>
          <p:nvPr/>
        </p:nvSpPr>
        <p:spPr>
          <a:xfrm>
            <a:off x="563400" y="1035000"/>
            <a:ext cx="760212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Entorn de treball Moodle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427680" y="1535040"/>
            <a:ext cx="8554320" cy="60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La majoria de mòduls el seu contingut es troba al portal Moodle (Entorn d'aprenentatge) del centre.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https://educaciodigital.cat/iessalvadorespriu-salt/moodle/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120" lvl="0" marL="34272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 té el seu usuari i la seva contrasenya per accedir-hi.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120" lvl="0" marL="34272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aquest entorn, els alumnes poden saber les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tasques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que tenen els alumnes per realitzar i les seves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qualificacions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840" y="4560840"/>
            <a:ext cx="5530320" cy="197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Entorn de treball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869760" y="1612800"/>
            <a:ext cx="70851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GSuite: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Correu per comunicar-se amb el tutor i professorat.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tutor recomana Google Drive per a l’entrega de treballs.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37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alumne/a té el seu usuari i la seva contrasenya per accedir-hi.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–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Eines de videoconferència, calendari, etc.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400" y="4649400"/>
            <a:ext cx="3463920" cy="190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Està prohibit 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dins de l’Institut.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S’ha de tenir en absolut silenci.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centre </a:t>
            </a: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fa càrrec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d’avaries, trencament, pèrdues o furts.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 penalitzarà la infracció d’aquesta normativa.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 de mòbil al centre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840" y="3840480"/>
            <a:ext cx="2554920" cy="255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764520"/>
            <a:ext cx="2656080" cy="265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Excepcions: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Activitats acadèmiques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puntuals seguint les instruccions del professorat.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, on el professorat responsable pot prohibir determinar-ne l’ús concret.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cap cas es poden fer fotografies o enregistraments d’àudio o vídeo dels companys i professorat sense permís </a:t>
            </a: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ni fer-ne difusió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 de mòbil al centre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7960" y="4735080"/>
            <a:ext cx="3195720" cy="17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Sancions: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Primer, s’avisa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hi ha reincidència, es retira el telèfon fins que un adult de la família vingui a recollir-lo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hi ha nova reincidència, es considerarà falta greu.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Ús de mòbil al centre (III)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6000" y="4142880"/>
            <a:ext cx="3395520" cy="226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400" y="4142880"/>
            <a:ext cx="3395520" cy="22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/>
          <p:nvPr/>
        </p:nvSpPr>
        <p:spPr>
          <a:xfrm>
            <a:off x="873000" y="1737000"/>
            <a:ext cx="729252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fan exàmens fora d’horari fixat, a no ser que hi hagi una causa major.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cas de malaltia, cal que els tutors legals avisin abans de l’hora fixada i, posteriorment, caldrà la presentació del justificant degudament signat.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- Faltes d’assistència en proves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Taula de continguts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870120" y="1754640"/>
            <a:ext cx="7293960" cy="43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Titulació, competències i qualificacions professionals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Distribució curricular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Calendari acadèmic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Horaris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Metodologia de treball a l’aula i entorn de treball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Ús del mòbil al centre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Avaluació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Normativa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Autoritzacions i documentació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Informacions vàries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●"/>
            </a:pPr>
            <a:r>
              <a:rPr b="1" i="0" lang="ca-ES" sz="1800" u="sng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873000" y="1670040"/>
            <a:ext cx="7292520" cy="500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a-ES" sz="2400">
                <a:solidFill>
                  <a:schemeClr val="dk1"/>
                </a:solidFill>
              </a:rPr>
              <a:t>Desapareixen les</a:t>
            </a:r>
            <a:r>
              <a:rPr b="1" lang="ca-ES" sz="2400">
                <a:solidFill>
                  <a:schemeClr val="dk1"/>
                </a:solidFill>
              </a:rPr>
              <a:t> Unitats Formatives (UFs)</a:t>
            </a:r>
            <a:endParaRPr b="1"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a-ES" sz="2400">
                <a:solidFill>
                  <a:schemeClr val="dk1"/>
                </a:solidFill>
              </a:rPr>
              <a:t>Cada mòdul professional (~assignatures) conté diversos Resultats d’Aprenentatge (RAs) que cal aprovar individualment.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a-ES" sz="2400">
                <a:solidFill>
                  <a:schemeClr val="dk1"/>
                </a:solidFill>
              </a:rPr>
              <a:t>Per aprovar el mòdul professional cal aprovar tots els RAs (individualment) i l’EE, si s’escau.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a-ES" sz="2400">
                <a:solidFill>
                  <a:schemeClr val="dk1"/>
                </a:solidFill>
              </a:rPr>
              <a:t>No tots els RAs tenen el mateix percentatge a la nota final del mòdul.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ca-ES" sz="2400">
                <a:solidFill>
                  <a:schemeClr val="dk1"/>
                </a:solidFill>
              </a:rPr>
              <a:t>Si es suspèn el mòdul es disposa d’una segona convocatòria al Juny. </a:t>
            </a:r>
            <a:br>
              <a:rPr lang="ca-ES" sz="2400">
                <a:solidFill>
                  <a:schemeClr val="dk1"/>
                </a:solidFill>
              </a:rPr>
            </a:br>
            <a:r>
              <a:rPr lang="ca-ES" sz="2400">
                <a:solidFill>
                  <a:schemeClr val="dk1"/>
                </a:solidFill>
              </a:rPr>
              <a:t>(No és avaluació contínua)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3883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ca-ES" sz="2400">
                <a:solidFill>
                  <a:schemeClr val="lt1"/>
                </a:solidFill>
              </a:rPr>
              <a:t>Desapareixen les</a:t>
            </a:r>
            <a:r>
              <a:rPr b="1" lang="ca-ES" sz="2400">
                <a:solidFill>
                  <a:schemeClr val="lt1"/>
                </a:solidFill>
              </a:rPr>
              <a:t> Unitats Formatives (UFs)</a:t>
            </a:r>
            <a:endParaRPr b="1" sz="24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ca-ES" sz="2400">
                <a:solidFill>
                  <a:schemeClr val="lt1"/>
                </a:solidFill>
              </a:rPr>
              <a:t>Cada mòdul professional (~assignatures) conté diversos Resultats d’Aprenentatge (RAs) que cal aprovar individualment.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ca-ES" sz="2400">
                <a:solidFill>
                  <a:schemeClr val="lt1"/>
                </a:solidFill>
              </a:rPr>
              <a:t>Per aprovar el mòdul professional cal aprovar tots els RAs (individualment) i l’EE, si s’escau.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ca-ES" sz="2400">
                <a:solidFill>
                  <a:schemeClr val="lt1"/>
                </a:solidFill>
              </a:rPr>
              <a:t>No tots els RAs tenen el mateix percentatge a la nota final del mòdul.</a:t>
            </a:r>
            <a:endParaRPr sz="2400">
              <a:solidFill>
                <a:schemeClr val="lt1"/>
              </a:solidFill>
            </a:endParaRPr>
          </a:p>
          <a:p>
            <a:pPr indent="-381000" lvl="2" marL="137160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ca-ES" sz="2400">
                <a:solidFill>
                  <a:schemeClr val="lt1"/>
                </a:solidFill>
              </a:rPr>
              <a:t>Si es suspèn el mòdul es disposa d’una segona convocatòria al Juny. </a:t>
            </a:r>
            <a:br>
              <a:rPr lang="ca-ES" sz="2400">
                <a:solidFill>
                  <a:schemeClr val="lt1"/>
                </a:solidFill>
              </a:rPr>
            </a:br>
            <a:r>
              <a:rPr lang="ca-ES" sz="2400">
                <a:solidFill>
                  <a:schemeClr val="lt1"/>
                </a:solidFill>
              </a:rPr>
              <a:t>(No és avaluació contínua)</a:t>
            </a:r>
            <a:endParaRPr sz="2400">
              <a:solidFill>
                <a:schemeClr val="lt1"/>
              </a:solidFill>
            </a:endParaRPr>
          </a:p>
          <a:p>
            <a:pPr indent="-378719" lvl="1" marL="836279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183883"/>
              </a:buClr>
              <a:buSzPts val="2400"/>
              <a:buChar char="▪"/>
            </a:pPr>
            <a:r>
              <a:t/>
            </a:r>
            <a:endParaRPr sz="2400">
              <a:solidFill>
                <a:srgbClr val="183883"/>
              </a:solidFill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ordinària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/>
          <p:nvPr/>
        </p:nvSpPr>
        <p:spPr>
          <a:xfrm>
            <a:off x="869760" y="1560600"/>
            <a:ext cx="7295760" cy="50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a-ES" sz="1900">
                <a:solidFill>
                  <a:schemeClr val="dk1"/>
                </a:solidFill>
              </a:rPr>
              <a:t>Si al juny no s'aprova, el curs següent haurà de repetir tot el mòdul.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a-ES" sz="1900">
                <a:solidFill>
                  <a:schemeClr val="dk1"/>
                </a:solidFill>
              </a:rPr>
              <a:t>Aproximadament cada trimestre (abans de Nadal, abans de Setmana Santa i final de curs) s’entregaran les </a:t>
            </a:r>
            <a:r>
              <a:rPr b="1" lang="ca-ES" sz="1900">
                <a:solidFill>
                  <a:schemeClr val="dk1"/>
                </a:solidFill>
              </a:rPr>
              <a:t>notes</a:t>
            </a:r>
            <a:r>
              <a:rPr lang="ca-ES" sz="1900">
                <a:solidFill>
                  <a:schemeClr val="dk1"/>
                </a:solidFill>
              </a:rPr>
              <a:t> i un </a:t>
            </a:r>
            <a:r>
              <a:rPr b="1" lang="ca-ES" sz="1900">
                <a:solidFill>
                  <a:schemeClr val="dk1"/>
                </a:solidFill>
              </a:rPr>
              <a:t>resum de les faltes</a:t>
            </a:r>
            <a:r>
              <a:rPr lang="ca-ES" sz="1900">
                <a:solidFill>
                  <a:schemeClr val="dk1"/>
                </a:solidFill>
              </a:rPr>
              <a:t> d’assistència.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ca-ES" sz="1900">
                <a:solidFill>
                  <a:schemeClr val="dk1"/>
                </a:solidFill>
              </a:rPr>
              <a:t>Les notes que s'entreguen poden ser provisionals (indicades amb un asterisc).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ordinària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>
            <a:off x="1080000" y="1715400"/>
            <a:ext cx="7475400" cy="710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Les dues setmanes després d'acabar les classes es fan els exàmens de segona convocatòria.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</a:t>
            </a:r>
            <a:r>
              <a:rPr lang="ca-ES" sz="2400">
                <a:solidFill>
                  <a:srgbClr val="183883"/>
                </a:solidFill>
              </a:rPr>
              <a:t>proves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per cada mòdul que no s’hagi superat.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Avaluació - Segona convocatòria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Aplicatiu per controlar les faltes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835200" y="1535040"/>
            <a:ext cx="4957560" cy="60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S’utilitza iEduca pel control de: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Faltes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Retards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Incidències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Ús dels lavabos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Els vostres responsables legals tindran usuari i podran accedir a l’aplicació.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560" y="3490560"/>
            <a:ext cx="4839120" cy="297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Assistència a classe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700920" y="1494000"/>
            <a:ext cx="7677720" cy="5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L’assistència a classe és obligatòria.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1" lang="ca-ES" sz="2100">
                <a:solidFill>
                  <a:srgbClr val="183883"/>
                </a:solidFill>
              </a:rPr>
              <a:t>Assistència</a:t>
            </a:r>
            <a:r>
              <a:rPr b="1" lang="ca-ES" sz="2100">
                <a:solidFill>
                  <a:srgbClr val="183883"/>
                </a:solidFill>
              </a:rPr>
              <a:t> ha de ser </a:t>
            </a:r>
            <a:r>
              <a:rPr b="1" lang="ca-ES" sz="2100">
                <a:solidFill>
                  <a:srgbClr val="183883"/>
                </a:solidFill>
              </a:rPr>
              <a:t>mínim</a:t>
            </a:r>
            <a:r>
              <a:rPr b="1" lang="ca-ES" sz="2100">
                <a:solidFill>
                  <a:srgbClr val="183883"/>
                </a:solidFill>
              </a:rPr>
              <a:t> del 80%</a:t>
            </a: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, en cas contrari </a:t>
            </a:r>
            <a:r>
              <a:rPr b="1" lang="ca-ES" sz="2100">
                <a:solidFill>
                  <a:srgbClr val="183883"/>
                </a:solidFill>
              </a:rPr>
              <a:t>no s’avalua.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no assisteix a classe, no s’acostuma a aprovar.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Alumnes menors de 18 anys: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Les faltes les justifiquen els tutors/res legals.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Alumnes majors de 18 anys: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39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autoritzar la comunicació de les faltes i notes als tutors/es legals, cal presentar una instància de conformitat signada per l’alumne/a.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Char char="•"/>
            </a:pPr>
            <a:r>
              <a:rPr b="1" lang="ca-ES" sz="2100">
                <a:solidFill>
                  <a:srgbClr val="FF0000"/>
                </a:solidFill>
              </a:rPr>
              <a:t>Important:</a:t>
            </a:r>
            <a:r>
              <a:rPr lang="ca-ES" sz="2100">
                <a:solidFill>
                  <a:srgbClr val="183883"/>
                </a:solidFill>
              </a:rPr>
              <a:t> </a:t>
            </a:r>
            <a:r>
              <a:rPr b="1" lang="ca-ES" sz="2100">
                <a:solidFill>
                  <a:srgbClr val="183883"/>
                </a:solidFill>
              </a:rPr>
              <a:t>Justificar només té un propòsit informatiu.</a:t>
            </a:r>
            <a:endParaRPr b="1" sz="2100">
              <a:solidFill>
                <a:srgbClr val="18388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/>
          <p:nvPr/>
        </p:nvSpPr>
        <p:spPr>
          <a:xfrm>
            <a:off x="752400" y="1525680"/>
            <a:ext cx="7304040" cy="505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regular les faltes d’assistència justificades per motius de transport s’ha creat una normativa per unificar criteris.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haurà una instància oficial per sol·licitar-ho. El termini de presentació és de 15 dies des de l’inici de curs.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Requisits: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68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300"/>
              <a:buFont typeface="Arial"/>
              <a:buChar char="•"/>
            </a:pPr>
            <a:r>
              <a:rPr b="0" i="0" lang="ca-ES" sz="1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ser resident a Salt o Girona, excepte casos excepcionals.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68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300"/>
              <a:buFont typeface="Arial"/>
              <a:buChar char="•"/>
            </a:pPr>
            <a:r>
              <a:rPr b="0" i="0" lang="ca-ES" sz="1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Haver d’agafar un bus o altre tipus de transport públic que suposi arribar al centre amb una antelació superior en una hora a l’hora d’entrada al centre educatiu (15:00h).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68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300"/>
              <a:buFont typeface="Arial"/>
              <a:buChar char="•"/>
            </a:pPr>
            <a:r>
              <a:rPr b="0" i="0" lang="ca-ES" sz="1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Haver d’agafar un mitjà de transport públic que suposés, a l’alumne/a, arribar a casa seva més tard d’una hora i mitja des de la sortida assenyalada en el seu horari escolar.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Justificació transports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Aula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829080" y="1737360"/>
            <a:ext cx="7485120" cy="39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manipular cap aplicació de treball de</a:t>
            </a:r>
            <a:r>
              <a:rPr lang="ca-ES" sz="2100">
                <a:solidFill>
                  <a:srgbClr val="183883"/>
                </a:solidFill>
              </a:rPr>
              <a:t>ls 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ordinadors del centre, com els estalvis de pantalla, canvis d'icones, canvi de ratolins, canvi de teclat, etc.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83883"/>
              </a:solidFill>
            </a:endParaRPr>
          </a:p>
          <a:p>
            <a:pPr indent="-36143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Char char="●"/>
            </a:pPr>
            <a:r>
              <a:rPr lang="ca-ES" sz="2100">
                <a:solidFill>
                  <a:srgbClr val="183883"/>
                </a:solidFill>
              </a:rPr>
              <a:t>A l’hora del pati i a última hora, s’han de pujar les cadires. </a:t>
            </a:r>
            <a:endParaRPr sz="2100">
              <a:solidFill>
                <a:srgbClr val="18388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83883"/>
              </a:solidFill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Normativa - Aula d’informàtica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0"/>
          <p:cNvSpPr/>
          <p:nvPr/>
        </p:nvSpPr>
        <p:spPr>
          <a:xfrm>
            <a:off x="829080" y="1737360"/>
            <a:ext cx="7485120" cy="39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jugar, no es pot navegar per Internet a direccions que no es corresponguin al MP.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menjar ni beure dins les aules.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finalitzar el dia s'han d'apagar tots els equips, inclosos els monitors i deixar-los en condicions normals d’ús.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mal ús dels materials de l'aula seran sancionades de manera immediata. La sostracció de material pot concórrer a l'obertura de l'expedient corresponent.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Documentació i autoritzacions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758880" y="1535040"/>
            <a:ext cx="8041320" cy="48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8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Us haig de donar: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Carnet de l’alumne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Convalidacions/exempcions (retornar setembre)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esteu malalts: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Trucar a l’institut per informar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Descarregar el justificant de la web de l’Espriu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Primer dia donar justificant al tutor signat pels tutors legals.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1080000" y="1620000"/>
            <a:ext cx="5323320" cy="63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1800"/>
              <a:buFont typeface="Arial"/>
              <a:buChar char="•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2n curs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72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Viatge fi de curs. S’informarà a tutoria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680" y="4320360"/>
            <a:ext cx="2291760" cy="167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Titulació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870120" y="3022920"/>
            <a:ext cx="729396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Instal·lació i manteniment d’equips 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Suport informàtic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Comercial de microinformàtica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Operador de teleassistència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Operador de sistemes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870120" y="230292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Sortides professionals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870120" y="1754640"/>
            <a:ext cx="72939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Tècnic/a en Sistemes Microinformàtics i Xarxes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Xerrades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1080000" y="1515600"/>
            <a:ext cx="7295760" cy="149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Formació de l’aula d’emprenedoria: “Comunicació oral efectiva”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12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544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544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880200" y="351504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Sortides de Tutoria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3"/>
          <p:cNvSpPr/>
          <p:nvPr/>
        </p:nvSpPr>
        <p:spPr>
          <a:xfrm>
            <a:off x="1135080" y="4114800"/>
            <a:ext cx="6904440" cy="1818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Pendents de confirmació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12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Escola Verda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4"/>
          <p:cNvSpPr/>
          <p:nvPr/>
        </p:nvSpPr>
        <p:spPr>
          <a:xfrm>
            <a:off x="2842325" y="1586525"/>
            <a:ext cx="53232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8071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Educació per la sostenibilitat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Corresponsabilitat ambiental i de lleialtat envers les generacions futures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2183400"/>
            <a:ext cx="1600200" cy="51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680" y="1656000"/>
            <a:ext cx="1696680" cy="169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4"/>
          <p:cNvSpPr/>
          <p:nvPr/>
        </p:nvSpPr>
        <p:spPr>
          <a:xfrm>
            <a:off x="518385" y="3294395"/>
            <a:ext cx="72939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Centre lliure de plàstics!!</a:t>
            </a:r>
            <a:endParaRPr b="0" i="0" sz="2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0" name="Google Shape;330;p44"/>
          <p:cNvSpPr/>
          <p:nvPr/>
        </p:nvSpPr>
        <p:spPr>
          <a:xfrm>
            <a:off x="476988" y="3770897"/>
            <a:ext cx="8190018" cy="198374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63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Som centre </a:t>
            </a:r>
            <a:r>
              <a:rPr b="1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“plàstic free”</a:t>
            </a: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914400" marR="0" rtl="0" algn="just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Supressió de plàstics d’un sol ús.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S’han proporcionat recursos als alumnes d’ESO, de moment no hi ha prou recursos per a l’alumnat de postobligatori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</a:t>
            </a: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Serveis del centre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999000" y="1501560"/>
            <a:ext cx="7303680" cy="514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Sol·licitar al tutor: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Servei d’infermeria: 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Assessorament mèdic, xerrades informatives sobre aspectes relacionats amb la salut, etc. Divendres al matí.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544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6"/>
          <p:cNvSpPr/>
          <p:nvPr/>
        </p:nvSpPr>
        <p:spPr>
          <a:xfrm>
            <a:off x="899640" y="1619280"/>
            <a:ext cx="7303680" cy="51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una parada d’autobús al costat de l’institut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600" y="2306520"/>
            <a:ext cx="5648040" cy="9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920" y="3280680"/>
            <a:ext cx="4428720" cy="301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</a:t>
            </a:r>
            <a:r>
              <a:rPr b="0" i="0" lang="ca-E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on accedir al centre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899640" y="1619280"/>
            <a:ext cx="7303680" cy="51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2743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/>
          <p:nvPr/>
        </p:nvSpPr>
        <p:spPr>
          <a:xfrm>
            <a:off x="155520" y="842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 rotWithShape="1">
          <a:blip r:embed="rId3">
            <a:alphaModFix/>
          </a:blip>
          <a:srcRect b="0" l="12715" r="0" t="0"/>
          <a:stretch/>
        </p:blipFill>
        <p:spPr>
          <a:xfrm>
            <a:off x="3967560" y="2059560"/>
            <a:ext cx="4575960" cy="441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/>
          <p:nvPr/>
        </p:nvSpPr>
        <p:spPr>
          <a:xfrm>
            <a:off x="384120" y="1619280"/>
            <a:ext cx="8159400" cy="485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								Porta del pati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Porta principal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(Avinguda Folch i Torras)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Porta d’accés cicles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(Avinguda la Pau)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7"/>
          <p:cNvSpPr/>
          <p:nvPr/>
        </p:nvSpPr>
        <p:spPr>
          <a:xfrm>
            <a:off x="2913840" y="2348280"/>
            <a:ext cx="2071080" cy="23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55" name="Google Shape;355;p47"/>
          <p:cNvSpPr/>
          <p:nvPr/>
        </p:nvSpPr>
        <p:spPr>
          <a:xfrm>
            <a:off x="3580920" y="5991840"/>
            <a:ext cx="2667960" cy="46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356" name="Google Shape;356;p47"/>
          <p:cNvSpPr/>
          <p:nvPr/>
        </p:nvSpPr>
        <p:spPr>
          <a:xfrm>
            <a:off x="4899960" y="1930320"/>
            <a:ext cx="1142640" cy="26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/>
          <p:nvPr/>
        </p:nvSpPr>
        <p:spPr>
          <a:xfrm>
            <a:off x="900000" y="66528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Informacions -  Itineraris Formatius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760" y="1684080"/>
            <a:ext cx="7295760" cy="48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Dubtes i qüestions??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Gràcies per la vostra atenció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2"/>
          <p:cNvSpPr/>
          <p:nvPr/>
        </p:nvSpPr>
        <p:spPr>
          <a:xfrm>
            <a:off x="747360" y="4813920"/>
            <a:ext cx="7202160" cy="11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2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>
                <a:solidFill>
                  <a:srgbClr val="183883"/>
                </a:solidFill>
              </a:rPr>
              <a:t>20</a:t>
            </a:r>
            <a:r>
              <a:rPr b="1" i="1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anys fent  CFGM d’informàtica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ctr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00" y="1766880"/>
            <a:ext cx="4562640" cy="275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Competència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870120" y="3764880"/>
            <a:ext cx="7293960" cy="224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l'especificació oficial de competència, apropiada per a la producció i l'ocupació, que acredita la competència als posseïdors.</a:t>
            </a:r>
            <a:r>
              <a:rPr b="0" i="0" lang="ca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7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Institut Català de les Qualificacions Professionals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http://icqp.gencat.cat/ca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870120" y="306468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870120" y="1754640"/>
            <a:ext cx="7293960" cy="92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0" i="1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competències</a:t>
            </a: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professionals, són totes aquelles habilitats i aptituds que tenen les persones i que els ajuden a desenvolupar una feina de forma exitosa.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870120" y="1989000"/>
            <a:ext cx="7293960" cy="359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IC_2-078_2 : Sistemes microinformàtics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UC_2-0220-11_2 Instal·lar, configurar i verificar els elements de la xarxa local segons procediments establerts.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UC_2-0221-11_2 Instal·lar, configurar i mantenir paquets informàtics de propòsit general i aplicacions específiques, i fer l'assistència tècnica als/les usuaris/àries.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UC_2-0222-11_2 Facilitar a l'/la usuari/ària la utilització de paquets informàtics de propòsit general i aplicacions específiques.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900000" y="1800000"/>
            <a:ext cx="726408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IC_2-298_2 : Muntatge i reparació de sistemes microinformàtics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UC_2-0953-11_2 Muntar equips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UC_2-0954-11_2 Reparar i ampliar equipament microinformàtic.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IC_2-299_2: Operació de xarxes departamentals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UC_2-0220-11_2 Instal·lar, configurar i verificar els elements de la xarxa local segons procediments establerts.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UC_2-0955-11_2 Fer el seguiment dels processos de comunicacions de la xarxa local.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UC_2-0956-11_2 Realitzar els processos de connexió entre xarxes privades i xarxes públiques.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Qualificacions professionals (III)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900000" y="1800000"/>
            <a:ext cx="726408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IC_2-300_2 : Operació de sistemes 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UC_2-0957-11_2 Mantenir i regular el subsistema físic en sistemes 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UC_2-0958-11_2 Executar procediments d'administració i manteniment en el programari base 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d'aplicació de client. UC_2-0959-11_2 Mantenir la seguretat dels subsistemes físics i lògics 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919800" y="1735920"/>
            <a:ext cx="7303680" cy="472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Formar a l’alumne/a per a un treball professional.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679" lvl="1" marL="74124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Noto Sans Symbols"/>
              <a:buChar char="▪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Coneixements: 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Xarxes, S.O., IPO-I,...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679" lvl="1" marL="74124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Noto Sans Symbols"/>
              <a:buChar char="▪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Actituds: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Ordre en el treball, responsabilitat, puntualitat, ...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Fomentar hàbits de treball i estudi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480" y="4246920"/>
            <a:ext cx="2520360" cy="202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/>
          <p:nvPr/>
        </p:nvSpPr>
        <p:spPr>
          <a:xfrm>
            <a:off x="1080000" y="112896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a-ES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