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796075" cy="9925050"/>
  <p:embeddedFontLst>
    <p:embeddedFont>
      <p:font typeface="Libre Franklin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5S0ND8zlxyZQimCImZfkJy0oN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9B940B-1D51-46AB-8299-AD38F76848CE}">
  <a:tblStyle styleId="{E19B940B-1D51-46AB-8299-AD38F76848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LibreFranklin-bold.fntdata"/><Relationship Id="rId45" Type="http://schemas.openxmlformats.org/officeDocument/2006/relationships/font" Target="fonts/LibreFrankli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ibreFranklin-boldItalic.fntdata"/><Relationship Id="rId47" Type="http://schemas.openxmlformats.org/officeDocument/2006/relationships/font" Target="fonts/LibreFranklin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2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2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2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2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2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2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2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2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3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3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3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3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3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3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3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3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41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4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4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p4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p4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50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2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52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79600" y="4714375"/>
            <a:ext cx="5436850" cy="446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32900" y="744375"/>
            <a:ext cx="4530925" cy="372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e06c20e34_2_97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g2fe06c20e34_2_97"/>
          <p:cNvSpPr txBox="1"/>
          <p:nvPr>
            <p:ph idx="1" type="body"/>
          </p:nvPr>
        </p:nvSpPr>
        <p:spPr>
          <a:xfrm>
            <a:off x="457200" y="1604880"/>
            <a:ext cx="8227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e06c20e34_2_79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g2fe06c20e34_2_79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e06c20e34_2_8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fe06c20e34_2_82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g2fe06c20e34_2_8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g2fe06c20e34_2_82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2fe06c20e34_2_8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e06c20e34_2_88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g2fe06c20e34_2_88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e06c20e34_2_9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g2fe06c20e34_2_9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2fe06c20e34_2_91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fe06c20e34_2_100"/>
          <p:cNvSpPr txBox="1"/>
          <p:nvPr>
            <p:ph type="title"/>
          </p:nvPr>
        </p:nvSpPr>
        <p:spPr>
          <a:xfrm>
            <a:off x="1294920" y="860040"/>
            <a:ext cx="7402200" cy="32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g2fe06c20e34_2_100"/>
          <p:cNvSpPr txBox="1"/>
          <p:nvPr>
            <p:ph idx="1" type="body"/>
          </p:nvPr>
        </p:nvSpPr>
        <p:spPr>
          <a:xfrm>
            <a:off x="45720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fe06c20e34_2_100"/>
          <p:cNvSpPr txBox="1"/>
          <p:nvPr>
            <p:ph idx="2" type="body"/>
          </p:nvPr>
        </p:nvSpPr>
        <p:spPr>
          <a:xfrm>
            <a:off x="4673520" y="1604880"/>
            <a:ext cx="40152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fe06c20e34_2_9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fe06c20e34_2_5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2fe06c20e34_2_5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g2fe06c20e34_2_56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e06c20e34_2_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g2fe06c20e34_2_6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g2fe06c20e34_2_60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fe06c20e34_2_6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g2fe06c20e34_2_64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e06c20e34_2_6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2fe06c20e34_2_6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2fe06c20e34_2_6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g2fe06c20e34_2_67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fe06c20e34_2_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g2fe06c20e34_2_7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fe06c20e34_2_75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g2fe06c20e34_2_75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g2fe06c20e34_2_7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e06c20e34_2_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e06c20e34_2_5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e06c20e34_2_52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cqp.gencat.cat/ca" TargetMode="External"/><Relationship Id="rId4" Type="http://schemas.openxmlformats.org/officeDocument/2006/relationships/hyperlink" Target="http://icqp.gencat.cat/ca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744480" y="2135160"/>
            <a:ext cx="7929360" cy="3683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a-ES" sz="3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ca-ES" sz="2900">
                <a:solidFill>
                  <a:srgbClr val="183883"/>
                </a:solidFill>
              </a:rPr>
              <a:t>SISTEMES MICROINFORMÀTICS I XARXES</a:t>
            </a:r>
            <a:endParaRPr sz="2900">
              <a:solidFill>
                <a:srgbClr val="18388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5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sz="2900">
              <a:solidFill>
                <a:srgbClr val="18388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600">
                <a:solidFill>
                  <a:srgbClr val="183883"/>
                </a:solidFill>
              </a:rPr>
              <a:t>SESSIÓ ACOLLIDA</a:t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600">
                <a:solidFill>
                  <a:srgbClr val="183883"/>
                </a:solidFill>
              </a:rPr>
              <a:t>CURS 2025 </a:t>
            </a:r>
            <a:r>
              <a:rPr lang="ca-ES" sz="2600">
                <a:solidFill>
                  <a:srgbClr val="183883"/>
                </a:solidFill>
              </a:rPr>
              <a:t>- 2026</a:t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ca-ES" sz="1600">
                <a:solidFill>
                  <a:srgbClr val="183883"/>
                </a:solidFill>
              </a:rPr>
              <a:t>DEPARTAMENT D’INFORMÀTICA</a:t>
            </a:r>
            <a:endParaRPr sz="1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640" y="972720"/>
            <a:ext cx="4469760" cy="201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DISTRIBUCIÓ </a:t>
            </a:r>
            <a:r>
              <a:rPr lang="ca-ES" sz="2400">
                <a:solidFill>
                  <a:srgbClr val="FFFFFF"/>
                </a:solidFill>
              </a:rPr>
              <a:t>CURRICULAR</a:t>
            </a:r>
            <a:r>
              <a:rPr lang="ca-ES" sz="2200">
                <a:solidFill>
                  <a:srgbClr val="FFFFFF"/>
                </a:solidFill>
              </a:rPr>
              <a:t> (I)</a:t>
            </a:r>
            <a:endParaRPr sz="2200"/>
          </a:p>
        </p:txBody>
      </p:sp>
      <p:sp>
        <p:nvSpPr>
          <p:cNvPr id="120" name="Google Shape;120;p10"/>
          <p:cNvSpPr/>
          <p:nvPr/>
        </p:nvSpPr>
        <p:spPr>
          <a:xfrm>
            <a:off x="870120" y="1641240"/>
            <a:ext cx="7293900" cy="4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19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 u="sng">
                <a:solidFill>
                  <a:srgbClr val="183883"/>
                </a:solidFill>
              </a:rPr>
              <a:t>2N CURS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troncals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lang="ca-ES" sz="1600">
                <a:solidFill>
                  <a:srgbClr val="183883"/>
                </a:solidFill>
              </a:rPr>
              <a:t>Estada en pràctiques a una empresa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ca-ES" sz="1600">
                <a:solidFill>
                  <a:srgbClr val="183883"/>
                </a:solidFill>
              </a:rPr>
              <a:t>515 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hores).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 de síntesi (</a:t>
            </a:r>
            <a:r>
              <a:rPr lang="ca-ES" sz="1600">
                <a:solidFill>
                  <a:srgbClr val="183883"/>
                </a:solidFill>
              </a:rPr>
              <a:t>198 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hores).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Mòduls professionals específics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Operatius en Xarxa</a:t>
            </a:r>
            <a:r>
              <a:rPr lang="ca-ES" sz="1600">
                <a:solidFill>
                  <a:srgbClr val="183883"/>
                </a:solidFill>
              </a:rPr>
              <a:t> (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132 hores + 66 hores).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Seguretat Informàtica</a:t>
            </a:r>
            <a:r>
              <a:rPr lang="ca-ES" sz="1600">
                <a:solidFill>
                  <a:srgbClr val="183883"/>
                </a:solidFill>
              </a:rPr>
              <a:t> (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99 hores + 22 hores).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•"/>
            </a:pP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Serveis de xarxa</a:t>
            </a:r>
            <a:r>
              <a:rPr lang="ca-ES" sz="1600">
                <a:solidFill>
                  <a:srgbClr val="183883"/>
                </a:solidFill>
              </a:rPr>
              <a:t> (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ca-ES" sz="1600">
                <a:solidFill>
                  <a:srgbClr val="183883"/>
                </a:solidFill>
              </a:rPr>
              <a:t>32 </a:t>
            </a:r>
            <a:r>
              <a:rPr b="0" i="0" lang="ca-ES" sz="16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hores + 33 hores).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DISTRIBUCIÓ </a:t>
            </a:r>
            <a:r>
              <a:rPr lang="ca-ES" sz="2400">
                <a:solidFill>
                  <a:srgbClr val="FFFFFF"/>
                </a:solidFill>
              </a:rPr>
              <a:t>CURRICULAR</a:t>
            </a:r>
            <a:r>
              <a:rPr lang="ca-ES" sz="2200">
                <a:solidFill>
                  <a:srgbClr val="FFFFFF"/>
                </a:solidFill>
              </a:rPr>
              <a:t>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6" name="Google Shape;126;p11"/>
          <p:cNvGraphicFramePr/>
          <p:nvPr/>
        </p:nvGraphicFramePr>
        <p:xfrm>
          <a:off x="870113" y="169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{E19B940B-1D51-46AB-8299-AD38F76848CE}</a:tableStyleId>
              </a:tblPr>
              <a:tblGrid>
                <a:gridCol w="553100"/>
                <a:gridCol w="737625"/>
                <a:gridCol w="643575"/>
                <a:gridCol w="2753650"/>
                <a:gridCol w="864950"/>
                <a:gridCol w="1741050"/>
              </a:tblGrid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Curs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Troncal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Mòdul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Hores </a:t>
                      </a:r>
                      <a:r>
                        <a:rPr b="1" lang="ca-ES" sz="1000"/>
                        <a:t>per S</a:t>
                      </a:r>
                      <a:r>
                        <a:rPr b="1" lang="ca-E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etmana</a:t>
                      </a:r>
                      <a:endParaRPr b="0" sz="1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1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Sistemes operatius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/ 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Seguretat informàtica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/ 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22</a:t>
                      </a: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Serveis en xarxa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132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4 / 6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2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1710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Itinerari Personal per a l’Ocupabilitat II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99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100"/>
                        <a:t>3</a:t>
                      </a:r>
                      <a:endParaRPr b="1" sz="1100"/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1713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Síntesi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198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17 (abril - maig)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6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Estada en pràctiques a una empresa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-ES" sz="1100"/>
                        <a:t>515</a:t>
                      </a:r>
                      <a:endParaRPr b="0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075" marL="9000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CALENDARI ACADÈMIC (I)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2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ca-ES" sz="2400"/>
              <a:t>1R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al 1</a:t>
            </a:r>
            <a:r>
              <a:rPr lang="ca-ES" sz="2400"/>
              <a:t>9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ca-ES" sz="2400"/>
              <a:t>2N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de gener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27 de març.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ca-ES" sz="2400"/>
              <a:t>3R TRIMESTRE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ca-ES" sz="2400"/>
              <a:t>7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d’abril al 29 de maig.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SEGONA </a:t>
            </a:r>
            <a:r>
              <a:rPr b="1" lang="ca-ES" sz="2400"/>
              <a:t>CONVOCATÒRIA</a:t>
            </a: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C</a:t>
            </a:r>
            <a:r>
              <a:rPr b="1" lang="ca-ES" sz="2400"/>
              <a:t>URS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Juny.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CALENDARI ACADÈMIC (II)</a:t>
            </a:r>
            <a:endParaRPr sz="2400"/>
          </a:p>
        </p:txBody>
      </p:sp>
      <p:sp>
        <p:nvSpPr>
          <p:cNvPr id="138" name="Google Shape;138;p13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 i fi de classes: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de setembre i 29 de maig.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Festius i dies de lliure disposició: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1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29, 30 i 31 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d’octubre.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8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1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13 i 16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febrer.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a-ES" sz="2400"/>
              <a:t>1 i 4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maig.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CALENDARI ACADÈMIC (II)</a:t>
            </a: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900000" y="1620000"/>
            <a:ext cx="7303680" cy="46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Nadal: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400"/>
              <a:t>0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desembre al 7 de gener (</a:t>
            </a:r>
            <a:r>
              <a:rPr lang="ca-ES" sz="2400"/>
              <a:t>ambdós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400"/>
              <a:t>inclosos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Vacances de Setmana Santa: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ca-ES" sz="2400"/>
              <a:t>30 de març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ca-ES" sz="2400"/>
              <a:t>6</a:t>
            </a: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d’abril</a:t>
            </a:r>
            <a:r>
              <a:rPr lang="ca-ES" sz="2400">
                <a:solidFill>
                  <a:schemeClr val="dk1"/>
                </a:solidFill>
              </a:rPr>
              <a:t> (ambdós inclosos).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152400" y="1049050"/>
            <a:ext cx="8839200" cy="4605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HORARI (I)</a:t>
            </a:r>
            <a:endParaRPr sz="2400"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" y="1804114"/>
            <a:ext cx="8839200" cy="341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637639"/>
            <a:ext cx="8839201" cy="16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HORARI (II)</a:t>
            </a:r>
            <a:endParaRPr sz="2400"/>
          </a:p>
        </p:txBody>
      </p:sp>
      <p:sp>
        <p:nvSpPr>
          <p:cNvPr id="157" name="Google Shape;157;p15"/>
          <p:cNvSpPr/>
          <p:nvPr/>
        </p:nvSpPr>
        <p:spPr>
          <a:xfrm>
            <a:off x="900000" y="1620000"/>
            <a:ext cx="7303680" cy="484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300"/>
              <a:buChar char="●"/>
            </a:pPr>
            <a:r>
              <a:rPr lang="ca-ES" sz="2300">
                <a:solidFill>
                  <a:srgbClr val="183883"/>
                </a:solidFill>
              </a:rPr>
              <a:t>S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egon curs</a:t>
            </a:r>
            <a:r>
              <a:rPr lang="ca-ES" sz="2300">
                <a:solidFill>
                  <a:srgbClr val="183883"/>
                </a:solidFill>
              </a:rPr>
              <a:t> 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 15:00 a </a:t>
            </a:r>
            <a:r>
              <a:rPr lang="ca-ES" sz="2300">
                <a:solidFill>
                  <a:srgbClr val="183883"/>
                </a:solidFill>
              </a:rPr>
              <a:t>19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:30</a:t>
            </a:r>
            <a:r>
              <a:rPr lang="ca-ES" sz="2300">
                <a:solidFill>
                  <a:srgbClr val="183883"/>
                </a:solidFill>
              </a:rPr>
              <a:t> (4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hores lectives</a:t>
            </a:r>
            <a:r>
              <a:rPr lang="ca-ES" sz="2300">
                <a:solidFill>
                  <a:srgbClr val="183883"/>
                </a:solidFill>
              </a:rPr>
              <a:t>).</a:t>
            </a:r>
            <a:endParaRPr sz="2300">
              <a:solidFill>
                <a:srgbClr val="183883"/>
              </a:solidFill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300"/>
              <a:buChar char="●"/>
            </a:pPr>
            <a:r>
              <a:rPr lang="ca-ES" sz="2300">
                <a:solidFill>
                  <a:srgbClr val="183883"/>
                </a:solidFill>
              </a:rPr>
              <a:t>Descans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de 30 minuts de 17:00 a 17:30</a:t>
            </a:r>
            <a:r>
              <a:rPr lang="ca-ES" sz="2300">
                <a:solidFill>
                  <a:srgbClr val="183883"/>
                </a:solidFill>
              </a:rPr>
              <a:t> (es surt per la porta principal).</a:t>
            </a:r>
            <a:endParaRPr sz="2300">
              <a:solidFill>
                <a:srgbClr val="183883"/>
              </a:solidFill>
            </a:endParaRPr>
          </a:p>
          <a:p>
            <a:pPr indent="-3746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300"/>
              <a:buChar char="●"/>
            </a:pPr>
            <a:r>
              <a:rPr lang="ca-ES" sz="2300">
                <a:solidFill>
                  <a:srgbClr val="183883"/>
                </a:solidFill>
              </a:rPr>
              <a:t>Al finalitzar les classes es surt per la porta principal.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869760" y="1685160"/>
            <a:ext cx="747540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4139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300"/>
              <a:buFont typeface="Arial"/>
              <a:buChar char="●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Disposeu de </a:t>
            </a:r>
            <a:r>
              <a:rPr lang="ca-ES" sz="2300">
                <a:solidFill>
                  <a:srgbClr val="183883"/>
                </a:solidFill>
              </a:rPr>
              <a:t>diverses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AULES (</a:t>
            </a:r>
            <a:r>
              <a:rPr b="1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AP</a:t>
            </a:r>
            <a:r>
              <a:rPr b="1" lang="ca-ES" sz="2300">
                <a:solidFill>
                  <a:srgbClr val="183883"/>
                </a:solidFill>
              </a:rPr>
              <a:t>5</a:t>
            </a:r>
            <a:r>
              <a:rPr lang="ca-ES" sz="2300">
                <a:solidFill>
                  <a:srgbClr val="183883"/>
                </a:solidFill>
              </a:rPr>
              <a:t> 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aula de</a:t>
            </a:r>
            <a:r>
              <a:rPr lang="ca-ES" sz="2300">
                <a:solidFill>
                  <a:srgbClr val="183883"/>
                </a:solidFill>
              </a:rPr>
              <a:t> 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referència)</a:t>
            </a:r>
            <a:r>
              <a:rPr lang="ca-ES" sz="2300"/>
              <a:t>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300"/>
              <a:buChar char="●"/>
            </a:pPr>
            <a:r>
              <a:rPr lang="ca-ES" sz="2300">
                <a:solidFill>
                  <a:srgbClr val="183883"/>
                </a:solidFill>
              </a:rPr>
              <a:t>No es pot sortir al passadís entre classes.</a:t>
            </a:r>
            <a:endParaRPr sz="2300">
              <a:solidFill>
                <a:srgbClr val="183883"/>
              </a:solidFill>
            </a:endParaRPr>
          </a:p>
          <a:p>
            <a:pPr indent="-374139" lvl="0" marL="457200" marR="0" rtl="0" algn="just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300"/>
              <a:buFont typeface="Arial"/>
              <a:buChar char="●"/>
            </a:pP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asseureu</a:t>
            </a:r>
            <a:r>
              <a:rPr b="0" i="0" lang="ca-ES" sz="23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en ordre alfabètic.</a:t>
            </a:r>
            <a:endParaRPr b="0" i="0" sz="23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83883"/>
              </a:solidFill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AULA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/>
          <p:nvPr/>
        </p:nvSpPr>
        <p:spPr>
          <a:xfrm>
            <a:off x="869760" y="1685160"/>
            <a:ext cx="7848720" cy="38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recomana anar al lavabo a l’hora del pati.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anar al lavabo entre classes.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Només es pot anar al lavabo durant la classe si: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justificació mèdica (parlar amb el tutor).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 cas d’extrema necessitat.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cop que aneu al lavabo ho marcarem a iEduca.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LAVABO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METODOLOGIA DE TREBALL A L’AULA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Ensenyament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POST-OBLIGATORI</a:t>
            </a:r>
            <a:r>
              <a:rPr lang="ca-ES" sz="2200">
                <a:solidFill>
                  <a:srgbClr val="183883"/>
                </a:solidFill>
              </a:rPr>
              <a:t> , per tant ningú està obligat a estar-hi.</a:t>
            </a:r>
            <a:endParaRPr sz="2200">
              <a:solidFill>
                <a:srgbClr val="18388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BENVINGUTS!!!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a-ES" sz="2800">
                <a:solidFill>
                  <a:srgbClr val="1C4587"/>
                </a:solidFill>
              </a:rPr>
              <a:t>TUTOR</a:t>
            </a: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800">
                <a:solidFill>
                  <a:srgbClr val="1C4587"/>
                </a:solidFill>
              </a:rPr>
              <a:t>Ricard Galvany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a-ES" sz="2800">
                <a:solidFill>
                  <a:srgbClr val="1C4587"/>
                </a:solidFill>
              </a:rPr>
              <a:t>GRUP</a:t>
            </a:r>
            <a:r>
              <a:rPr b="1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ca-ES" sz="2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SMX 2</a:t>
            </a:r>
            <a:r>
              <a:rPr lang="ca-ES" sz="2800">
                <a:solidFill>
                  <a:srgbClr val="1C4587"/>
                </a:solidFill>
              </a:rPr>
              <a:t>B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a-ES" sz="1800">
                <a:solidFill>
                  <a:srgbClr val="1C4587"/>
                </a:solidFill>
              </a:rPr>
              <a:t>CORREU ELECTRÒNIC:</a:t>
            </a:r>
            <a:r>
              <a:rPr b="1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800">
                <a:solidFill>
                  <a:srgbClr val="1C4587"/>
                </a:solidFill>
              </a:rPr>
              <a:t>ricard.galvany</a:t>
            </a: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@espriusalt.cat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METODOLOGIA DE TREBALL A L’AULA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869760" y="1589040"/>
            <a:ext cx="7428960" cy="4947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7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Què </a:t>
            </a:r>
            <a:r>
              <a:rPr b="1" lang="ca-ES" sz="2400">
                <a:solidFill>
                  <a:srgbClr val="183883"/>
                </a:solidFill>
              </a:rPr>
              <a:t>exigeixen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les empreses?</a:t>
            </a:r>
            <a:endParaRPr b="1" sz="2400">
              <a:solidFill>
                <a:srgbClr val="183883"/>
              </a:solidFill>
            </a:endParaRPr>
          </a:p>
          <a:p>
            <a:pPr indent="-330200" lvl="1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1600"/>
              <a:buFont typeface="Arial"/>
              <a:buChar char="○"/>
            </a:pPr>
            <a:r>
              <a:rPr b="1" lang="ca-ES" sz="2400">
                <a:solidFill>
                  <a:srgbClr val="FD4431"/>
                </a:solidFill>
              </a:rPr>
              <a:t>P</a:t>
            </a:r>
            <a:r>
              <a:rPr b="1" i="0" lang="ca-ES" sz="2400" u="none" cap="none" strike="noStrike">
                <a:solidFill>
                  <a:srgbClr val="FD4431"/>
                </a:solidFill>
                <a:latin typeface="Arial"/>
                <a:ea typeface="Arial"/>
                <a:cs typeface="Arial"/>
                <a:sym typeface="Arial"/>
              </a:rPr>
              <a:t>rofessionals.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Char char="•"/>
            </a:pPr>
            <a:r>
              <a:rPr b="1" lang="ca-ES" sz="2400">
                <a:solidFill>
                  <a:srgbClr val="183883"/>
                </a:solidFill>
              </a:rPr>
              <a:t>Què és ser professional?</a:t>
            </a:r>
            <a:endParaRPr sz="2200">
              <a:solidFill>
                <a:srgbClr val="183883"/>
              </a:solidFill>
            </a:endParaRPr>
          </a:p>
          <a:p>
            <a:pPr indent="-368300" lvl="1" marL="91440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autonomia, l'esforç, el treball en equip i el saber fer i estar.</a:t>
            </a:r>
            <a:endParaRPr sz="2200"/>
          </a:p>
          <a:p>
            <a:pPr indent="-368300" lvl="1" marL="91440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Comunicació amb el professorat</a:t>
            </a:r>
            <a:r>
              <a:rPr lang="ca-ES" sz="2200">
                <a:solidFill>
                  <a:srgbClr val="183883"/>
                </a:solidFill>
              </a:rPr>
              <a:t>.</a:t>
            </a:r>
            <a:endParaRPr sz="2200"/>
          </a:p>
          <a:p>
            <a:pPr indent="-368300" lvl="1" marL="914400" marR="0" rtl="0" algn="just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Estrictes amb l'aplicació del reglament de règim intern.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MATERIAL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869760" y="1522800"/>
            <a:ext cx="8130600" cy="48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ha de portar un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ordinador portàtil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just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Feina feta sempre disponible.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just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Facilitats per treballar a casa.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just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una eina de treball de l'institut</a:t>
            </a:r>
            <a:r>
              <a:rPr lang="ca-ES" sz="2000">
                <a:solidFill>
                  <a:srgbClr val="183883"/>
                </a:solidFill>
              </a:rPr>
              <a:t>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just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1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Normativa d’utilització dels ordinadors.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19" lvl="1" marL="836279" marR="0" rtl="0" algn="just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Noto Sans Symbols"/>
              <a:buChar char="▪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L'alumne ha de ser responsable de les seves pràctiques/treballs i de les còpies de seguretat.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>
            <a:off x="563400" y="1035000"/>
            <a:ext cx="760212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ENTORN DE TREBALL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427680" y="1563904"/>
            <a:ext cx="8554200" cy="6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•"/>
            </a:pPr>
            <a:r>
              <a:rPr lang="ca-ES" sz="2200">
                <a:solidFill>
                  <a:srgbClr val="183883"/>
                </a:solidFill>
              </a:rPr>
              <a:t>La majoria de mòduls el seu contingut es troba al portal Moodle del centre.</a:t>
            </a:r>
            <a:endParaRPr sz="2200">
              <a:solidFill>
                <a:srgbClr val="183883"/>
              </a:solidFill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 té el seu usuari i la seva </a:t>
            </a:r>
            <a:r>
              <a:rPr lang="ca-ES" sz="2200">
                <a:solidFill>
                  <a:srgbClr val="183883"/>
                </a:solidFill>
              </a:rPr>
              <a:t>paraula de pas 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accedir-hi.</a:t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aquest entorn, els alumnes poden saber les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tasques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que tenen els alumnes per realitzar i les seves </a:t>
            </a:r>
            <a:r>
              <a:rPr b="1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qualificacions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ENTORN DE TREBALL (II)</a:t>
            </a:r>
            <a:endParaRPr sz="2600"/>
          </a:p>
        </p:txBody>
      </p:sp>
      <p:sp>
        <p:nvSpPr>
          <p:cNvPr id="199" name="Google Shape;199;p28"/>
          <p:cNvSpPr/>
          <p:nvPr/>
        </p:nvSpPr>
        <p:spPr>
          <a:xfrm>
            <a:off x="869760" y="1612800"/>
            <a:ext cx="7085160" cy="286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>
                <a:solidFill>
                  <a:srgbClr val="183883"/>
                </a:solidFill>
              </a:rPr>
              <a:t>També es disposa de 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GSuite:</a:t>
            </a:r>
            <a:endParaRPr sz="2200">
              <a:solidFill>
                <a:srgbClr val="183883"/>
              </a:solidFill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lang="ca-ES" sz="2200">
                <a:solidFill>
                  <a:srgbClr val="183883"/>
                </a:solidFill>
              </a:rPr>
              <a:t>C</a:t>
            </a: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orreu per comunicar-se amb el tutor i professorat.</a:t>
            </a:r>
            <a:endParaRPr sz="2200"/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Cada alumne/a té el seu usuari i la seva contrasenya per accedir-hi.</a:t>
            </a:r>
            <a:endParaRPr sz="2200"/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Eines de videoconferència, calendari, etc.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Està prohibit 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dins de l’Institut.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S’ha de tenir en absolut silenci.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 centre </a:t>
            </a: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 càrrec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d’avaries, trencament, pèrdues o furts.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Es penalitzarà la infracció d’aquesta normativa.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ÚS DE MÒBIL AL CENTRE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5580" y="3840480"/>
            <a:ext cx="2554920" cy="255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340" y="3764520"/>
            <a:ext cx="2656080" cy="265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Excepcions: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Activitats acadèmiques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puntuals seguint les instruccions del professorat.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1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on el professorat responsable pot prohibir determinar-ne l’ús concret.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0" marL="457200" marR="0" rtl="0" algn="just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cap cas es poden fer fotografies o</a:t>
            </a:r>
            <a:r>
              <a:rPr lang="ca-ES" sz="2400">
                <a:solidFill>
                  <a:srgbClr val="183883"/>
                </a:solidFill>
              </a:rPr>
              <a:t> e</a:t>
            </a: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nregistraments d’àudio o vídeo dels companys i professorat sense permí</a:t>
            </a:r>
            <a:r>
              <a:rPr lang="ca-ES" sz="2400">
                <a:solidFill>
                  <a:srgbClr val="183883"/>
                </a:solidFill>
              </a:rPr>
              <a:t>s ni fer-ne difusió.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ÚS DE MÒBIL AL CENTRE (II)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>
            <a:off x="869760" y="1609200"/>
            <a:ext cx="7475400" cy="421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052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●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Sancions: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Primer, s’avisa.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reincidència, es retira el telèfon fins que un adult de la família vingui a recollir-lo.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520" lvl="1" marL="9144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400"/>
              <a:buFont typeface="Arial"/>
              <a:buChar char="○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hi ha nova reincidència, es considerarà falta greu.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ÚS DE MÒBIL AL CENTRE (III)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/>
          <p:nvPr/>
        </p:nvSpPr>
        <p:spPr>
          <a:xfrm>
            <a:off x="873000" y="1737000"/>
            <a:ext cx="72925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8720" lvl="0" marL="37908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fan exàmens fora d’horari fixat, a no ser que hi hagi una causa major.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En cas de malaltia, cal que els tutors legals avisin abans de l’hora fixada i, posteriorment, caldrà la presentació del justificant degudament signat.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2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PROVES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873000" y="1670040"/>
            <a:ext cx="7292520" cy="500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Char char="•"/>
            </a:pPr>
            <a:r>
              <a:rPr lang="ca-ES" sz="2400">
                <a:solidFill>
                  <a:srgbClr val="183883"/>
                </a:solidFill>
              </a:rPr>
              <a:t>Desapareixen les Unitats Formatives (UFs).</a:t>
            </a:r>
            <a:endParaRPr sz="2400">
              <a:solidFill>
                <a:srgbClr val="183883"/>
              </a:solidFill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Char char="•"/>
            </a:pPr>
            <a:r>
              <a:rPr lang="ca-ES" sz="2400">
                <a:solidFill>
                  <a:srgbClr val="183883"/>
                </a:solidFill>
              </a:rPr>
              <a:t>Cada mòdul professional (~assignature) conté diversos Resultats d’Aprenentatge (RAs) que cal aprovar individualment.</a:t>
            </a:r>
            <a:endParaRPr sz="2400">
              <a:solidFill>
                <a:srgbClr val="183883"/>
              </a:solidFill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Char char="•"/>
            </a:pPr>
            <a:r>
              <a:rPr lang="ca-ES" sz="2400">
                <a:solidFill>
                  <a:srgbClr val="183883"/>
                </a:solidFill>
              </a:rPr>
              <a:t>Per aprovar el mòdul professional cal aprovar tots els RAs (individualment) i l’EE, si s’escau.</a:t>
            </a:r>
            <a:endParaRPr sz="2400">
              <a:solidFill>
                <a:srgbClr val="183883"/>
              </a:solidFill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Char char="•"/>
            </a:pPr>
            <a:r>
              <a:rPr lang="ca-ES" sz="2400">
                <a:solidFill>
                  <a:srgbClr val="183883"/>
                </a:solidFill>
              </a:rPr>
              <a:t>No tots els RAs tenen el mateix percentatge a la nota final del mòdul.</a:t>
            </a:r>
            <a:endParaRPr sz="2400">
              <a:solidFill>
                <a:srgbClr val="183883"/>
              </a:solidFill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Char char="•"/>
            </a:pPr>
            <a:r>
              <a:rPr lang="ca-ES" sz="2400">
                <a:solidFill>
                  <a:srgbClr val="183883"/>
                </a:solidFill>
              </a:rPr>
              <a:t>Si es suspèn el mòdul es disposa d’una convocatòria al Juny.</a:t>
            </a:r>
            <a:endParaRPr sz="2400">
              <a:solidFill>
                <a:srgbClr val="183883"/>
              </a:solidFill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AVALUACIÓ (I)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APLICATIU PER CONTROLAR LES FALTES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835200" y="1535050"/>
            <a:ext cx="7295700" cy="6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79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S’utilitza iEduca pel control de: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Faltes.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Retards.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Incidències.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○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Ús dels lavabos.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792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200"/>
              <a:buFont typeface="Arial"/>
              <a:buChar char="●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Els vostres responsables legals tindran usuari i podran accedir a l’aplicació.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TAULA DE CONTINGUTS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870120" y="1754640"/>
            <a:ext cx="7293960" cy="431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Titulació, competències i qualificacions professionals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Distribució curricular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Calendari acadèmic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Metodologia de treball a l’aula i entorn de treball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Ús del mòbil al centre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Avaluació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Normativa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Autoritzacions i documentació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Informacions vàries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Arial"/>
              <a:buChar char="●"/>
            </a:pPr>
            <a:r>
              <a:rPr b="1" i="0" lang="ca-ES" sz="1800" u="sng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ASSISTÈNCIA A CLASSE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700920" y="1494000"/>
            <a:ext cx="7677720" cy="50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4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L’assistència a classe és obligatòria.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lang="ca-ES" sz="2100">
                <a:solidFill>
                  <a:srgbClr val="183883"/>
                </a:solidFill>
              </a:rPr>
              <a:t>Mínim del </a:t>
            </a:r>
            <a:r>
              <a:rPr b="1" lang="ca-ES" sz="2100">
                <a:solidFill>
                  <a:srgbClr val="183883"/>
                </a:solidFill>
              </a:rPr>
              <a:t>80</a:t>
            </a: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i="0" lang="ca-ES" sz="2100" u="none" cap="none" strike="noStrike">
                <a:solidFill>
                  <a:srgbClr val="183883"/>
                </a:solidFill>
              </a:rPr>
              <a:t>, en cas contrari no s</a:t>
            </a:r>
            <a:r>
              <a:rPr lang="ca-ES" sz="2100">
                <a:solidFill>
                  <a:srgbClr val="183883"/>
                </a:solidFill>
              </a:rPr>
              <a:t>’avalua ni qualifica</a:t>
            </a:r>
            <a:r>
              <a:rPr i="0" lang="ca-ES" sz="2100" u="none" cap="none" strike="noStrike">
                <a:solidFill>
                  <a:srgbClr val="183883"/>
                </a:solidFill>
              </a:rPr>
              <a:t>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no assisteix a classe, no s’acostuma a aprovar.</a:t>
            </a:r>
            <a:endParaRPr b="1" sz="2100">
              <a:solidFill>
                <a:srgbClr val="183883"/>
              </a:solidFill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menors de 18 anys: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Les faltes les justifiquen els tutors/res legals.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•"/>
            </a:pPr>
            <a:r>
              <a:rPr b="1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Alumnes majors de 18 anys: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1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○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autoritzar la comunicació de les faltes i notes als tutors/es legals, cal presentar una instància de conformitat signada per l’alumne/a.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39" lvl="0" marL="457200" rtl="0" algn="just"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Char char="•"/>
            </a:pPr>
            <a:r>
              <a:rPr b="1" lang="ca-ES" sz="2100">
                <a:solidFill>
                  <a:srgbClr val="183883"/>
                </a:solidFill>
              </a:rPr>
              <a:t>Justificar les absències només té un propòsit informatiu.</a:t>
            </a:r>
            <a:endParaRPr sz="2100">
              <a:solidFill>
                <a:srgbClr val="183883"/>
              </a:solidFill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/>
          <p:nvPr/>
        </p:nvSpPr>
        <p:spPr>
          <a:xfrm>
            <a:off x="752400" y="1525680"/>
            <a:ext cx="7304040" cy="50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5520" lvl="0" marL="3412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•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Per regular les faltes d’assistència justificades per motius de transport s’ha creat una normativa per unificar criteris.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520" lvl="0" marL="34128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•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haurà una instància oficial per sol·licitar-ho</a:t>
            </a:r>
            <a:r>
              <a:rPr lang="ca-ES" sz="2000">
                <a:solidFill>
                  <a:srgbClr val="183883"/>
                </a:solidFill>
              </a:rPr>
              <a:t> (e</a:t>
            </a: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 termini de presentació és de 15 dies des de l’inici de curs).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5520" lvl="0" marL="341279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•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Requisits:</a:t>
            </a:r>
            <a:endParaRPr sz="2000"/>
          </a:p>
          <a:p>
            <a:pPr indent="-355600" lvl="1" marL="91440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○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ser resident a Salt o Girona, excepte casos excepcionals.</a:t>
            </a:r>
            <a:endParaRPr sz="2000"/>
          </a:p>
          <a:p>
            <a:pPr indent="-355600" lvl="1" marL="91440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○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bus o altre tipus de transport públic que suposi arribar al centre amb una antelació superior en una hora a l’hora d’entrada al centre educatiu (15:00h).</a:t>
            </a:r>
            <a:endParaRPr sz="2000"/>
          </a:p>
          <a:p>
            <a:pPr indent="-355600" lvl="1" marL="914400" marR="0" rtl="0" algn="just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4CCE2"/>
              </a:buClr>
              <a:buSzPts val="2000"/>
              <a:buFont typeface="Arial"/>
              <a:buChar char="○"/>
            </a:pPr>
            <a:r>
              <a:rPr b="0" i="0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Haver d’agafar un mitjà de transport públic que suposés, a l’alumne/a, arribar a casa seva més tard d’una hora i mitja des de la sortida assenyalada en el seu horari escolar.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36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8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JUSTIFICACIÓ TRANSPORTS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/>
          <p:nvPr/>
        </p:nvSpPr>
        <p:spPr>
          <a:xfrm>
            <a:off x="869760" y="1035000"/>
            <a:ext cx="7295760" cy="487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AULA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9"/>
          <p:cNvSpPr/>
          <p:nvPr/>
        </p:nvSpPr>
        <p:spPr>
          <a:xfrm>
            <a:off x="829080" y="1737360"/>
            <a:ext cx="7485120" cy="396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439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Font typeface="Arial"/>
              <a:buChar char="●"/>
            </a:pP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No es pot manipular cap aplicació de treball de</a:t>
            </a:r>
            <a:r>
              <a:rPr lang="ca-ES" sz="2100">
                <a:solidFill>
                  <a:srgbClr val="183883"/>
                </a:solidFill>
              </a:rPr>
              <a:t> 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l'ordinador de l</a:t>
            </a:r>
            <a:r>
              <a:rPr lang="ca-ES" sz="2100">
                <a:solidFill>
                  <a:srgbClr val="183883"/>
                </a:solidFill>
              </a:rPr>
              <a:t>’aula</a:t>
            </a:r>
            <a:r>
              <a:rPr b="0" i="0" lang="ca-ES" sz="21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, com els estalvis de pantalla, canvis d'icones, canvi de ratolins, canvi de teclat, etc.</a:t>
            </a:r>
            <a:endParaRPr b="0" i="0" sz="21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44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Al descans i a última hora, </a:t>
            </a:r>
            <a:r>
              <a:rPr b="1" lang="ca-ES" sz="2100">
                <a:solidFill>
                  <a:srgbClr val="183883"/>
                </a:solidFill>
              </a:rPr>
              <a:t>s’han de pujar les cadires</a:t>
            </a:r>
            <a:r>
              <a:rPr lang="ca-ES" sz="2100">
                <a:solidFill>
                  <a:srgbClr val="183883"/>
                </a:solidFill>
              </a:rPr>
              <a:t>.</a:t>
            </a:r>
            <a:endParaRPr sz="2100">
              <a:solidFill>
                <a:srgbClr val="183883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No es pot jugar, no es pot navegar per Internet a direccions que no es corresponguin al MP.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No es pot menjar ni beure dins les aules.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2100"/>
              <a:buChar char="●"/>
            </a:pPr>
            <a:r>
              <a:rPr lang="ca-ES" sz="2100">
                <a:solidFill>
                  <a:srgbClr val="183883"/>
                </a:solidFill>
              </a:rPr>
              <a:t>El mal ús dels materials de l'aula seran sancionades de manera immediata. La sostracció de material pot concórrer a l'obertura de l'expedient corresponent.</a:t>
            </a:r>
            <a:endParaRPr sz="2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/>
          <p:nvPr/>
        </p:nvSpPr>
        <p:spPr>
          <a:xfrm>
            <a:off x="869760" y="1035000"/>
            <a:ext cx="7295700" cy="4875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5700" lIns="198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DOCUMENTACIÓ I AUTORITZACIONS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758880" y="1535040"/>
            <a:ext cx="8041320" cy="48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88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Us haig de donar: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Carnet de l’alumne.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Convalidacions/exempcions</a:t>
            </a:r>
            <a:r>
              <a:rPr lang="ca-ES" sz="1900">
                <a:solidFill>
                  <a:srgbClr val="183883"/>
                </a:solidFill>
              </a:rPr>
              <a:t>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●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 esteu malalts: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40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Trucar a l’institut per informar.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39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Descarregar el justificant de la web de l’Espriu.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8839" lvl="1" marL="1371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900"/>
              <a:buFont typeface="Arial"/>
              <a:buChar char="○"/>
            </a:pPr>
            <a:r>
              <a:rPr b="0" i="0" lang="ca-ES" sz="19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Primer dia donar justificant al tutor signat pels tutors legals.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8720" lvl="0" marL="379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ESCOLA VERDA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2842325" y="1586525"/>
            <a:ext cx="5403000" cy="16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8071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Educació per la sostenibilitat.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B4CCE2"/>
              </a:buClr>
              <a:buSzPts val="2200"/>
              <a:buFont typeface="Arial"/>
              <a:buChar char="•"/>
            </a:pPr>
            <a:r>
              <a:rPr b="0" i="0" lang="ca-ES" sz="22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Corresponsabilitat ambiental i de lleialtat envers les generacions futures.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0000" y="2183400"/>
            <a:ext cx="1600200" cy="51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680" y="1656000"/>
            <a:ext cx="1696680" cy="169668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/>
          <p:nvPr/>
        </p:nvSpPr>
        <p:spPr>
          <a:xfrm>
            <a:off x="476988" y="3770897"/>
            <a:ext cx="8190018" cy="198374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36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63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Som centre </a:t>
            </a:r>
            <a:r>
              <a:rPr b="1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“plàstic free”</a:t>
            </a: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Supressió de plàstics d’un sol ús.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●"/>
            </a:pPr>
            <a:r>
              <a:rPr b="0" i="0" lang="ca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S’han proporcionat recursos als alumnes d’ESO, de moment no hi ha prou recursos per a l’alumnat de postobligatori.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869760" y="1056600"/>
            <a:ext cx="7295760" cy="444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SERVEI D’INFERMERIA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5"/>
          <p:cNvSpPr/>
          <p:nvPr/>
        </p:nvSpPr>
        <p:spPr>
          <a:xfrm>
            <a:off x="999000" y="1501560"/>
            <a:ext cx="7303680" cy="514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lang="ca-ES" sz="2200">
                <a:solidFill>
                  <a:srgbClr val="183883"/>
                </a:solidFill>
              </a:rPr>
              <a:t>Assessorament mèdic, xerrades informatives sobre aspectes relacionats amb la salut, etc.</a:t>
            </a:r>
            <a:endParaRPr sz="2200">
              <a:solidFill>
                <a:srgbClr val="183883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lang="ca-ES" sz="2200">
                <a:solidFill>
                  <a:srgbClr val="183883"/>
                </a:solidFill>
              </a:rPr>
              <a:t>Es sol·licita al tutor.</a:t>
            </a:r>
            <a:endParaRPr sz="2200">
              <a:solidFill>
                <a:srgbClr val="183883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2200"/>
              <a:buChar char="●"/>
            </a:pPr>
            <a:r>
              <a:rPr lang="ca-ES" sz="2200">
                <a:solidFill>
                  <a:srgbClr val="183883"/>
                </a:solidFill>
              </a:rPr>
              <a:t>Divendres al matí.</a:t>
            </a:r>
            <a:endParaRPr sz="2200">
              <a:solidFill>
                <a:srgbClr val="183883"/>
              </a:solidFill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TRANSPORT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6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Hi ha una parada d’autobús al costat de l’institut.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600" y="2306520"/>
            <a:ext cx="5648040" cy="93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920" y="3280680"/>
            <a:ext cx="4428720" cy="301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/>
          <p:nvPr/>
        </p:nvSpPr>
        <p:spPr>
          <a:xfrm>
            <a:off x="869760" y="1049040"/>
            <a:ext cx="7295760" cy="46044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400">
                <a:solidFill>
                  <a:srgbClr val="FFFFFF"/>
                </a:solidFill>
              </a:rPr>
              <a:t>PER ON ACCEDIR AL CENTRE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7"/>
          <p:cNvSpPr/>
          <p:nvPr/>
        </p:nvSpPr>
        <p:spPr>
          <a:xfrm>
            <a:off x="899640" y="1619280"/>
            <a:ext cx="7303680" cy="51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27439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"/>
          <p:cNvSpPr/>
          <p:nvPr/>
        </p:nvSpPr>
        <p:spPr>
          <a:xfrm>
            <a:off x="155520" y="842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7"/>
          <p:cNvPicPr preferRelativeResize="0"/>
          <p:nvPr/>
        </p:nvPicPr>
        <p:blipFill rotWithShape="1">
          <a:blip r:embed="rId3">
            <a:alphaModFix/>
          </a:blip>
          <a:srcRect b="0" l="12715" r="0" t="0"/>
          <a:stretch/>
        </p:blipFill>
        <p:spPr>
          <a:xfrm>
            <a:off x="3967560" y="2059560"/>
            <a:ext cx="4575960" cy="44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7"/>
          <p:cNvSpPr/>
          <p:nvPr/>
        </p:nvSpPr>
        <p:spPr>
          <a:xfrm>
            <a:off x="384120" y="1619280"/>
            <a:ext cx="8159400" cy="485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								Porta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principal</a:t>
            </a:r>
            <a:br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Folch i Torras)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Porta d’accés cicles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(Avinguda la Pau)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7"/>
          <p:cNvSpPr/>
          <p:nvPr/>
        </p:nvSpPr>
        <p:spPr>
          <a:xfrm>
            <a:off x="2913840" y="2348280"/>
            <a:ext cx="2071080" cy="23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95" name="Google Shape;295;p47"/>
          <p:cNvSpPr/>
          <p:nvPr/>
        </p:nvSpPr>
        <p:spPr>
          <a:xfrm>
            <a:off x="3580920" y="5991840"/>
            <a:ext cx="2667960" cy="464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296" name="Google Shape;296;p47"/>
          <p:cNvSpPr/>
          <p:nvPr/>
        </p:nvSpPr>
        <p:spPr>
          <a:xfrm>
            <a:off x="4899960" y="1930320"/>
            <a:ext cx="1142640" cy="266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/>
          <p:nvPr/>
        </p:nvSpPr>
        <p:spPr>
          <a:xfrm>
            <a:off x="900000" y="66528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ITINERARIS FORMATIUS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760" y="1684080"/>
            <a:ext cx="7295760" cy="480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/>
          <p:nvPr/>
        </p:nvSpPr>
        <p:spPr>
          <a:xfrm>
            <a:off x="869760" y="103464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GRÀCIES PER LA VOSTRA ATENCIÓ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747360" y="4813920"/>
            <a:ext cx="7202160" cy="1185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271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>
                <a:solidFill>
                  <a:srgbClr val="183883"/>
                </a:solidFill>
              </a:rPr>
              <a:t>Vint</a:t>
            </a:r>
            <a:r>
              <a:rPr b="1" i="1" lang="ca-ES" sz="20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 anys fent CFGM d’informàtica</a:t>
            </a:r>
            <a:endParaRPr b="1" i="1" sz="2000" u="none" cap="none" strike="noStrike">
              <a:solidFill>
                <a:srgbClr val="18388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1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83883"/>
              </a:solidFill>
            </a:endParaRPr>
          </a:p>
          <a:p>
            <a:pPr indent="-340920" lvl="0" marL="34271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183883"/>
              </a:solidFill>
            </a:endParaRPr>
          </a:p>
          <a:p>
            <a:pPr indent="-340920" lvl="0" marL="342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a-ES" sz="2000">
                <a:solidFill>
                  <a:srgbClr val="183883"/>
                </a:solidFill>
              </a:rPr>
              <a:t>Dubtes?</a:t>
            </a:r>
            <a:endParaRPr b="1" i="1" sz="2000">
              <a:solidFill>
                <a:srgbClr val="183883"/>
              </a:solidFill>
            </a:endParaRPr>
          </a:p>
          <a:p>
            <a:pPr indent="-340920" lvl="0" marL="342720" marR="0" rtl="0" algn="ctr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2720" marR="0" rtl="0" algn="l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000" y="1766880"/>
            <a:ext cx="4562640" cy="275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TITULACIÓ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870120" y="3022920"/>
            <a:ext cx="7293960" cy="29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72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Instal·lació i manteniment d’equips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Suport informàtic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Comercial de microinformàtica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teleassistència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Operador de sistemes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70120" y="230292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SORTIDES PROFESSIONALS (DEFINICIÓ)</a:t>
            </a:r>
            <a:endParaRPr sz="2200"/>
          </a:p>
        </p:txBody>
      </p:sp>
      <p:sp>
        <p:nvSpPr>
          <p:cNvPr id="82" name="Google Shape;82;p4"/>
          <p:cNvSpPr/>
          <p:nvPr/>
        </p:nvSpPr>
        <p:spPr>
          <a:xfrm>
            <a:off x="870120" y="1754640"/>
            <a:ext cx="729396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Tècnic/a en Sistemes Microinformàtics i Xarxes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COMPETÈNCIA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70120" y="3764880"/>
            <a:ext cx="7293960" cy="224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És l'especificació oficial de competència, apropiada per a la producció i l'ocupació, que acredita la competència als posseïdors.</a:t>
            </a:r>
            <a:r>
              <a:rPr b="0" i="0" lang="ca-E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a-ES" sz="17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Institut Català de les Qualificacions Professionals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http://icqp.gencat.cat/ca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870120" y="306468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QUALIFICACIONS PROFESSIONALS (DEFINICIÓ)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870120" y="1754640"/>
            <a:ext cx="7293960" cy="92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0" i="1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competències</a:t>
            </a:r>
            <a:r>
              <a:rPr b="0" i="0" lang="ca-ES" sz="18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professionals, són totes aquelles habilitats i aptituds que tenen les persones i que els ajuden a desenvolupar una feina de forma exitosa.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a-ES" sz="11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QUALIFICACIONS PROFESSIONALS (I)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870120" y="1989000"/>
            <a:ext cx="7293960" cy="3599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IC_2-078_2 :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UC_2-0221-11_2 Instal·lar, configurar i mantenir paquets informàtics de propòsit general i aplicacions específiques, i fer l'assistència tècnica als/les usuaris/àries.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UC_2-0222-11_2 Facilitar a l'/la usuari/ària la utilització de paquets informàtics de propòsit general i aplicacions específiques.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QUALIFICACIONS PROFESSIONALS (II)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IC_2-298_2 : Muntatge i reparació de sistemes microinformàtics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UC_2-0953-11_2 Muntar equips microinformàtics.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UC_2-0954-11_2 Reparar i ampliar equipament microinformàtic.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IC_2-299_2: Operació de xarxes departamentals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UC_2-0220-11_2 Instal·lar, configurar i verificar els elements de la xarxa local segons procediments establerts.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UC_2-0955-11_2 Fer el seguiment dels processos de comunicacions de la xarxa local.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UC_2-0956-11_2 Realitzar els processos de connexió entre xarxes privades i xarxes públiques.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870120" y="987840"/>
            <a:ext cx="7293960" cy="58356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a-ES" sz="2200">
                <a:solidFill>
                  <a:srgbClr val="FFFFFF"/>
                </a:solidFill>
              </a:rPr>
              <a:t>QUALIFICACIONS PROFESSIONALS (III)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900000" y="1800000"/>
            <a:ext cx="7264080" cy="4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IC_2-300_2 : Operació de sistemes informàtics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UC_2-0219-11_2 Instal·lar i configurar el programari base en sistemes microinformàtics.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UC_2-0957-11_2 Mantenir i regular el subsistema físic en sistemes informàtics.</a:t>
            </a:r>
            <a:endParaRPr sz="1800"/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UC_2-0958-11_2 Executar procediments d'administració i manteniment en el programari base i</a:t>
            </a:r>
            <a:r>
              <a:rPr lang="ca-ES" sz="1800"/>
              <a:t> </a:t>
            </a: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d'aplicació de client.</a:t>
            </a:r>
            <a:endParaRPr sz="1800">
              <a:solidFill>
                <a:srgbClr val="183883"/>
              </a:solidFill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83"/>
              </a:buClr>
              <a:buSzPts val="1800"/>
              <a:buFont typeface="Arial"/>
              <a:buChar char="●"/>
            </a:pP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C_2-0959-11_2 Mantenir la seguretat dels subsistemes físics i lògics en</a:t>
            </a:r>
            <a:r>
              <a:rPr lang="ca-ES" sz="1800"/>
              <a:t> </a:t>
            </a:r>
            <a:r>
              <a:rPr b="0" i="0" lang="ca-ES" sz="18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sistemes informàtics.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919800" y="1735920"/>
            <a:ext cx="7303680" cy="472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0920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Formar a l’alumne/a per a un treball professional.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B4CCE2"/>
              </a:buClr>
              <a:buSzPts val="2400"/>
              <a:buFont typeface="Arial"/>
              <a:buChar char="•"/>
            </a:pPr>
            <a:r>
              <a:rPr b="0" i="0" lang="ca-ES" sz="2400" u="none" cap="none" strike="noStrike">
                <a:solidFill>
                  <a:srgbClr val="183883"/>
                </a:solidFill>
                <a:latin typeface="Arial"/>
                <a:ea typeface="Arial"/>
                <a:cs typeface="Arial"/>
                <a:sym typeface="Arial"/>
              </a:rPr>
              <a:t>Fomentar hàbits de treball i estudi.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920" lvl="0" marL="341280" marR="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1080000" y="1128960"/>
            <a:ext cx="7295760" cy="4906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anchorCtr="0" anchor="ctr" bIns="46800" lIns="198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>
                <a:solidFill>
                  <a:srgbClr val="FFFFFF"/>
                </a:solidFill>
              </a:rPr>
              <a:t>OBJECTIUS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