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7559675" cy="106918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s-ES" sz="1800" b="0" strike="noStrike" spc="-1">
                <a:solidFill>
                  <a:srgbClr val="000000"/>
                </a:solidFill>
                <a:latin typeface="Arial"/>
              </a:rPr>
              <a:t>Pulse para desplazar la diapositiva</a:t>
            </a:r>
          </a:p>
        </p:txBody>
      </p:sp>
      <p:sp>
        <p:nvSpPr>
          <p:cNvPr id="27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s-ES" sz="2000" b="0" strike="noStrike" spc="-1">
                <a:latin typeface="Arial"/>
              </a:rPr>
              <a:t>Pulse para editar el formato de las notas</a:t>
            </a:r>
          </a:p>
        </p:txBody>
      </p:sp>
      <p:sp>
        <p:nvSpPr>
          <p:cNvPr id="28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s-ES" sz="1400" b="0" strike="noStrike" spc="-1">
                <a:latin typeface="Times New Roman"/>
              </a:rPr>
              <a:t>&lt;cabecera&gt;</a:t>
            </a:r>
          </a:p>
        </p:txBody>
      </p:sp>
      <p:sp>
        <p:nvSpPr>
          <p:cNvPr id="281"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es-ES" sz="1400" b="0" strike="noStrike" spc="-1">
                <a:latin typeface="Times New Roman"/>
              </a:rPr>
              <a:t>&lt;fecha/hora&gt;</a:t>
            </a:r>
          </a:p>
        </p:txBody>
      </p:sp>
      <p:sp>
        <p:nvSpPr>
          <p:cNvPr id="282"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s-ES" sz="1400" b="0" strike="noStrike" spc="-1">
                <a:latin typeface="Times New Roman"/>
              </a:rPr>
              <a:t>&lt;pie de página&gt;</a:t>
            </a:r>
          </a:p>
        </p:txBody>
      </p:sp>
      <p:sp>
        <p:nvSpPr>
          <p:cNvPr id="283"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1059CA64-AA19-4854-A7C0-FD5478588BD6}" type="slidenum">
              <a:rPr lang="es-ES" sz="1400" b="0" strike="noStrike" spc="-1">
                <a:latin typeface="Times New Roman"/>
              </a:rPr>
              <a:t>‹#›</a:t>
            </a:fld>
            <a:endParaRPr lang="es-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28"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29"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37"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38"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39"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40"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41"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4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4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5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5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080" cy="530640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5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5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5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7"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5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6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6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6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6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7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7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7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7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7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7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8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8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8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9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9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9"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09480" y="273600"/>
            <a:ext cx="10972080" cy="530640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9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9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9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9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0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0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0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0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0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1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1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1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1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1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1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1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2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25"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27"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1"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2"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2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30"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609480" y="273600"/>
            <a:ext cx="10972080" cy="530640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35"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38"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3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4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4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4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44"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46"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47"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54"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5"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6"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7"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8"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59"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080" cy="5306400"/>
          </a:xfrm>
          <a:prstGeom prst="rect">
            <a:avLst/>
          </a:prstGeom>
          <a:noFill/>
          <a:ln w="0">
            <a:noFill/>
          </a:ln>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7"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2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endParaRPr lang="es-ES" sz="1800" b="0" strike="noStrike" spc="-1">
              <a:solidFill>
                <a:srgbClr val="000000"/>
              </a:solidFill>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
        <p:nvSpPr>
          <p:cNvPr id="26"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s-E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6" name="Rectangle 8" hidden="1"/>
          <p:cNvSpPr/>
          <p:nvPr/>
        </p:nvSpPr>
        <p:spPr>
          <a:xfrm>
            <a:off x="478080" y="360"/>
            <a:ext cx="227520" cy="6856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grpSp>
        <p:nvGrpSpPr>
          <p:cNvPr id="7" name="Group 6"/>
          <p:cNvGrpSpPr/>
          <p:nvPr/>
        </p:nvGrpSpPr>
        <p:grpSpPr>
          <a:xfrm>
            <a:off x="751320" y="743400"/>
            <a:ext cx="10674360" cy="5349600"/>
            <a:chOff x="751320" y="743400"/>
            <a:chExt cx="10674360" cy="5349600"/>
          </a:xfrm>
        </p:grpSpPr>
        <p:sp>
          <p:nvSpPr>
            <p:cNvPr id="2" name="Freeform 6"/>
            <p:cNvSpPr/>
            <p:nvPr/>
          </p:nvSpPr>
          <p:spPr>
            <a:xfrm>
              <a:off x="8151840" y="1685520"/>
              <a:ext cx="3273840" cy="440748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ln>
          </p:spPr>
          <p:style>
            <a:lnRef idx="0">
              <a:scrgbClr r="0" g="0" b="0"/>
            </a:lnRef>
            <a:fillRef idx="0">
              <a:scrgbClr r="0" g="0" b="0"/>
            </a:fillRef>
            <a:effectRef idx="0">
              <a:scrgbClr r="0" g="0" b="0"/>
            </a:effectRef>
            <a:fontRef idx="minor"/>
          </p:style>
        </p:sp>
        <p:sp>
          <p:nvSpPr>
            <p:cNvPr id="3" name="Freeform 6"/>
            <p:cNvSpPr/>
            <p:nvPr/>
          </p:nvSpPr>
          <p:spPr>
            <a:xfrm flipH="1" flipV="1">
              <a:off x="750960" y="743040"/>
              <a:ext cx="3274560" cy="4407480"/>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ln>
          </p:spPr>
          <p:style>
            <a:lnRef idx="0">
              <a:scrgbClr r="0" g="0" b="0"/>
            </a:lnRef>
            <a:fillRef idx="0">
              <a:scrgbClr r="0" g="0" b="0"/>
            </a:fillRef>
            <a:effectRef idx="0">
              <a:scrgbClr r="0" g="0" b="0"/>
            </a:effectRef>
            <a:fontRef idx="minor"/>
          </p:style>
        </p:sp>
      </p:grpSp>
      <p:sp>
        <p:nvSpPr>
          <p:cNvPr id="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s-ES" sz="4400" b="0" strike="noStrike" spc="-1">
                <a:solidFill>
                  <a:srgbClr val="000000"/>
                </a:solidFill>
                <a:latin typeface="Arial"/>
              </a:rPr>
              <a:t>Pulse para editar el formato del texto de título</a:t>
            </a: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s-ES" sz="28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ES" sz="28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28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28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8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8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8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42" name="Rectangle 8"/>
          <p:cNvSpPr/>
          <p:nvPr/>
        </p:nvSpPr>
        <p:spPr>
          <a:xfrm>
            <a:off x="478080" y="360"/>
            <a:ext cx="227520" cy="6856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s-ES" sz="1800" b="0" strike="noStrike" spc="-1">
                <a:solidFill>
                  <a:srgbClr val="000000"/>
                </a:solidFill>
                <a:latin typeface="Arial"/>
              </a:rPr>
              <a:t>Pulse para editar el formato del texto de título</a:t>
            </a:r>
          </a:p>
        </p:txBody>
      </p:sp>
      <p:sp>
        <p:nvSpPr>
          <p:cNvPr id="4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s-ES" sz="28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ES" sz="20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81" name="Rectangle 8"/>
          <p:cNvSpPr/>
          <p:nvPr/>
        </p:nvSpPr>
        <p:spPr>
          <a:xfrm>
            <a:off x="478080" y="360"/>
            <a:ext cx="227520" cy="6856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8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s-ES" sz="4400" b="0" strike="noStrike" spc="-1">
                <a:solidFill>
                  <a:srgbClr val="000000"/>
                </a:solidFill>
                <a:latin typeface="Arial"/>
              </a:rPr>
              <a:t>Pulse para editar el formato del texto de título</a:t>
            </a:r>
          </a:p>
        </p:txBody>
      </p:sp>
      <p:sp>
        <p:nvSpPr>
          <p:cNvPr id="83"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fontScale="87000"/>
          </a:bodyPr>
          <a:lstStyle/>
          <a:p>
            <a:pPr marL="432000" indent="-324000">
              <a:spcBef>
                <a:spcPts val="1417"/>
              </a:spcBef>
              <a:buClr>
                <a:srgbClr val="000000"/>
              </a:buClr>
              <a:buSzPct val="45000"/>
              <a:buFont typeface="Wingdings" charset="2"/>
              <a:buChar char=""/>
            </a:pPr>
            <a:r>
              <a:rPr lang="es-ES" sz="28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ES" sz="28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28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28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8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8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800" b="0" strike="noStrike" spc="-1">
                <a:solidFill>
                  <a:srgbClr val="000000"/>
                </a:solidFill>
                <a:latin typeface="Arial"/>
              </a:rPr>
              <a:t>Séptimo nivel del esquema</a:t>
            </a:r>
          </a:p>
        </p:txBody>
      </p:sp>
      <p:sp>
        <p:nvSpPr>
          <p:cNvPr id="84"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fontScale="87000"/>
          </a:bodyPr>
          <a:lstStyle/>
          <a:p>
            <a:pPr marL="432000" indent="-324000">
              <a:spcBef>
                <a:spcPts val="1417"/>
              </a:spcBef>
              <a:buClr>
                <a:srgbClr val="000000"/>
              </a:buClr>
              <a:buSzPct val="45000"/>
              <a:buFont typeface="Wingdings" charset="2"/>
              <a:buChar char=""/>
            </a:pPr>
            <a:r>
              <a:rPr lang="es-ES" sz="28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ES" sz="28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28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28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8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8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8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121" name="Rectangle 8"/>
          <p:cNvSpPr/>
          <p:nvPr/>
        </p:nvSpPr>
        <p:spPr>
          <a:xfrm>
            <a:off x="478080" y="360"/>
            <a:ext cx="227520" cy="6856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2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s-ES" sz="4400" b="0" strike="noStrike" spc="-1">
                <a:solidFill>
                  <a:srgbClr val="000000"/>
                </a:solidFill>
                <a:latin typeface="Arial"/>
              </a:rPr>
              <a:t>Pulse para editar el formato del texto de título</a:t>
            </a:r>
          </a:p>
        </p:txBody>
      </p:sp>
      <p:sp>
        <p:nvSpPr>
          <p:cNvPr id="123"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s-ES" sz="28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ES" sz="28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28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28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8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8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8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www.boe.es/"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1915200" y="1788480"/>
            <a:ext cx="8360280" cy="2097000"/>
          </a:xfrm>
          <a:prstGeom prst="rect">
            <a:avLst/>
          </a:prstGeom>
          <a:noFill/>
          <a:ln w="0">
            <a:noFill/>
          </a:ln>
        </p:spPr>
        <p:txBody>
          <a:bodyPr lIns="0" tIns="0" rIns="0" bIns="0" anchor="b">
            <a:noAutofit/>
          </a:bodyPr>
          <a:lstStyle/>
          <a:p>
            <a:pPr algn="ctr">
              <a:lnSpc>
                <a:spcPct val="89000"/>
              </a:lnSpc>
            </a:pPr>
            <a:r>
              <a:rPr lang="ca-ES" sz="7200" b="0" strike="noStrike" cap="all" spc="-1">
                <a:solidFill>
                  <a:srgbClr val="191B0E"/>
                </a:solidFill>
                <a:latin typeface="Franklin Gothic Book"/>
                <a:ea typeface="DejaVu Sans"/>
              </a:rPr>
              <a:t>Les relacions laborals </a:t>
            </a:r>
            <a:endParaRPr lang="es-ES" sz="7200" b="0" strike="noStrike" spc="-1">
              <a:solidFill>
                <a:srgbClr val="000000"/>
              </a:solidFill>
              <a:latin typeface="Arial"/>
            </a:endParaRPr>
          </a:p>
        </p:txBody>
      </p:sp>
      <p:sp>
        <p:nvSpPr>
          <p:cNvPr id="285" name="PlaceHolder 2"/>
          <p:cNvSpPr>
            <a:spLocks noGrp="1"/>
          </p:cNvSpPr>
          <p:nvPr>
            <p:ph type="subTitle"/>
          </p:nvPr>
        </p:nvSpPr>
        <p:spPr>
          <a:xfrm>
            <a:off x="2679840" y="3956400"/>
            <a:ext cx="6830640" cy="1085040"/>
          </a:xfrm>
          <a:prstGeom prst="rect">
            <a:avLst/>
          </a:prstGeom>
          <a:noFill/>
          <a:ln w="0">
            <a:noFill/>
          </a:ln>
        </p:spPr>
        <p:txBody>
          <a:bodyPr lIns="0" tIns="0" rIns="0" bIns="0" anchor="t">
            <a:noAutofit/>
          </a:bodyPr>
          <a:lstStyle/>
          <a:p>
            <a:pPr algn="ctr"/>
            <a:endParaRPr lang="es-E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1371600" y="685800"/>
            <a:ext cx="9600120" cy="92916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Exercici 1</a:t>
            </a:r>
            <a:endParaRPr lang="es-ES" sz="4400" b="0" strike="noStrike" spc="-1">
              <a:solidFill>
                <a:srgbClr val="000000"/>
              </a:solidFill>
              <a:latin typeface="Arial"/>
            </a:endParaRPr>
          </a:p>
        </p:txBody>
      </p:sp>
      <p:sp>
        <p:nvSpPr>
          <p:cNvPr id="306" name="PlaceHolder 2"/>
          <p:cNvSpPr>
            <a:spLocks noGrp="1"/>
          </p:cNvSpPr>
          <p:nvPr>
            <p:ph/>
          </p:nvPr>
        </p:nvSpPr>
        <p:spPr>
          <a:xfrm>
            <a:off x="1371600" y="1488600"/>
            <a:ext cx="9600120" cy="4889880"/>
          </a:xfrm>
          <a:prstGeom prst="rect">
            <a:avLst/>
          </a:prstGeom>
          <a:noFill/>
          <a:ln w="0">
            <a:noFill/>
          </a:ln>
        </p:spPr>
        <p:txBody>
          <a:bodyPr lIns="90000" tIns="45000" rIns="90000" bIns="45000" anchor="t">
            <a:normAutofit/>
          </a:bodyPr>
          <a:lstStyle/>
          <a:p>
            <a:pPr marL="228600" indent="-228600">
              <a:lnSpc>
                <a:spcPct val="94000"/>
              </a:lnSpc>
              <a:spcBef>
                <a:spcPts val="1001"/>
              </a:spcBef>
              <a:spcAft>
                <a:spcPts val="201"/>
              </a:spcAft>
              <a:buClr>
                <a:srgbClr val="191B0E"/>
              </a:buClr>
              <a:buFont typeface="Arial"/>
              <a:buChar char="•"/>
              <a:tabLst>
                <a:tab pos="0" algn="l"/>
              </a:tabLst>
            </a:pPr>
            <a:r>
              <a:rPr lang="ca-ES" sz="2000" b="0" strike="noStrike" spc="-1">
                <a:solidFill>
                  <a:srgbClr val="191B0E"/>
                </a:solidFill>
                <a:latin typeface="Franklin Gothic Book"/>
                <a:ea typeface="DejaVu Sans"/>
              </a:rPr>
              <a:t>La Maria i en Joan son tècnics en equips electrònics de consum. Fan reparacions d’electrodomèstics a l’empresa MediaKraut, i fan servir la furgoneta d’aquesta empresa en el seu dia a dia. El seu cap els confecciona diàriament la ruta que han de seguir i les reparacions que han de fer.</a:t>
            </a:r>
            <a:endParaRPr lang="es-ES" sz="2000" b="0" strike="noStrike" spc="-1">
              <a:solidFill>
                <a:srgbClr val="000000"/>
              </a:solidFill>
              <a:latin typeface="Arial"/>
            </a:endParaRPr>
          </a:p>
          <a:p>
            <a:pPr marL="228600" indent="-228600">
              <a:lnSpc>
                <a:spcPct val="94000"/>
              </a:lnSpc>
              <a:spcBef>
                <a:spcPts val="1001"/>
              </a:spcBef>
              <a:spcAft>
                <a:spcPts val="201"/>
              </a:spcAft>
              <a:buClr>
                <a:srgbClr val="191B0E"/>
              </a:buClr>
              <a:buFont typeface="Arial"/>
              <a:buChar char="•"/>
              <a:tabLst>
                <a:tab pos="0" algn="l"/>
              </a:tabLst>
            </a:pPr>
            <a:r>
              <a:rPr lang="ca-ES" sz="2000" b="0" strike="noStrike" spc="-1">
                <a:solidFill>
                  <a:srgbClr val="191B0E"/>
                </a:solidFill>
                <a:latin typeface="Franklin Gothic Book"/>
                <a:ea typeface="DejaVu Sans"/>
              </a:rPr>
              <a:t>Un dia, a en Joan li va sorgir un compromís important, i li va dir al seu germà Enric que el substituís. </a:t>
            </a:r>
            <a:endParaRPr lang="es-ES" sz="2000" b="0" strike="noStrike" spc="-1">
              <a:solidFill>
                <a:srgbClr val="000000"/>
              </a:solidFill>
              <a:latin typeface="Arial"/>
            </a:endParaRPr>
          </a:p>
          <a:p>
            <a:pPr>
              <a:lnSpc>
                <a:spcPct val="94000"/>
              </a:lnSpc>
              <a:spcBef>
                <a:spcPts val="1001"/>
              </a:spcBef>
              <a:spcAft>
                <a:spcPts val="201"/>
              </a:spcAft>
              <a:tabLst>
                <a:tab pos="0" algn="l"/>
              </a:tabLst>
            </a:pP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tabLst>
                <a:tab pos="0" algn="l"/>
              </a:tabLst>
            </a:pPr>
            <a:r>
              <a:rPr lang="ca-ES" sz="2000" b="0" strike="noStrike" spc="-1">
                <a:solidFill>
                  <a:srgbClr val="191B0E"/>
                </a:solidFill>
                <a:latin typeface="Franklin Gothic Book"/>
                <a:ea typeface="DejaVu Sans"/>
              </a:rPr>
              <a:t>Quin tipus de relació laboral tenen la Maria i en Joan amb Mediakraut?</a:t>
            </a: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tabLst>
                <a:tab pos="0" algn="l"/>
              </a:tabLst>
            </a:pPr>
            <a:r>
              <a:rPr lang="ca-ES" sz="2000" b="0" strike="noStrike" spc="-1">
                <a:solidFill>
                  <a:srgbClr val="191B0E"/>
                </a:solidFill>
                <a:latin typeface="Franklin Gothic Book"/>
                <a:ea typeface="DejaVu Sans"/>
              </a:rPr>
              <a:t>I l’Enric?</a:t>
            </a: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tabLst>
                <a:tab pos="0" algn="l"/>
              </a:tabLst>
            </a:pPr>
            <a:r>
              <a:rPr lang="ca-ES" sz="2000" b="0" strike="noStrike" spc="-1">
                <a:solidFill>
                  <a:srgbClr val="191B0E"/>
                </a:solidFill>
                <a:latin typeface="Franklin Gothic Book"/>
                <a:ea typeface="DejaVu Sans"/>
              </a:rPr>
              <a:t>Pot substituir l’Enric al seu germà? Per què?</a:t>
            </a:r>
            <a:endParaRPr lang="es-E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Relacions laborals especials</a:t>
            </a:r>
            <a:endParaRPr lang="es-ES" sz="4400" b="0" strike="noStrike" spc="-1">
              <a:solidFill>
                <a:srgbClr val="000000"/>
              </a:solidFill>
              <a:latin typeface="Arial"/>
            </a:endParaRPr>
          </a:p>
        </p:txBody>
      </p:sp>
      <p:sp>
        <p:nvSpPr>
          <p:cNvPr id="308" name="PlaceHolder 2"/>
          <p:cNvSpPr>
            <a:spLocks noGrp="1"/>
          </p:cNvSpPr>
          <p:nvPr>
            <p:ph/>
          </p:nvPr>
        </p:nvSpPr>
        <p:spPr>
          <a:xfrm>
            <a:off x="1371600" y="2286000"/>
            <a:ext cx="9600120" cy="3580200"/>
          </a:xfrm>
          <a:prstGeom prst="rect">
            <a:avLst/>
          </a:prstGeom>
          <a:noFill/>
          <a:ln w="0">
            <a:noFill/>
          </a:ln>
        </p:spPr>
        <p:txBody>
          <a:bodyPr lIns="90000" tIns="45000" rIns="90000" bIns="45000" anchor="t">
            <a:noAutofit/>
          </a:bodyPr>
          <a:lstStyle/>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Especifica quines son.</a:t>
            </a: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Per què penses que son especials?</a:t>
            </a:r>
            <a:endParaRPr lang="es-E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1371600" y="685800"/>
            <a:ext cx="9600120" cy="738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Relacions laborals especials</a:t>
            </a:r>
            <a:endParaRPr lang="es-ES" sz="4400" b="0" strike="noStrike" spc="-1">
              <a:solidFill>
                <a:srgbClr val="000000"/>
              </a:solidFill>
              <a:latin typeface="Arial"/>
            </a:endParaRPr>
          </a:p>
        </p:txBody>
      </p:sp>
      <p:sp>
        <p:nvSpPr>
          <p:cNvPr id="310" name="PlaceHolder 2"/>
          <p:cNvSpPr>
            <a:spLocks noGrp="1"/>
          </p:cNvSpPr>
          <p:nvPr>
            <p:ph/>
          </p:nvPr>
        </p:nvSpPr>
        <p:spPr>
          <a:xfrm>
            <a:off x="1371600" y="1424880"/>
            <a:ext cx="9600120" cy="5230080"/>
          </a:xfrm>
          <a:prstGeom prst="rect">
            <a:avLst/>
          </a:prstGeom>
          <a:noFill/>
          <a:ln w="0">
            <a:noFill/>
          </a:ln>
        </p:spPr>
        <p:txBody>
          <a:bodyPr lIns="90000" tIns="45000" rIns="90000" bIns="45000" anchor="t">
            <a:normAutofit fontScale="81000" lnSpcReduction="10000"/>
          </a:bodyPr>
          <a:lstStyle/>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Especifica quines són.</a:t>
            </a: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Cadascuna d’aquestes es regula per la seva pròpia norma i només s’hi aplica l’ET per als aspectes que no preveu la seva normativa específica</a:t>
            </a: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p:txBody>
      </p:sp>
      <p:pic>
        <p:nvPicPr>
          <p:cNvPr id="311" name="Imagen 4"/>
          <p:cNvPicPr/>
          <p:nvPr/>
        </p:nvPicPr>
        <p:blipFill>
          <a:blip r:embed="rId2"/>
          <a:stretch/>
        </p:blipFill>
        <p:spPr>
          <a:xfrm>
            <a:off x="1487520" y="1686600"/>
            <a:ext cx="9005760" cy="4123080"/>
          </a:xfrm>
          <a:prstGeom prst="rect">
            <a:avLst/>
          </a:prstGeom>
          <a:ln w="0">
            <a:noFill/>
          </a:ln>
        </p:spPr>
      </p:pic>
      <p:pic>
        <p:nvPicPr>
          <p:cNvPr id="312" name="Imagen 5"/>
          <p:cNvPicPr/>
          <p:nvPr/>
        </p:nvPicPr>
        <p:blipFill>
          <a:blip r:embed="rId3"/>
          <a:stretch/>
        </p:blipFill>
        <p:spPr>
          <a:xfrm>
            <a:off x="8541360" y="49320"/>
            <a:ext cx="3196080" cy="2126520"/>
          </a:xfrm>
          <a:prstGeom prst="rect">
            <a:avLst/>
          </a:prstGeom>
          <a:ln w="0">
            <a:noFill/>
          </a:ln>
        </p:spPr>
      </p:pic>
      <p:pic>
        <p:nvPicPr>
          <p:cNvPr id="313" name="Imagen 6"/>
          <p:cNvPicPr/>
          <p:nvPr/>
        </p:nvPicPr>
        <p:blipFill>
          <a:blip r:embed="rId4"/>
          <a:stretch/>
        </p:blipFill>
        <p:spPr>
          <a:xfrm>
            <a:off x="10099800" y="2637000"/>
            <a:ext cx="1977120" cy="1916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Relacions no laborals o excloses</a:t>
            </a:r>
            <a:endParaRPr lang="es-ES" sz="4400" b="0" strike="noStrike" spc="-1">
              <a:solidFill>
                <a:srgbClr val="000000"/>
              </a:solidFill>
              <a:latin typeface="Arial"/>
            </a:endParaRPr>
          </a:p>
        </p:txBody>
      </p:sp>
      <p:pic>
        <p:nvPicPr>
          <p:cNvPr id="315" name="Marcador de contenido 4"/>
          <p:cNvPicPr/>
          <p:nvPr/>
        </p:nvPicPr>
        <p:blipFill>
          <a:blip r:embed="rId2"/>
          <a:stretch/>
        </p:blipFill>
        <p:spPr>
          <a:xfrm>
            <a:off x="2486520" y="1552320"/>
            <a:ext cx="8332560" cy="4727160"/>
          </a:xfrm>
          <a:prstGeom prst="rect">
            <a:avLst/>
          </a:prstGeom>
          <a:ln w="0">
            <a:noFill/>
          </a:ln>
        </p:spPr>
      </p:pic>
      <p:pic>
        <p:nvPicPr>
          <p:cNvPr id="316" name="Imagen 5"/>
          <p:cNvPicPr/>
          <p:nvPr/>
        </p:nvPicPr>
        <p:blipFill>
          <a:blip r:embed="rId3"/>
          <a:stretch/>
        </p:blipFill>
        <p:spPr>
          <a:xfrm>
            <a:off x="637200" y="1552320"/>
            <a:ext cx="2018880" cy="1134000"/>
          </a:xfrm>
          <a:prstGeom prst="rect">
            <a:avLst/>
          </a:prstGeom>
          <a:ln w="0">
            <a:noFill/>
          </a:ln>
        </p:spPr>
      </p:pic>
      <p:pic>
        <p:nvPicPr>
          <p:cNvPr id="317" name="Imagen 6"/>
          <p:cNvPicPr/>
          <p:nvPr/>
        </p:nvPicPr>
        <p:blipFill>
          <a:blip r:embed="rId4"/>
          <a:stretch/>
        </p:blipFill>
        <p:spPr>
          <a:xfrm>
            <a:off x="637200" y="2687400"/>
            <a:ext cx="2018880" cy="1343160"/>
          </a:xfrm>
          <a:prstGeom prst="rect">
            <a:avLst/>
          </a:prstGeom>
          <a:ln w="0">
            <a:noFill/>
          </a:ln>
        </p:spPr>
      </p:pic>
      <p:pic>
        <p:nvPicPr>
          <p:cNvPr id="318" name="Imagen 7"/>
          <p:cNvPicPr/>
          <p:nvPr/>
        </p:nvPicPr>
        <p:blipFill>
          <a:blip r:embed="rId5"/>
          <a:stretch/>
        </p:blipFill>
        <p:spPr>
          <a:xfrm>
            <a:off x="696240" y="4582080"/>
            <a:ext cx="2018880" cy="1188720"/>
          </a:xfrm>
          <a:prstGeom prst="rect">
            <a:avLst/>
          </a:prstGeom>
          <a:ln w="0">
            <a:noFill/>
          </a:ln>
        </p:spPr>
      </p:pic>
      <p:pic>
        <p:nvPicPr>
          <p:cNvPr id="319" name="Imagen 8"/>
          <p:cNvPicPr/>
          <p:nvPr/>
        </p:nvPicPr>
        <p:blipFill>
          <a:blip r:embed="rId6"/>
          <a:stretch/>
        </p:blipFill>
        <p:spPr>
          <a:xfrm>
            <a:off x="9535680" y="428760"/>
            <a:ext cx="2618280" cy="1742040"/>
          </a:xfrm>
          <a:prstGeom prst="rect">
            <a:avLst/>
          </a:prstGeom>
          <a:ln w="0">
            <a:noFill/>
          </a:ln>
        </p:spPr>
      </p:pic>
      <p:pic>
        <p:nvPicPr>
          <p:cNvPr id="320" name="Imagen 9"/>
          <p:cNvPicPr/>
          <p:nvPr/>
        </p:nvPicPr>
        <p:blipFill>
          <a:blip r:embed="rId7"/>
          <a:stretch/>
        </p:blipFill>
        <p:spPr>
          <a:xfrm>
            <a:off x="9917640" y="5457600"/>
            <a:ext cx="2108880" cy="1355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Marcador de contenido 4"/>
          <p:cNvPicPr/>
          <p:nvPr/>
        </p:nvPicPr>
        <p:blipFill>
          <a:blip r:embed="rId2"/>
          <a:stretch/>
        </p:blipFill>
        <p:spPr>
          <a:xfrm>
            <a:off x="1132200" y="39960"/>
            <a:ext cx="10700640" cy="6777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Imagen 3"/>
          <p:cNvPicPr/>
          <p:nvPr/>
        </p:nvPicPr>
        <p:blipFill>
          <a:blip r:embed="rId2"/>
          <a:stretch/>
        </p:blipFill>
        <p:spPr>
          <a:xfrm>
            <a:off x="1560960" y="167040"/>
            <a:ext cx="10155240" cy="2922120"/>
          </a:xfrm>
          <a:prstGeom prst="rect">
            <a:avLst/>
          </a:prstGeom>
          <a:ln w="0">
            <a:noFill/>
          </a:ln>
        </p:spPr>
      </p:pic>
      <p:sp>
        <p:nvSpPr>
          <p:cNvPr id="323" name="PlaceHolder 1"/>
          <p:cNvSpPr>
            <a:spLocks noGrp="1"/>
          </p:cNvSpPr>
          <p:nvPr>
            <p:ph/>
          </p:nvPr>
        </p:nvSpPr>
        <p:spPr>
          <a:xfrm>
            <a:off x="1560960" y="3276720"/>
            <a:ext cx="9600120" cy="2922120"/>
          </a:xfrm>
          <a:prstGeom prst="rect">
            <a:avLst/>
          </a:prstGeom>
          <a:noFill/>
          <a:ln w="0">
            <a:noFill/>
          </a:ln>
        </p:spPr>
        <p:txBody>
          <a:bodyPr lIns="90000" tIns="45000" rIns="90000" bIns="45000" anchor="t">
            <a:normAutofit/>
          </a:bodyPr>
          <a:lstStyle/>
          <a:p>
            <a:pPr marL="384120" indent="-384120">
              <a:lnSpc>
                <a:spcPct val="94000"/>
              </a:lnSpc>
              <a:spcBef>
                <a:spcPts val="1001"/>
              </a:spcBef>
              <a:spcAft>
                <a:spcPts val="201"/>
              </a:spcAft>
              <a:buClr>
                <a:srgbClr val="191B0E"/>
              </a:buClr>
              <a:buFont typeface="Franklin Gothic Book"/>
              <a:buChar char="■"/>
            </a:pPr>
            <a:r>
              <a:rPr lang="ca-ES" sz="2400" b="0" strike="noStrike" spc="-1">
                <a:solidFill>
                  <a:srgbClr val="191B0E"/>
                </a:solidFill>
                <a:latin typeface="Franklin Gothic Book"/>
                <a:ea typeface="DejaVu Sans"/>
              </a:rPr>
              <a:t>Es pot contractar un familiar fins a segon grau?</a:t>
            </a:r>
            <a:endParaRPr lang="es-ES" sz="2400" b="0" strike="noStrike" spc="-1">
              <a:solidFill>
                <a:srgbClr val="000000"/>
              </a:solidFill>
              <a:latin typeface="Arial"/>
            </a:endParaRPr>
          </a:p>
          <a:p>
            <a:pPr>
              <a:lnSpc>
                <a:spcPct val="94000"/>
              </a:lnSpc>
              <a:spcBef>
                <a:spcPts val="1001"/>
              </a:spcBef>
              <a:spcAft>
                <a:spcPts val="201"/>
              </a:spcAft>
            </a:pPr>
            <a:endParaRPr lang="es-ES" sz="24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400" b="0" strike="noStrike" spc="-1">
                <a:solidFill>
                  <a:srgbClr val="191B0E"/>
                </a:solidFill>
                <a:latin typeface="Franklin Gothic Book"/>
                <a:ea typeface="DejaVu Sans"/>
              </a:rPr>
              <a:t>De quina manera se’l contractaria?</a:t>
            </a:r>
            <a:endParaRPr lang="es-ES" sz="2400" b="0" strike="noStrike" spc="-1">
              <a:solidFill>
                <a:srgbClr val="000000"/>
              </a:solidFill>
              <a:latin typeface="Arial"/>
            </a:endParaRPr>
          </a:p>
          <a:p>
            <a:pPr>
              <a:lnSpc>
                <a:spcPct val="94000"/>
              </a:lnSpc>
              <a:spcBef>
                <a:spcPts val="1001"/>
              </a:spcBef>
              <a:spcAft>
                <a:spcPts val="201"/>
              </a:spcAft>
            </a:pPr>
            <a:endParaRPr lang="es-ES" sz="24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400" b="0" strike="noStrike" spc="-1">
                <a:solidFill>
                  <a:srgbClr val="191B0E"/>
                </a:solidFill>
                <a:latin typeface="Franklin Gothic Book"/>
                <a:ea typeface="DejaVu Sans"/>
              </a:rPr>
              <a:t>Quins altres familiars es poden contractar? De quina manera?</a:t>
            </a:r>
            <a:endParaRPr lang="es-E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Imagen 3"/>
          <p:cNvPicPr/>
          <p:nvPr/>
        </p:nvPicPr>
        <p:blipFill>
          <a:blip r:embed="rId2"/>
          <a:stretch/>
        </p:blipFill>
        <p:spPr>
          <a:xfrm>
            <a:off x="1560960" y="167040"/>
            <a:ext cx="10155240" cy="2922120"/>
          </a:xfrm>
          <a:prstGeom prst="rect">
            <a:avLst/>
          </a:prstGeom>
          <a:ln w="0">
            <a:noFill/>
          </a:ln>
        </p:spPr>
      </p:pic>
      <p:sp>
        <p:nvSpPr>
          <p:cNvPr id="325" name="PlaceHolder 1"/>
          <p:cNvSpPr>
            <a:spLocks noGrp="1"/>
          </p:cNvSpPr>
          <p:nvPr>
            <p:ph/>
          </p:nvPr>
        </p:nvSpPr>
        <p:spPr>
          <a:xfrm>
            <a:off x="1560960" y="3276720"/>
            <a:ext cx="9600120" cy="2922120"/>
          </a:xfrm>
          <a:prstGeom prst="rect">
            <a:avLst/>
          </a:prstGeom>
          <a:noFill/>
          <a:ln w="0">
            <a:noFill/>
          </a:ln>
        </p:spPr>
        <p:txBody>
          <a:bodyPr lIns="90000" tIns="45000" rIns="90000" bIns="45000" anchor="t">
            <a:normAutofit/>
          </a:bodyPr>
          <a:lstStyle/>
          <a:p>
            <a:pPr marL="384120" indent="-384120">
              <a:lnSpc>
                <a:spcPct val="94000"/>
              </a:lnSpc>
              <a:spcBef>
                <a:spcPts val="1001"/>
              </a:spcBef>
              <a:spcAft>
                <a:spcPts val="201"/>
              </a:spcAft>
              <a:buClr>
                <a:srgbClr val="191B0E"/>
              </a:buClr>
              <a:buFont typeface="Franklin Gothic Book"/>
              <a:buChar char="■"/>
            </a:pPr>
            <a:r>
              <a:rPr lang="ca-ES" sz="2400" b="0" strike="noStrike" spc="-1">
                <a:solidFill>
                  <a:srgbClr val="191B0E"/>
                </a:solidFill>
                <a:latin typeface="Franklin Gothic Book"/>
                <a:ea typeface="DejaVu Sans"/>
              </a:rPr>
              <a:t>Es pot contractar un familiar fins a segon grau? </a:t>
            </a:r>
            <a:endParaRPr lang="es-ES" sz="2400" b="0" strike="noStrike" spc="-1">
              <a:solidFill>
                <a:srgbClr val="000000"/>
              </a:solidFill>
              <a:latin typeface="Arial"/>
            </a:endParaRPr>
          </a:p>
          <a:p>
            <a:pPr marL="384120" indent="-384120">
              <a:lnSpc>
                <a:spcPct val="94000"/>
              </a:lnSpc>
              <a:spcBef>
                <a:spcPts val="1001"/>
              </a:spcBef>
              <a:spcAft>
                <a:spcPts val="201"/>
              </a:spcAft>
              <a:buClr>
                <a:srgbClr val="191B0E"/>
              </a:buClr>
              <a:buFont typeface="Courier New"/>
              <a:buChar char="o"/>
            </a:pPr>
            <a:r>
              <a:rPr lang="ca-ES" sz="2400" b="1" strike="noStrike" spc="-1">
                <a:solidFill>
                  <a:srgbClr val="191B0E"/>
                </a:solidFill>
                <a:latin typeface="Franklin Gothic Book"/>
                <a:ea typeface="DejaVu Sans"/>
              </a:rPr>
              <a:t>Sí</a:t>
            </a:r>
            <a:endParaRPr lang="es-ES" sz="24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400" b="0" strike="noStrike" spc="-1">
                <a:solidFill>
                  <a:srgbClr val="191B0E"/>
                </a:solidFill>
                <a:latin typeface="Franklin Gothic Book"/>
                <a:ea typeface="DejaVu Sans"/>
              </a:rPr>
              <a:t>De quina manera se’l contractaria?</a:t>
            </a:r>
            <a:r>
              <a:rPr lang="ca-ES" sz="2400" b="1" strike="noStrike" spc="-1">
                <a:solidFill>
                  <a:srgbClr val="191B0E"/>
                </a:solidFill>
                <a:latin typeface="Franklin Gothic Book"/>
                <a:ea typeface="DejaVu Sans"/>
              </a:rPr>
              <a:t> </a:t>
            </a:r>
            <a:endParaRPr lang="es-ES" sz="2400" b="0" strike="noStrike" spc="-1">
              <a:solidFill>
                <a:srgbClr val="000000"/>
              </a:solidFill>
              <a:latin typeface="Arial"/>
            </a:endParaRPr>
          </a:p>
          <a:p>
            <a:pPr marL="384120" indent="-384120">
              <a:lnSpc>
                <a:spcPct val="94000"/>
              </a:lnSpc>
              <a:spcBef>
                <a:spcPts val="1001"/>
              </a:spcBef>
              <a:spcAft>
                <a:spcPts val="201"/>
              </a:spcAft>
              <a:buClr>
                <a:srgbClr val="191B0E"/>
              </a:buClr>
              <a:buFont typeface="Courier New"/>
              <a:buChar char="o"/>
            </a:pPr>
            <a:r>
              <a:rPr lang="ca-ES" sz="2400" b="1" strike="noStrike" spc="-1">
                <a:solidFill>
                  <a:srgbClr val="191B0E"/>
                </a:solidFill>
                <a:latin typeface="Franklin Gothic Book"/>
                <a:ea typeface="DejaVu Sans"/>
              </a:rPr>
              <a:t>FAMILIAR COL·LABORADOR AUTÒNOM</a:t>
            </a:r>
            <a:r>
              <a:rPr lang="ca-ES" sz="2400" b="0" strike="noStrike" spc="-1">
                <a:solidFill>
                  <a:srgbClr val="000000"/>
                </a:solidFill>
                <a:latin typeface="Arial"/>
                <a:ea typeface="DejaVu Sans"/>
              </a:rPr>
              <a:t> fins a 2on grau</a:t>
            </a:r>
            <a:endParaRPr lang="es-ES" sz="24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400" b="0" strike="noStrike" spc="-1">
                <a:solidFill>
                  <a:srgbClr val="191B0E"/>
                </a:solidFill>
                <a:latin typeface="Franklin Gothic Book"/>
                <a:ea typeface="DejaVu Sans"/>
              </a:rPr>
              <a:t>Quins altres familiars es poden contractar? De quina manera?</a:t>
            </a:r>
            <a:endParaRPr lang="es-ES" sz="2400" b="0" strike="noStrike" spc="-1">
              <a:solidFill>
                <a:srgbClr val="000000"/>
              </a:solidFill>
              <a:latin typeface="Arial"/>
            </a:endParaRPr>
          </a:p>
          <a:p>
            <a:pPr marL="384120" indent="-384120">
              <a:lnSpc>
                <a:spcPct val="94000"/>
              </a:lnSpc>
              <a:spcBef>
                <a:spcPts val="1001"/>
              </a:spcBef>
              <a:spcAft>
                <a:spcPts val="201"/>
              </a:spcAft>
              <a:buClr>
                <a:srgbClr val="191B0E"/>
              </a:buClr>
              <a:buFont typeface="Courier New"/>
              <a:buChar char="o"/>
            </a:pPr>
            <a:r>
              <a:rPr lang="ca-ES" sz="2400" b="1" strike="noStrike" spc="-1">
                <a:solidFill>
                  <a:srgbClr val="191B0E"/>
                </a:solidFill>
                <a:latin typeface="Franklin Gothic Book"/>
                <a:ea typeface="DejaVu Sans"/>
              </a:rPr>
              <a:t>Com a assalariats</a:t>
            </a:r>
            <a:endParaRPr lang="es-E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1371600" y="685800"/>
            <a:ext cx="9600120" cy="82296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Exercici 2</a:t>
            </a:r>
            <a:endParaRPr lang="es-ES" sz="4400" b="0" strike="noStrike" spc="-1">
              <a:solidFill>
                <a:srgbClr val="000000"/>
              </a:solidFill>
              <a:latin typeface="Arial"/>
            </a:endParaRPr>
          </a:p>
        </p:txBody>
      </p:sp>
      <p:sp>
        <p:nvSpPr>
          <p:cNvPr id="327" name="PlaceHolder 2"/>
          <p:cNvSpPr>
            <a:spLocks noGrp="1"/>
          </p:cNvSpPr>
          <p:nvPr>
            <p:ph/>
          </p:nvPr>
        </p:nvSpPr>
        <p:spPr>
          <a:xfrm>
            <a:off x="1371600" y="1509840"/>
            <a:ext cx="9600120" cy="4368960"/>
          </a:xfrm>
          <a:prstGeom prst="rect">
            <a:avLst/>
          </a:prstGeom>
          <a:noFill/>
          <a:ln w="0">
            <a:noFill/>
          </a:ln>
        </p:spPr>
        <p:txBody>
          <a:bodyPr lIns="90000" tIns="45000" rIns="90000" bIns="45000" anchor="t">
            <a:normAutofit fontScale="99500"/>
          </a:bodyPr>
          <a:lstStyle/>
          <a:p>
            <a:pPr marL="384120" indent="-384120">
              <a:lnSpc>
                <a:spcPct val="94000"/>
              </a:lnSpc>
              <a:spcBef>
                <a:spcPts val="1001"/>
              </a:spcBef>
              <a:spcAft>
                <a:spcPts val="201"/>
              </a:spcAft>
              <a:buClr>
                <a:srgbClr val="000000"/>
              </a:buClr>
              <a:buFont typeface="Wingdings" charset="2"/>
              <a:buChar char=""/>
            </a:pPr>
            <a:r>
              <a:rPr lang="ca-ES" sz="2000" b="1" strike="noStrike" spc="-1">
                <a:solidFill>
                  <a:srgbClr val="000000"/>
                </a:solidFill>
                <a:latin typeface="Franklin Gothic Book"/>
                <a:ea typeface="DejaVu Sans"/>
              </a:rPr>
              <a:t>En Julián Fernández està cuidant durant tots els dimecres del mes d’octubre dels fills d’en Xavier i la M. Àngels, veïns i amics seus. Es tracta d’una relació laboral?</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Wingdings" charset="2"/>
              <a:buChar char=""/>
            </a:pPr>
            <a:r>
              <a:rPr lang="ca-ES" sz="2000" b="1" strike="noStrike" spc="-1">
                <a:solidFill>
                  <a:srgbClr val="000000"/>
                </a:solidFill>
                <a:latin typeface="Franklin Gothic Book"/>
                <a:ea typeface="DejaVu Sans"/>
              </a:rPr>
              <a:t>En Xavier Ruiz és contractat com a empleat de la llar a casa dels seus oncles. Es tracta d’una relació laboral?</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Wingdings" charset="2"/>
              <a:buChar char=""/>
            </a:pPr>
            <a:r>
              <a:rPr lang="ca-ES" sz="2000" b="1" strike="noStrike" spc="-1">
                <a:solidFill>
                  <a:srgbClr val="000000"/>
                </a:solidFill>
                <a:latin typeface="Franklin Gothic Book"/>
                <a:ea typeface="DejaVu Sans"/>
              </a:rPr>
              <a:t>En David Martí decideix inscriure’s com a voluntari a una ONG. A partir del mes de desembre anirà cada diumenge a donar suport escolar a alumnes de l’ESO. De quin tipus de relació es tracta?</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Wingdings" charset="2"/>
              <a:buChar char=""/>
            </a:pPr>
            <a:r>
              <a:rPr lang="ca-ES" sz="2000" b="1" strike="noStrike" spc="-1">
                <a:solidFill>
                  <a:srgbClr val="000000"/>
                </a:solidFill>
                <a:latin typeface="Franklin Gothic Book"/>
                <a:ea typeface="DejaVu Sans"/>
              </a:rPr>
              <a:t>En un poble de la serra s’ha produït un incendi i han estat cridats per sufocar el foc tots els homes majors de 18 anys. Indica si la labor d’aquestes persones és una relació laboral de les que preveu l’Estatut dels treballadors i per què?</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Wingdings" charset="2"/>
              <a:buChar char=""/>
            </a:pPr>
            <a:r>
              <a:rPr lang="ca-ES" sz="2000" b="1" strike="noStrike" spc="-1">
                <a:solidFill>
                  <a:srgbClr val="000000"/>
                </a:solidFill>
                <a:latin typeface="Franklin Gothic Book"/>
                <a:ea typeface="DejaVu Sans"/>
              </a:rPr>
              <a:t>Un treballador espanyol treballa en una empresa espanyola a Rússia. Quina legislació laboral serà aplicable?</a:t>
            </a:r>
            <a:endParaRPr lang="es-E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1371600" y="685800"/>
            <a:ext cx="9600120" cy="82296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Exercici 2</a:t>
            </a:r>
            <a:endParaRPr lang="es-ES" sz="4400" b="0" strike="noStrike" spc="-1">
              <a:solidFill>
                <a:srgbClr val="000000"/>
              </a:solidFill>
              <a:latin typeface="Arial"/>
            </a:endParaRPr>
          </a:p>
        </p:txBody>
      </p:sp>
      <p:sp>
        <p:nvSpPr>
          <p:cNvPr id="329" name="PlaceHolder 2"/>
          <p:cNvSpPr>
            <a:spLocks noGrp="1"/>
          </p:cNvSpPr>
          <p:nvPr>
            <p:ph/>
          </p:nvPr>
        </p:nvSpPr>
        <p:spPr>
          <a:xfrm>
            <a:off x="1371600" y="1509840"/>
            <a:ext cx="9600120" cy="4836600"/>
          </a:xfrm>
          <a:prstGeom prst="rect">
            <a:avLst/>
          </a:prstGeom>
          <a:noFill/>
          <a:ln w="0">
            <a:noFill/>
          </a:ln>
        </p:spPr>
        <p:txBody>
          <a:bodyPr lIns="90000" tIns="45000" rIns="90000" bIns="45000" anchor="t">
            <a:normAutofit fontScale="55500" lnSpcReduction="20000"/>
          </a:bodyPr>
          <a:lstStyle/>
          <a:p>
            <a:pPr marL="384120" indent="-384120">
              <a:lnSpc>
                <a:spcPct val="94000"/>
              </a:lnSpc>
              <a:spcBef>
                <a:spcPts val="1001"/>
              </a:spcBef>
              <a:spcAft>
                <a:spcPts val="201"/>
              </a:spcAft>
              <a:buClr>
                <a:srgbClr val="000000"/>
              </a:buClr>
              <a:buFont typeface="Wingdings" charset="2"/>
              <a:buChar char=""/>
            </a:pPr>
            <a:r>
              <a:rPr lang="ca-ES" sz="2000" b="1" strike="noStrike" spc="-1">
                <a:solidFill>
                  <a:srgbClr val="000000"/>
                </a:solidFill>
                <a:latin typeface="Arial"/>
                <a:ea typeface="DejaVu Sans"/>
              </a:rPr>
              <a:t>En Julián Fernández està cuidant durant tots els dimecres del mes d’octubre dels fills d’en Xavier i la M. Àngels, veïns i amics seus. Es tracta d’una relació laboral?</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Courier New"/>
              <a:buChar char="o"/>
            </a:pPr>
            <a:r>
              <a:rPr lang="ca-ES" sz="2000" b="0" strike="noStrike" spc="-1">
                <a:solidFill>
                  <a:srgbClr val="000000"/>
                </a:solidFill>
                <a:latin typeface="Arial"/>
                <a:ea typeface="DejaVu Sans"/>
              </a:rPr>
              <a:t>No es considera relació laboral, es tracta d’una tasca realitzada a títol </a:t>
            </a:r>
            <a:r>
              <a:rPr lang="ca-ES" sz="2000" b="1" strike="noStrike" spc="-1">
                <a:solidFill>
                  <a:srgbClr val="000000"/>
                </a:solidFill>
                <a:latin typeface="Arial"/>
                <a:ea typeface="DejaVu Sans"/>
              </a:rPr>
              <a:t>d’amistat, benevolència o bon veïnatge</a:t>
            </a:r>
            <a:r>
              <a:rPr lang="ca-ES" sz="2000" b="0" strike="noStrike" spc="-1">
                <a:solidFill>
                  <a:srgbClr val="000000"/>
                </a:solidFill>
                <a:latin typeface="Arial"/>
                <a:ea typeface="DejaVu Sans"/>
              </a:rPr>
              <a:t>; perquè        fos relació laboral, el treball hauria d’estar remunerat.</a:t>
            </a:r>
            <a:endParaRPr lang="es-ES" sz="2000" b="0" strike="noStrike" spc="-1">
              <a:solidFill>
                <a:srgbClr val="000000"/>
              </a:solidFill>
              <a:latin typeface="Arial"/>
            </a:endParaRPr>
          </a:p>
          <a:p>
            <a:pPr>
              <a:lnSpc>
                <a:spcPct val="94000"/>
              </a:lnSpc>
              <a:spcBef>
                <a:spcPts val="1001"/>
              </a:spcBef>
              <a:spcAft>
                <a:spcPts val="201"/>
              </a:spcAft>
              <a:tabLst>
                <a:tab pos="0" algn="l"/>
              </a:tabLst>
            </a:pPr>
            <a:endParaRPr lang="es-ES" sz="2000" b="0" strike="noStrike" spc="-1">
              <a:solidFill>
                <a:srgbClr val="000000"/>
              </a:solidFill>
              <a:latin typeface="Arial"/>
            </a:endParaRPr>
          </a:p>
          <a:p>
            <a:pPr marL="384120" indent="-384120">
              <a:lnSpc>
                <a:spcPct val="94000"/>
              </a:lnSpc>
              <a:spcBef>
                <a:spcPts val="1001"/>
              </a:spcBef>
              <a:spcAft>
                <a:spcPts val="300"/>
              </a:spcAft>
              <a:buClr>
                <a:srgbClr val="000000"/>
              </a:buClr>
              <a:buFont typeface="Wingdings" charset="2"/>
              <a:buChar char=""/>
              <a:tabLst>
                <a:tab pos="0" algn="l"/>
              </a:tabLst>
            </a:pPr>
            <a:r>
              <a:rPr lang="ca-ES" sz="2000" b="1" strike="noStrike" spc="-1">
                <a:solidFill>
                  <a:srgbClr val="000000"/>
                </a:solidFill>
                <a:latin typeface="Arial"/>
                <a:ea typeface="DejaVu Sans"/>
              </a:rPr>
              <a:t>En Xavier Ruiz és contractat com a empleat de la llar a casa dels seus oncles. Es tracta d’una relació laboral?</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Courier New"/>
              <a:buChar char="o"/>
              <a:tabLst>
                <a:tab pos="0" algn="l"/>
              </a:tabLst>
            </a:pPr>
            <a:r>
              <a:rPr lang="ca-ES" sz="2000" b="0" strike="noStrike" spc="-1">
                <a:solidFill>
                  <a:srgbClr val="000000"/>
                </a:solidFill>
                <a:latin typeface="Arial"/>
                <a:ea typeface="DejaVu Sans"/>
              </a:rPr>
              <a:t>D’una banda, sabem que els empleats de la llar són relacions laborals especials, però hem d’estudiar el grau de parentiu d’en Xavier amb l’empresari, per si es tracta de treballs familiars. Si observem l’arbre genealògic d’aquesta pàgina, veurem que el grau de parentiu amb un oncle és de </a:t>
            </a:r>
            <a:r>
              <a:rPr lang="ca-ES" sz="2000" b="1" strike="noStrike" spc="-1">
                <a:solidFill>
                  <a:srgbClr val="000000"/>
                </a:solidFill>
                <a:latin typeface="Arial"/>
                <a:ea typeface="DejaVu Sans"/>
              </a:rPr>
              <a:t>tercer grau</a:t>
            </a:r>
            <a:r>
              <a:rPr lang="ca-ES" sz="2000" b="0" strike="noStrike" spc="-1">
                <a:solidFill>
                  <a:srgbClr val="000000"/>
                </a:solidFill>
                <a:latin typeface="Arial"/>
                <a:ea typeface="DejaVu Sans"/>
              </a:rPr>
              <a:t>, per la qual cosa mai es podria tractar de treballs familiars, ja que aquests només es consideren com a tals fins al segon grau.</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Wingdings" charset="2"/>
              <a:buChar char=""/>
              <a:tabLst>
                <a:tab pos="0" algn="l"/>
              </a:tabLst>
            </a:pPr>
            <a:r>
              <a:rPr lang="ca-ES" sz="2000" b="1" strike="noStrike" spc="-1">
                <a:solidFill>
                  <a:srgbClr val="000000"/>
                </a:solidFill>
                <a:latin typeface="Arial"/>
                <a:ea typeface="DejaVu Sans"/>
              </a:rPr>
              <a:t>En David Martí decideix inscriure’s com a voluntari a una ONG. A partir del mes de desembre anirà cada diumenge a donar suport escolar a alumnes de l’ESO. De quin tipus de relació es tracta?</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Courier New"/>
              <a:buChar char="o"/>
              <a:tabLst>
                <a:tab pos="0" algn="l"/>
              </a:tabLst>
            </a:pPr>
            <a:r>
              <a:rPr lang="ca-ES" sz="2000" b="0" strike="noStrike" spc="-1">
                <a:solidFill>
                  <a:srgbClr val="000000"/>
                </a:solidFill>
                <a:latin typeface="Arial"/>
                <a:ea typeface="DejaVu Sans"/>
              </a:rPr>
              <a:t>Es considera relació laboral exclosa perquè no està retribuïda, és realitzat a títol de </a:t>
            </a:r>
            <a:r>
              <a:rPr lang="ca-ES" sz="2000" b="1" strike="noStrike" spc="-1">
                <a:solidFill>
                  <a:srgbClr val="000000"/>
                </a:solidFill>
                <a:latin typeface="Arial"/>
                <a:ea typeface="DejaVu Sans"/>
              </a:rPr>
              <a:t>benevolència</a:t>
            </a:r>
            <a:r>
              <a:rPr lang="ca-ES" sz="2000" b="0" strike="noStrike" spc="-1">
                <a:solidFill>
                  <a:srgbClr val="000000"/>
                </a:solidFill>
                <a:latin typeface="Arial"/>
                <a:ea typeface="DejaVu Sans"/>
              </a:rPr>
              <a:t>.</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Wingdings" charset="2"/>
              <a:buChar char=""/>
              <a:tabLst>
                <a:tab pos="0" algn="l"/>
              </a:tabLst>
            </a:pPr>
            <a:r>
              <a:rPr lang="ca-ES" sz="2000" b="1" strike="noStrike" spc="-1">
                <a:solidFill>
                  <a:srgbClr val="000000"/>
                </a:solidFill>
                <a:latin typeface="Arial"/>
                <a:ea typeface="DejaVu Sans"/>
              </a:rPr>
              <a:t>En un poble de la serra s’ha produït un incendi i han estat cridats per sufocar el foc tots els homes majors de 18 anys. Indica si la labor d’aquestes persones és una relació laboral de les que preveu l’Estatut dels treballadors i per què.</a:t>
            </a:r>
            <a:endParaRPr lang="es-ES" sz="2000" b="0" strike="noStrike" spc="-1">
              <a:solidFill>
                <a:srgbClr val="000000"/>
              </a:solidFill>
              <a:latin typeface="Arial"/>
            </a:endParaRPr>
          </a:p>
          <a:p>
            <a:pPr marL="384120" indent="19080">
              <a:lnSpc>
                <a:spcPct val="94000"/>
              </a:lnSpc>
              <a:spcBef>
                <a:spcPts val="1001"/>
              </a:spcBef>
              <a:spcAft>
                <a:spcPts val="300"/>
              </a:spcAft>
              <a:buClr>
                <a:srgbClr val="000000"/>
              </a:buClr>
              <a:buFont typeface="Arial"/>
              <a:buChar char="•"/>
              <a:tabLst>
                <a:tab pos="0" algn="l"/>
              </a:tabLst>
            </a:pPr>
            <a:r>
              <a:rPr lang="ca-ES" sz="2000" b="0" strike="noStrike" spc="-1">
                <a:solidFill>
                  <a:srgbClr val="000000"/>
                </a:solidFill>
                <a:latin typeface="Arial"/>
                <a:ea typeface="DejaVu Sans"/>
              </a:rPr>
              <a:t>No és relació laboral perquè hi falta la característica de la voluntarietat, es tracta d’una prestació personal </a:t>
            </a:r>
            <a:r>
              <a:rPr lang="ca-ES" sz="2000" b="1" strike="noStrike" spc="-1">
                <a:solidFill>
                  <a:srgbClr val="000000"/>
                </a:solidFill>
                <a:latin typeface="Arial"/>
                <a:ea typeface="DejaVu Sans"/>
              </a:rPr>
              <a:t>obligatòria</a:t>
            </a:r>
            <a:r>
              <a:rPr lang="ca-ES" sz="2000" b="0" strike="noStrike" spc="-1">
                <a:solidFill>
                  <a:srgbClr val="000000"/>
                </a:solidFill>
                <a:latin typeface="Arial"/>
                <a:ea typeface="DejaVu Sans"/>
              </a:rPr>
              <a:t>.</a:t>
            </a:r>
            <a:endParaRPr lang="es-ES" sz="2000" b="0" strike="noStrike" spc="-1">
              <a:solidFill>
                <a:srgbClr val="000000"/>
              </a:solidFill>
              <a:latin typeface="Arial"/>
            </a:endParaRPr>
          </a:p>
          <a:p>
            <a:pPr>
              <a:lnSpc>
                <a:spcPct val="94000"/>
              </a:lnSpc>
              <a:spcBef>
                <a:spcPts val="1001"/>
              </a:spcBef>
              <a:spcAft>
                <a:spcPts val="300"/>
              </a:spcAft>
              <a:tabLst>
                <a:tab pos="0" algn="l"/>
              </a:tabLst>
            </a:pPr>
            <a:endParaRPr lang="es-ES" sz="2000" b="0" strike="noStrike" spc="-1">
              <a:solidFill>
                <a:srgbClr val="000000"/>
              </a:solidFill>
              <a:latin typeface="Arial"/>
            </a:endParaRPr>
          </a:p>
          <a:p>
            <a:pPr marL="384120" indent="-384120">
              <a:lnSpc>
                <a:spcPct val="94000"/>
              </a:lnSpc>
              <a:spcBef>
                <a:spcPts val="1001"/>
              </a:spcBef>
              <a:spcAft>
                <a:spcPts val="300"/>
              </a:spcAft>
              <a:buClr>
                <a:srgbClr val="000000"/>
              </a:buClr>
              <a:buFont typeface="Wingdings" charset="2"/>
              <a:buChar char=""/>
              <a:tabLst>
                <a:tab pos="542880" algn="l"/>
              </a:tabLst>
            </a:pPr>
            <a:r>
              <a:rPr lang="ca-ES" sz="2000" b="1" strike="noStrike" spc="-1">
                <a:solidFill>
                  <a:srgbClr val="000000"/>
                </a:solidFill>
                <a:latin typeface="Arial"/>
                <a:ea typeface="DejaVu Sans"/>
              </a:rPr>
              <a:t>Un treballador espanyol treballa en una empresa espanyola a Rússia. Quina legislació laboral serà aplicable?</a:t>
            </a:r>
            <a:endParaRPr lang="es-ES" sz="2000" b="0" strike="noStrike" spc="-1">
              <a:solidFill>
                <a:srgbClr val="000000"/>
              </a:solidFill>
              <a:latin typeface="Arial"/>
            </a:endParaRPr>
          </a:p>
          <a:p>
            <a:pPr marL="384120" indent="-384120">
              <a:lnSpc>
                <a:spcPct val="94000"/>
              </a:lnSpc>
              <a:spcBef>
                <a:spcPts val="1001"/>
              </a:spcBef>
              <a:spcAft>
                <a:spcPts val="201"/>
              </a:spcAft>
              <a:buClr>
                <a:srgbClr val="000000"/>
              </a:buClr>
              <a:buFont typeface="Courier New"/>
              <a:buChar char="o"/>
              <a:tabLst>
                <a:tab pos="542880" algn="l"/>
              </a:tabLst>
            </a:pPr>
            <a:r>
              <a:rPr lang="ca-ES" sz="2000" b="0" strike="noStrike" spc="-1">
                <a:solidFill>
                  <a:srgbClr val="000000"/>
                </a:solidFill>
                <a:latin typeface="Arial"/>
                <a:ea typeface="DejaVu Sans"/>
              </a:rPr>
              <a:t>La </a:t>
            </a:r>
            <a:r>
              <a:rPr lang="ca-ES" sz="2000" b="1" strike="noStrike" spc="-1">
                <a:solidFill>
                  <a:srgbClr val="000000"/>
                </a:solidFill>
                <a:latin typeface="Arial"/>
                <a:ea typeface="DejaVu Sans"/>
              </a:rPr>
              <a:t>legislació laboral espanyola </a:t>
            </a:r>
            <a:r>
              <a:rPr lang="ca-ES" sz="2000" b="0" strike="noStrike" spc="-1">
                <a:solidFill>
                  <a:srgbClr val="000000"/>
                </a:solidFill>
                <a:latin typeface="Arial"/>
                <a:ea typeface="DejaVu Sans"/>
              </a:rPr>
              <a:t>serà aplicable al treball que prestin els treballadors espanyols contractats a Espanya al servei d’empreses espanyoles a l’estranger. </a:t>
            </a:r>
            <a:endParaRPr lang="es-E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824040" y="273600"/>
            <a:ext cx="10757520" cy="1144440"/>
          </a:xfrm>
          <a:prstGeom prst="rect">
            <a:avLst/>
          </a:prstGeom>
          <a:noFill/>
          <a:ln w="0">
            <a:noFill/>
          </a:ln>
        </p:spPr>
        <p:txBody>
          <a:bodyPr lIns="0" tIns="0" rIns="0" bIns="0" anchor="ctr">
            <a:noAutofit/>
          </a:bodyPr>
          <a:lstStyle/>
          <a:p>
            <a:pPr>
              <a:lnSpc>
                <a:spcPct val="90000"/>
              </a:lnSpc>
            </a:pPr>
            <a:r>
              <a:rPr lang="ca-ES" sz="4400" b="0" strike="noStrike" spc="-1">
                <a:solidFill>
                  <a:srgbClr val="000000"/>
                </a:solidFill>
                <a:latin typeface="Arial"/>
                <a:ea typeface="DejaVu Sans"/>
              </a:rPr>
              <a:t>Exercici 3</a:t>
            </a:r>
            <a:endParaRPr lang="es-ES" sz="4400" b="0" strike="noStrike" spc="-1">
              <a:solidFill>
                <a:srgbClr val="000000"/>
              </a:solidFill>
              <a:latin typeface="Arial"/>
            </a:endParaRPr>
          </a:p>
        </p:txBody>
      </p:sp>
      <p:sp>
        <p:nvSpPr>
          <p:cNvPr id="331" name="PlaceHolder 2"/>
          <p:cNvSpPr>
            <a:spLocks noGrp="1"/>
          </p:cNvSpPr>
          <p:nvPr>
            <p:ph/>
          </p:nvPr>
        </p:nvSpPr>
        <p:spPr>
          <a:xfrm>
            <a:off x="824040" y="1604520"/>
            <a:ext cx="4932720" cy="3976920"/>
          </a:xfrm>
          <a:prstGeom prst="rect">
            <a:avLst/>
          </a:prstGeom>
          <a:noFill/>
          <a:ln w="0">
            <a:noFill/>
          </a:ln>
        </p:spPr>
        <p:txBody>
          <a:bodyPr lIns="0" tIns="0" rIns="0" bIns="0" anchor="t">
            <a:normAutofit/>
          </a:bodyPr>
          <a:lstStyle/>
          <a:p>
            <a:pPr marL="228600" indent="-228600">
              <a:lnSpc>
                <a:spcPct val="90000"/>
              </a:lnSpc>
              <a:spcBef>
                <a:spcPts val="1001"/>
              </a:spcBef>
              <a:buClr>
                <a:srgbClr val="000000"/>
              </a:buClr>
              <a:buFont typeface="Arial"/>
              <a:buAutoNum type="arabicPeriod"/>
            </a:pPr>
            <a:r>
              <a:rPr lang="ca-ES" sz="2800" b="0" strike="noStrike" spc="-1">
                <a:solidFill>
                  <a:srgbClr val="000000"/>
                </a:solidFill>
                <a:latin typeface="Arial"/>
                <a:ea typeface="DejaVu Sans"/>
              </a:rPr>
              <a:t>Plantegeu el lloc de treball. </a:t>
            </a:r>
            <a:endParaRPr lang="es-ES" sz="2800" b="0" strike="noStrike" spc="-1">
              <a:solidFill>
                <a:srgbClr val="000000"/>
              </a:solidFill>
              <a:latin typeface="Arial"/>
            </a:endParaRPr>
          </a:p>
          <a:p>
            <a:pPr>
              <a:lnSpc>
                <a:spcPct val="90000"/>
              </a:lnSpc>
              <a:spcBef>
                <a:spcPts val="1001"/>
              </a:spcBef>
            </a:pPr>
            <a:endParaRPr lang="es-ES" sz="2800" b="0" strike="noStrike" spc="-1">
              <a:solidFill>
                <a:srgbClr val="000000"/>
              </a:solidFill>
              <a:latin typeface="Arial"/>
            </a:endParaRPr>
          </a:p>
          <a:p>
            <a:pPr marL="228600" indent="-228600">
              <a:lnSpc>
                <a:spcPct val="90000"/>
              </a:lnSpc>
              <a:spcBef>
                <a:spcPts val="1001"/>
              </a:spcBef>
              <a:buClr>
                <a:srgbClr val="000000"/>
              </a:buClr>
              <a:buFont typeface="Arial"/>
              <a:buAutoNum type="arabicPeriod"/>
            </a:pPr>
            <a:r>
              <a:rPr lang="ca-ES" sz="2800" b="0" strike="noStrike" spc="-1">
                <a:solidFill>
                  <a:srgbClr val="000000"/>
                </a:solidFill>
                <a:latin typeface="Arial"/>
                <a:ea typeface="DejaVu Sans"/>
              </a:rPr>
              <a:t>Quin tipus de relació laboral té?</a:t>
            </a:r>
            <a:endParaRPr lang="es-ES" sz="2800" b="0" strike="noStrike" spc="-1">
              <a:solidFill>
                <a:srgbClr val="000000"/>
              </a:solidFill>
              <a:latin typeface="Arial"/>
            </a:endParaRPr>
          </a:p>
          <a:p>
            <a:pPr>
              <a:lnSpc>
                <a:spcPct val="90000"/>
              </a:lnSpc>
              <a:spcBef>
                <a:spcPts val="1001"/>
              </a:spcBef>
            </a:pPr>
            <a:endParaRPr lang="es-ES" sz="2800" b="0" strike="noStrike" spc="-1">
              <a:solidFill>
                <a:srgbClr val="000000"/>
              </a:solidFill>
              <a:latin typeface="Arial"/>
            </a:endParaRPr>
          </a:p>
          <a:p>
            <a:pPr marL="228600" indent="-228600">
              <a:lnSpc>
                <a:spcPct val="90000"/>
              </a:lnSpc>
              <a:spcBef>
                <a:spcPts val="1001"/>
              </a:spcBef>
              <a:buClr>
                <a:srgbClr val="000000"/>
              </a:buClr>
              <a:buFont typeface="Arial"/>
              <a:buAutoNum type="arabicPeriod"/>
            </a:pPr>
            <a:r>
              <a:rPr lang="ca-ES" sz="2800" b="0" strike="noStrike" spc="-1">
                <a:solidFill>
                  <a:srgbClr val="000000"/>
                </a:solidFill>
                <a:latin typeface="Arial"/>
                <a:ea typeface="DejaVu Sans"/>
              </a:rPr>
              <a:t>Quina remuneració tindrà?</a:t>
            </a:r>
            <a:endParaRPr lang="es-ES" sz="2800" b="0" strike="noStrike" spc="-1">
              <a:solidFill>
                <a:srgbClr val="000000"/>
              </a:solidFill>
              <a:latin typeface="Arial"/>
            </a:endParaRPr>
          </a:p>
          <a:p>
            <a:pPr>
              <a:lnSpc>
                <a:spcPct val="90000"/>
              </a:lnSpc>
              <a:spcBef>
                <a:spcPts val="1001"/>
              </a:spcBef>
            </a:pPr>
            <a:endParaRPr lang="es-ES" sz="2800" b="0" strike="noStrike" spc="-1">
              <a:solidFill>
                <a:srgbClr val="000000"/>
              </a:solidFill>
              <a:latin typeface="Arial"/>
            </a:endParaRPr>
          </a:p>
          <a:p>
            <a:pPr marL="228600" indent="-228600">
              <a:lnSpc>
                <a:spcPct val="90000"/>
              </a:lnSpc>
              <a:spcBef>
                <a:spcPts val="1001"/>
              </a:spcBef>
              <a:buClr>
                <a:srgbClr val="000000"/>
              </a:buClr>
              <a:buFont typeface="Arial"/>
              <a:buAutoNum type="arabicPeriod"/>
            </a:pPr>
            <a:r>
              <a:rPr lang="ca-ES" sz="2800" b="0" strike="noStrike" spc="-1">
                <a:solidFill>
                  <a:srgbClr val="000000"/>
                </a:solidFill>
                <a:latin typeface="Arial"/>
                <a:ea typeface="DejaVu Sans"/>
              </a:rPr>
              <a:t>Qui el mana o dirigeix?</a:t>
            </a:r>
            <a:endParaRPr lang="es-ES" sz="2800" b="0" strike="noStrike" spc="-1">
              <a:solidFill>
                <a:srgbClr val="000000"/>
              </a:solidFill>
              <a:latin typeface="Arial"/>
            </a:endParaRPr>
          </a:p>
          <a:p>
            <a:pPr>
              <a:lnSpc>
                <a:spcPct val="90000"/>
              </a:lnSpc>
              <a:spcBef>
                <a:spcPts val="1001"/>
              </a:spcBef>
            </a:pPr>
            <a:endParaRPr lang="es-ES" sz="2800" b="0" strike="noStrike" spc="-1">
              <a:solidFill>
                <a:srgbClr val="000000"/>
              </a:solidFill>
              <a:latin typeface="Arial"/>
            </a:endParaRPr>
          </a:p>
        </p:txBody>
      </p:sp>
      <p:pic>
        <p:nvPicPr>
          <p:cNvPr id="332" name="Marcador de contenido 2"/>
          <p:cNvPicPr/>
          <p:nvPr/>
        </p:nvPicPr>
        <p:blipFill>
          <a:blip r:embed="rId2"/>
          <a:stretch/>
        </p:blipFill>
        <p:spPr>
          <a:xfrm>
            <a:off x="5610600" y="2616480"/>
            <a:ext cx="6581160" cy="41554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Opinió?</a:t>
            </a:r>
            <a:r>
              <a:t/>
            </a:r>
            <a:br/>
            <a:endParaRPr lang="es-ES" sz="4400" b="0" strike="noStrike" spc="-1">
              <a:solidFill>
                <a:srgbClr val="000000"/>
              </a:solidFill>
              <a:latin typeface="Arial"/>
            </a:endParaRPr>
          </a:p>
        </p:txBody>
      </p:sp>
      <p:pic>
        <p:nvPicPr>
          <p:cNvPr id="287" name="Marcador de contenido 3"/>
          <p:cNvPicPr/>
          <p:nvPr/>
        </p:nvPicPr>
        <p:blipFill>
          <a:blip r:embed="rId2"/>
          <a:stretch/>
        </p:blipFill>
        <p:spPr>
          <a:xfrm>
            <a:off x="6344280" y="325080"/>
            <a:ext cx="4627440" cy="63975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Activitat</a:t>
            </a:r>
            <a:endParaRPr lang="es-ES" sz="4400" b="0" strike="noStrike" spc="-1">
              <a:solidFill>
                <a:srgbClr val="000000"/>
              </a:solidFill>
              <a:latin typeface="Arial"/>
            </a:endParaRPr>
          </a:p>
        </p:txBody>
      </p:sp>
      <p:sp>
        <p:nvSpPr>
          <p:cNvPr id="334" name="PlaceHolder 2"/>
          <p:cNvSpPr>
            <a:spLocks noGrp="1"/>
          </p:cNvSpPr>
          <p:nvPr>
            <p:ph/>
          </p:nvPr>
        </p:nvSpPr>
        <p:spPr>
          <a:xfrm>
            <a:off x="1371600" y="2286000"/>
            <a:ext cx="9600120" cy="3580200"/>
          </a:xfrm>
          <a:prstGeom prst="rect">
            <a:avLst/>
          </a:prstGeom>
          <a:noFill/>
          <a:ln w="0">
            <a:noFill/>
          </a:ln>
        </p:spPr>
        <p:txBody>
          <a:bodyPr lIns="90000" tIns="45000" rIns="90000" bIns="45000" anchor="t">
            <a:normAutofit/>
          </a:bodyPr>
          <a:lstStyle/>
          <a:p>
            <a:pPr marL="384120" indent="-384120">
              <a:lnSpc>
                <a:spcPct val="94000"/>
              </a:lnSpc>
              <a:spcBef>
                <a:spcPts val="1001"/>
              </a:spcBef>
              <a:spcAft>
                <a:spcPts val="201"/>
              </a:spcAft>
              <a:buClr>
                <a:srgbClr val="191B0E"/>
              </a:buClr>
              <a:buFont typeface="Franklin Gothic Book"/>
              <a:buChar char="■"/>
            </a:pPr>
            <a:r>
              <a:rPr lang="ca-ES" sz="2800" b="0" strike="noStrike" spc="-1">
                <a:solidFill>
                  <a:srgbClr val="191B0E"/>
                </a:solidFill>
                <a:latin typeface="Franklin Gothic Book"/>
                <a:ea typeface="DejaVu Sans"/>
              </a:rPr>
              <a:t>Fer un mapa mental de les relacions laborals comunes, especials i excloses</a:t>
            </a:r>
            <a:endParaRPr lang="es-ES" sz="2800" b="0" strike="noStrike" spc="-1">
              <a:solidFill>
                <a:srgbClr val="000000"/>
              </a:solidFill>
              <a:latin typeface="Arial"/>
            </a:endParaRPr>
          </a:p>
        </p:txBody>
      </p:sp>
      <p:pic>
        <p:nvPicPr>
          <p:cNvPr id="335" name="Imagen 3"/>
          <p:cNvPicPr/>
          <p:nvPr/>
        </p:nvPicPr>
        <p:blipFill>
          <a:blip r:embed="rId2"/>
          <a:stretch/>
        </p:blipFill>
        <p:spPr>
          <a:xfrm>
            <a:off x="1219320" y="3146760"/>
            <a:ext cx="3372840" cy="1858680"/>
          </a:xfrm>
          <a:prstGeom prst="rect">
            <a:avLst/>
          </a:prstGeom>
          <a:ln w="0">
            <a:noFill/>
          </a:ln>
        </p:spPr>
      </p:pic>
      <p:pic>
        <p:nvPicPr>
          <p:cNvPr id="336" name="Imagen 4"/>
          <p:cNvPicPr/>
          <p:nvPr/>
        </p:nvPicPr>
        <p:blipFill>
          <a:blip r:embed="rId3"/>
          <a:stretch/>
        </p:blipFill>
        <p:spPr>
          <a:xfrm>
            <a:off x="4843440" y="4221000"/>
            <a:ext cx="2938320" cy="2291400"/>
          </a:xfrm>
          <a:prstGeom prst="rect">
            <a:avLst/>
          </a:prstGeom>
          <a:ln w="0">
            <a:noFill/>
          </a:ln>
        </p:spPr>
      </p:pic>
      <p:pic>
        <p:nvPicPr>
          <p:cNvPr id="337" name="Imagen 5"/>
          <p:cNvPicPr/>
          <p:nvPr/>
        </p:nvPicPr>
        <p:blipFill>
          <a:blip r:embed="rId4"/>
          <a:stretch/>
        </p:blipFill>
        <p:spPr>
          <a:xfrm>
            <a:off x="8065440" y="2761560"/>
            <a:ext cx="3427920" cy="3427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767520" y="273600"/>
            <a:ext cx="10814040" cy="1144440"/>
          </a:xfrm>
          <a:prstGeom prst="rect">
            <a:avLst/>
          </a:prstGeom>
          <a:noFill/>
          <a:ln w="0">
            <a:noFill/>
          </a:ln>
        </p:spPr>
        <p:txBody>
          <a:bodyPr lIns="0" tIns="0" rIns="0" bIns="0" anchor="ctr">
            <a:noAutofit/>
          </a:bodyPr>
          <a:lstStyle/>
          <a:p>
            <a:pPr>
              <a:lnSpc>
                <a:spcPct val="90000"/>
              </a:lnSpc>
            </a:pPr>
            <a:r>
              <a:rPr lang="ca-ES" sz="4400" b="0" strike="noStrike" spc="-1">
                <a:solidFill>
                  <a:srgbClr val="000000"/>
                </a:solidFill>
                <a:latin typeface="Arial"/>
                <a:ea typeface="DejaVu Sans"/>
              </a:rPr>
              <a:t>Exercici 4</a:t>
            </a:r>
            <a:endParaRPr lang="es-ES" sz="4400" b="0" strike="noStrike" spc="-1">
              <a:solidFill>
                <a:srgbClr val="000000"/>
              </a:solidFill>
              <a:latin typeface="Arial"/>
            </a:endParaRPr>
          </a:p>
        </p:txBody>
      </p:sp>
      <p:sp>
        <p:nvSpPr>
          <p:cNvPr id="339" name="PlaceHolder 2"/>
          <p:cNvSpPr>
            <a:spLocks noGrp="1"/>
          </p:cNvSpPr>
          <p:nvPr>
            <p:ph/>
          </p:nvPr>
        </p:nvSpPr>
        <p:spPr>
          <a:xfrm>
            <a:off x="880560" y="1604520"/>
            <a:ext cx="10701000" cy="4637880"/>
          </a:xfrm>
          <a:prstGeom prst="rect">
            <a:avLst/>
          </a:prstGeom>
          <a:noFill/>
          <a:ln w="0">
            <a:noFill/>
          </a:ln>
        </p:spPr>
        <p:txBody>
          <a:bodyPr lIns="0" tIns="0" rIns="0" bIns="0" anchor="t">
            <a:normAutofit fontScale="25000" lnSpcReduction="20000"/>
          </a:bodyPr>
          <a:lstStyle/>
          <a:p>
            <a:pPr marL="228600" indent="-228600">
              <a:lnSpc>
                <a:spcPct val="90000"/>
              </a:lnSpc>
              <a:spcBef>
                <a:spcPts val="1001"/>
              </a:spcBef>
              <a:spcAft>
                <a:spcPts val="601"/>
              </a:spcAft>
              <a:buClr>
                <a:srgbClr val="000000"/>
              </a:buClr>
              <a:buFont typeface="Arial"/>
              <a:buChar char="•"/>
            </a:pPr>
            <a:r>
              <a:rPr lang="ca-ES" sz="3200" b="0" strike="noStrike" spc="-1">
                <a:solidFill>
                  <a:srgbClr val="000000"/>
                </a:solidFill>
                <a:latin typeface="Arial"/>
                <a:ea typeface="DejaVu Sans"/>
              </a:rPr>
              <a:t>Indica si son relacions laborals, relacions laborals especials o estan excloses:</a:t>
            </a:r>
            <a:endParaRPr lang="es-ES" sz="3200" b="0" strike="noStrike" spc="-1">
              <a:solidFill>
                <a:srgbClr val="000000"/>
              </a:solidFill>
              <a:latin typeface="Arial"/>
            </a:endParaRPr>
          </a:p>
          <a:p>
            <a:pPr>
              <a:lnSpc>
                <a:spcPct val="90000"/>
              </a:lnSpc>
              <a:spcBef>
                <a:spcPts val="1001"/>
              </a:spcBef>
              <a:spcAft>
                <a:spcPts val="601"/>
              </a:spcAft>
            </a:pPr>
            <a:endParaRPr lang="es-ES" sz="32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a.- Aurora, presta serveis com a voluntària de protecció civil.</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b.- Benet, treballa com a repartidor en una pizzeria.</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c.- Quevedo, cantant professional.</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d.- David, recepcionista a l’hotel propietat de la seva mare.</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e.- Clara, comptable en una empresa de contractació de personal.</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f.- Fran, advocat en un despatx d’advocats.</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g.- Gloria, administrativa en una fundació privada.</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h.- Herminia, viu amb els seus pares i els ajuda, de tant en tant, a la botiga de queviures.</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i.- Irene, és directora-gerent d’una empresa química.</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j.- Joan, electricista, treballa per ell mateix.</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k.- Pedrita, dissenyadora gràfica, treballa des de casa per encàrrec.</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l.- Laura, inspectora d’hisenda.</a:t>
            </a:r>
            <a:endParaRPr lang="es-ES" sz="2800" b="0" strike="noStrike" spc="-1">
              <a:solidFill>
                <a:srgbClr val="000000"/>
              </a:solidFill>
              <a:latin typeface="Arial"/>
            </a:endParaRPr>
          </a:p>
          <a:p>
            <a:pPr>
              <a:lnSpc>
                <a:spcPct val="90000"/>
              </a:lnSpc>
              <a:spcBef>
                <a:spcPts val="1001"/>
              </a:spcBef>
              <a:spcAft>
                <a:spcPts val="601"/>
              </a:spcAft>
              <a:tabLst>
                <a:tab pos="0" algn="l"/>
              </a:tabLst>
            </a:pPr>
            <a:r>
              <a:rPr lang="ca-ES" sz="2800" b="0" strike="noStrike" spc="-1">
                <a:solidFill>
                  <a:srgbClr val="000000"/>
                </a:solidFill>
                <a:latin typeface="Arial"/>
                <a:ea typeface="DejaVu Sans"/>
              </a:rPr>
              <a:t>m.- Mario Casas, actor professional.</a:t>
            </a:r>
            <a:endParaRPr lang="es-ES" sz="2800" b="0" strike="noStrike" spc="-1">
              <a:solidFill>
                <a:srgbClr val="000000"/>
              </a:solidFill>
              <a:latin typeface="Arial"/>
            </a:endParaRPr>
          </a:p>
          <a:p>
            <a:pPr>
              <a:lnSpc>
                <a:spcPct val="90000"/>
              </a:lnSpc>
              <a:spcBef>
                <a:spcPts val="1001"/>
              </a:spcBef>
              <a:tabLst>
                <a:tab pos="0" algn="l"/>
              </a:tabLst>
            </a:pPr>
            <a:endParaRPr lang="es-ES" sz="2800" b="0" strike="noStrike" spc="-1">
              <a:solidFill>
                <a:srgbClr val="000000"/>
              </a:solidFill>
              <a:latin typeface="Arial"/>
            </a:endParaRPr>
          </a:p>
          <a:p>
            <a:pPr>
              <a:lnSpc>
                <a:spcPct val="90000"/>
              </a:lnSpc>
              <a:spcBef>
                <a:spcPts val="1001"/>
              </a:spcBef>
              <a:tabLst>
                <a:tab pos="0" algn="l"/>
              </a:tabLst>
            </a:pPr>
            <a:r>
              <a:rPr lang="ca-ES" sz="2800" b="0" strike="noStrike" spc="-1">
                <a:solidFill>
                  <a:srgbClr val="000000"/>
                </a:solidFill>
                <a:latin typeface="Arial"/>
                <a:ea typeface="DejaVu Sans"/>
              </a:rPr>
              <a:t> </a:t>
            </a:r>
            <a:endParaRPr lang="es-ES" sz="2800" b="0" strike="noStrike" spc="-1">
              <a:solidFill>
                <a:srgbClr val="000000"/>
              </a:solidFill>
              <a:latin typeface="Arial"/>
            </a:endParaRPr>
          </a:p>
          <a:p>
            <a:pPr>
              <a:lnSpc>
                <a:spcPct val="90000"/>
              </a:lnSpc>
              <a:spcBef>
                <a:spcPts val="1001"/>
              </a:spcBef>
              <a:tabLst>
                <a:tab pos="0" algn="l"/>
              </a:tabLst>
            </a:pPr>
            <a:endParaRPr lang="es-E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Opinió?</a:t>
            </a:r>
            <a:endParaRPr lang="es-ES" sz="4400" b="0" strike="noStrike" spc="-1">
              <a:solidFill>
                <a:srgbClr val="000000"/>
              </a:solidFill>
              <a:latin typeface="Arial"/>
            </a:endParaRPr>
          </a:p>
        </p:txBody>
      </p:sp>
      <p:pic>
        <p:nvPicPr>
          <p:cNvPr id="289" name="Marcador de contenido 3"/>
          <p:cNvPicPr/>
          <p:nvPr/>
        </p:nvPicPr>
        <p:blipFill>
          <a:blip r:embed="rId2"/>
          <a:stretch/>
        </p:blipFill>
        <p:spPr>
          <a:xfrm>
            <a:off x="5484600" y="204480"/>
            <a:ext cx="5334840" cy="6447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Estatut dels treballadors</a:t>
            </a:r>
            <a:endParaRPr lang="es-ES" sz="4400" b="0" strike="noStrike" spc="-1">
              <a:solidFill>
                <a:srgbClr val="000000"/>
              </a:solidFill>
              <a:latin typeface="Arial"/>
            </a:endParaRPr>
          </a:p>
        </p:txBody>
      </p:sp>
      <p:sp>
        <p:nvSpPr>
          <p:cNvPr id="291" name="PlaceHolder 2"/>
          <p:cNvSpPr>
            <a:spLocks noGrp="1"/>
          </p:cNvSpPr>
          <p:nvPr>
            <p:ph/>
          </p:nvPr>
        </p:nvSpPr>
        <p:spPr>
          <a:xfrm>
            <a:off x="1371600" y="2286000"/>
            <a:ext cx="9600120" cy="3580200"/>
          </a:xfrm>
          <a:prstGeom prst="rect">
            <a:avLst/>
          </a:prstGeom>
          <a:noFill/>
          <a:ln w="0">
            <a:noFill/>
          </a:ln>
        </p:spPr>
        <p:txBody>
          <a:bodyPr lIns="90000" tIns="45000" rIns="90000" bIns="45000" anchor="t">
            <a:normAutofit fontScale="81000" lnSpcReduction="10000"/>
          </a:bodyPr>
          <a:lstStyle/>
          <a:p>
            <a:pPr marL="384120" indent="-384120">
              <a:lnSpc>
                <a:spcPct val="94000"/>
              </a:lnSpc>
              <a:spcBef>
                <a:spcPts val="1001"/>
              </a:spcBef>
              <a:spcAft>
                <a:spcPts val="201"/>
              </a:spcAft>
              <a:buClr>
                <a:srgbClr val="191B0E"/>
              </a:buClr>
              <a:buFont typeface="Franklin Gothic Book"/>
              <a:buChar char="■"/>
            </a:pPr>
            <a:r>
              <a:rPr lang="ca-ES" sz="4400" b="0" strike="noStrike" spc="-1">
                <a:solidFill>
                  <a:srgbClr val="191B0E"/>
                </a:solidFill>
                <a:latin typeface="Franklin Gothic Book"/>
                <a:ea typeface="DejaVu Sans"/>
              </a:rPr>
              <a:t>On cercar:  </a:t>
            </a:r>
            <a:endParaRPr lang="es-ES" sz="4400" b="0" strike="noStrike" spc="-1">
              <a:solidFill>
                <a:srgbClr val="000000"/>
              </a:solidFill>
              <a:latin typeface="Arial"/>
            </a:endParaRPr>
          </a:p>
          <a:p>
            <a:pPr marL="228600" indent="-228600">
              <a:lnSpc>
                <a:spcPct val="94000"/>
              </a:lnSpc>
              <a:spcBef>
                <a:spcPts val="1001"/>
              </a:spcBef>
              <a:spcAft>
                <a:spcPts val="201"/>
              </a:spcAft>
              <a:buClr>
                <a:srgbClr val="77A2BB"/>
              </a:buClr>
              <a:buFont typeface="Arial"/>
              <a:buChar char="•"/>
              <a:tabLst>
                <a:tab pos="0" algn="l"/>
              </a:tabLst>
            </a:pPr>
            <a:r>
              <a:rPr lang="ca-ES" sz="4400" b="0" u="sng" strike="noStrike" spc="-1">
                <a:solidFill>
                  <a:srgbClr val="77A2BB"/>
                </a:solidFill>
                <a:uFillTx/>
                <a:latin typeface="Franklin Gothic Book"/>
                <a:ea typeface="DejaVu Sans"/>
                <a:hlinkClick r:id="rId2"/>
              </a:rPr>
              <a:t>www.boe.es</a:t>
            </a:r>
            <a:endParaRPr lang="es-ES" sz="4400" b="0" strike="noStrike" spc="-1">
              <a:solidFill>
                <a:srgbClr val="000000"/>
              </a:solidFill>
              <a:latin typeface="Arial"/>
            </a:endParaRPr>
          </a:p>
          <a:p>
            <a:pPr>
              <a:lnSpc>
                <a:spcPct val="94000"/>
              </a:lnSpc>
              <a:spcBef>
                <a:spcPts val="1001"/>
              </a:spcBef>
              <a:spcAft>
                <a:spcPts val="201"/>
              </a:spcAft>
              <a:tabLst>
                <a:tab pos="0" algn="l"/>
              </a:tabLst>
            </a:pPr>
            <a:endParaRPr lang="es-ES" sz="4400" b="0" strike="noStrike" spc="-1">
              <a:solidFill>
                <a:srgbClr val="000000"/>
              </a:solidFill>
              <a:latin typeface="Arial"/>
            </a:endParaRPr>
          </a:p>
          <a:p>
            <a:pPr marL="384120" indent="-384120" algn="just">
              <a:lnSpc>
                <a:spcPct val="94000"/>
              </a:lnSpc>
              <a:spcBef>
                <a:spcPts val="1001"/>
              </a:spcBef>
              <a:spcAft>
                <a:spcPts val="201"/>
              </a:spcAft>
              <a:buClr>
                <a:srgbClr val="000000"/>
              </a:buClr>
              <a:buFont typeface="Franklin Gothic Book"/>
              <a:buChar char="■"/>
              <a:tabLst>
                <a:tab pos="0" algn="l"/>
              </a:tabLst>
            </a:pPr>
            <a:r>
              <a:rPr lang="ca-ES" sz="2000" b="0" strike="noStrike" spc="-1">
                <a:solidFill>
                  <a:srgbClr val="000000"/>
                </a:solidFill>
                <a:latin typeface="Franklin Gothic Book"/>
                <a:ea typeface="DejaVu Sans"/>
              </a:rPr>
              <a:t> </a:t>
            </a:r>
            <a:r>
              <a:rPr lang="ca-ES" sz="2000" b="0" i="1" strike="noStrike" spc="-1">
                <a:solidFill>
                  <a:srgbClr val="000000"/>
                </a:solidFill>
                <a:latin typeface="Franklin Gothic Book"/>
                <a:ea typeface="DejaVu Sans"/>
              </a:rPr>
              <a:t>Reial decret legislatiu 2/2015, de 23 d’octubre, pel qual s’aprova el text refós de la Llei de </a:t>
            </a:r>
            <a:r>
              <a:rPr lang="ca-ES" sz="2800" b="1" i="1" strike="noStrike" spc="-1">
                <a:solidFill>
                  <a:srgbClr val="000000"/>
                </a:solidFill>
                <a:latin typeface="Franklin Gothic Book"/>
                <a:ea typeface="DejaVu Sans"/>
              </a:rPr>
              <a:t>l’Estatut dels treballadors.</a:t>
            </a:r>
            <a:endParaRPr lang="es-ES" sz="2800" b="0" strike="noStrike" spc="-1">
              <a:solidFill>
                <a:srgbClr val="000000"/>
              </a:solidFill>
              <a:latin typeface="Arial"/>
            </a:endParaRPr>
          </a:p>
          <a:p>
            <a:pPr algn="just">
              <a:lnSpc>
                <a:spcPct val="94000"/>
              </a:lnSpc>
              <a:spcBef>
                <a:spcPts val="1001"/>
              </a:spcBef>
              <a:spcAft>
                <a:spcPts val="201"/>
              </a:spcAft>
              <a:tabLst>
                <a:tab pos="0" algn="l"/>
              </a:tabLst>
            </a:pPr>
            <a:endParaRPr lang="es-ES" sz="2800" b="0" strike="noStrike" spc="-1">
              <a:solidFill>
                <a:srgbClr val="000000"/>
              </a:solidFill>
              <a:latin typeface="Arial"/>
            </a:endParaRPr>
          </a:p>
          <a:p>
            <a:pPr marL="384120" indent="-384120" algn="just">
              <a:lnSpc>
                <a:spcPct val="94000"/>
              </a:lnSpc>
              <a:spcBef>
                <a:spcPts val="1001"/>
              </a:spcBef>
              <a:spcAft>
                <a:spcPts val="201"/>
              </a:spcAft>
              <a:buClr>
                <a:srgbClr val="000000"/>
              </a:buClr>
              <a:buFont typeface="Franklin Gothic Book"/>
              <a:buChar char="■"/>
              <a:tabLst>
                <a:tab pos="0" algn="l"/>
              </a:tabLst>
            </a:pPr>
            <a:r>
              <a:rPr lang="ca-ES" sz="2000" b="0" i="1" strike="noStrike" spc="-1">
                <a:solidFill>
                  <a:srgbClr val="000000"/>
                </a:solidFill>
                <a:latin typeface="Franklin Gothic Book"/>
                <a:ea typeface="DejaVu Sans"/>
              </a:rPr>
              <a:t>Llei 12/2021, de 28 de setembre, per el qual es modifica el text refós de la Llei de l’Estatut dels treballadors. (modificació)</a:t>
            </a:r>
            <a:endParaRPr lang="es-ES" sz="2000" b="0" strike="noStrike" spc="-1">
              <a:solidFill>
                <a:srgbClr val="000000"/>
              </a:solidFill>
              <a:latin typeface="Arial"/>
            </a:endParaRPr>
          </a:p>
          <a:p>
            <a:pPr>
              <a:lnSpc>
                <a:spcPct val="94000"/>
              </a:lnSpc>
              <a:spcBef>
                <a:spcPts val="1001"/>
              </a:spcBef>
              <a:spcAft>
                <a:spcPts val="201"/>
              </a:spcAft>
              <a:tabLst>
                <a:tab pos="0" algn="l"/>
              </a:tabLst>
            </a:pPr>
            <a:endParaRPr lang="es-E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1371600" y="685800"/>
            <a:ext cx="9600120" cy="1485000"/>
          </a:xfrm>
          <a:prstGeom prst="rect">
            <a:avLst/>
          </a:prstGeom>
          <a:noFill/>
          <a:ln w="0">
            <a:noFill/>
          </a:ln>
        </p:spPr>
        <p:txBody>
          <a:bodyPr lIns="0" tIns="0" rIns="0" bIns="0" anchor="t">
            <a:noAutofit/>
          </a:bodyPr>
          <a:lstStyle/>
          <a:p>
            <a:pPr>
              <a:lnSpc>
                <a:spcPct val="89000"/>
              </a:lnSpc>
            </a:pPr>
            <a:r>
              <a:rPr lang="ca-ES" sz="4400" b="0" strike="noStrike" spc="-1">
                <a:solidFill>
                  <a:srgbClr val="191B0E"/>
                </a:solidFill>
                <a:latin typeface="Franklin Gothic Book"/>
                <a:ea typeface="DejaVu Sans"/>
              </a:rPr>
              <a:t>Separació de poders</a:t>
            </a:r>
            <a:endParaRPr lang="es-ES" sz="4400" b="0" strike="noStrike" spc="-1">
              <a:solidFill>
                <a:srgbClr val="000000"/>
              </a:solidFill>
              <a:latin typeface="Arial"/>
            </a:endParaRPr>
          </a:p>
        </p:txBody>
      </p:sp>
      <p:pic>
        <p:nvPicPr>
          <p:cNvPr id="293" name="Marcador de contenido 4"/>
          <p:cNvPicPr/>
          <p:nvPr/>
        </p:nvPicPr>
        <p:blipFill>
          <a:blip r:embed="rId2"/>
          <a:stretch/>
        </p:blipFill>
        <p:spPr>
          <a:xfrm>
            <a:off x="2093400" y="1428840"/>
            <a:ext cx="9627840" cy="2859120"/>
          </a:xfrm>
          <a:prstGeom prst="rect">
            <a:avLst/>
          </a:prstGeom>
          <a:ln w="0">
            <a:noFill/>
          </a:ln>
        </p:spPr>
      </p:pic>
      <p:sp>
        <p:nvSpPr>
          <p:cNvPr id="294" name="PlaceHolder 2"/>
          <p:cNvSpPr>
            <a:spLocks noGrp="1"/>
          </p:cNvSpPr>
          <p:nvPr>
            <p:ph/>
          </p:nvPr>
        </p:nvSpPr>
        <p:spPr>
          <a:xfrm>
            <a:off x="1527480" y="4289040"/>
            <a:ext cx="10351800" cy="3095280"/>
          </a:xfrm>
          <a:prstGeom prst="rect">
            <a:avLst/>
          </a:prstGeom>
          <a:noFill/>
          <a:ln w="0">
            <a:noFill/>
          </a:ln>
        </p:spPr>
        <p:txBody>
          <a:bodyPr lIns="0" tIns="0" rIns="0" bIns="0" anchor="t">
            <a:normAutofit/>
          </a:bodyPr>
          <a:lstStyle/>
          <a:p>
            <a:pPr marL="384120" indent="-384120">
              <a:lnSpc>
                <a:spcPct val="94000"/>
              </a:lnSpc>
              <a:spcBef>
                <a:spcPts val="1001"/>
              </a:spcBef>
              <a:spcAft>
                <a:spcPts val="201"/>
              </a:spcAft>
              <a:buClr>
                <a:srgbClr val="191B0E"/>
              </a:buClr>
              <a:buFont typeface="Franklin Gothic Book"/>
              <a:buChar char="■"/>
            </a:pPr>
            <a:r>
              <a:rPr lang="ca-ES" sz="4400" b="0" strike="noStrike" spc="-1">
                <a:solidFill>
                  <a:srgbClr val="191B0E"/>
                </a:solidFill>
                <a:latin typeface="Franklin Gothic Book"/>
                <a:ea typeface="DejaVu Sans"/>
              </a:rPr>
              <a:t>  Legislatiu          Executiu        Judicial</a:t>
            </a:r>
            <a:endParaRPr lang="es-ES" sz="4400" b="0" strike="noStrike" spc="-1">
              <a:solidFill>
                <a:srgbClr val="000000"/>
              </a:solidFill>
              <a:latin typeface="Arial"/>
            </a:endParaRPr>
          </a:p>
          <a:p>
            <a:pPr>
              <a:lnSpc>
                <a:spcPct val="94000"/>
              </a:lnSpc>
              <a:spcBef>
                <a:spcPts val="1001"/>
              </a:spcBef>
              <a:spcAft>
                <a:spcPts val="201"/>
              </a:spcAft>
            </a:pPr>
            <a:endParaRPr lang="es-ES" sz="44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4400" b="0" strike="noStrike" spc="-1">
                <a:solidFill>
                  <a:srgbClr val="191B0E"/>
                </a:solidFill>
                <a:latin typeface="Franklin Gothic Book"/>
                <a:ea typeface="DejaVu Sans"/>
              </a:rPr>
              <a:t>Indica 2 exemples de cadascún</a:t>
            </a:r>
            <a:endParaRPr lang="es-ES" sz="4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Dret públic vs Dret privat</a:t>
            </a:r>
            <a:endParaRPr lang="es-ES" sz="4400" b="0" strike="noStrike" spc="-1">
              <a:solidFill>
                <a:srgbClr val="000000"/>
              </a:solidFill>
              <a:latin typeface="Arial"/>
            </a:endParaRPr>
          </a:p>
        </p:txBody>
      </p:sp>
      <p:sp>
        <p:nvSpPr>
          <p:cNvPr id="296" name="PlaceHolder 2"/>
          <p:cNvSpPr>
            <a:spLocks noGrp="1"/>
          </p:cNvSpPr>
          <p:nvPr>
            <p:ph/>
          </p:nvPr>
        </p:nvSpPr>
        <p:spPr>
          <a:xfrm>
            <a:off x="1371600" y="2286000"/>
            <a:ext cx="9600120" cy="3580200"/>
          </a:xfrm>
          <a:prstGeom prst="rect">
            <a:avLst/>
          </a:prstGeom>
          <a:noFill/>
          <a:ln w="0">
            <a:noFill/>
          </a:ln>
        </p:spPr>
        <p:txBody>
          <a:bodyPr lIns="90000" tIns="45000" rIns="90000" bIns="45000" anchor="t">
            <a:noAutofit/>
          </a:bodyPr>
          <a:lstStyle/>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Dret públic: regular els interessos col·lectius.</a:t>
            </a: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Dret privat: relacions interessos particulars.</a:t>
            </a:r>
            <a:endParaRPr lang="es-ES" sz="2000" b="0" strike="noStrike" spc="-1">
              <a:solidFill>
                <a:srgbClr val="000000"/>
              </a:solidFill>
              <a:latin typeface="Arial"/>
            </a:endParaRPr>
          </a:p>
        </p:txBody>
      </p:sp>
      <p:pic>
        <p:nvPicPr>
          <p:cNvPr id="297" name="Imagen 3"/>
          <p:cNvPicPr/>
          <p:nvPr/>
        </p:nvPicPr>
        <p:blipFill>
          <a:blip r:embed="rId2"/>
          <a:stretch/>
        </p:blipFill>
        <p:spPr>
          <a:xfrm>
            <a:off x="8073000" y="990720"/>
            <a:ext cx="3048840" cy="3048840"/>
          </a:xfrm>
          <a:prstGeom prst="rect">
            <a:avLst/>
          </a:prstGeom>
          <a:ln w="0">
            <a:noFill/>
          </a:ln>
        </p:spPr>
      </p:pic>
      <p:pic>
        <p:nvPicPr>
          <p:cNvPr id="298" name="Imagen 4"/>
          <p:cNvPicPr/>
          <p:nvPr/>
        </p:nvPicPr>
        <p:blipFill>
          <a:blip r:embed="rId3"/>
          <a:stretch/>
        </p:blipFill>
        <p:spPr>
          <a:xfrm>
            <a:off x="1844280" y="3625560"/>
            <a:ext cx="5754600" cy="28965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Activitat 1 del llibre pàg 7</a:t>
            </a:r>
            <a:endParaRPr lang="es-ES" sz="4400" b="0" strike="noStrike" spc="-1">
              <a:solidFill>
                <a:srgbClr val="000000"/>
              </a:solidFill>
              <a:latin typeface="Arial"/>
            </a:endParaRPr>
          </a:p>
        </p:txBody>
      </p:sp>
      <p:sp>
        <p:nvSpPr>
          <p:cNvPr id="300" name="PlaceHolder 2"/>
          <p:cNvSpPr>
            <a:spLocks noGrp="1"/>
          </p:cNvSpPr>
          <p:nvPr>
            <p:ph/>
          </p:nvPr>
        </p:nvSpPr>
        <p:spPr>
          <a:xfrm>
            <a:off x="1371600" y="2286000"/>
            <a:ext cx="9600120" cy="3580200"/>
          </a:xfrm>
          <a:prstGeom prst="rect">
            <a:avLst/>
          </a:prstGeom>
          <a:noFill/>
          <a:ln w="0">
            <a:noFill/>
          </a:ln>
        </p:spPr>
        <p:txBody>
          <a:bodyPr lIns="90000" tIns="45000" rIns="90000" bIns="45000" anchor="t">
            <a:noAutofit/>
          </a:bodyPr>
          <a:lstStyle/>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Dret del treball vessant públic o privat?</a:t>
            </a:r>
            <a:endParaRPr lang="es-E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Activitat 1 del llibre pàg 7</a:t>
            </a:r>
            <a:endParaRPr lang="es-ES" sz="4400" b="0" strike="noStrike" spc="-1">
              <a:solidFill>
                <a:srgbClr val="000000"/>
              </a:solidFill>
              <a:latin typeface="Arial"/>
            </a:endParaRPr>
          </a:p>
        </p:txBody>
      </p:sp>
      <p:sp>
        <p:nvSpPr>
          <p:cNvPr id="302" name="PlaceHolder 2"/>
          <p:cNvSpPr>
            <a:spLocks noGrp="1"/>
          </p:cNvSpPr>
          <p:nvPr>
            <p:ph/>
          </p:nvPr>
        </p:nvSpPr>
        <p:spPr>
          <a:xfrm>
            <a:off x="1371600" y="2286000"/>
            <a:ext cx="9600120" cy="3580200"/>
          </a:xfrm>
          <a:prstGeom prst="rect">
            <a:avLst/>
          </a:prstGeom>
          <a:noFill/>
          <a:ln w="0">
            <a:noFill/>
          </a:ln>
        </p:spPr>
        <p:txBody>
          <a:bodyPr lIns="90000" tIns="45000" rIns="90000" bIns="45000" anchor="t">
            <a:noAutofit/>
          </a:bodyPr>
          <a:lstStyle/>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Dret del treball vessant públic o privat?</a:t>
            </a:r>
            <a:endParaRPr lang="es-ES" sz="2000" b="0" strike="noStrike" spc="-1">
              <a:solidFill>
                <a:srgbClr val="000000"/>
              </a:solidFill>
              <a:latin typeface="Arial"/>
            </a:endParaRPr>
          </a:p>
          <a:p>
            <a:pPr>
              <a:lnSpc>
                <a:spcPct val="94000"/>
              </a:lnSpc>
              <a:spcBef>
                <a:spcPts val="1001"/>
              </a:spcBef>
              <a:spcAft>
                <a:spcPts val="201"/>
              </a:spcAft>
            </a:pP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Treballadors fan vaga. PRIVAT i PÚBLIC</a:t>
            </a: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Govern fixa el salari mínim. PÚBLIC</a:t>
            </a: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Pacte entre un treballador i l’empresa. PRIVAT</a:t>
            </a:r>
            <a:endParaRPr lang="es-ES" sz="2000" b="0" strike="noStrike" spc="-1">
              <a:solidFill>
                <a:srgbClr val="000000"/>
              </a:solidFill>
              <a:latin typeface="Arial"/>
            </a:endParaRPr>
          </a:p>
          <a:p>
            <a:pPr marL="384120" indent="-384120">
              <a:lnSpc>
                <a:spcPct val="94000"/>
              </a:lnSpc>
              <a:spcBef>
                <a:spcPts val="1001"/>
              </a:spcBef>
              <a:spcAft>
                <a:spcPts val="201"/>
              </a:spcAft>
              <a:buClr>
                <a:srgbClr val="191B0E"/>
              </a:buClr>
              <a:buFont typeface="Franklin Gothic Book"/>
              <a:buChar char="■"/>
            </a:pPr>
            <a:r>
              <a:rPr lang="ca-ES" sz="2000" b="0" strike="noStrike" spc="-1">
                <a:solidFill>
                  <a:srgbClr val="191B0E"/>
                </a:solidFill>
                <a:latin typeface="Franklin Gothic Book"/>
                <a:ea typeface="DejaVu Sans"/>
              </a:rPr>
              <a:t>Poder legislatiu fixa l’edat mínima per signar un contracte. PÚBLIC</a:t>
            </a:r>
            <a:endParaRPr lang="es-E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1371600" y="685800"/>
            <a:ext cx="9600120" cy="1485000"/>
          </a:xfrm>
          <a:prstGeom prst="rect">
            <a:avLst/>
          </a:prstGeom>
          <a:noFill/>
          <a:ln w="0">
            <a:noFill/>
          </a:ln>
        </p:spPr>
        <p:txBody>
          <a:bodyPr lIns="90000" tIns="45000" rIns="90000" bIns="45000" anchor="t">
            <a:noAutofit/>
          </a:bodyPr>
          <a:lstStyle/>
          <a:p>
            <a:pPr>
              <a:lnSpc>
                <a:spcPct val="89000"/>
              </a:lnSpc>
            </a:pPr>
            <a:r>
              <a:rPr lang="ca-ES" sz="4400" b="0" strike="noStrike" spc="-1">
                <a:solidFill>
                  <a:srgbClr val="191B0E"/>
                </a:solidFill>
                <a:latin typeface="Franklin Gothic Book"/>
                <a:ea typeface="DejaVu Sans"/>
              </a:rPr>
              <a:t>Característiques de les relacions laborals comunes</a:t>
            </a:r>
            <a:endParaRPr lang="es-ES" sz="4400" b="0" strike="noStrike" spc="-1">
              <a:solidFill>
                <a:srgbClr val="000000"/>
              </a:solidFill>
              <a:latin typeface="Arial"/>
            </a:endParaRPr>
          </a:p>
        </p:txBody>
      </p:sp>
      <p:pic>
        <p:nvPicPr>
          <p:cNvPr id="304" name="Marcador de contenido 4"/>
          <p:cNvPicPr/>
          <p:nvPr/>
        </p:nvPicPr>
        <p:blipFill>
          <a:blip r:embed="rId2"/>
          <a:stretch/>
        </p:blipFill>
        <p:spPr>
          <a:xfrm>
            <a:off x="2523600" y="2286000"/>
            <a:ext cx="7296120" cy="3580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Recorte</Template>
  <TotalTime>377</TotalTime>
  <Words>1087</Words>
  <Application>Microsoft Office PowerPoint</Application>
  <PresentationFormat>Pantalla panoràmica</PresentationFormat>
  <Paragraphs>116</Paragraphs>
  <Slides>21</Slides>
  <Notes>0</Notes>
  <HiddenSlides>0</HiddenSlides>
  <MMClips>0</MMClips>
  <ScaleCrop>false</ScaleCrop>
  <HeadingPairs>
    <vt:vector size="6" baseType="variant">
      <vt:variant>
        <vt:lpstr>Tipus de lletra utilitzats</vt:lpstr>
      </vt:variant>
      <vt:variant>
        <vt:i4>7</vt:i4>
      </vt:variant>
      <vt:variant>
        <vt:lpstr>Tema</vt:lpstr>
      </vt:variant>
      <vt:variant>
        <vt:i4>4</vt:i4>
      </vt:variant>
      <vt:variant>
        <vt:lpstr>Títols de les diapositives</vt:lpstr>
      </vt:variant>
      <vt:variant>
        <vt:i4>21</vt:i4>
      </vt:variant>
    </vt:vector>
  </HeadingPairs>
  <TitlesOfParts>
    <vt:vector size="32" baseType="lpstr">
      <vt:lpstr>Arial</vt:lpstr>
      <vt:lpstr>Courier New</vt:lpstr>
      <vt:lpstr>DejaVu Sans</vt:lpstr>
      <vt:lpstr>Franklin Gothic Book</vt:lpstr>
      <vt:lpstr>Symbol</vt:lpstr>
      <vt:lpstr>Times New Roman</vt:lpstr>
      <vt:lpstr>Wingdings</vt:lpstr>
      <vt:lpstr>Office Theme</vt:lpstr>
      <vt:lpstr>Office Theme</vt:lpstr>
      <vt:lpstr>Office Theme</vt:lpstr>
      <vt:lpstr>Office Theme</vt:lpstr>
      <vt:lpstr>Les relacions laborals </vt:lpstr>
      <vt:lpstr>Opinió? </vt:lpstr>
      <vt:lpstr>Opinió?</vt:lpstr>
      <vt:lpstr>Estatut dels treballadors</vt:lpstr>
      <vt:lpstr>Separació de poders</vt:lpstr>
      <vt:lpstr>Dret públic vs Dret privat</vt:lpstr>
      <vt:lpstr>Activitat 1 del llibre pàg 7</vt:lpstr>
      <vt:lpstr>Activitat 1 del llibre pàg 7</vt:lpstr>
      <vt:lpstr>Característiques de les relacions laborals comunes</vt:lpstr>
      <vt:lpstr>Exercici 1</vt:lpstr>
      <vt:lpstr>Relacions laborals especials</vt:lpstr>
      <vt:lpstr>Relacions laborals especials</vt:lpstr>
      <vt:lpstr>Relacions no laborals o excloses</vt:lpstr>
      <vt:lpstr>Presentació del PowerPoint</vt:lpstr>
      <vt:lpstr>Presentació del PowerPoint</vt:lpstr>
      <vt:lpstr>Presentació del PowerPoint</vt:lpstr>
      <vt:lpstr>Exercici 2</vt:lpstr>
      <vt:lpstr>Exercici 2</vt:lpstr>
      <vt:lpstr>Exercici 3</vt:lpstr>
      <vt:lpstr>Activitat</vt:lpstr>
      <vt:lpstr>Exercici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relacions laborals</dc:title>
  <dc:subject/>
  <dc:creator>raul garcia morena</dc:creator>
  <dc:description/>
  <cp:lastModifiedBy>Prof</cp:lastModifiedBy>
  <cp:revision>20</cp:revision>
  <dcterms:created xsi:type="dcterms:W3CDTF">2024-01-28T15:15:03Z</dcterms:created>
  <dcterms:modified xsi:type="dcterms:W3CDTF">2024-02-07T07:32:56Z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Panorámica</vt:lpwstr>
  </property>
  <property fmtid="{D5CDD505-2E9C-101B-9397-08002B2CF9AE}" pid="4" name="Slides">
    <vt:i4>34</vt:i4>
  </property>
</Properties>
</file>