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7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840" y="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4D9D42-273D-4644-9758-26C2F991E24B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F811D1-E879-49AC-96D9-E8D480CEC8D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8242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811D1-E879-49AC-96D9-E8D480CEC8D8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811D1-E879-49AC-96D9-E8D480CEC8D8}" type="slidenum">
              <a:rPr lang="es-ES" smtClean="0"/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811D1-E879-49AC-96D9-E8D480CEC8D8}" type="slidenum">
              <a:rPr lang="es-ES" smtClean="0"/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811D1-E879-49AC-96D9-E8D480CEC8D8}" type="slidenum">
              <a:rPr lang="es-ES" smtClean="0"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811D1-E879-49AC-96D9-E8D480CEC8D8}" type="slidenum">
              <a:rPr lang="es-ES" smtClean="0"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811D1-E879-49AC-96D9-E8D480CEC8D8}" type="slidenum">
              <a:rPr lang="es-ES" smtClean="0"/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811D1-E879-49AC-96D9-E8D480CEC8D8}" type="slidenum">
              <a:rPr lang="es-ES" smtClean="0"/>
              <a:t>15</a:t>
            </a:fld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811D1-E879-49AC-96D9-E8D480CEC8D8}" type="slidenum">
              <a:rPr lang="es-ES" smtClean="0"/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811D1-E879-49AC-96D9-E8D480CEC8D8}" type="slidenum">
              <a:rPr lang="es-ES" smtClean="0"/>
              <a:t>17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811D1-E879-49AC-96D9-E8D480CEC8D8}" type="slidenum">
              <a:rPr lang="es-ES" smtClean="0"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811D1-E879-49AC-96D9-E8D480CEC8D8}" type="slidenum">
              <a:rPr lang="es-ES" smtClean="0"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811D1-E879-49AC-96D9-E8D480CEC8D8}" type="slidenum">
              <a:rPr lang="es-ES" smtClean="0"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811D1-E879-49AC-96D9-E8D480CEC8D8}" type="slidenum">
              <a:rPr lang="es-ES" smtClean="0"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811D1-E879-49AC-96D9-E8D480CEC8D8}" type="slidenum">
              <a:rPr lang="es-ES" smtClean="0"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811D1-E879-49AC-96D9-E8D480CEC8D8}" type="slidenum">
              <a:rPr lang="es-ES" smtClean="0"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811D1-E879-49AC-96D9-E8D480CEC8D8}" type="slidenum">
              <a:rPr lang="es-ES" smtClean="0"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811D1-E879-49AC-96D9-E8D480CEC8D8}" type="slidenum">
              <a:rPr lang="es-ES" smtClean="0"/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DA8CA5F-8A23-4811-A1D0-88D20D265EAA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695021B-85EE-4AFA-9069-498EF6440A98}" type="slidenum">
              <a:rPr lang="es-ES" smtClean="0"/>
              <a:t>‹#›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8CA5F-8A23-4811-A1D0-88D20D265EAA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95021B-85EE-4AFA-9069-498EF6440A9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8CA5F-8A23-4811-A1D0-88D20D265EAA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95021B-85EE-4AFA-9069-498EF6440A9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8CA5F-8A23-4811-A1D0-88D20D265EAA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95021B-85EE-4AFA-9069-498EF6440A9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ADA8CA5F-8A23-4811-A1D0-88D20D265EAA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695021B-85EE-4AFA-9069-498EF6440A98}" type="slidenum">
              <a:rPr lang="es-ES" smtClean="0"/>
              <a:t>‹#›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8CA5F-8A23-4811-A1D0-88D20D265EAA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695021B-85EE-4AFA-9069-498EF6440A98}" type="slidenum">
              <a:rPr lang="es-ES" smtClean="0"/>
              <a:t>‹#›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8CA5F-8A23-4811-A1D0-88D20D265EAA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695021B-85EE-4AFA-9069-498EF6440A9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8CA5F-8A23-4811-A1D0-88D20D265EAA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95021B-85EE-4AFA-9069-498EF6440A98}" type="slidenum">
              <a:rPr lang="es-ES" smtClean="0"/>
              <a:t>‹#›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8CA5F-8A23-4811-A1D0-88D20D265EAA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95021B-85EE-4AFA-9069-498EF6440A9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ADA8CA5F-8A23-4811-A1D0-88D20D265EAA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695021B-85EE-4AFA-9069-498EF6440A98}" type="slidenum">
              <a:rPr lang="es-ES" smtClean="0"/>
              <a:t>‹#›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DA8CA5F-8A23-4811-A1D0-88D20D265EAA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695021B-85EE-4AFA-9069-498EF6440A98}" type="slidenum">
              <a:rPr lang="es-ES" smtClean="0"/>
              <a:t>‹#›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ADA8CA5F-8A23-4811-A1D0-88D20D265EAA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F695021B-85EE-4AFA-9069-498EF6440A98}" type="slidenum">
              <a:rPr lang="es-ES" smtClean="0"/>
              <a:t>‹#›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10" Type="http://schemas.openxmlformats.org/officeDocument/2006/relationships/image" Target="../media/image63.png"/><Relationship Id="rId4" Type="http://schemas.openxmlformats.org/officeDocument/2006/relationships/image" Target="../media/image57.png"/><Relationship Id="rId9" Type="http://schemas.openxmlformats.org/officeDocument/2006/relationships/image" Target="../media/image6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TEMA 8</a:t>
            </a:r>
            <a:br>
              <a:rPr lang="es-ES" dirty="0" smtClean="0"/>
            </a:br>
            <a:r>
              <a:rPr lang="es-ES" dirty="0" err="1" smtClean="0"/>
              <a:t>Aplicacions</a:t>
            </a:r>
            <a:r>
              <a:rPr lang="es-ES" dirty="0" smtClean="0"/>
              <a:t> de les </a:t>
            </a:r>
            <a:r>
              <a:rPr lang="es-ES" dirty="0" err="1" smtClean="0"/>
              <a:t>derivades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Problemes</a:t>
            </a:r>
            <a:r>
              <a:rPr lang="es-ES" dirty="0" smtClean="0"/>
              <a:t> </a:t>
            </a:r>
            <a:r>
              <a:rPr lang="es-ES" dirty="0" err="1" smtClean="0"/>
              <a:t>d’optimització</a:t>
            </a:r>
            <a:endParaRPr lang="es-ES" dirty="0"/>
          </a:p>
        </p:txBody>
      </p:sp>
      <p:sp>
        <p:nvSpPr>
          <p:cNvPr id="26626" name="AutoShape 2" descr="data:image/jpeg;base64,/9j/4AAQSkZJRgABAQAAAQABAAD/2wCEAAkGBhQSERQTExQVFRUWGRwXGBgYGBceHRweGhgYGhkeGxgaHyYeHR0jHBocIC8gIycpLCwsGh4yNTAqNSYrLCkBCQoKDgwOGg8PGjQkHyQsLCwsLC8sLCwsLCwsLCwsLCwsLCwsLCwsLCksLCwsLCwsLCwsLCwsLCwsLCwsLCwsKf/AABEIALYBFgMBIgACEQEDEQH/xAAcAAACAgMBAQAAAAAAAAAAAAAFBgQHAAIDAQj/xABHEAACAQEFBQUFBgQEBAUFAAABAhEDAAQSITEFQVFhcQYTIoGRMkJSobEHFCNiwdFygpLwM7Lh8RVDU6IkRGOD0haTwsPT/8QAGgEAAwEBAQEAAAAAAAAAAAAAAgMEAQUABv/EADERAAICAQQBAgQDCAMAAAAAAAABAgMRBBIhMUETIjJRYYEUcZEFI0KhscHR8DOC4f/aAAwDAQACEQMRAD8AF1L0T7JIJ8IACgyTlG4ZbiD1t1qbTZSVVyV0zMg84I39OFoNK6kYqmFcCeHFPxg8BmxEjOIEnPK3I1YImSWzCjU/sPzHL6WJ4SyzDe9VS5w4jJBYb40A8sm9OluGzKbIKjPAIhQRwIYsesADzNplG6EEscydeHQcgMrD79fwjYWkI+R3wRMGPUEcDbi1XRt1Tx1/hFG6UYYGXZAbw4QS50Azj/WNTYzSqpTOOrNUggQCMIJ0BbRjkdJAg+0crCdl3vFQbuiHJKhsJmV1IBGYneDB0t3xKzE1CyqSGKgDdMADNVgGJ3W6/Ag6muTUmo/hY4lOZgzOQPvDEfFPCSLTqdTEQYChclAmYiJJJ3jONLLxvtGmS9SqFA0xOWIG4byen+9lTtR2+NVWpXYMtPRnPtMOEe6PrbO3hHgF2wvSVb3U7r/DTwr0xEmOUsY5RZm+zu5YqSqnt1qpWeGELE8lBZo52RESFnUt8oP1Nmr7Pu0P3WqGYEoHD5ZlTGEmN4IyI1yBGkE3wgoxcnwfQ2ydmLQQImm8nUniTxt7eby0Du1BDA+NzCiDEZSxM7shz3WH3Lb9K8BXoVUqLIJAYTEaRuIOcGLSm2cpzR6lPfCNxMnUEATPrZaaMwQkqABUVWNdYDAMTETBd8hBBJgiYPs207S7PL3Ys0d4gxqRuI1E/CRkf9BaRV2rdLmn4lammpMtLEnM5ZsSTv1Nqy7b/aab0rULoGFLR3iCw4Abl+tvfUOEXOW1Fd9oLzN4quh8D1GZY/iP9+drT+ym5Co1N31p0RhB3MWIY9QM/wCe1W0rkWYEyBiAz0k6Tw0+VmjY3br7pVptRGJQpVwRqJyHpv579LLlY8qKWfmNsTisSZet+vGEEDWM41A6DfwFh3c1AA690yAwm/wwJJcHLMaEEaa2CbM+0W5ViC1TumkNDDQgR7QyI6weViV52nc65H4t2PHNATvgk5xOvG24EpkrZ9MsxqDwofZXjOeI8zMxz42TPtD2eKZLqMq1OqHUbyqZMBxzjrhs2X/tdc7unjr0yeCEMSddFn52V9pX83lxUYBVAIRZnI6kkZSeAy01yibUaqOmjul9l8xlcHY8FO7E8FWnUMnCwaOh/wB7X/snZU3Sk13wVFKqrKWw4lgq4xQYOc9Rala9yCVaij3XIHrNmbsv2kvNzUvRIelPiptp1jUbsxZyvUsPwdKegcqlKHf9R6rHu2/Eut4SD7VNlIIAIAJpspjxHKbdal8RaCJQp1IMmDj8Imc8cmZyAB0NuN2+0q61lHeh6DHiMS881z+VuV829d2HhrUiObKPkYszKOZKuUXiSB22r2XUAe0oleueJTyI+tq37eXstUowT/h6ZZeNh15eVm/a+3qSTDq7fCk/NiIA6Tau9tO1SsHOrDTcAMgBysyLXQf4Wxx3tcBLsze6VKvTDZhpV23SYI8gyjyJtZz18Izy3fIn9LVFs/Y71QYgRxnys0bM7SvRileQ3hyWoBJHJhliXIbwRAgiBbHgF6aaWcDca1TERAETmxBEiMpBIymTrFiuztqKAcYzEZTBB4Zb+BFl+leRXX8NlaTnhIJyzBj2iczquWeZtJp08AgZceNsE9EntLf+/JpuoKnIkZTG8jRXA3jfnaqr1cql2qVCX8VNiFIicjk2emUHjnawNq3gU0xMcInNjoBBnqTpAzNq42pts1XdlX2iRnHs6AHjkBytso5xgJbscD5s+/BqauhyYSeu8HocvS3WvtBgNTnpnr62R9g7Wa7n8VWNJjJ5HiP23+kOovNKtJpEMNQc5E6YlndxHz0B9AHQHJcZJJEn9IIOY52y0f7sDqWjgeOU6R9LZbTxFrCswCkhFByCj9Tv5xNpmy7gFMsNdSxAJPEljJ87Hdq3ZFGGkCW3sSPmdF/hGfWwVNngGWbmYyHqc/pbnR007l++l9l0Nc9vCDFHY7vPdmm3AY1/2sj9s9nXmjgatRKqDm4zUk5RiUkfOziCtMhSrSVxTjPs8RBk+QtJeqWQ90xaRnTqEMrrvAP7z5Wdp9LXRLKjkXJuXkp28KB41Yg8Qf2txe+VTkarnqzfvYj2k2T3dTFTB7tvEFzlcyCp6MCLcuzuye/qQZFNM3I15KJ94/KCd1us50y5wLUZxR7sXsxeb4+GgjVCPaYmFX+J2yHTU7gbMr9gDdsq1QMTqEyX+psz/SLPvZaoVXu6aqlNNYHhXiAPeY7yT1mxa8tRqMGYqxGQLEGOg0HkBaKU1v8AasIao8FcbH7EXSpOLvI3xUA9JWxc/Zrdwh+7Xkg6lKwU+WNACPNbPd2qJuZfK0q9dw6xWUEfEVYRzFQAFeoIsuUsjK5ut7o9lA19jVqNd6b4qTjMQciDMEMDBUxAIOpAtLek+hvFUxCn4S2fhBnTKN+o6Wbu2+wyIWe8A/Fu9QkAmCuNGYCDqpka+E6zarKt4dCQxcMMsycozH72U4ylL2sW47m2ybT2dUr1zSpKXYsQBO4HUk5ADicrWpsb7MkoUP8AxVbG7ZinS6aYoxN5AdbBuxGw2ypJk5Xva9SJKjWOZEhQu9iSeVx7MuS0lK0x4hAZiZYn8zkZ/IcALPeXhBRfp8x7KwbsNKlVujYJnxCpJ4e0026UOxFzUEV6NWhPvAPh88Uj/fztaFOs86TBgg4fkV+hHmLSEqhsvUHX0t7amsGSm5PMuShu1XYY3ZDeKRWtRHvJGWRAx084zglgY10slB2PH1NvoPtVsHuke8XcRAJq0h7Lr7xC6BgM8siJ32ovtTUWlU7qmoCGKidGnLyMjoBYMSisLkW4p8nK53Y1KgRBiZjA/XM6Aaza4eynZtLvRVXPfVDLBYMCfhUR4Z95iBM5WrfsDcnYOwAx1GSmnIMWLHp4R6Wu7ZlyWimESeLHVjxJ/uLKnTF/FyHDMeiDeNltBwU6aTmcIpgnrhXXzsHvuyWIipSV150x/mWG9DY87KFBephics854QJkZ/W29xqYoKVAyE93Egn2CfFvOcGTY0hinJcpiJe+w6umK6tDD/lO0g8lY5g8m142WDfDSLI6QRIIjMHfIO8fra2r9dMQxpC1Bodx/K3EH1G61afaLTDobwmTpC1BvgkLDcWVoWd4I5WXOhWHRp18o+2zkWb/AHsM0jU5EcTu032ZNgdgaburXp3LRlRpagfmIBPpEcbAuy+yD3i1GzcSVG4NgYp5yB/YtaVK5igO7Xd7R3sd5P8AeQsdaSjiIOs1U2lHpdkij2QuNJZS7lWGhZ2J9O8/Syf2q2TTqmDiXpp5g5n1FmG8Vdc8hkeZOg/U8pt4oQhQYIMyZDLM5YY90DUgnpus2PBB6035K3rdiryn4if4fxrIjP3gM1yznMbpJIFuwa80xH32oI9oBmygSRimJABnhA1kWtRr53FAYQCpBlTBK8YO/I6aET0NTdsriyt3tJiKbmGGIwhMnL8jCctxkbxYZKUunwKxyAr/AH16hxOzOxBgMSxzyAEk2Ydg/Z41XCa1VKM+6RibzEgA+donZm6U++UZmoFZg7CACFJ8KneNQTws63ElYCEKSYkmOpZtdPqLFGWVwNc0sKIYr/Z/R+7sBWU5e8mnTxWrO/dnq13cmkwYA5FCZ/pMH0mzveNrVSM3MHSZgxkYn6GNRaFSujYw2BjnJEET52KKf8R5WtcC/dtsXhR4lR+uR84i2WsN7tdasZFHAzzCkjrBBz4iedst7d9BTTb4AxvBC5yF/vPP620r3oGk1ILnUwsZIEAaSYJk64dBkTJyt0qXouMWjZhzzJOXIYYEdeNvKmzqdarjkq7EFi4xjLWRIEGN6nOLGCS9kMXYljFMnFGrPOZ5BCZ8ZGceFTGRZaIxTkBnAWIE5mI+uptDuyBKRicVRpkmWKACCT+ZpPRV3RYRt3tMKINKmQap9E68+XrG8G8LIyEHN7Yi92xqK15cJmq5ZbyWZm+bR5WzY9EJd5UeJ6jeoCKs9JJ87CKlNhOs79fM2J9li1XvKXwxUWeOhHQgD0Fpo2JZcnwdbU6fZSorwWM0ULvRojIOCzHPMAlRijOJDMeZtMod3Tps9NwCTBmCYdgGwyJMCSNY87DKFYVkCuM11U5FTr1ic7SbvsWj/wBNT1AP1m1DOQTblVp01qviqEFAihiCS7H3J8XwjPeTzsTp0CMAV/EoXvIMpAADyNNJgjOfO0O57OpqZWmgJESFWY4aW02ltOlSGH233U1IA6tGSjrnwBsuc1FZfRoH2/TBwoujVGdBwSExGNwZwQOptWHbnZ4DqwHiMg8+FrOpYiS7nE7ancANFA3KNw67zZF+0SAaXMn9LcrSalanXrHwpNfyZ6zMYFlfZlSVvvR/6ndsP4GViI6Ex1s41LowxFSQWGcCQSBAMag6aTakuxXbE3NkLglBIkZkBsyCN6k55Zg5icwbs2N2ioXpA1Gqj8gwkdRqPMW7m3K5FqSZHS6qxkrM+4YMHfBmCeeoG62q065zOAIC/gbEzGCcMP7nLJjEZ2MVbsrajzGtg+0UFPEat5VKMZhyqnnLzJkZGIJ42DbgLJvVvoNGqxk0wj5nMmFgxxBbEo44csjb5z7S3YVLwqg+wEpGOR8UdGYjytYXbn7UabL92uRJXRqsQsDQUxy3GABu3EVdXq4cxuYG1VdTxufQuU+cIfey9UUKyscklegjToIxDlim1ugWqzs3QFeiCIk7vqDyOWfQ8iSuHaG8XP8ADZTWojQEw6DgDoRwB8jFpLsJ5HQTaHVHhVbAXzMYSAwzacjqII9NLb1qyhlZUqTjUuWgARIAA35mMrBLn20urCO8wSZw1PAQeRPh+dpjbToNB7+lGudSmP8A8rBlG4JV7p4WI3Tl01FkHtZTUfeTEhu6UjnjRm+SD1FmXafaiiJCOKjaDB4vn7Pz9bK222i6V6rwPD4RM5lhnO8kxnv3QALY5p8IbCPKk+kAbiWV1ZdRBWNxBB036fWz1XvwqotVcg5g/lPvLyIn0INkrYrmoVKxJgRlv3Qdf9LHEoVKWN5w/EryQ+gAK7zqZEFbQVX+nLD6OtqdN6sVKPf9Q9frioYISQEZZjXMAsRx1GXLfJtE+4y5CQA/iaREKBMlDmMiTaFT7SAkCsChAiWEjLcTrlzGVidO9Bgxp/iFhBKlTAyyAUmNLdCM4zXtZxp1Sr4ksEW/V5OWQGQ/vjvss7QChK6t7IAYZTEspA/q+tjt8QjNoT+JlHoCZPkDYBtkqEAMN3jgMYyiDhABzgROecjdbLLoVrD7+RsKZz5S4F6m/d1KdZAownPNoI01I0IkQP0JDV3hKq9Mgo2az8xIzBEwRnoPODd+wT3moO7q5nM45gDkR9ItvV2BfLg5XuzVpMfEog+YjMHn9RZFGorcfi/X/wBAnFxljB1vBYRixYTrGn9QtOuN9dICPUwYcwWYK3oQI3ZcLRrve8wIZT8DgqT6xNp7MpIVwyDWNGHrqLWqSfQHRMuyU6qr3jYdc4JgiJHoQZtlobuqZZhRoWgEzbLaZkC0NuoonvlO72awJ6wmduVTtXSTQM54AEDzLQflZTut4kEDWx7YHZSpefG57ulMYtS3JF39dBbNzOl+HoSy5M43/tbXqmFOAHLwziPnr6W22LcKgaTTAByl2VTn/EZs1Utm0KXgpgyNQsFz/G5yXp8rZT2KXJM4VHDOOrH9rZhSXIC1Ua+Ko/qQq/Ya8VFJoBKn5Vq055wC3lYNsipVuN9K3ilUp94sQ6lTPFeI6TZ+2PRSm3+I45iD8iLSO0NAuhQ4bxSIxYNDHxUzuYcsLCN+lkumDTjJZT7F26qy1JPwDjflyIMcCIOvCdPKLdxf6p9mqg/kH72UK+KkAqsaiRiRoglTOR3EjMHTQ2iLt8bmjlbhunUUtxrm8L/fsDlNZkhyqVnbJ67sOAIUeiAfO3l1ps3hpITGsDIdToPOwfYBNaajtFJciQfaOsA7o3ndI3mzpsuhUvCAoRdrsNHjxP8AwKdx+IyTz1scNHbfzdJ4F8eAXfKrLTKkw0RIzj6Z2T9q7HF5ZQ9dgRkCUU/Rha47j2XuiicIqnUtUJb5HIeliy7Eu7KPwaJU/wDppH0t2tNRChYgvv5/UVJbnllIXjsBekpGrTw3hIkmlOIRxpkYv6cVlNKhxSJXmMjb6SvHZNIJu7Gg+7DJSeaHL+mDao+3ey3Z6hamq3qn4qgHs1U+NTvYazvEzmufRquxxJE9lXGYio20qoAmtVg/nb97eOisQWYseLEn62B3naRMDDEc7M/Y65scNbCXqu2CgvOYL9ZyB3Qx3A2y1x7iehGWOQ7sj7OlaKl6q9wnwCO8PCZyToZP5bMF47C0yIu1xZwf+ZW3+VQhfRbOfZzsyl2AaoRUr+85zCk+7TB0/i1PLSxW/UamqlvIifQjO0zsm+MlCikV1dezN9ojw0Ao4J3P0BtrUvILBLyrUn0BZWX0nXyNrCud+YFVc4g/svEZ8GHH6/SXe7olRSlRVdTqrAEehsL9yCTcWVheuz0QxKsh0aJB8xAnlhm0Rdl0lzhB5T+gswbe2M1wBqUpqXRsqtJiTgneDrh56rx4Vb2tv1a71YWoWpOMdNss1O4/mXQ+R32Q6U/A5Wsba96pU8yQfQD0/cm0O9XeptAIuMUbvixNUbMvGQCLIkA7yQJ35RYF2c2O1f8AEvLMaYGLDpIAkz5DS1mdndiQq16qjEwBRI8NNY8IC6TEdBHOw1uPKj4PSk32duzfZW7XVMVLvqpjVtD5BQPmbDdu3wl5amRGQJBy5iZE2YNoV3ECc2IgnqAdethrXqoUkqrnFEFFWBAk4lw793CxenGXxLJ5Wzj0xVqXMt7OfIx8jp9LDK9JQTjSCOIz+dnH7ireOme7cHKM1IgGYykZ74Nom1bkt6ptTIWlekHhPusN38h0/Lu3i0luhj3XwdPT/tKS9tvP1FFr0q6ADpFhG09uCoyqvsqdeJ/0FhzUK1So1JpUoSHB90gwR1sx7A2OghlQMZOHFnJG88BijIbpt6GkVfMuX/k9fq3cmo8JDv2N2m9CkTVwKrDw4oxctYgb4JtPr36k+ZcsTvxp+1gdGmAZ9pt7tmfL4RyHzt2e+txPnZi0NPlZOX6j7Ot7WiSSw14iRy0/a3lGmqiEquq8FdsPQKSV+VoFVyeXT9rcLrdnLgD3suR5HgbBP9nR+KqTi/zeAfUfTNrzt9FaFxOeZjQkHSN44Wyxm77Aul0Q1a1OpWxthChS2DKSCBBJy9o6+tst6Oksa7b/AOzAbwVlsfs2KlXG8immbfm4KDz3nhPKzm20WY92nhAyJG4fCvDLU7rRL6RTpgLwL9STA+gtmykgxw15k5k+tukvd2bN8hq6XeYRFzJgAbybFWwSyoVKUwRJYAM41Y7znuG6OdodOstFfE2F3Gu9UORP8TDIcBJ3i3OjfatBWIDgNBCFZQ7kgGVPDnJ6W3GQSXsS+k1FKucMy8YgMKkSCCADwjmN2dtGrSxIyEmPX+/S0GlVZxBOWfs5Ak6kRuyAHIDjaUq2w8C9r0AlQAZBgakcMWEn/uL2R+0OzSWDUx4iQpHGTA+cDzs37Sv4Z2qE+Hw00O6FynoTJnpYQ1UCtTJ0xofLGtoE8Xbl10V7U6sMZtgbFFWrTuq/4VFQX/NB0P8AE0sfOzpWmqwprKrmsj3QBEgaSTl5HgBYR9nIw1LzPtBgPSR9bNFWiF9hCQTMASAczJEiRJ3zE2sl2TGn3kUMFITVciFkjFkZLM2QAAOeWZKjVrThWHjAdqZQAsIyAIJESDuBMA25PdvEKjqFcACUEiJkZZHU7vWw6nTF5ApU1qsuKataorJLb4BgkmAukBRA0FtRgduSVBm1RyPzqgmemY87LP2hXVXFCsIxJU7pua1AQQekH1sy7TcEJSBjRmPwouZJPOLJXaq/yo3FnatHCQy0x1gho/I/Cx+cIFtJZZS/ajZwVsajXX9Da1Psw2WBVxkT93uyYR+Z0BY9fE3ravO0dUSQQREa9co9LWd9mV/HeLOXfU+7/npgQPOmJ87Ot7/Mn00m4cjxst8T5n2UVupcYifnHlaTeLyTU7pcjhxMeCzH9m3Cps4qQVkYclKxIEzhIIIZeE6bjbW+USYdMaVAMOPAGkZEhl3qSBpFp84WCo1d8S4kpI1CMvEQ8KT4oORG8Zhus27VrylKA9VRlMMRMcc4MDjHW3K63kGmQ+BQBGJPZyECQRKwYy0yyOtuTmiykjBjQYcUAsuXxESRHqLC2eCLotRCDDKwIO8EHI2oXtdsjCtSgc/u9cBSfgc4Y+a+lr2uKkKScsRmDu4A84AnnNqa7e1Q5vVQaPWVAf4TJP8Al9bbng2C9xz2XmCucFYjmUYepLC1smnOS+XTd5Ram9i1CxUtkBOY4jeZ4RPVRa1dkX/v7rUC5VVplCo3MBlHIgZHhzmOdpZJN1vvsqvhjEjzaVEnDpCAkEkQWaGy6BR18rLb1KwVPGraIUIIYcMxB88xlZmvL06iqh/w2RWSCQZGpBBkMDHpaDs/ZIphgzo06FlaeOQHhB8ukWvTJiOLoAhdZAL4ADyUlj8rCNuUzg7xfbp+Icx7w6EfMCzJTonu3pZeAGvTI3jxYh9R/tYLtEgISdI/SxIwVdt0EZlrAD8RfFzIAAJ/lgeVulweDTO6Sp/mBA+cW4VmijRU6+JvLID5hvS3S4pKkHQ2g1UnCaa8F2n90HH5hi518Jn4XDakfGMyM4zFtGqy7FzhBOI93oATGQYnxA7pzHCLcqThiHnxJGNeOYzj4WIExoeHhJKV71dqklqRDHerFR6QwtdGSksoikmnhkU0/gAcFsIxIoaSJ3E/O2JCkwfSf9xnv5W2r91gKq9UDWDgfPTWFI+dtEQCajVEM4pWHxHFI0wxvnWxAmt529WFQ+Iq0e18Q5xqdM9+VvLD9tMDRpbnUsCfynNR9flbLMUQWQr0cdBW3qMDDgQ2JZ6r9DaZ2dRTWbEfCFapHxYVLAeeXlNkzZ232pV8THElRsNVDoROR5Fdx3aZiQW2ps4HOlUEDRX8LDkG9gjqV6CwOUYcNh7ZSy0gzers7eNlNVCxLFBiU6YDkMoz8JAjhpEetecUKupGELphGcnDu1+Y3zYfQ2g1LV1U8RUpn6MbdD2gXMiWY6kDXqTE285JLszD+QYpIFAAtB2htCZpoZnJ2G7iqn4joTu6+yKvO1nfL2V4DU9Tr6RbjTvEcrSWXuXth2OhWl7p9Gl/pM7qmGAuflkJB/vfvGUHbeTUxuLKPnYy1+yk2Vu0F6xGRqDI5RaqvTvEW+kIs1CbcV5LO2TezTcXhZIIArKNRoMccDkSdxniLWJs69K6hlIIOhFqV2JtzGiVEYqw1gwVO8T/AHkbG7l2qamZUBTvwHCD1Qhkn+ELZ1lPOYkFWrS9lvDRbNcb8yM5HXW0CresKxTqooEzKhj6FhBsmU/tLqgf4St5gfQ/paJfe314cZCmnMCT65fWwqmx9Ie9TUv4hnv+01VDLeHV2b3juxECCOCKDPP2SmX2/mq5fMDdOvU8zw3DiSSRF72oztidy53TunWAMh+u+3P/AIhA/v6Wqr0+zmXZz9Rqnb7YcL+oD7ZgKJGrH6f2LG+zW2QKKOC3hwh8ObKVMpUUb2U7veBI1Ihc23s29V2laFWN3gYZedodxF5uZxNSqopyOJGA9SIsu1KbwvsXaeMowWT6T7OdpkvKLJXvCJGE+FwPepneOK+0pyIsbm3zXs3bbJ4qDwCQSpzUncSu4/mEHgbO2zPtUr01HeUyw4+19Yb1Y2mUvD4ZTktk0FkmBJEExr142h09jopOCQCZKe7MzIG4z5ZDhZGH2zU9DSYH+A//ACtxvv2ps6nu6NXzK0x5kF39Cp52XOyC7DUW+ht7TbcFJGp02AfDLOfZpKffc7j8K6sYgWpHtfthCtOmgIVW0OsDe35mJJI3QBuFpW2e1zN7ZUwSy0kyRTvY5ks0e+xJz1sHuvY++X099hCU2MipWbArTvUZsw/hBsEJb3nwMWIfmSdjXoKczE5nnHiPrBEc7OlzvLrUFak/d4V8WIZMMiZEwQPFMciLBLr2ENOMd7QkblpOembFZzjUWJUroaUfjAkaEgiRhgyTi3ARwjnaDU0Tzvr7OlC6qcMSeGMtLbSN/iRSLeKH8VJid4YZqTxyPWxq7UAQPwi43MlWR8yPpZMvFUujBSJPiynOCN/HL+87Dtn7TCFjNRAASaisUEzkMKESY4ZEaAWTVrp4/eR5X6/oyd6Xct0GWFtF+6R2IFMuvdiWHhXfvOfnZS2icYAb8Kll4myZt0Ipzg/ERHXQ8rvt2oczVYqABOJwxOEE5bhnxNl7tF2jRIJzIMqs+0eJ36/S1C1rnLZXF5+oj0drxNg/b+1QL4oGShFWOAkkegI9bH7msKWgnKYGp6brVml4Z6hc5kmTayOzFzvDoD3cU/ddyEHliIxDoDbpzpXo+7l/7/cRGzFuY9f7/Y49+KhkHA4OUHPWN45gEb5gjj1p36MqkKfi90//AB88udp977H4vEtSira5OdR1GoGnkNMjlTZLIsMpYD3pDeZYT87R7vSWYJ4+Xy+5Y4qzt8/M4vIgkZHQ7j0Oh8raF7c6dAJmjvTnXCxAPVdD5i0TaW1sMBj3h4GnR/8A52ZDUxm8JCpaaUeWcL0zVzhpyQuZYaTwm2WAbY7QswCE6GYGg3AAaWy1ifzJWQ9q9na1KoVqAq3AiOhBkgjgbEbnth1UK5gjLFuPnxtZ+3OzC16TIk5SVUmcDbmRjngJyZCTAOIaWp2shkggg6RzGRFkSSnxI6WnjGSbjwwqu2KmmIEDiB/vabd9oyoxESOmfPKyhULLmJi1j9jeyopUxeb3EkYqdNtFHxv+i7+WdvTqg+cCJ2Ti9rIDIQJYEA6Def2tzu9/8UIsnkMR9TYrtaoLy8gFafH3n/ZeAHlAt0utJUEKABwFjhCMeUiZyb7ZIud7vPuwvVgPkBaVeKlR1i8XOleU34QpYcwVhxbij2kJfcJ1z621ngEeydFlevs6o4wialB82UcRvZRx1FglbaBQw4w89x6H97PNamajCtRIS9J4kYf8yNUcbyRoTrodRATtDdadULVRQKddceH4Wkiovkwy5EW96soEWopT9wBG1Y3g20bbHOy3tK6mk+GctQbMXYLYS16jV68GhRglTo7nNVP5QAWbkI961Kvwsi46RPoO7L2NipiveGKUiJVdGccZOSp+Y67gdbF7nca9Uf8Ah6Yo0vjMqCOM51anXSxnZGy/vDfebwJUnFSpkZRud10Mj2V0AjlB+91CYUasdeW/9rTWXym+S6uiFa4FL/6N3tXk/lpCPV2k23TsnWXOlWXowan/ANykr6xZuoVdQmUZFspOXE6Dp/t1q1xkCfFnE7+IPEH++S9zG4Ku2n2eRn7u8Uzdq5zWoqjPmVXwVV4lYbrpZV2lebzcqvdVgDlKkZqymYZG3qf3BgyLXm1xpXiiadVJUk9VIJEq248/WyXtjs6a1Opca3iqUwat2qb2B4fxRBX4wOJJbG3wwJRKzq9qHZg2ESP0M/W2rbYr1iFB13Cwu80DTcq2o/ubNvYzZil0kiSRiM6DU+gsjUOMFuUeQoNvjIX7PdnFoBKlSn395qZ0aJzA/wDUcHKOAbIRJ3CzuezrEd7e3ao5E4A+BeUCe8frkOFo+wnAU3pgMdcnCD7tJTFNRyJAJG8AWYfvioma46jjEWbPWc+Zn6W8k0uQgBTul3OQpIDwKmf+7M2j3vYyMPDiTocvQ2J1bhUILMAVkRlDZ7wBw4iLcHfPCdfr/rYkeFO8XSpQaW9kmMa6fzjd1t72ipVadHvwpemrAvETTJyEiD4Cfe8jqJaWQGQcwciDaDTvRuzimQHo1AUAbMQR4qTcVImP9LDOuFmNy5NhNw6Kuv8A2rqMAFyO87zbfZWwGqnHVkzuM/P9rEb92QWlfGCkmiQKlInM4W0B5qQVP8M77TFphJ8bZCbU6amuLwkR6i2eOAtsjZSU4K01Z9VDDwKAYLuN+eQXeQeFjJEmajPUbiWIHkqnTzNpl12eiqMZIVQs4YLMQsIqzl7IxEnIYjqTBmVbmmAt91rBR74cmOvgw/IWCct7yOhHasAdnUaAr0Zv1JtDvF4YZjM8sj8srEEuSv7FRJ+F2wnyLeE+tuN72TVpiXpsB8USv9Q8PztiCYBrXrHO48ef5h+uvWybtvaFVXNNgVP1B0IOhB42falxxMGEYh6MOB/fdaZtjszQvl3wqQtQT3TNkVbfTf8AKTlO7Ub51RgnnBu6TWMlRUVm3tvKl2KOyMCrKSpB1BBgg+dvbNAwfR1FodTzE9Dkflalu1AC3q84fdrMfUk2ue9VAgLHRRPpaidp3ku7uffct87Trsr0udwb7N7LV6peqJp0TjI+ImCq+bfSxm/7Sa8VCGMqDLDcTuHQAacABvtD2dCXJCMu9dnPRPCv0Jt22FSmnUffhnzqOFHyseBVssyJCSSBpJgT6/31FulSmyriJhdJg/rbavdVVl8MNAqB5OeIArHAAZdQbTtsbRqVbvS7yWUVCGaJJgDDiO86wTw5W3Ioi3OiKgJ7zwjIndMTnEf7Wn3e5LTCGrT8LzmrDKGKncZIINpOwb5S8UpiQCAumJjGZJyAIAE7otFv16C0KJyCnGwhgcmchRxmADnnnbPJoVvGyFpMuFpVwDTferRKZjIqTAPWciM13bKDA4GQF4LKOArUUqEeot1vW0malSpCZBJ6SZ8gMgLR9sVMo41GPlTppSHzDelgmva8irn7GJPaG74kJ3qZ/ezd2duIWhd7r8cPU/mGN/8AtCpZX2now4/uLOuzBF76Jl5gfpbYL2i9O+MDulW2lapmI3Bj/ltDpVrbBiz4RqYAn+o/pZeC0IptG7AlDejTKAZYWAGWsxz3+tsrQxpkVadUZkOu+BBmDHPy328uY7sNRDKWIIcKVYsDOiqS2/eLDFptTdlZMEEwsbmYRpysRgYFQAZdfXM/WwPtXVwilXGTU3ifytr8wDaeaudg3aqr/wCHI4sPoTbI9nn0Vr212ePvAYCAXjLg3iHpMWn9mW9ojUrV5Z4GG7pbztbqfylflhFuXZqrDrwnPodcvM2drY7KVL6psnplub+5Yt3ojuKQG6mkeSg/W3Rb54kLLIXwsJgxMjqAc+hNouzKv4YQ60/AfLQ+Yi0hxP6GySgYNm3imUxVgjVDEMQsqpCjCs7gZPzM7wV7uz1KrLGLESUjUakDPWBmCNwOWsw8DFoGpM8pOpE7jvFjFG/imIABdhmzD2ToQoP6/pbx4EMxVsL5HSeP+tom2KWOi43gYl6rmPp87Sql0LyDUdmLA4cK6aESACM2GX7W53qkUSSZBDZ8cJIsSMFyteu8oBvhYEdHEkf1L87BGeSRxFpivhurcygHq7fQWHUzmDamrhkF75LGobSAei5ErCOB/Kk/S3W6bTNWurVWLCTkZjIGFjhIAiwPZjY6AU+1T/ysSVPkZH9PGxHZ1/7ppKI+YMsDII0IZSGB6GyMbeCyMtyySHel+EVCsMKiGJzJEsWiIJJJy4i3Vb2ulFDdmWCzirU0JjQbt++bQaGEu0yq6oEE4c5jxGSo3ZyAAM4t0ehLmKiuWAEtKtrOeLwkzzJt40mbQ2jSdcAY1KgzNQ01XfuYKDyzLeVl291SjBho4g9YlD1yjyFi77NqrDsoVRIPiUTrEpOKJzmN1ge1v8EH8s/01DFtRgpdtrvLpePjBR/4liD1Kx5qbZYxtK5irQYHQVEPqtS2WojHKBGf7SdvCnS7lT46mvJd5/T14Wq9ruYBJidBqfTcLd75tBq9VqlQyzHyHADkLT2uqNTxGoAQNYygCNwP9xaZLB2KadkPqwvE3C7EaYai+Yc2l9m2DJUpyAzIhSTALU3DYZ3EgGOdh3ZO+rXpVLoCManvaW7EQIdQOgB9bR6QKkociCY5jeOtjOZZxJhu+YpKriZBOEVJBXE2LIA5RMRmDmd+WqlyAGdQBoALQqdS0hGtosn3ekvvVKnQaeYkTbepRpgykzxIA+htCV7eVLyF1zJ0A1PQWw0kosMMObkgLzO7yGtuF7YE+EyqgKp4gTn/ADElvMW0NfCDvdhBjRFOqj8x0Y7hI1Jjn3uVp7ZZ9qItRZn2oXtuthK82H1s23a8eG71xphFN+qAL81wn+a1f9ob5jfLQafv/fKzf2YvyNQh5KVIDRqrDRhzEnLeCeVq6a98Gl2ejL0km+vI7U6tvFrMtQNhkSIxaHPPLfpHlYLdb6aJFOpmpzRx7LDiDw5aizJTp0ayL+L3bDWZKtzkTB0mRutO1hl+ckpbwit3uFcWpMDPjJ38LDhfzVqYiSTlqZ0xGJ5cbSauxKjCO/pMObp88wT528q0VpgAursNWWIHnvP0tmDTfHYFtW8CpVC+5SGN+uUDqcl/mtvfNsSSlHxNvb3VG8knIAcbCLxGALTYOJxOd7NnnBzwjOBzJOZgPopc5c9CL7tkeOwF2waKLMTmzD1Jk/Q2gdn7wMa84/v1keYtB7W7TxuKc5Jmep3eQ+ptA2ZfsEg57x+vytVfGNzlU+msCdOnCCf3LSp3ooQw4Qw4gaEc1+li9KuGAIMg6EWVtibUWsgBPi3c/wBmG8eYytMAekZU5HMg6HyGYPMelvnqrnTL0L+JLz4aOk4bluiHybRq9VyygtEsPFEzGUcsjyGQztFTbCxLgpz1X+oZW9ba9HXvaf8AUPoM7dBChiu1HwsAyj/qVRmqDgD7znQAZZ5TqFrtbtcMAiCARgRd4Qak8yZnmTwtrV2+1UCnQFSuRpkwQc+P062i9wKBNWsweuQSBkUXCN50MZQBlx0iwzsjUsyPYb6FztNV7ruaI1WajjmYVQeig+bEbraXQaNrwsubU2l3tdqkmJynWOJ5nXzsa2LfA2TZWoolhrf5Jb63KOY9oNU67owqLqMjwIOoPL+91jd1vi1VxL0I3g8D+++w9EAFo3dMjY6ZhvkRwI3i3QtoVizHshp1HpPbLoOk21NSLcqG0kcQ4NNuUFT0kgepB5G29dkXNqir/ElZf/1wfIm3OcXF4aOnGaksxZ3/AOLVApXEcMzEyPIGQDzGdhG171KAaTCKOQMn++dvam0aeiFqzcEVgPNmAPotoV+daH4t7MH3aS+2eQHujizfM21I0h9pb73V2pqDD1X7z+VAVHqWP9JtllTau1mvNZqjwJyCjRVGijkPnmd9ssxSa4RmDapeAOtua1C0yxC7+diF27K1XPiKJ1dJ+tjd27CPhkUjVH5XV/VaZn5W8o5HXamUvy+goUaxpur02KsplSNQRvFn64bVo7QT8UijeBqw9huB/KT6fSwd9mUtO7UEa5RH62jtstVOJJQjh+1ilVLBD+Ij0Mj7IvCe4Ky7mUifUfqDbVUqf9CqP6fqYsCXabJ7RK8wSB/fI26JtksBJJyzzn62mcpLtBeq8ZwFnrMMiVXkDib5ZDzNo3fR56mcz57ug9bDqm07Q6+0udh3SkLc5y64DBvkWG7S21kVXzNhVa/lshby6bNq1vYQmNTuHU6WKNR6NWOWRa1STYjsDbPctDew2vI7j+9pSdlD79WkvLFP+UG0mj2QRv8An0/6o/zKBautOLymv1HSSktrQ0XK+ApEq6HPCcweY4HmINvEqhc0qPT5EY19RB+Rsstsivdc1JwniJU9GGXpbsvaIDKqpU8dR6i1tkITW6a+6JIKdfEH9mMv/F6o/wDMU/6as/5LcK+0Z9uq9T8qgIPUyf8AtsAfa9M6OvraFedsLuM9LJ9Khc5GOy98B2ttnLDAVNcKyB1J1J5knysH2jtwKPDOLdysFvG0mbTK3Khdi+e6wzvSW2HAdWmlOXu5ZwdiTJzJt1S6vqFb0Nmvs92Qq1lLoFSmvtVqhhR57zyFiv8Awy5UzBeteX34IRPLVj62g3vPB1Hp4V8Tlz8kLfZu9rSqYqoaBpAkTMgsOX16WfrvtBHEqwYcjYS1CgBlcyBxL1PqTaI11oz4DUotuzxD9D8zaDX6WWrkpt8pYG1TpgsJv7oZBUAz0PLL6Wz70BuU9VU/MibJ+0b5eqIkFaifFE/PIjoYsHrdqK53qOg/e3Ph+z9QuFLH3ZtlkF2h72r2kKgDFkCC2YgCc8tOPpZE232jNVQi6CZPGdfKwq9Xp3Muxbqf0tzSlNunRoo1+6XLJJTc3hHk2m3GuymVB6cfO29G5ACf78rEdj7FrXhytJQcIl2YhUReLscgProJtW5J8Dvw21bpvBLuvaErAZSR9LG9n7QSp7LDpv8ASxDZPZegomKt6MQSo7uj5Egs3Xw2IHYlEf8AkqP/ANyoT695amvUuC2nLu00LHlcEJqMiIytGxGn7DMo4KSJ6gGLTb3ckOQNag26Gxr/AEVJJHRrJ3aC432kC/ed5TGr0xEfxrGJeuY52ctUn2J/CY6YU2p2mamudV+mI5+U2Rb/AH5qrlj5C3BiSZJJPO0m6UZbOyrLnJYXCLKNPh/Nmt1uLtoLZY5d1G/K3lonZLPB01pYDncuyalgmJqjkwBIGfT/AFtKrbAFF8LLUpuOZBFjVx2GtXD4yVJg934cJIMYlZQ2ca52HttJ69BTUOI0nakCc2wwrKC2+DiAPCzTmmte6CuuGqxqQMqkfjJzy/xkG9T4o9ngVO+XQ0qjU3iRGYzDAiVZTvUggg2ZRUIMgwRbn2ou4q3dK6jx03wPHwucvLHn/OeVn0zcZYfTJ76lNZXYoXqgGEWXb7cyh3gbrOhprTGebcP3sE2tTxAsd1qba01lCKZuLwxaLHjb1JJAEknIC3SolmnZ2zfutNXKzeaoGBd9NW0MfGwz5DraEvId32OlGDWGOqdKQ0B/ORmT+UeZ3WaLh2ar1wDWbuk3IoEgfwjIWm9m+z4T8R/FUOp4cl/ffZkKnQWFy+QSQMu/ZS7JqpbmzH9It0qbCu5H+GPJm/e2y1aSiX8R3lpieW6OVuoakRIAH9S/MiPnYAgVU2Cacm71CJ1pvBVuR3HzHnYBftkLVxqtPu6qiXonQgZlqc+uHzFnOqVgAE4gSGB+Vh20rsKgBnC6Z03GqkZjP4eW7Xq+q6VbygJwUkVbtO5BCChOE7jqDwneOBtBizt2guQdBWC4SxKVUHuVRrH5WHiHmN1kx0gkWfbCOFOHT/kxcW87We0KMmzv2Y2BSNNr1eZW7UjEDI1X3InDmdwsubD2a1atSooJeowUdT+wtZKXT7xeFo0AGoXT8KiGgKzgYqlVycsIguSfyDfaN8nRjL0Ycds5XpzXwtevBTA/BulPwhV3Fz7sj+Y8rSrttHCMNNVpDhTEep9o+ZNhdZMTsVqd6AfFUggMTwLZmTplJ4W0LMphgQeGh9DnbdqJMsPDaDb2PqbcLzdadX2lE8Rkf9fOwsXu3Wne+ds2m5Bl/uT3fxDx0jkf2Isube2MoTv6M4SfEPhnTyn6i1g06wYQcwd1gtG7LQr924mhWlc906jqNRbUz3XHgrcWk0BFpnaPYjXS8vRbcZU8VOh9LQ0NtfI6jClkLbKu71qiUaYBaowUToOZO4ASSdwBtcnZzsghogLAu6Qwx5Co0f41Ue8ze4miqRkSTZD+zLZoZ61VhkFFIf8AuYmqetNCn/uWtHaF8DpdqUkI4LsRvl2H0HziycchamxyePkRb/sym+X3tJGgNNwo5SJI9LAb9cnpEBog6MpBU9GGX62O7WvV0So1IUqhwEqXWoBmMjCkGRPE52Xr1TJxYC2EGVZgQM9MQzGek/tZiRKaYyRBzHA2G35WpeNScI9V/cWI0DPXeOB4WlU6E23owrjbewVqA1KKhW1ZF0Yb2QbjxUZcOFgNIQBay75sM0aq4ckc+D8ra4Z4GJHQ8LLXavYXdkVkEI5hgNFfXyDa9QeViyVaaS3YYBpm2W1pvnbLZk6XBcmzySKkGMQC5ZRBxHTmB87C9mUvwK/KrTPqKwP6Wy2WzycI5MttmE3e9JuNFj5pDg+otlssTMFKmMpNod7lp6Wy2W7FnRy6+zfshspat4LOAyUUNUr8WEgKOmIieQNjmyaZrVnrOZYsVHLQsepmOk8bZbLcefbOrHodLvSgC0q705deo/e2WyyhgFoXwOVSCSCWxsZJy8I5BZJidTae1XwOpE4gInQMrKQfTEPO3tstpgNvFKKzZKPCmgIGaBtJPHdllpbRreWyxR6MYOvN1DF03VqTzye7r3iN/QSnnau9oUfEOdstlq6/+Ka/IB/Ghs+zynhe83jfQu7sn8TxTB8pJs69mF7jZl6qr7fdJTB4G8P42/pwD+W2Wy0nkotfuBO0dnhMbrAWmVQLhBDPVRicQbLDgWDrOkCZsNWo7AkYFUELhUGMwxnCZjQ6RutlstvgUc6G0hOFhB4qcvQ/vYzSvJCjMmRwQfofrbLZbWajlXokjEpz5gfpbjeF7671NzIC6ng1PP5gEedstls8GHHtzdBXuVyvR9uGotzwriU+QgeVq7C2y2WxD6+slo/Z2/d3J3ABPfHI6HCtD9z62Yb7WL3emRkyYkB6HGvzb5Wy2WFAW/Ezy410q1jWqLKQazLxyxEdMR9Ldb1Was4pwpaoy4WYt4cUAKFnCFHGCbZbLa+BaNb5sf7u6EtjWoDBjCfCxU5SRkRln6WIUNnwY10P628tlhkeQSvewVr0XpkwSPC3wsM1PkQLJNxpC+UWpOP8VSpPB1zVh/NHztlst6D4Z7OGVW1IhiOGVstlss46x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6628" name="Picture 4" descr="http://combustionespontanea.files.wordpress.com/2009/10/lata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4005064"/>
            <a:ext cx="2893830" cy="1894555"/>
          </a:xfrm>
          <a:prstGeom prst="rect">
            <a:avLst/>
          </a:prstGeom>
          <a:noFill/>
        </p:spPr>
      </p:pic>
      <p:pic>
        <p:nvPicPr>
          <p:cNvPr id="26630" name="Picture 6" descr="http://t2.gstatic.com/images?q=tbn:ANd9GcTmVQJHJ8SGv_RKlCjaOx1a6ClxDAQ0zELIu-MJrwxQ8-zsqWJha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4077072"/>
            <a:ext cx="4043442" cy="20090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r>
              <a:rPr lang="ca-E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Calcular l’expressió algebraica de la funció tenint en compte les dades del problema:</a:t>
            </a:r>
          </a:p>
          <a:p>
            <a:endParaRPr lang="es-ES" dirty="0" smtClean="0"/>
          </a:p>
          <a:p>
            <a:pPr>
              <a:buNone/>
            </a:pPr>
            <a:endParaRPr lang="es-ES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484784"/>
            <a:ext cx="795337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4005064"/>
            <a:ext cx="1533525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1880" y="3789040"/>
            <a:ext cx="498157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59832" y="5589240"/>
            <a:ext cx="55530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a-E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Si la funció depèn de més d’una variable haurem de buscar relacions entre aquestes variables fins que la funció només depengui d’una sola variable.</a:t>
            </a:r>
          </a:p>
          <a:p>
            <a:endParaRPr lang="es-ES" dirty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2996952"/>
            <a:ext cx="40100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2780928"/>
            <a:ext cx="1533525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87824" y="3789040"/>
            <a:ext cx="3581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5445224"/>
            <a:ext cx="726757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ca-E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Calcular els valors que fan màxima o mínima la funció dins del seu domini.</a:t>
            </a:r>
          </a:p>
          <a:p>
            <a:pPr algn="just"/>
            <a:r>
              <a:rPr lang="ca-E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Interpretar els resultats, analitzar si aquest resultats poden ser o no solució del problema.</a:t>
            </a:r>
          </a:p>
          <a:p>
            <a:pPr algn="just"/>
            <a:endParaRPr lang="ca-ES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ca-E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SOLUCIÓ:</a:t>
            </a:r>
          </a:p>
          <a:p>
            <a:pPr algn="just">
              <a:buNone/>
            </a:pPr>
            <a:r>
              <a:rPr lang="ca-ES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Dimensions envàs:</a:t>
            </a:r>
          </a:p>
          <a:p>
            <a:pPr algn="just">
              <a:buNone/>
            </a:pPr>
            <a:endParaRPr lang="ca-ES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>
              <a:buNone/>
            </a:pPr>
            <a:r>
              <a:rPr lang="ca-ES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Cost mínim: </a:t>
            </a:r>
            <a:r>
              <a:rPr lang="ca-E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120p</a:t>
            </a:r>
          </a:p>
          <a:p>
            <a:endParaRPr lang="es-ES" dirty="0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924944"/>
            <a:ext cx="22098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2924944"/>
            <a:ext cx="20288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2996952"/>
            <a:ext cx="18573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52320" y="2780928"/>
            <a:ext cx="8763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31751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5543" y="3861048"/>
            <a:ext cx="2100233" cy="504056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31753" name="Picture 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5856" y="3861048"/>
            <a:ext cx="3948439" cy="504056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31755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491880" y="5085184"/>
            <a:ext cx="22669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r>
              <a:rPr lang="ca-E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Calcular l’expressió algebraica de la funció tenint en compte les dades del problema:</a:t>
            </a:r>
          </a:p>
          <a:p>
            <a:endParaRPr lang="es-ES" dirty="0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628800"/>
            <a:ext cx="7781925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4365104"/>
            <a:ext cx="2905125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5013176"/>
            <a:ext cx="22098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a-E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Si la funció depèn de més d’una variable haurem de buscar relacions entre aquestes variables fins que la funció només depengui d’una sola variable.</a:t>
            </a:r>
          </a:p>
          <a:p>
            <a:endParaRPr lang="es-E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924944"/>
            <a:ext cx="2905125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3068960"/>
            <a:ext cx="486727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a-E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Calcular els valors que fan màxima o mínima la funció dins del seu domini.</a:t>
            </a:r>
          </a:p>
          <a:p>
            <a:pPr algn="just"/>
            <a:r>
              <a:rPr lang="ca-E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Interpretar els resultats, analitzar si aquest resultats poden ser o no solució del problema.</a:t>
            </a: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ca-E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SOLUCIÓ:</a:t>
            </a:r>
          </a:p>
          <a:p>
            <a:pPr algn="just">
              <a:buNone/>
            </a:pPr>
            <a:r>
              <a:rPr lang="ca-E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Dimensions del camp:</a:t>
            </a:r>
          </a:p>
          <a:p>
            <a:pPr algn="just">
              <a:buNone/>
            </a:pPr>
            <a:endParaRPr lang="ca-E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just">
              <a:buNone/>
            </a:pPr>
            <a:r>
              <a:rPr lang="ca-E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Àrea rectangular màxima: </a:t>
            </a:r>
          </a:p>
          <a:p>
            <a:endParaRPr lang="es-ES" dirty="0"/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996952"/>
            <a:ext cx="17335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2996952"/>
            <a:ext cx="11144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3717032"/>
            <a:ext cx="29813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4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11960" y="3933056"/>
            <a:ext cx="39052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5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47864" y="4869160"/>
            <a:ext cx="21907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39946" name="Picture 10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39952" y="5606380"/>
            <a:ext cx="1203765" cy="486916"/>
          </a:xfrm>
          <a:prstGeom prst="rect">
            <a:avLst/>
          </a:prstGeom>
          <a:solidFill>
            <a:schemeClr val="tx1"/>
          </a:soli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Calcular l’expressió algebraica de la funció tenint en compte les dades del problema:</a:t>
            </a:r>
          </a:p>
          <a:p>
            <a:endParaRPr lang="es-ES" dirty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88640"/>
            <a:ext cx="815340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2292052"/>
            <a:ext cx="5962650" cy="430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a-E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Calcular els valors que fan màxima o mínima la funció dins del seu domini.</a:t>
            </a:r>
          </a:p>
          <a:p>
            <a:pPr algn="just"/>
            <a:r>
              <a:rPr lang="ca-E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Interpretar els resultats, analitzar si aquest resultats poden ser o no solució del problema.</a:t>
            </a: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ca-E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SOLUCIÓ</a:t>
            </a:r>
          </a:p>
          <a:p>
            <a:pPr>
              <a:buNone/>
            </a:pPr>
            <a:endParaRPr lang="es-ES" dirty="0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2636912"/>
            <a:ext cx="37433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2996952"/>
            <a:ext cx="33242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3645024"/>
            <a:ext cx="33813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55976" y="3933056"/>
            <a:ext cx="723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2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08104" y="3789040"/>
            <a:ext cx="29622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3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1560" y="4509120"/>
            <a:ext cx="27051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4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35896" y="4581128"/>
            <a:ext cx="28384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5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27584" y="5877272"/>
            <a:ext cx="53149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6804248" y="5301208"/>
            <a:ext cx="1296144" cy="26161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x = 90 no t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s-ES" sz="11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sentit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 err="1" smtClean="0"/>
              <a:t>Optimització</a:t>
            </a:r>
            <a:r>
              <a:rPr lang="es-ES" dirty="0" smtClean="0"/>
              <a:t> de </a:t>
            </a:r>
            <a:r>
              <a:rPr lang="es-ES" dirty="0" err="1" smtClean="0"/>
              <a:t>funcions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ca-E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Calcular l’expressió algebraica de la funció tenint en compte les dades del problema</a:t>
            </a:r>
          </a:p>
          <a:p>
            <a:pPr algn="just">
              <a:buNone/>
            </a:pPr>
            <a:endParaRPr lang="ca-ES" dirty="0" smtClean="0"/>
          </a:p>
          <a:p>
            <a:pPr algn="just"/>
            <a:r>
              <a:rPr lang="ca-E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Si la funció depèn de més d’una variable haurem de buscar relacions entre aquestes variables fins que la funció només depengui d’una sola variable.</a:t>
            </a:r>
          </a:p>
          <a:p>
            <a:pPr algn="just">
              <a:buNone/>
            </a:pPr>
            <a:endParaRPr lang="ca-ES" dirty="0" smtClean="0"/>
          </a:p>
          <a:p>
            <a:pPr algn="just"/>
            <a:r>
              <a:rPr lang="ca-ES" dirty="0" smtClean="0"/>
              <a:t>Calcular els valors que fan màxima o mínima la funció dins del seu domini.</a:t>
            </a:r>
          </a:p>
          <a:p>
            <a:pPr algn="just">
              <a:buNone/>
            </a:pPr>
            <a:endParaRPr lang="ca-ES" dirty="0" smtClean="0"/>
          </a:p>
          <a:p>
            <a:pPr algn="just"/>
            <a:r>
              <a:rPr lang="ca-ES" dirty="0" smtClean="0"/>
              <a:t>Interpretar els resultats, analitzar si aquest resultats poden ser o no solució del problema.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s-ES" dirty="0" smtClean="0"/>
          </a:p>
          <a:p>
            <a:r>
              <a:rPr lang="ca-E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Calcular els valors que fan màxima o mínima la funció dins del seu domini.</a:t>
            </a:r>
          </a:p>
          <a:p>
            <a:r>
              <a:rPr lang="ca-E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Interpretar els resultats, analitzar si aquest resultats poden ser o no solució del problema.</a:t>
            </a:r>
          </a:p>
          <a:p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ca-ES" sz="2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SOLUCIÓ: 24 unitats del producte amb un cost mitjà de 22 unitats monetàries.</a:t>
            </a:r>
          </a:p>
          <a:p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es-ES" dirty="0"/>
          </a:p>
        </p:txBody>
      </p:sp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1" y="332657"/>
            <a:ext cx="7056784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3284984"/>
            <a:ext cx="378142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4008" y="3212976"/>
            <a:ext cx="36766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4813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48137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4725144"/>
            <a:ext cx="3600400" cy="498517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7524328" y="4725144"/>
            <a:ext cx="1440160" cy="26161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x = -24 no t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s-ES" sz="11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sentit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a-ES" dirty="0" smtClean="0"/>
          </a:p>
          <a:p>
            <a:endParaRPr lang="ca-ES" dirty="0" smtClean="0"/>
          </a:p>
          <a:p>
            <a:endParaRPr lang="ca-ES" dirty="0" smtClean="0"/>
          </a:p>
          <a:p>
            <a:endParaRPr lang="ca-ES" sz="18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ca-ES" sz="1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Calcular l’expressió algebraica de la funció tenint en compte les dades del problema:</a:t>
            </a:r>
          </a:p>
          <a:p>
            <a:pPr>
              <a:buNone/>
            </a:pPr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2463" y="1725935"/>
            <a:ext cx="7839075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4293096"/>
            <a:ext cx="18954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3928" y="4221088"/>
            <a:ext cx="11620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a-ES" sz="1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Si la funció depèn de més d’una variable haurem de buscar relacions entre aquestes variables fins que la funció només depengui d’una sola variable.</a:t>
            </a:r>
          </a:p>
          <a:p>
            <a:pPr>
              <a:buNone/>
            </a:pPr>
            <a:endParaRPr lang="es-E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492896"/>
            <a:ext cx="17335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3356992"/>
            <a:ext cx="46386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4005064"/>
            <a:ext cx="2000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72200" y="2852936"/>
            <a:ext cx="18954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99592" y="4581128"/>
            <a:ext cx="1543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a-E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Calcular els valors que fan màxima o mínima la funció dins del seu domini.</a:t>
            </a:r>
          </a:p>
          <a:p>
            <a:pPr algn="just"/>
            <a:r>
              <a:rPr lang="ca-E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Interpretar els resultats, analitzar si aquest resultats poden ser o no solució del problema.</a:t>
            </a: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>
              <a:buNone/>
            </a:pPr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>
              <a:buNone/>
            </a:pPr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>
              <a:buNone/>
            </a:pPr>
            <a:r>
              <a:rPr lang="ca-E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SOLUCIÓ:</a:t>
            </a:r>
          </a:p>
          <a:p>
            <a:pPr algn="just">
              <a:buNone/>
            </a:pPr>
            <a:r>
              <a:rPr lang="ca-E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Mesures de la capsa:</a:t>
            </a:r>
          </a:p>
          <a:p>
            <a:pPr algn="just">
              <a:buNone/>
            </a:pPr>
            <a:endParaRPr lang="ca-E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just">
              <a:buNone/>
            </a:pPr>
            <a:r>
              <a:rPr lang="ca-E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Volum màxim:</a:t>
            </a: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>
              <a:buNone/>
            </a:pPr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>
              <a:buNone/>
            </a:pPr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>
              <a:buNone/>
            </a:pPr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es-E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956942"/>
            <a:ext cx="1543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2996952"/>
            <a:ext cx="15621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3501008"/>
            <a:ext cx="46101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35896" y="5085184"/>
            <a:ext cx="26479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71800" y="5733256"/>
            <a:ext cx="31242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899829" rIns="91440" bIns="899829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2996952"/>
            <a:ext cx="1584176" cy="293366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4112" name="Picture 16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6015" y="4437112"/>
            <a:ext cx="4111735" cy="486916"/>
          </a:xfrm>
          <a:prstGeom prst="rect">
            <a:avLst/>
          </a:prstGeom>
          <a:solidFill>
            <a:schemeClr val="tx1"/>
          </a:soli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r>
              <a:rPr lang="ca-E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Calcular l’expressió algebraica de la funció tenint en compte les dades del problema:</a:t>
            </a:r>
          </a:p>
          <a:p>
            <a:endParaRPr lang="es-ES" dirty="0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700808"/>
            <a:ext cx="796290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4437112"/>
            <a:ext cx="2952328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5976" y="4797152"/>
            <a:ext cx="3625282" cy="40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sz="1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Si la funció depèn de més d’una variable haurem de buscar relacions entre aquestes variables fins que la funció només depengui d’una sola variable.</a:t>
            </a:r>
          </a:p>
          <a:p>
            <a:endParaRPr lang="es-ES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708920"/>
            <a:ext cx="25050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2492896"/>
            <a:ext cx="2952328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2" y="3645024"/>
            <a:ext cx="3625282" cy="40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4008" y="4437112"/>
            <a:ext cx="123825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a-E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Calcular els valors que fan màxima o mínima la funció dins del seu domini.</a:t>
            </a:r>
          </a:p>
          <a:p>
            <a:pPr algn="just"/>
            <a:r>
              <a:rPr lang="ca-E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Interpretar els resultats, analitzar si aquest resultats poden ser o no solució del problema.</a:t>
            </a: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ca-E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SOLUCIÓ:</a:t>
            </a:r>
          </a:p>
          <a:p>
            <a:pPr algn="just">
              <a:buNone/>
            </a:pPr>
            <a:r>
              <a:rPr lang="ca-E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Dimensions finestra:</a:t>
            </a:r>
          </a:p>
          <a:p>
            <a:pPr algn="just">
              <a:buNone/>
            </a:pPr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>
              <a:buNone/>
            </a:pPr>
            <a:r>
              <a:rPr lang="ca-E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Cost mínim:</a:t>
            </a: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just"/>
            <a:endParaRPr lang="ca-ES" sz="20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es-ES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852936"/>
            <a:ext cx="34194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4077072"/>
            <a:ext cx="42291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4941168"/>
            <a:ext cx="35623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95736" y="5733256"/>
            <a:ext cx="34766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98</TotalTime>
  <Words>515</Words>
  <Application>Microsoft Office PowerPoint</Application>
  <PresentationFormat>Presentació en pantalla (4:3)</PresentationFormat>
  <Paragraphs>142</Paragraphs>
  <Slides>17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17</vt:i4>
      </vt:variant>
    </vt:vector>
  </HeadingPairs>
  <TitlesOfParts>
    <vt:vector size="18" baseType="lpstr">
      <vt:lpstr>Fundición</vt:lpstr>
      <vt:lpstr>TEMA 8 Aplicacions de les derivades</vt:lpstr>
      <vt:lpstr>Optimització de funcions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8 Aplicacions de les derivades</dc:title>
  <dc:creator>usuario</dc:creator>
  <cp:lastModifiedBy>alumne</cp:lastModifiedBy>
  <cp:revision>12</cp:revision>
  <dcterms:created xsi:type="dcterms:W3CDTF">2012-04-19T20:23:37Z</dcterms:created>
  <dcterms:modified xsi:type="dcterms:W3CDTF">2012-04-26T09:03:28Z</dcterms:modified>
</cp:coreProperties>
</file>