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43" autoAdjust="0"/>
    <p:restoredTop sz="94660"/>
  </p:normalViewPr>
  <p:slideViewPr>
    <p:cSldViewPr>
      <p:cViewPr varScale="1">
        <p:scale>
          <a:sx n="84" d="100"/>
          <a:sy n="84" d="100"/>
        </p:scale>
        <p:origin x="-136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7BC5-F73E-4A73-A629-523526617872}" type="datetimeFigureOut">
              <a:rPr lang="es-ES" smtClean="0"/>
              <a:pPr/>
              <a:t>25/09/2015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A807E-9CA8-431E-B9E8-16A16B8B63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1. LES GRANS UNITATS DEL RELLEU TERRESTRE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chemeClr val="tx1"/>
                </a:solidFill>
              </a:rPr>
              <a:t>ELS CONTINENTS</a:t>
            </a:r>
            <a:endParaRPr lang="es-ES" sz="3600" b="1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85852" y="500042"/>
            <a:ext cx="7358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TEMA 1: L’ESCENARI FÍSIC DE LES ACTIVITATS HUMANES</a:t>
            </a:r>
            <a:endParaRPr lang="es-ES" sz="36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6143636" y="4857760"/>
            <a:ext cx="22145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ARIADNA CASSI</a:t>
            </a:r>
          </a:p>
          <a:p>
            <a:r>
              <a:rPr lang="es-ES" b="1" dirty="0" smtClean="0"/>
              <a:t>JUDIT MASÓ</a:t>
            </a:r>
          </a:p>
          <a:p>
            <a:r>
              <a:rPr lang="es-ES" b="1" dirty="0" smtClean="0"/>
              <a:t>GABRIEL FERNÁNDEZ</a:t>
            </a:r>
          </a:p>
          <a:p>
            <a:r>
              <a:rPr lang="es-ES" b="1" dirty="0" smtClean="0"/>
              <a:t>NIL CASAS </a:t>
            </a:r>
          </a:p>
          <a:p>
            <a:r>
              <a:rPr lang="es-ES" b="1" dirty="0" smtClean="0"/>
              <a:t>ÀLEX GARCÍA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OCEANIA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Australàsia</a:t>
            </a:r>
            <a:r>
              <a:rPr lang="es-ES" dirty="0" smtClean="0"/>
              <a:t> </a:t>
            </a:r>
            <a:r>
              <a:rPr lang="es-ES" dirty="0" err="1" smtClean="0"/>
              <a:t>inclou</a:t>
            </a:r>
            <a:r>
              <a:rPr lang="es-ES" dirty="0" smtClean="0"/>
              <a:t> </a:t>
            </a:r>
            <a:r>
              <a:rPr lang="es-ES" dirty="0" err="1" smtClean="0"/>
              <a:t>l’illa-continent</a:t>
            </a:r>
            <a:r>
              <a:rPr lang="es-ES" dirty="0" smtClean="0"/>
              <a:t> </a:t>
            </a:r>
            <a:r>
              <a:rPr lang="es-ES" dirty="0" err="1" smtClean="0"/>
              <a:t>d’austràlia</a:t>
            </a:r>
            <a:r>
              <a:rPr lang="es-ES" dirty="0" smtClean="0"/>
              <a:t> i també </a:t>
            </a:r>
            <a:r>
              <a:rPr lang="es-ES" dirty="0" err="1" smtClean="0"/>
              <a:t>l’illa</a:t>
            </a:r>
            <a:r>
              <a:rPr lang="es-ES" dirty="0" smtClean="0"/>
              <a:t> de </a:t>
            </a:r>
            <a:r>
              <a:rPr lang="es-ES" dirty="0" err="1" smtClean="0"/>
              <a:t>Tasmània</a:t>
            </a:r>
            <a:r>
              <a:rPr lang="es-ES" dirty="0" smtClean="0"/>
              <a:t> </a:t>
            </a:r>
            <a:r>
              <a:rPr lang="es-ES" dirty="0" err="1" smtClean="0"/>
              <a:t>dues</a:t>
            </a:r>
            <a:r>
              <a:rPr lang="es-ES" dirty="0" smtClean="0"/>
              <a:t> que formen </a:t>
            </a:r>
            <a:r>
              <a:rPr lang="es-ES" dirty="0" err="1" smtClean="0"/>
              <a:t>l’arxipèlag</a:t>
            </a:r>
            <a:r>
              <a:rPr lang="es-ES" dirty="0" smtClean="0"/>
              <a:t> de Nova Zelanda.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4" name="3 Imagen" descr="th59F29JE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214686"/>
            <a:ext cx="3071834" cy="2867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857916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66FFFF"/>
                </a:solidFill>
              </a:rPr>
              <a:t>Té 10.000 mil </a:t>
            </a:r>
            <a:r>
              <a:rPr lang="es-ES" sz="2800" dirty="0" err="1" smtClean="0">
                <a:solidFill>
                  <a:srgbClr val="66FFFF"/>
                </a:solidFill>
              </a:rPr>
              <a:t>illes</a:t>
            </a:r>
            <a:r>
              <a:rPr lang="es-ES" sz="2800" dirty="0" smtClean="0">
                <a:solidFill>
                  <a:srgbClr val="66FFFF"/>
                </a:solidFill>
              </a:rPr>
              <a:t> que es </a:t>
            </a:r>
            <a:r>
              <a:rPr lang="es-ES" sz="2800" dirty="0" err="1" smtClean="0">
                <a:solidFill>
                  <a:srgbClr val="66FFFF"/>
                </a:solidFill>
              </a:rPr>
              <a:t>distribueixen</a:t>
            </a:r>
            <a:r>
              <a:rPr lang="es-ES" sz="2800" dirty="0" smtClean="0">
                <a:solidFill>
                  <a:srgbClr val="66FFFF"/>
                </a:solidFill>
              </a:rPr>
              <a:t> en </a:t>
            </a:r>
            <a:r>
              <a:rPr lang="es-ES" sz="2800" dirty="0" err="1" smtClean="0">
                <a:solidFill>
                  <a:srgbClr val="66FFFF"/>
                </a:solidFill>
              </a:rPr>
              <a:t>l’oceà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Pacífic</a:t>
            </a:r>
            <a:endParaRPr lang="es-ES" sz="2800" dirty="0" smtClean="0">
              <a:solidFill>
                <a:srgbClr val="66FFFF"/>
              </a:solidFill>
            </a:endParaRPr>
          </a:p>
          <a:p>
            <a:r>
              <a:rPr lang="es-ES" sz="2800" dirty="0" err="1" smtClean="0">
                <a:solidFill>
                  <a:srgbClr val="66FFFF"/>
                </a:solidFill>
              </a:rPr>
              <a:t>Hi</a:t>
            </a:r>
            <a:r>
              <a:rPr lang="es-ES" sz="2800" dirty="0" smtClean="0">
                <a:solidFill>
                  <a:srgbClr val="66FFFF"/>
                </a:solidFill>
              </a:rPr>
              <a:t> han </a:t>
            </a:r>
            <a:r>
              <a:rPr lang="es-ES" sz="2800" dirty="0" err="1" smtClean="0">
                <a:solidFill>
                  <a:srgbClr val="66FFFF"/>
                </a:solidFill>
              </a:rPr>
              <a:t>quatre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zones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</a:p>
          <a:p>
            <a:pPr>
              <a:buNone/>
            </a:pPr>
            <a:r>
              <a:rPr lang="es-ES" sz="2800" dirty="0" smtClean="0">
                <a:solidFill>
                  <a:srgbClr val="66FFFF"/>
                </a:solidFill>
              </a:rPr>
              <a:t>	</a:t>
            </a:r>
            <a:r>
              <a:rPr lang="es-ES" sz="2800" dirty="0" smtClean="0">
                <a:solidFill>
                  <a:srgbClr val="66FFFF"/>
                </a:solidFill>
              </a:rPr>
              <a:t>- </a:t>
            </a:r>
            <a:r>
              <a:rPr lang="es-ES" sz="2800" dirty="0" err="1" smtClean="0">
                <a:solidFill>
                  <a:srgbClr val="66FFFF"/>
                </a:solidFill>
              </a:rPr>
              <a:t>Melanèsia</a:t>
            </a:r>
            <a:endParaRPr lang="es-ES" sz="2800" dirty="0" smtClean="0">
              <a:solidFill>
                <a:srgbClr val="66FFFF"/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rgbClr val="66FFFF"/>
                </a:solidFill>
              </a:rPr>
              <a:t>	</a:t>
            </a:r>
            <a:r>
              <a:rPr lang="es-ES" sz="2800" dirty="0" smtClean="0">
                <a:solidFill>
                  <a:srgbClr val="66FFFF"/>
                </a:solidFill>
              </a:rPr>
              <a:t>- </a:t>
            </a:r>
            <a:r>
              <a:rPr lang="es-ES" sz="2800" dirty="0" err="1" smtClean="0">
                <a:solidFill>
                  <a:srgbClr val="66FFFF"/>
                </a:solidFill>
              </a:rPr>
              <a:t>Micronèsia</a:t>
            </a:r>
            <a:endParaRPr lang="es-ES" sz="2800" dirty="0" smtClean="0">
              <a:solidFill>
                <a:srgbClr val="66FFFF"/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rgbClr val="66FFFF"/>
                </a:solidFill>
              </a:rPr>
              <a:t>	</a:t>
            </a:r>
            <a:r>
              <a:rPr lang="es-ES" sz="2800" dirty="0" smtClean="0">
                <a:solidFill>
                  <a:srgbClr val="66FFFF"/>
                </a:solidFill>
              </a:rPr>
              <a:t>- </a:t>
            </a:r>
            <a:r>
              <a:rPr lang="es-ES" sz="2800" dirty="0" err="1" smtClean="0">
                <a:solidFill>
                  <a:srgbClr val="66FFFF"/>
                </a:solidFill>
              </a:rPr>
              <a:t>P</a:t>
            </a:r>
            <a:r>
              <a:rPr lang="es-ES" sz="2800" dirty="0" err="1" smtClean="0">
                <a:solidFill>
                  <a:srgbClr val="66FFFF"/>
                </a:solidFill>
              </a:rPr>
              <a:t>olinèsia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</a:p>
          <a:p>
            <a:pPr>
              <a:buNone/>
            </a:pPr>
            <a:r>
              <a:rPr lang="es-ES" sz="2800" dirty="0" smtClean="0">
                <a:solidFill>
                  <a:srgbClr val="66FFFF"/>
                </a:solidFill>
              </a:rPr>
              <a:t>	</a:t>
            </a:r>
            <a:r>
              <a:rPr lang="es-ES" sz="2800" dirty="0" smtClean="0">
                <a:solidFill>
                  <a:srgbClr val="66FFFF"/>
                </a:solidFill>
              </a:rPr>
              <a:t>- </a:t>
            </a:r>
            <a:r>
              <a:rPr lang="es-ES" sz="2800" dirty="0" err="1" smtClean="0">
                <a:solidFill>
                  <a:srgbClr val="66FFFF"/>
                </a:solidFill>
              </a:rPr>
              <a:t>Austradàsia</a:t>
            </a:r>
            <a:endParaRPr lang="es-ES" sz="2800" dirty="0" smtClean="0">
              <a:solidFill>
                <a:srgbClr val="66FFFF"/>
              </a:solidFill>
            </a:endParaRPr>
          </a:p>
          <a:p>
            <a:r>
              <a:rPr lang="es-ES" sz="2800" dirty="0" smtClean="0">
                <a:solidFill>
                  <a:srgbClr val="66FFFF"/>
                </a:solidFill>
              </a:rPr>
              <a:t>A </a:t>
            </a:r>
            <a:r>
              <a:rPr lang="es-ES" sz="2800" dirty="0" err="1" smtClean="0">
                <a:solidFill>
                  <a:srgbClr val="66FFFF"/>
                </a:solidFill>
              </a:rPr>
              <a:t>Austràlia</a:t>
            </a:r>
            <a:r>
              <a:rPr lang="es-ES" sz="2800" dirty="0" smtClean="0">
                <a:solidFill>
                  <a:srgbClr val="66FFFF"/>
                </a:solidFill>
              </a:rPr>
              <a:t> destaca la gran </a:t>
            </a:r>
            <a:r>
              <a:rPr lang="es-ES" sz="2800" dirty="0" err="1" smtClean="0">
                <a:solidFill>
                  <a:srgbClr val="66FFFF"/>
                </a:solidFill>
              </a:rPr>
              <a:t>serralada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divisòria</a:t>
            </a:r>
            <a:r>
              <a:rPr lang="es-ES" sz="2800" dirty="0" smtClean="0">
                <a:solidFill>
                  <a:srgbClr val="66FFFF"/>
                </a:solidFill>
              </a:rPr>
              <a:t>, a la resta del </a:t>
            </a:r>
            <a:r>
              <a:rPr lang="es-ES" sz="2800" dirty="0" err="1" smtClean="0">
                <a:solidFill>
                  <a:srgbClr val="66FFFF"/>
                </a:solidFill>
              </a:rPr>
              <a:t>territori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hi</a:t>
            </a:r>
            <a:r>
              <a:rPr lang="es-ES" sz="2800" dirty="0" smtClean="0">
                <a:solidFill>
                  <a:srgbClr val="66FFFF"/>
                </a:solidFill>
              </a:rPr>
              <a:t> ha planes i </a:t>
            </a:r>
            <a:r>
              <a:rPr lang="es-ES" sz="2800" dirty="0" err="1" smtClean="0">
                <a:solidFill>
                  <a:srgbClr val="66FFFF"/>
                </a:solidFill>
              </a:rPr>
              <a:t>conques</a:t>
            </a:r>
            <a:r>
              <a:rPr lang="es-ES" sz="2800" dirty="0" smtClean="0">
                <a:solidFill>
                  <a:srgbClr val="66FFFF"/>
                </a:solidFill>
              </a:rPr>
              <a:t>.</a:t>
            </a:r>
          </a:p>
          <a:p>
            <a:r>
              <a:rPr lang="es-ES" sz="2800" dirty="0" err="1" smtClean="0">
                <a:solidFill>
                  <a:srgbClr val="66FFFF"/>
                </a:solidFill>
              </a:rPr>
              <a:t>Els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Alps</a:t>
            </a:r>
            <a:r>
              <a:rPr lang="es-ES" sz="2800" dirty="0" smtClean="0">
                <a:solidFill>
                  <a:srgbClr val="66FFFF"/>
                </a:solidFill>
              </a:rPr>
              <a:t> del sud a Nova Zelanda, </a:t>
            </a:r>
            <a:r>
              <a:rPr lang="es-ES" sz="2800" dirty="0" err="1" smtClean="0">
                <a:solidFill>
                  <a:srgbClr val="66FFFF"/>
                </a:solidFill>
              </a:rPr>
              <a:t>són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muntanyes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joves</a:t>
            </a:r>
            <a:r>
              <a:rPr lang="es-ES" sz="2800" dirty="0" smtClean="0">
                <a:solidFill>
                  <a:srgbClr val="66FFFF"/>
                </a:solidFill>
              </a:rPr>
              <a:t>.</a:t>
            </a:r>
            <a:endParaRPr lang="es-ES" sz="2800" dirty="0">
              <a:solidFill>
                <a:srgbClr val="66FFFF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143240" y="2000240"/>
            <a:ext cx="414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66FFFF"/>
                </a:solidFill>
              </a:rPr>
              <a:t>Són</a:t>
            </a:r>
            <a:r>
              <a:rPr lang="es-ES" dirty="0" smtClean="0">
                <a:solidFill>
                  <a:srgbClr val="66FFFF"/>
                </a:solidFill>
              </a:rPr>
              <a:t> tres </a:t>
            </a:r>
            <a:r>
              <a:rPr lang="es-ES" dirty="0" err="1" smtClean="0">
                <a:solidFill>
                  <a:srgbClr val="66FFFF"/>
                </a:solidFill>
              </a:rPr>
              <a:t>conjunts</a:t>
            </a:r>
            <a:r>
              <a:rPr lang="es-ES" dirty="0" smtClean="0">
                <a:solidFill>
                  <a:srgbClr val="66FFFF"/>
                </a:solidFill>
              </a:rPr>
              <a:t> d’ </a:t>
            </a:r>
            <a:r>
              <a:rPr lang="es-ES" dirty="0" err="1" smtClean="0">
                <a:solidFill>
                  <a:srgbClr val="66FFFF"/>
                </a:solidFill>
              </a:rPr>
              <a:t>illes</a:t>
            </a:r>
            <a:r>
              <a:rPr lang="es-ES" dirty="0" smtClean="0">
                <a:solidFill>
                  <a:srgbClr val="66FFFF"/>
                </a:solidFill>
              </a:rPr>
              <a:t> i </a:t>
            </a:r>
            <a:r>
              <a:rPr lang="es-ES" dirty="0" err="1" smtClean="0">
                <a:solidFill>
                  <a:srgbClr val="66FFFF"/>
                </a:solidFill>
              </a:rPr>
              <a:t>d’arxipèlegs</a:t>
            </a:r>
            <a:r>
              <a:rPr lang="es-ES" dirty="0" smtClean="0">
                <a:solidFill>
                  <a:srgbClr val="66FFFF"/>
                </a:solidFill>
              </a:rPr>
              <a:t> a l’ </a:t>
            </a:r>
            <a:r>
              <a:rPr lang="es-ES" dirty="0" err="1" smtClean="0">
                <a:solidFill>
                  <a:srgbClr val="66FFFF"/>
                </a:solidFill>
              </a:rPr>
              <a:t>oceà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Pacific</a:t>
            </a:r>
            <a:r>
              <a:rPr lang="es-ES" dirty="0" smtClean="0">
                <a:solidFill>
                  <a:srgbClr val="66FFFF"/>
                </a:solidFill>
              </a:rPr>
              <a:t>. La </a:t>
            </a:r>
            <a:r>
              <a:rPr lang="es-ES" dirty="0" err="1" smtClean="0">
                <a:solidFill>
                  <a:srgbClr val="66FFFF"/>
                </a:solidFill>
              </a:rPr>
              <a:t>majoria</a:t>
            </a:r>
            <a:r>
              <a:rPr lang="es-ES" dirty="0" smtClean="0">
                <a:solidFill>
                  <a:srgbClr val="66FFFF"/>
                </a:solidFill>
              </a:rPr>
              <a:t> es van formar per </a:t>
            </a:r>
            <a:r>
              <a:rPr lang="es-ES" dirty="0" err="1" smtClean="0">
                <a:solidFill>
                  <a:srgbClr val="66FFFF"/>
                </a:solidFill>
              </a:rPr>
              <a:t>erupcions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volcànices</a:t>
            </a:r>
            <a:r>
              <a:rPr lang="es-ES" dirty="0" smtClean="0">
                <a:solidFill>
                  <a:srgbClr val="66FFFF"/>
                </a:solidFill>
              </a:rPr>
              <a:t>.</a:t>
            </a:r>
            <a:endParaRPr lang="es-ES" dirty="0">
              <a:solidFill>
                <a:srgbClr val="66FFFF"/>
              </a:solidFill>
            </a:endParaRPr>
          </a:p>
        </p:txBody>
      </p:sp>
      <p:sp>
        <p:nvSpPr>
          <p:cNvPr id="8" name="7 Cerrar llave"/>
          <p:cNvSpPr/>
          <p:nvPr/>
        </p:nvSpPr>
        <p:spPr>
          <a:xfrm>
            <a:off x="2786050" y="2071678"/>
            <a:ext cx="214314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66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ANTÀRTIDA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Està</a:t>
            </a:r>
            <a:r>
              <a:rPr lang="es-ES" dirty="0" smtClean="0"/>
              <a:t> situada al </a:t>
            </a:r>
            <a:r>
              <a:rPr lang="es-ES" dirty="0" err="1" smtClean="0"/>
              <a:t>pol</a:t>
            </a:r>
            <a:r>
              <a:rPr lang="es-ES" dirty="0" smtClean="0"/>
              <a:t> sud i </a:t>
            </a:r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envoltada</a:t>
            </a:r>
            <a:r>
              <a:rPr lang="es-ES" dirty="0" smtClean="0"/>
              <a:t> per </a:t>
            </a:r>
            <a:r>
              <a:rPr lang="es-ES" dirty="0" err="1" smtClean="0"/>
              <a:t>l’oceà</a:t>
            </a:r>
            <a:r>
              <a:rPr lang="es-ES" dirty="0" smtClean="0"/>
              <a:t> Glacial </a:t>
            </a:r>
            <a:r>
              <a:rPr lang="es-ES" dirty="0" err="1" smtClean="0"/>
              <a:t>Antàrtic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4" name="3 Imagen" descr="thRDPJ926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3214686"/>
            <a:ext cx="25908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186766" cy="5768997"/>
          </a:xfrm>
        </p:spPr>
        <p:txBody>
          <a:bodyPr/>
          <a:lstStyle/>
          <a:p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constituïda</a:t>
            </a:r>
            <a:r>
              <a:rPr lang="es-ES" dirty="0" smtClean="0"/>
              <a:t> per una gran </a:t>
            </a:r>
            <a:r>
              <a:rPr lang="es-ES" dirty="0" err="1" smtClean="0"/>
              <a:t>massa</a:t>
            </a:r>
            <a:r>
              <a:rPr lang="es-ES" dirty="0" smtClean="0"/>
              <a:t> de </a:t>
            </a:r>
            <a:r>
              <a:rPr lang="es-ES" dirty="0" err="1" smtClean="0"/>
              <a:t>glaç</a:t>
            </a:r>
            <a:r>
              <a:rPr lang="es-ES" dirty="0" smtClean="0"/>
              <a:t> en la </a:t>
            </a:r>
            <a:r>
              <a:rPr lang="es-ES" dirty="0" err="1" smtClean="0"/>
              <a:t>qual</a:t>
            </a:r>
            <a:r>
              <a:rPr lang="es-ES" dirty="0" smtClean="0"/>
              <a:t> destaca la </a:t>
            </a:r>
            <a:r>
              <a:rPr lang="es-ES" dirty="0" err="1" smtClean="0"/>
              <a:t>serralada</a:t>
            </a:r>
            <a:r>
              <a:rPr lang="es-ES" dirty="0" smtClean="0"/>
              <a:t> </a:t>
            </a:r>
            <a:r>
              <a:rPr lang="es-ES" dirty="0" err="1" smtClean="0"/>
              <a:t>Transantàrtica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altituds</a:t>
            </a:r>
            <a:r>
              <a:rPr lang="es-ES" dirty="0" smtClean="0"/>
              <a:t> </a:t>
            </a:r>
            <a:r>
              <a:rPr lang="es-ES" dirty="0" err="1" smtClean="0"/>
              <a:t>superiors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4.000 metres.</a:t>
            </a:r>
          </a:p>
          <a:p>
            <a:r>
              <a:rPr lang="es-ES" dirty="0" smtClean="0"/>
              <a:t>De </a:t>
            </a:r>
            <a:r>
              <a:rPr lang="es-ES" dirty="0" err="1" smtClean="0"/>
              <a:t>l’enorma</a:t>
            </a:r>
            <a:r>
              <a:rPr lang="es-ES" dirty="0" smtClean="0"/>
              <a:t> </a:t>
            </a:r>
            <a:r>
              <a:rPr lang="es-ES" dirty="0" err="1" smtClean="0"/>
              <a:t>casquet</a:t>
            </a:r>
            <a:r>
              <a:rPr lang="es-ES" dirty="0" smtClean="0"/>
              <a:t> de </a:t>
            </a:r>
            <a:r>
              <a:rPr lang="es-ES" dirty="0" err="1" smtClean="0"/>
              <a:t>glaç</a:t>
            </a:r>
            <a:r>
              <a:rPr lang="es-ES" dirty="0" smtClean="0"/>
              <a:t> </a:t>
            </a:r>
            <a:r>
              <a:rPr lang="es-ES" dirty="0" err="1" smtClean="0"/>
              <a:t>antàrtic</a:t>
            </a:r>
            <a:r>
              <a:rPr lang="es-ES" dirty="0" smtClean="0"/>
              <a:t> es </a:t>
            </a:r>
            <a:r>
              <a:rPr lang="es-ES" dirty="0" err="1" smtClean="0"/>
              <a:t>despren</a:t>
            </a:r>
            <a:r>
              <a:rPr lang="es-ES" dirty="0" smtClean="0"/>
              <a:t> en </a:t>
            </a:r>
            <a:r>
              <a:rPr lang="es-ES" dirty="0" err="1" smtClean="0"/>
              <a:t>grans</a:t>
            </a:r>
            <a:r>
              <a:rPr lang="es-ES" dirty="0" smtClean="0"/>
              <a:t> blocs de </a:t>
            </a:r>
            <a:r>
              <a:rPr lang="es-ES" dirty="0" err="1" smtClean="0"/>
              <a:t>glaç</a:t>
            </a:r>
            <a:r>
              <a:rPr lang="es-ES" dirty="0" smtClean="0"/>
              <a:t> o icebergs que queden </a:t>
            </a:r>
            <a:r>
              <a:rPr lang="es-ES" dirty="0" err="1" smtClean="0"/>
              <a:t>flotant</a:t>
            </a:r>
            <a:r>
              <a:rPr lang="es-ES" dirty="0" smtClean="0"/>
              <a:t> al mar.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ELS CONTINENTS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grans</a:t>
            </a:r>
            <a:r>
              <a:rPr lang="es-ES" dirty="0" smtClean="0"/>
              <a:t> </a:t>
            </a:r>
            <a:r>
              <a:rPr lang="es-ES" dirty="0" err="1" smtClean="0"/>
              <a:t>extensions</a:t>
            </a:r>
            <a:r>
              <a:rPr lang="es-ES" dirty="0" smtClean="0"/>
              <a:t> de </a:t>
            </a:r>
            <a:r>
              <a:rPr lang="es-ES" dirty="0" err="1" smtClean="0"/>
              <a:t>terres</a:t>
            </a:r>
            <a:r>
              <a:rPr lang="es-ES" dirty="0" smtClean="0"/>
              <a:t> que separen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oceans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Hi</a:t>
            </a:r>
            <a:r>
              <a:rPr lang="es-ES" dirty="0" smtClean="0"/>
              <a:t> ha 5 </a:t>
            </a:r>
            <a:r>
              <a:rPr lang="es-ES" dirty="0" err="1" smtClean="0"/>
              <a:t>masses</a:t>
            </a:r>
            <a:r>
              <a:rPr lang="es-ES" dirty="0" smtClean="0"/>
              <a:t> </a:t>
            </a:r>
            <a:r>
              <a:rPr lang="es-ES" dirty="0" err="1" smtClean="0"/>
              <a:t>continentals</a:t>
            </a:r>
            <a:r>
              <a:rPr lang="es-ES" dirty="0" smtClean="0"/>
              <a:t> (</a:t>
            </a:r>
            <a:r>
              <a:rPr lang="es-ES" dirty="0" err="1" smtClean="0"/>
              <a:t>Àfrica</a:t>
            </a:r>
            <a:r>
              <a:rPr lang="es-ES" dirty="0" smtClean="0"/>
              <a:t>, </a:t>
            </a:r>
            <a:r>
              <a:rPr lang="es-ES" dirty="0" err="1" smtClean="0"/>
              <a:t>Amèrica</a:t>
            </a:r>
            <a:r>
              <a:rPr lang="es-ES" dirty="0" smtClean="0"/>
              <a:t>, </a:t>
            </a:r>
            <a:r>
              <a:rPr lang="es-ES" dirty="0" err="1" smtClean="0"/>
              <a:t>Antàrtida</a:t>
            </a:r>
            <a:r>
              <a:rPr lang="es-ES" dirty="0" smtClean="0"/>
              <a:t>, </a:t>
            </a:r>
            <a:r>
              <a:rPr lang="es-ES" dirty="0" err="1" smtClean="0"/>
              <a:t>Euràsia</a:t>
            </a:r>
            <a:r>
              <a:rPr lang="es-ES" dirty="0" smtClean="0"/>
              <a:t> i </a:t>
            </a:r>
            <a:r>
              <a:rPr lang="es-ES" dirty="0" err="1" smtClean="0"/>
              <a:t>Oceania</a:t>
            </a:r>
            <a:r>
              <a:rPr lang="es-ES" dirty="0" smtClean="0"/>
              <a:t>)</a:t>
            </a:r>
          </a:p>
          <a:p>
            <a:r>
              <a:rPr lang="es-ES" dirty="0" smtClean="0"/>
              <a:t>La </a:t>
            </a:r>
            <a:r>
              <a:rPr lang="es-ES" dirty="0" err="1" smtClean="0"/>
              <a:t>terra</a:t>
            </a:r>
            <a:r>
              <a:rPr lang="es-ES" dirty="0" smtClean="0"/>
              <a:t> es </a:t>
            </a:r>
            <a:r>
              <a:rPr lang="es-ES" dirty="0" err="1" smtClean="0"/>
              <a:t>divideix</a:t>
            </a:r>
            <a:r>
              <a:rPr lang="es-ES" dirty="0" smtClean="0"/>
              <a:t> en 6 </a:t>
            </a:r>
            <a:r>
              <a:rPr lang="es-ES" dirty="0" err="1" smtClean="0"/>
              <a:t>continents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 smtClean="0"/>
              <a:t>	- ÀFRICA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- AMÈRICA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- ÀSIA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- EUROPA</a:t>
            </a:r>
          </a:p>
          <a:p>
            <a:pPr>
              <a:buNone/>
            </a:pPr>
            <a:r>
              <a:rPr lang="es-ES" dirty="0" smtClean="0"/>
              <a:t>	- OCEANIA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- ANTÀRTIDA</a:t>
            </a:r>
            <a:endParaRPr lang="es-ES" dirty="0"/>
          </a:p>
        </p:txBody>
      </p:sp>
      <p:pic>
        <p:nvPicPr>
          <p:cNvPr id="4" name="3 Imagen" descr="th34NDITF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3714752"/>
            <a:ext cx="465900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AMÈRICA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S’estèn</a:t>
            </a:r>
            <a:r>
              <a:rPr lang="es-ES" dirty="0" smtClean="0"/>
              <a:t> del </a:t>
            </a:r>
            <a:r>
              <a:rPr lang="es-ES" dirty="0" err="1" smtClean="0"/>
              <a:t>pol</a:t>
            </a:r>
            <a:r>
              <a:rPr lang="es-ES" dirty="0" smtClean="0"/>
              <a:t> </a:t>
            </a:r>
            <a:r>
              <a:rPr lang="es-ES" dirty="0" err="1" smtClean="0"/>
              <a:t>nord</a:t>
            </a:r>
            <a:r>
              <a:rPr lang="es-ES" dirty="0" smtClean="0"/>
              <a:t> </a:t>
            </a:r>
            <a:r>
              <a:rPr lang="es-ES" dirty="0" err="1" smtClean="0"/>
              <a:t>fins</a:t>
            </a:r>
            <a:r>
              <a:rPr lang="es-ES" dirty="0" smtClean="0"/>
              <a:t> el </a:t>
            </a:r>
            <a:r>
              <a:rPr lang="es-ES" dirty="0" err="1" smtClean="0"/>
              <a:t>cercle</a:t>
            </a:r>
            <a:r>
              <a:rPr lang="es-ES" dirty="0" smtClean="0"/>
              <a:t> polar </a:t>
            </a:r>
            <a:r>
              <a:rPr lang="es-ES" dirty="0" err="1" smtClean="0"/>
              <a:t>antàrtic</a:t>
            </a:r>
            <a:r>
              <a:rPr lang="es-ES" dirty="0" smtClean="0"/>
              <a:t> i separa </a:t>
            </a:r>
            <a:r>
              <a:rPr lang="es-ES" dirty="0" err="1" smtClean="0"/>
              <a:t>l’oceà</a:t>
            </a:r>
            <a:r>
              <a:rPr lang="es-ES" dirty="0" smtClean="0"/>
              <a:t> </a:t>
            </a:r>
            <a:r>
              <a:rPr lang="es-ES" dirty="0" err="1" smtClean="0"/>
              <a:t>Atlàntic</a:t>
            </a:r>
            <a:r>
              <a:rPr lang="es-ES" dirty="0" smtClean="0"/>
              <a:t> del </a:t>
            </a:r>
            <a:r>
              <a:rPr lang="es-ES" dirty="0" err="1" smtClean="0"/>
              <a:t>Pacífic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Dividida entre tres </a:t>
            </a:r>
            <a:r>
              <a:rPr lang="es-ES" dirty="0" err="1" smtClean="0"/>
              <a:t>grans</a:t>
            </a:r>
            <a:r>
              <a:rPr lang="es-ES" dirty="0" smtClean="0"/>
              <a:t> </a:t>
            </a:r>
            <a:r>
              <a:rPr lang="es-ES" dirty="0" err="1" smtClean="0"/>
              <a:t>unitats</a:t>
            </a:r>
            <a:r>
              <a:rPr lang="es-ES" dirty="0" smtClean="0"/>
              <a:t>: </a:t>
            </a:r>
            <a:r>
              <a:rPr lang="es-ES" dirty="0" err="1" smtClean="0"/>
              <a:t>Amèrica</a:t>
            </a:r>
            <a:r>
              <a:rPr lang="es-ES" dirty="0" smtClean="0"/>
              <a:t> del </a:t>
            </a:r>
            <a:r>
              <a:rPr lang="es-ES" dirty="0" err="1" smtClean="0"/>
              <a:t>nord</a:t>
            </a:r>
            <a:r>
              <a:rPr lang="es-ES" dirty="0" smtClean="0"/>
              <a:t>, </a:t>
            </a:r>
            <a:r>
              <a:rPr lang="es-ES" dirty="0" err="1" smtClean="0"/>
              <a:t>Amèrica</a:t>
            </a:r>
            <a:r>
              <a:rPr lang="es-ES" dirty="0" smtClean="0"/>
              <a:t> del sud i l’ </a:t>
            </a:r>
            <a:r>
              <a:rPr lang="es-ES" dirty="0" err="1" smtClean="0"/>
              <a:t>istme</a:t>
            </a:r>
            <a:r>
              <a:rPr lang="es-ES" dirty="0" smtClean="0"/>
              <a:t> </a:t>
            </a:r>
            <a:r>
              <a:rPr lang="es-ES" dirty="0" err="1" smtClean="0"/>
              <a:t>d’Amèrica</a:t>
            </a:r>
            <a:r>
              <a:rPr lang="es-ES" dirty="0" smtClean="0"/>
              <a:t> central i les </a:t>
            </a:r>
            <a:r>
              <a:rPr lang="es-ES" dirty="0" err="1" smtClean="0"/>
              <a:t>arxipèlegs</a:t>
            </a:r>
            <a:r>
              <a:rPr lang="es-ES" dirty="0" smtClean="0"/>
              <a:t> que </a:t>
            </a:r>
            <a:r>
              <a:rPr lang="es-ES" dirty="0" err="1" smtClean="0"/>
              <a:t>constitueixen</a:t>
            </a:r>
            <a:r>
              <a:rPr lang="es-ES" dirty="0" smtClean="0"/>
              <a:t> les </a:t>
            </a:r>
            <a:r>
              <a:rPr lang="es-ES" dirty="0" err="1" smtClean="0"/>
              <a:t>antilles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4" name="3 Imagen" descr="th80897XU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4214818"/>
            <a:ext cx="2000264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66FFFF"/>
                </a:solidFill>
              </a:rPr>
              <a:t>ELS SISTEMES MUNTANYOSOS</a:t>
            </a:r>
            <a:endParaRPr lang="es-ES" b="1" dirty="0">
              <a:solidFill>
                <a:srgbClr val="66FFFF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>
                <a:solidFill>
                  <a:srgbClr val="66FFFF"/>
                </a:solidFill>
              </a:rPr>
              <a:t>Els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sistemes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muntanyosos</a:t>
            </a:r>
            <a:r>
              <a:rPr lang="es-ES" sz="2800" dirty="0" smtClean="0">
                <a:solidFill>
                  <a:srgbClr val="66FFFF"/>
                </a:solidFill>
              </a:rPr>
              <a:t> del </a:t>
            </a:r>
            <a:r>
              <a:rPr lang="es-ES" sz="2800" dirty="0" err="1" smtClean="0">
                <a:solidFill>
                  <a:srgbClr val="66FFFF"/>
                </a:solidFill>
              </a:rPr>
              <a:t>continent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Americà</a:t>
            </a:r>
            <a:r>
              <a:rPr lang="es-ES" sz="2800" dirty="0" smtClean="0">
                <a:solidFill>
                  <a:srgbClr val="66FFFF"/>
                </a:solidFill>
              </a:rPr>
              <a:t> es </a:t>
            </a:r>
            <a:r>
              <a:rPr lang="es-ES" sz="2800" dirty="0" err="1" smtClean="0">
                <a:solidFill>
                  <a:srgbClr val="66FFFF"/>
                </a:solidFill>
              </a:rPr>
              <a:t>disposen</a:t>
            </a:r>
            <a:r>
              <a:rPr lang="es-ES" sz="2800" dirty="0" smtClean="0">
                <a:solidFill>
                  <a:srgbClr val="66FFFF"/>
                </a:solidFill>
              </a:rPr>
              <a:t> de </a:t>
            </a:r>
            <a:r>
              <a:rPr lang="es-ES" sz="2800" dirty="0" err="1" smtClean="0">
                <a:solidFill>
                  <a:srgbClr val="66FFFF"/>
                </a:solidFill>
              </a:rPr>
              <a:t>nord</a:t>
            </a:r>
            <a:r>
              <a:rPr lang="es-ES" sz="2800" dirty="0" smtClean="0">
                <a:solidFill>
                  <a:srgbClr val="66FFFF"/>
                </a:solidFill>
              </a:rPr>
              <a:t> a sud </a:t>
            </a:r>
            <a:r>
              <a:rPr lang="es-ES" sz="2800" dirty="0" err="1" smtClean="0">
                <a:solidFill>
                  <a:srgbClr val="66FFFF"/>
                </a:solidFill>
              </a:rPr>
              <a:t>pal·lelament</a:t>
            </a:r>
            <a:r>
              <a:rPr lang="es-ES" sz="2800" dirty="0" smtClean="0">
                <a:solidFill>
                  <a:srgbClr val="66FFFF"/>
                </a:solidFill>
              </a:rPr>
              <a:t> a la costa del </a:t>
            </a:r>
            <a:r>
              <a:rPr lang="es-ES" sz="2800" dirty="0" err="1" smtClean="0">
                <a:solidFill>
                  <a:srgbClr val="66FFFF"/>
                </a:solidFill>
              </a:rPr>
              <a:t>Pacífic</a:t>
            </a:r>
            <a:r>
              <a:rPr lang="es-ES" sz="2800" dirty="0" smtClean="0">
                <a:solidFill>
                  <a:srgbClr val="66FFFF"/>
                </a:solidFill>
              </a:rPr>
              <a:t>.</a:t>
            </a:r>
          </a:p>
          <a:p>
            <a:r>
              <a:rPr lang="es-ES" sz="2800" dirty="0" smtClean="0">
                <a:solidFill>
                  <a:srgbClr val="66FFFF"/>
                </a:solidFill>
              </a:rPr>
              <a:t>Les </a:t>
            </a:r>
            <a:r>
              <a:rPr lang="es-ES" sz="2800" dirty="0" err="1" smtClean="0">
                <a:solidFill>
                  <a:srgbClr val="66FFFF"/>
                </a:solidFill>
              </a:rPr>
              <a:t>serralades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més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importants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són</a:t>
            </a:r>
            <a:r>
              <a:rPr lang="es-ES" sz="2800" dirty="0" smtClean="0">
                <a:solidFill>
                  <a:srgbClr val="66FFFF"/>
                </a:solidFill>
              </a:rPr>
              <a:t>: les </a:t>
            </a:r>
            <a:r>
              <a:rPr lang="es-ES" sz="2800" dirty="0" err="1" smtClean="0">
                <a:solidFill>
                  <a:srgbClr val="66FFFF"/>
                </a:solidFill>
              </a:rPr>
              <a:t>Muntanyes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Rocaloses</a:t>
            </a:r>
            <a:r>
              <a:rPr lang="es-ES" sz="2800" dirty="0" smtClean="0">
                <a:solidFill>
                  <a:srgbClr val="66FFFF"/>
                </a:solidFill>
              </a:rPr>
              <a:t>, la Sierra madre occidental i la Sierra </a:t>
            </a:r>
            <a:r>
              <a:rPr lang="es-ES" sz="2800" dirty="0" err="1" smtClean="0">
                <a:solidFill>
                  <a:srgbClr val="66FFFF"/>
                </a:solidFill>
              </a:rPr>
              <a:t>dels</a:t>
            </a:r>
            <a:r>
              <a:rPr lang="es-ES" sz="2800" dirty="0" smtClean="0">
                <a:solidFill>
                  <a:srgbClr val="66FFFF"/>
                </a:solidFill>
              </a:rPr>
              <a:t> Andes. </a:t>
            </a:r>
          </a:p>
          <a:p>
            <a:r>
              <a:rPr lang="es-ES" sz="2800" dirty="0" smtClean="0">
                <a:solidFill>
                  <a:srgbClr val="66FFFF"/>
                </a:solidFill>
              </a:rPr>
              <a:t>Entre </a:t>
            </a:r>
            <a:r>
              <a:rPr lang="es-ES" sz="2800" dirty="0" err="1" smtClean="0">
                <a:solidFill>
                  <a:srgbClr val="66FFFF"/>
                </a:solidFill>
              </a:rPr>
              <a:t>aquestes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serralades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hi</a:t>
            </a:r>
            <a:r>
              <a:rPr lang="es-ES" sz="2800" dirty="0" smtClean="0">
                <a:solidFill>
                  <a:srgbClr val="66FFFF"/>
                </a:solidFill>
              </a:rPr>
              <a:t> ha </a:t>
            </a:r>
            <a:r>
              <a:rPr lang="es-ES" sz="2800" b="1" dirty="0" err="1" smtClean="0">
                <a:solidFill>
                  <a:srgbClr val="66FFFF"/>
                </a:solidFill>
              </a:rPr>
              <a:t>altiplans</a:t>
            </a:r>
            <a:r>
              <a:rPr lang="es-ES" sz="2800" b="1" dirty="0" smtClean="0">
                <a:solidFill>
                  <a:srgbClr val="66FFFF"/>
                </a:solidFill>
              </a:rPr>
              <a:t> </a:t>
            </a:r>
            <a:r>
              <a:rPr lang="es-ES" sz="2800" dirty="0" err="1" smtClean="0">
                <a:solidFill>
                  <a:srgbClr val="66FFFF"/>
                </a:solidFill>
              </a:rPr>
              <a:t>elevats</a:t>
            </a:r>
            <a:r>
              <a:rPr lang="es-ES" sz="2800" dirty="0" smtClean="0">
                <a:solidFill>
                  <a:srgbClr val="66FFFF"/>
                </a:solidFill>
              </a:rPr>
              <a:t> i </a:t>
            </a:r>
            <a:r>
              <a:rPr lang="es-ES" sz="2800" dirty="0" err="1" smtClean="0">
                <a:solidFill>
                  <a:srgbClr val="66FFFF"/>
                </a:solidFill>
              </a:rPr>
              <a:t>molts</a:t>
            </a:r>
            <a:r>
              <a:rPr lang="es-ES" sz="2800" dirty="0" smtClean="0">
                <a:solidFill>
                  <a:srgbClr val="66FFFF"/>
                </a:solidFill>
              </a:rPr>
              <a:t> </a:t>
            </a:r>
            <a:r>
              <a:rPr lang="es-ES" sz="2800" b="1" dirty="0" err="1" smtClean="0">
                <a:solidFill>
                  <a:srgbClr val="66FFFF"/>
                </a:solidFill>
              </a:rPr>
              <a:t>volcans</a:t>
            </a:r>
            <a:r>
              <a:rPr lang="es-ES" sz="2800" dirty="0" smtClean="0">
                <a:solidFill>
                  <a:srgbClr val="66FFFF"/>
                </a:solidFill>
              </a:rPr>
              <a:t>.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66FFFF"/>
                </a:solidFill>
              </a:rPr>
              <a:t>PLANES D’ AL·LUVIÓ</a:t>
            </a:r>
            <a:endParaRPr lang="es-ES" b="1" dirty="0">
              <a:solidFill>
                <a:srgbClr val="66FFFF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66FFFF"/>
                </a:solidFill>
              </a:rPr>
              <a:t>A la </a:t>
            </a:r>
            <a:r>
              <a:rPr lang="es-ES" dirty="0" err="1" smtClean="0">
                <a:solidFill>
                  <a:srgbClr val="66FFFF"/>
                </a:solidFill>
              </a:rPr>
              <a:t>part</a:t>
            </a:r>
            <a:r>
              <a:rPr lang="es-ES" dirty="0" smtClean="0">
                <a:solidFill>
                  <a:srgbClr val="66FFFF"/>
                </a:solidFill>
              </a:rPr>
              <a:t> central del </a:t>
            </a:r>
            <a:r>
              <a:rPr lang="es-ES" dirty="0" err="1" smtClean="0">
                <a:solidFill>
                  <a:srgbClr val="66FFFF"/>
                </a:solidFill>
              </a:rPr>
              <a:t>continent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hi</a:t>
            </a:r>
            <a:r>
              <a:rPr lang="es-ES" dirty="0" smtClean="0">
                <a:solidFill>
                  <a:srgbClr val="66FFFF"/>
                </a:solidFill>
              </a:rPr>
              <a:t> ha planes d’ </a:t>
            </a:r>
            <a:r>
              <a:rPr lang="es-ES" dirty="0" err="1" smtClean="0">
                <a:solidFill>
                  <a:srgbClr val="66FFFF"/>
                </a:solidFill>
              </a:rPr>
              <a:t>al·luvió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molt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grans</a:t>
            </a:r>
            <a:r>
              <a:rPr lang="es-ES" dirty="0" smtClean="0">
                <a:solidFill>
                  <a:srgbClr val="66FFFF"/>
                </a:solidFill>
              </a:rPr>
              <a:t> per </a:t>
            </a:r>
            <a:r>
              <a:rPr lang="es-ES" dirty="0" err="1" smtClean="0">
                <a:solidFill>
                  <a:srgbClr val="66FFFF"/>
                </a:solidFill>
              </a:rPr>
              <a:t>on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flueixenrius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importants</a:t>
            </a:r>
            <a:r>
              <a:rPr lang="es-ES" dirty="0" smtClean="0">
                <a:solidFill>
                  <a:srgbClr val="66FFFF"/>
                </a:solidFill>
              </a:rPr>
              <a:t>, </a:t>
            </a:r>
            <a:r>
              <a:rPr lang="es-ES" dirty="0" err="1" smtClean="0">
                <a:solidFill>
                  <a:srgbClr val="66FFFF"/>
                </a:solidFill>
              </a:rPr>
              <a:t>com</a:t>
            </a:r>
            <a:r>
              <a:rPr lang="es-ES" dirty="0" smtClean="0">
                <a:solidFill>
                  <a:srgbClr val="66FFFF"/>
                </a:solidFill>
              </a:rPr>
              <a:t> el </a:t>
            </a:r>
            <a:r>
              <a:rPr lang="es-ES" dirty="0" err="1" smtClean="0">
                <a:solidFill>
                  <a:srgbClr val="66FFFF"/>
                </a:solidFill>
              </a:rPr>
              <a:t>Mississípi-Misssouri</a:t>
            </a:r>
            <a:r>
              <a:rPr lang="es-ES" dirty="0" smtClean="0">
                <a:solidFill>
                  <a:srgbClr val="66FFFF"/>
                </a:solidFill>
              </a:rPr>
              <a:t>, l’ </a:t>
            </a:r>
            <a:r>
              <a:rPr lang="es-ES" dirty="0" err="1" smtClean="0">
                <a:solidFill>
                  <a:srgbClr val="66FFFF"/>
                </a:solidFill>
              </a:rPr>
              <a:t>Amazones</a:t>
            </a:r>
            <a:r>
              <a:rPr lang="es-ES" dirty="0" smtClean="0">
                <a:solidFill>
                  <a:srgbClr val="66FFFF"/>
                </a:solidFill>
              </a:rPr>
              <a:t>, l’ </a:t>
            </a:r>
            <a:r>
              <a:rPr lang="es-ES" dirty="0" err="1" smtClean="0">
                <a:solidFill>
                  <a:srgbClr val="66FFFF"/>
                </a:solidFill>
              </a:rPr>
              <a:t>Ornico</a:t>
            </a:r>
            <a:r>
              <a:rPr lang="es-ES" dirty="0" smtClean="0">
                <a:solidFill>
                  <a:srgbClr val="66FFFF"/>
                </a:solidFill>
              </a:rPr>
              <a:t> i el </a:t>
            </a:r>
            <a:r>
              <a:rPr lang="es-ES" dirty="0" err="1" smtClean="0">
                <a:solidFill>
                  <a:srgbClr val="66FFFF"/>
                </a:solidFill>
              </a:rPr>
              <a:t>Panamà-Paraguai</a:t>
            </a:r>
            <a:r>
              <a:rPr lang="es-ES" dirty="0" smtClean="0">
                <a:solidFill>
                  <a:srgbClr val="66FFFF"/>
                </a:solidFill>
              </a:rPr>
              <a:t>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4" name="3 Imagen" descr="400px-Retroceso_Glaciar_Lm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3714752"/>
            <a:ext cx="4071966" cy="1974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ÀFRICA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dirty="0" err="1" smtClean="0"/>
              <a:t>continent</a:t>
            </a:r>
            <a:r>
              <a:rPr lang="es-ES" dirty="0" smtClean="0"/>
              <a:t> es </a:t>
            </a:r>
            <a:r>
              <a:rPr lang="es-ES" dirty="0" err="1" smtClean="0"/>
              <a:t>massís</a:t>
            </a:r>
            <a:r>
              <a:rPr lang="es-ES" dirty="0" smtClean="0"/>
              <a:t> i uniforme, </a:t>
            </a:r>
            <a:r>
              <a:rPr lang="es-ES" dirty="0" err="1" smtClean="0"/>
              <a:t>predomínen</a:t>
            </a:r>
            <a:r>
              <a:rPr lang="es-ES" dirty="0" smtClean="0"/>
              <a:t> </a:t>
            </a:r>
            <a:r>
              <a:rPr lang="es-ES" dirty="0" err="1" smtClean="0"/>
              <a:t>nombrosos</a:t>
            </a:r>
            <a:r>
              <a:rPr lang="es-ES" dirty="0" smtClean="0"/>
              <a:t> </a:t>
            </a:r>
            <a:r>
              <a:rPr lang="es-ES" dirty="0" err="1" smtClean="0"/>
              <a:t>altiplans</a:t>
            </a:r>
            <a:r>
              <a:rPr lang="es-ES" dirty="0" smtClean="0"/>
              <a:t> i </a:t>
            </a:r>
            <a:r>
              <a:rPr lang="es-ES" dirty="0" err="1" smtClean="0"/>
              <a:t>cubetes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El </a:t>
            </a:r>
            <a:r>
              <a:rPr lang="es-ES" dirty="0" err="1" smtClean="0"/>
              <a:t>continent</a:t>
            </a:r>
            <a:r>
              <a:rPr lang="es-ES" dirty="0" smtClean="0"/>
              <a:t> té </a:t>
            </a:r>
            <a:r>
              <a:rPr lang="es-ES" dirty="0" err="1" smtClean="0"/>
              <a:t>roques</a:t>
            </a:r>
            <a:r>
              <a:rPr lang="es-ES" dirty="0" smtClean="0"/>
              <a:t> </a:t>
            </a:r>
            <a:r>
              <a:rPr lang="es-ES" dirty="0" err="1" smtClean="0"/>
              <a:t>antiques</a:t>
            </a:r>
            <a:r>
              <a:rPr lang="es-ES" dirty="0" smtClean="0"/>
              <a:t> i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gastades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pic>
        <p:nvPicPr>
          <p:cNvPr id="4" name="3 Imagen" descr="thBZPKYDL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3571876"/>
            <a:ext cx="3002064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66FFFF"/>
                </a:solidFill>
              </a:rPr>
              <a:t>TRETS IMPORTANTS</a:t>
            </a:r>
            <a:endParaRPr lang="es-ES" b="1" dirty="0">
              <a:solidFill>
                <a:srgbClr val="66FFFF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66FFFF"/>
                </a:solidFill>
              </a:rPr>
              <a:t>Hi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trobem</a:t>
            </a:r>
            <a:r>
              <a:rPr lang="es-ES" dirty="0" smtClean="0">
                <a:solidFill>
                  <a:srgbClr val="66FFFF"/>
                </a:solidFill>
              </a:rPr>
              <a:t> la </a:t>
            </a:r>
            <a:r>
              <a:rPr lang="es-ES" dirty="0" err="1" smtClean="0">
                <a:solidFill>
                  <a:srgbClr val="66FFFF"/>
                </a:solidFill>
              </a:rPr>
              <a:t>serralada</a:t>
            </a:r>
            <a:r>
              <a:rPr lang="es-ES" dirty="0" smtClean="0">
                <a:solidFill>
                  <a:srgbClr val="66FFFF"/>
                </a:solidFill>
              </a:rPr>
              <a:t> de </a:t>
            </a:r>
            <a:r>
              <a:rPr lang="es-ES" dirty="0" err="1" smtClean="0">
                <a:solidFill>
                  <a:srgbClr val="66FFFF"/>
                </a:solidFill>
              </a:rPr>
              <a:t>l’Atles</a:t>
            </a:r>
            <a:r>
              <a:rPr lang="es-ES" dirty="0" smtClean="0">
                <a:solidFill>
                  <a:srgbClr val="66FFFF"/>
                </a:solidFill>
              </a:rPr>
              <a:t>, </a:t>
            </a:r>
            <a:r>
              <a:rPr lang="es-ES" dirty="0" err="1" smtClean="0">
                <a:solidFill>
                  <a:srgbClr val="66FFFF"/>
                </a:solidFill>
              </a:rPr>
              <a:t>trobem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massissos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importants</a:t>
            </a:r>
            <a:r>
              <a:rPr lang="es-ES" dirty="0" smtClean="0">
                <a:solidFill>
                  <a:srgbClr val="66FFFF"/>
                </a:solidFill>
              </a:rPr>
              <a:t> que </a:t>
            </a:r>
            <a:r>
              <a:rPr lang="es-ES" dirty="0" err="1" smtClean="0">
                <a:solidFill>
                  <a:srgbClr val="66FFFF"/>
                </a:solidFill>
              </a:rPr>
              <a:t>sobresurten</a:t>
            </a:r>
            <a:r>
              <a:rPr lang="es-ES" dirty="0" smtClean="0">
                <a:solidFill>
                  <a:srgbClr val="66FFFF"/>
                </a:solidFill>
              </a:rPr>
              <a:t> entre </a:t>
            </a:r>
            <a:r>
              <a:rPr lang="es-ES" dirty="0" err="1" smtClean="0">
                <a:solidFill>
                  <a:srgbClr val="66FFFF"/>
                </a:solidFill>
              </a:rPr>
              <a:t>els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altiplans</a:t>
            </a:r>
            <a:r>
              <a:rPr lang="es-ES" dirty="0" smtClean="0">
                <a:solidFill>
                  <a:srgbClr val="66FFFF"/>
                </a:solidFill>
              </a:rPr>
              <a:t>, </a:t>
            </a:r>
            <a:r>
              <a:rPr lang="es-ES" dirty="0" err="1" smtClean="0">
                <a:solidFill>
                  <a:srgbClr val="66FFFF"/>
                </a:solidFill>
              </a:rPr>
              <a:t>com</a:t>
            </a:r>
            <a:r>
              <a:rPr lang="es-ES" dirty="0" smtClean="0">
                <a:solidFill>
                  <a:srgbClr val="66FFFF"/>
                </a:solidFill>
              </a:rPr>
              <a:t> el </a:t>
            </a:r>
            <a:r>
              <a:rPr lang="es-ES" dirty="0" err="1" smtClean="0">
                <a:solidFill>
                  <a:srgbClr val="66FFFF"/>
                </a:solidFill>
              </a:rPr>
              <a:t>d’Ahaggar</a:t>
            </a:r>
            <a:r>
              <a:rPr lang="es-ES" dirty="0" smtClean="0">
                <a:solidFill>
                  <a:srgbClr val="66FFFF"/>
                </a:solidFill>
              </a:rPr>
              <a:t>, </a:t>
            </a:r>
            <a:r>
              <a:rPr lang="es-ES" dirty="0" err="1" smtClean="0">
                <a:solidFill>
                  <a:srgbClr val="66FFFF"/>
                </a:solidFill>
              </a:rPr>
              <a:t>Tibet</a:t>
            </a:r>
            <a:r>
              <a:rPr lang="es-ES" dirty="0" smtClean="0">
                <a:solidFill>
                  <a:srgbClr val="66FFFF"/>
                </a:solidFill>
              </a:rPr>
              <a:t>, </a:t>
            </a:r>
            <a:r>
              <a:rPr lang="es-ES" dirty="0" err="1" smtClean="0">
                <a:solidFill>
                  <a:srgbClr val="66FFFF"/>
                </a:solidFill>
              </a:rPr>
              <a:t>Sàhara</a:t>
            </a:r>
            <a:r>
              <a:rPr lang="es-ES" dirty="0" smtClean="0">
                <a:solidFill>
                  <a:srgbClr val="66FFFF"/>
                </a:solidFill>
              </a:rPr>
              <a:t>.</a:t>
            </a:r>
          </a:p>
          <a:p>
            <a:r>
              <a:rPr lang="es-ES" dirty="0" err="1" smtClean="0">
                <a:solidFill>
                  <a:srgbClr val="66FFFF"/>
                </a:solidFill>
              </a:rPr>
              <a:t>Hi</a:t>
            </a:r>
            <a:r>
              <a:rPr lang="es-ES" dirty="0" smtClean="0">
                <a:solidFill>
                  <a:srgbClr val="66FFFF"/>
                </a:solidFill>
              </a:rPr>
              <a:t> ha un </a:t>
            </a:r>
            <a:r>
              <a:rPr lang="es-ES" dirty="0" err="1" smtClean="0">
                <a:solidFill>
                  <a:srgbClr val="66FFFF"/>
                </a:solidFill>
              </a:rPr>
              <a:t>conjunt</a:t>
            </a:r>
            <a:r>
              <a:rPr lang="es-ES" dirty="0" smtClean="0">
                <a:solidFill>
                  <a:srgbClr val="66FFFF"/>
                </a:solidFill>
              </a:rPr>
              <a:t> de blocs </a:t>
            </a:r>
            <a:r>
              <a:rPr lang="es-ES" dirty="0" err="1" smtClean="0">
                <a:solidFill>
                  <a:srgbClr val="66FFFF"/>
                </a:solidFill>
              </a:rPr>
              <a:t>aixecats</a:t>
            </a:r>
            <a:r>
              <a:rPr lang="es-ES" dirty="0" smtClean="0">
                <a:solidFill>
                  <a:srgbClr val="66FFFF"/>
                </a:solidFill>
              </a:rPr>
              <a:t> (</a:t>
            </a:r>
            <a:r>
              <a:rPr lang="es-ES" dirty="0" err="1" smtClean="0">
                <a:solidFill>
                  <a:srgbClr val="66FFFF"/>
                </a:solidFill>
              </a:rPr>
              <a:t>massis</a:t>
            </a:r>
            <a:r>
              <a:rPr lang="es-ES" dirty="0" smtClean="0">
                <a:solidFill>
                  <a:srgbClr val="66FFFF"/>
                </a:solidFill>
              </a:rPr>
              <a:t> de </a:t>
            </a:r>
            <a:r>
              <a:rPr lang="es-ES" dirty="0" err="1" smtClean="0">
                <a:solidFill>
                  <a:srgbClr val="66FFFF"/>
                </a:solidFill>
              </a:rPr>
              <a:t>Ruwenzon</a:t>
            </a:r>
            <a:r>
              <a:rPr lang="es-ES" dirty="0" smtClean="0">
                <a:solidFill>
                  <a:srgbClr val="66FFFF"/>
                </a:solidFill>
              </a:rPr>
              <a:t>)</a:t>
            </a:r>
          </a:p>
          <a:p>
            <a:r>
              <a:rPr lang="es-ES" dirty="0" err="1" smtClean="0">
                <a:solidFill>
                  <a:srgbClr val="66FFFF"/>
                </a:solidFill>
              </a:rPr>
              <a:t>Aquests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útims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estan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ocupats</a:t>
            </a:r>
            <a:r>
              <a:rPr lang="es-ES" dirty="0" smtClean="0">
                <a:solidFill>
                  <a:srgbClr val="66FFFF"/>
                </a:solidFill>
              </a:rPr>
              <a:t> per </a:t>
            </a:r>
            <a:r>
              <a:rPr lang="es-ES" dirty="0" err="1" smtClean="0">
                <a:solidFill>
                  <a:srgbClr val="66FFFF"/>
                </a:solidFill>
              </a:rPr>
              <a:t>llacs</a:t>
            </a:r>
            <a:r>
              <a:rPr lang="es-ES" dirty="0" smtClean="0">
                <a:solidFill>
                  <a:srgbClr val="66FFFF"/>
                </a:solidFill>
              </a:rPr>
              <a:t> i per </a:t>
            </a:r>
            <a:r>
              <a:rPr lang="es-ES" dirty="0" err="1" smtClean="0">
                <a:solidFill>
                  <a:srgbClr val="66FFFF"/>
                </a:solidFill>
              </a:rPr>
              <a:t>mars</a:t>
            </a:r>
            <a:r>
              <a:rPr lang="es-ES" dirty="0" smtClean="0">
                <a:solidFill>
                  <a:srgbClr val="66FFFF"/>
                </a:solidFill>
              </a:rPr>
              <a:t>.</a:t>
            </a:r>
          </a:p>
          <a:p>
            <a:r>
              <a:rPr lang="es-ES" dirty="0" smtClean="0">
                <a:solidFill>
                  <a:srgbClr val="66FFFF"/>
                </a:solidFill>
              </a:rPr>
              <a:t>L’ illa </a:t>
            </a:r>
            <a:r>
              <a:rPr lang="es-ES" dirty="0" err="1" smtClean="0">
                <a:solidFill>
                  <a:srgbClr val="66FFFF"/>
                </a:solidFill>
              </a:rPr>
              <a:t>més</a:t>
            </a:r>
            <a:r>
              <a:rPr lang="es-ES" dirty="0" smtClean="0">
                <a:solidFill>
                  <a:srgbClr val="66FFFF"/>
                </a:solidFill>
              </a:rPr>
              <a:t> gran </a:t>
            </a:r>
            <a:r>
              <a:rPr lang="es-ES" dirty="0" err="1" smtClean="0">
                <a:solidFill>
                  <a:srgbClr val="66FFFF"/>
                </a:solidFill>
              </a:rPr>
              <a:t>d’Àfrica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és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madagascar</a:t>
            </a:r>
            <a:r>
              <a:rPr lang="es-ES" dirty="0" smtClean="0">
                <a:solidFill>
                  <a:srgbClr val="66FF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ÀSIA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una gran </a:t>
            </a:r>
            <a:r>
              <a:rPr lang="es-ES" dirty="0" err="1" smtClean="0"/>
              <a:t>massa</a:t>
            </a:r>
            <a:r>
              <a:rPr lang="es-ES" dirty="0" smtClean="0"/>
              <a:t> de </a:t>
            </a:r>
            <a:r>
              <a:rPr lang="es-ES" dirty="0" err="1" smtClean="0"/>
              <a:t>terra</a:t>
            </a:r>
            <a:r>
              <a:rPr lang="es-ES" dirty="0" smtClean="0"/>
              <a:t> situada a la </a:t>
            </a:r>
            <a:r>
              <a:rPr lang="es-ES" dirty="0" err="1" smtClean="0"/>
              <a:t>part</a:t>
            </a:r>
            <a:r>
              <a:rPr lang="es-ES" dirty="0" smtClean="0"/>
              <a:t> oriental </a:t>
            </a:r>
            <a:r>
              <a:rPr lang="es-ES" dirty="0" err="1" smtClean="0"/>
              <a:t>d’Euràsia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pic>
        <p:nvPicPr>
          <p:cNvPr id="4" name="3 Imagen" descr="thPDXJ0PL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3000371"/>
            <a:ext cx="4429156" cy="3543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/>
          <a:lstStyle/>
          <a:p>
            <a:r>
              <a:rPr lang="es-ES" dirty="0" err="1" smtClean="0">
                <a:solidFill>
                  <a:srgbClr val="66FFFF"/>
                </a:solidFill>
              </a:rPr>
              <a:t>Hi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podem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distingir</a:t>
            </a:r>
            <a:r>
              <a:rPr lang="es-ES" dirty="0" smtClean="0">
                <a:solidFill>
                  <a:srgbClr val="66FFFF"/>
                </a:solidFill>
              </a:rPr>
              <a:t> cinc </a:t>
            </a:r>
            <a:r>
              <a:rPr lang="es-ES" dirty="0" err="1" smtClean="0">
                <a:solidFill>
                  <a:srgbClr val="66FFFF"/>
                </a:solidFill>
              </a:rPr>
              <a:t>parts</a:t>
            </a:r>
            <a:r>
              <a:rPr lang="es-ES" dirty="0" smtClean="0">
                <a:solidFill>
                  <a:srgbClr val="66FFFF"/>
                </a:solidFill>
              </a:rPr>
              <a:t>:</a:t>
            </a:r>
          </a:p>
          <a:p>
            <a:pPr>
              <a:buNone/>
            </a:pPr>
            <a:r>
              <a:rPr lang="es-ES" dirty="0" smtClean="0">
                <a:solidFill>
                  <a:srgbClr val="66FFFF"/>
                </a:solidFill>
              </a:rPr>
              <a:t>	</a:t>
            </a:r>
            <a:r>
              <a:rPr lang="es-ES" dirty="0" smtClean="0">
                <a:solidFill>
                  <a:srgbClr val="66FFFF"/>
                </a:solidFill>
              </a:rPr>
              <a:t>- </a:t>
            </a:r>
            <a:r>
              <a:rPr lang="es-ES" dirty="0" err="1" smtClean="0">
                <a:solidFill>
                  <a:srgbClr val="66FFFF"/>
                </a:solidFill>
              </a:rPr>
              <a:t>Extenses</a:t>
            </a:r>
            <a:r>
              <a:rPr lang="es-ES" dirty="0" smtClean="0">
                <a:solidFill>
                  <a:srgbClr val="66FFFF"/>
                </a:solidFill>
              </a:rPr>
              <a:t> planes</a:t>
            </a:r>
          </a:p>
          <a:p>
            <a:pPr>
              <a:buNone/>
            </a:pPr>
            <a:r>
              <a:rPr lang="es-ES" dirty="0" smtClean="0">
                <a:solidFill>
                  <a:srgbClr val="66FFFF"/>
                </a:solidFill>
              </a:rPr>
              <a:t>	</a:t>
            </a:r>
            <a:r>
              <a:rPr lang="es-ES" dirty="0" smtClean="0">
                <a:solidFill>
                  <a:srgbClr val="66FFFF"/>
                </a:solidFill>
              </a:rPr>
              <a:t>- </a:t>
            </a:r>
            <a:r>
              <a:rPr lang="es-ES" dirty="0" err="1" smtClean="0">
                <a:solidFill>
                  <a:srgbClr val="66FFFF"/>
                </a:solidFill>
              </a:rPr>
              <a:t>Altiplans</a:t>
            </a:r>
            <a:endParaRPr lang="es-ES" dirty="0" smtClean="0">
              <a:solidFill>
                <a:srgbClr val="66FFFF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66FFFF"/>
                </a:solidFill>
              </a:rPr>
              <a:t>	</a:t>
            </a:r>
            <a:r>
              <a:rPr lang="es-ES" dirty="0" smtClean="0">
                <a:solidFill>
                  <a:srgbClr val="66FFFF"/>
                </a:solidFill>
              </a:rPr>
              <a:t>- </a:t>
            </a:r>
            <a:r>
              <a:rPr lang="es-ES" dirty="0" err="1" smtClean="0">
                <a:solidFill>
                  <a:srgbClr val="66FFFF"/>
                </a:solidFill>
              </a:rPr>
              <a:t>Serralades</a:t>
            </a:r>
            <a:endParaRPr lang="es-ES" dirty="0" smtClean="0">
              <a:solidFill>
                <a:srgbClr val="66FFFF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66FFFF"/>
                </a:solidFill>
              </a:rPr>
              <a:t>	</a:t>
            </a:r>
            <a:r>
              <a:rPr lang="es-ES" dirty="0" smtClean="0">
                <a:solidFill>
                  <a:srgbClr val="66FFFF"/>
                </a:solidFill>
              </a:rPr>
              <a:t>- </a:t>
            </a:r>
            <a:r>
              <a:rPr lang="es-ES" dirty="0" err="1" smtClean="0">
                <a:solidFill>
                  <a:srgbClr val="66FFFF"/>
                </a:solidFill>
              </a:rPr>
              <a:t>Extenses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r>
              <a:rPr lang="es-ES" dirty="0" err="1" smtClean="0">
                <a:solidFill>
                  <a:srgbClr val="66FFFF"/>
                </a:solidFill>
              </a:rPr>
              <a:t>penínsules</a:t>
            </a:r>
            <a:endParaRPr lang="es-ES" dirty="0" smtClean="0">
              <a:solidFill>
                <a:srgbClr val="66FFFF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66FFFF"/>
                </a:solidFill>
              </a:rPr>
              <a:t>	</a:t>
            </a:r>
            <a:r>
              <a:rPr lang="es-ES" dirty="0" smtClean="0">
                <a:solidFill>
                  <a:srgbClr val="66FFFF"/>
                </a:solidFill>
              </a:rPr>
              <a:t>- </a:t>
            </a:r>
            <a:r>
              <a:rPr lang="es-ES" dirty="0" err="1" smtClean="0">
                <a:solidFill>
                  <a:srgbClr val="66FFFF"/>
                </a:solidFill>
              </a:rPr>
              <a:t>Arxipelags</a:t>
            </a:r>
            <a:r>
              <a:rPr lang="es-ES" dirty="0" smtClean="0">
                <a:solidFill>
                  <a:srgbClr val="66FFFF"/>
                </a:solidFill>
              </a:rPr>
              <a:t> </a:t>
            </a:r>
            <a:endParaRPr lang="es-ES" dirty="0">
              <a:solidFill>
                <a:srgbClr val="66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385</Words>
  <Application>Microsoft Office PowerPoint</Application>
  <PresentationFormat>Presentación en pantalla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1. LES GRANS UNITATS DEL RELLEU TERRESTRE</vt:lpstr>
      <vt:lpstr>ELS CONTINENTS</vt:lpstr>
      <vt:lpstr>AMÈRICA</vt:lpstr>
      <vt:lpstr>ELS SISTEMES MUNTANYOSOS</vt:lpstr>
      <vt:lpstr>PLANES D’ AL·LUVIÓ</vt:lpstr>
      <vt:lpstr>ÀFRICA</vt:lpstr>
      <vt:lpstr>TRETS IMPORTANTS</vt:lpstr>
      <vt:lpstr>ÀSIA</vt:lpstr>
      <vt:lpstr>Diapositiva 9</vt:lpstr>
      <vt:lpstr>OCEANIA</vt:lpstr>
      <vt:lpstr>Diapositiva 11</vt:lpstr>
      <vt:lpstr>ANTÀRTIDA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LES GRANS UNITATS DEL RELLEU TERRESTRE</dc:title>
  <dc:creator>judit maso</dc:creator>
  <cp:lastModifiedBy>judit maso</cp:lastModifiedBy>
  <cp:revision>18</cp:revision>
  <dcterms:created xsi:type="dcterms:W3CDTF">2015-09-24T07:38:51Z</dcterms:created>
  <dcterms:modified xsi:type="dcterms:W3CDTF">2015-09-25T15:12:28Z</dcterms:modified>
</cp:coreProperties>
</file>