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Amatic SC"/>
      <p:regular r:id="rId18"/>
      <p:bold r:id="rId19"/>
    </p:embeddedFont>
    <p:embeddedFont>
      <p:font typeface="Source Code Pro"/>
      <p:regular r:id="rId20"/>
      <p:bold r:id="rId21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SourceCodePr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AmaticSC-bold.fntdata"/><Relationship Id="rId6" Type="http://schemas.openxmlformats.org/officeDocument/2006/relationships/slide" Target="slides/slide1.xml"/><Relationship Id="rId18" Type="http://schemas.openxmlformats.org/officeDocument/2006/relationships/font" Target="fonts/AmaticSC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bg>
      <p:bgPr>
        <a:solidFill>
          <a:schemeClr val="dk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x="311700" y="392150"/>
            <a:ext cx="8520599" cy="26903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defRPr sz="8000"/>
            </a:lvl1pPr>
            <a:lvl2pPr algn="ctr">
              <a:spcBef>
                <a:spcPts val="0"/>
              </a:spcBef>
              <a:buSzPct val="100000"/>
              <a:defRPr sz="8000"/>
            </a:lvl2pPr>
            <a:lvl3pPr algn="ctr">
              <a:spcBef>
                <a:spcPts val="0"/>
              </a:spcBef>
              <a:buSzPct val="100000"/>
              <a:defRPr sz="8000"/>
            </a:lvl3pPr>
            <a:lvl4pPr algn="ctr">
              <a:spcBef>
                <a:spcPts val="0"/>
              </a:spcBef>
              <a:buSzPct val="100000"/>
              <a:defRPr sz="8000"/>
            </a:lvl4pPr>
            <a:lvl5pPr algn="ctr">
              <a:spcBef>
                <a:spcPts val="0"/>
              </a:spcBef>
              <a:buSzPct val="100000"/>
              <a:defRPr sz="8000"/>
            </a:lvl5pPr>
            <a:lvl6pPr algn="ctr">
              <a:spcBef>
                <a:spcPts val="0"/>
              </a:spcBef>
              <a:buSzPct val="100000"/>
              <a:defRPr sz="8000"/>
            </a:lvl6pPr>
            <a:lvl7pPr algn="ctr">
              <a:spcBef>
                <a:spcPts val="0"/>
              </a:spcBef>
              <a:buSzPct val="100000"/>
              <a:defRPr sz="8000"/>
            </a:lvl7pPr>
            <a:lvl8pPr algn="ctr">
              <a:spcBef>
                <a:spcPts val="0"/>
              </a:spcBef>
              <a:buSzPct val="100000"/>
              <a:defRPr sz="8000"/>
            </a:lvl8pPr>
            <a:lvl9pPr algn="ctr">
              <a:spcBef>
                <a:spcPts val="0"/>
              </a:spcBef>
              <a:buSzPct val="100000"/>
              <a:defRPr sz="80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3890400"/>
            <a:ext cx="8520599" cy="7062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311700" y="1240275"/>
            <a:ext cx="8520599" cy="19818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1pPr>
            <a:lvl2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2pPr>
            <a:lvl3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3pPr>
            <a:lvl4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4pPr>
            <a:lvl5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5pPr>
            <a:lvl6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6pPr>
            <a:lvl7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7pPr>
            <a:lvl8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8pPr>
            <a:lvl9pPr algn="ctr">
              <a:spcBef>
                <a:spcPts val="0"/>
              </a:spcBef>
              <a:buClr>
                <a:schemeClr val="lt1"/>
              </a:buClr>
              <a:buSzPct val="100000"/>
              <a:defRPr sz="1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311700" y="33046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 algn="ctr"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Title">
    <p:bg>
      <p:bgPr>
        <a:solidFill>
          <a:schemeClr val="dk1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2802750" y="802500"/>
            <a:ext cx="3538499" cy="3538499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228675"/>
            <a:ext cx="3999899" cy="33401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228675"/>
            <a:ext cx="3999899" cy="33401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4000"/>
            </a:lvl1pPr>
            <a:lvl2pPr>
              <a:spcBef>
                <a:spcPts val="0"/>
              </a:spcBef>
              <a:buSzPct val="100000"/>
              <a:defRPr sz="4000"/>
            </a:lvl2pPr>
            <a:lvl3pPr>
              <a:spcBef>
                <a:spcPts val="0"/>
              </a:spcBef>
              <a:buSzPct val="100000"/>
              <a:defRPr sz="4000"/>
            </a:lvl3pPr>
            <a:lvl4pPr>
              <a:spcBef>
                <a:spcPts val="0"/>
              </a:spcBef>
              <a:buSzPct val="100000"/>
              <a:defRPr sz="4000"/>
            </a:lvl4pPr>
            <a:lvl5pPr>
              <a:spcBef>
                <a:spcPts val="0"/>
              </a:spcBef>
              <a:buSzPct val="100000"/>
              <a:defRPr sz="4000"/>
            </a:lvl5pPr>
            <a:lvl6pPr>
              <a:spcBef>
                <a:spcPts val="0"/>
              </a:spcBef>
              <a:buSzPct val="100000"/>
              <a:defRPr sz="4000"/>
            </a:lvl6pPr>
            <a:lvl7pPr>
              <a:spcBef>
                <a:spcPts val="0"/>
              </a:spcBef>
              <a:buSzPct val="100000"/>
              <a:defRPr sz="4000"/>
            </a:lvl7pPr>
            <a:lvl8pPr>
              <a:spcBef>
                <a:spcPts val="0"/>
              </a:spcBef>
              <a:buSzPct val="100000"/>
              <a:defRPr sz="4000"/>
            </a:lvl8pPr>
            <a:lvl9pPr>
              <a:spcBef>
                <a:spcPts val="0"/>
              </a:spcBef>
              <a:buSzPct val="100000"/>
              <a:defRPr sz="4000"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3000"/>
            </a:lvl1pPr>
            <a:lvl2pPr>
              <a:spcBef>
                <a:spcPts val="0"/>
              </a:spcBef>
              <a:buSzPct val="100000"/>
              <a:defRPr sz="3000"/>
            </a:lvl2pPr>
            <a:lvl3pPr>
              <a:spcBef>
                <a:spcPts val="0"/>
              </a:spcBef>
              <a:buSzPct val="100000"/>
              <a:defRPr sz="3000"/>
            </a:lvl3pPr>
            <a:lvl4pPr>
              <a:spcBef>
                <a:spcPts val="0"/>
              </a:spcBef>
              <a:buSzPct val="100000"/>
              <a:defRPr sz="3000"/>
            </a:lvl4pPr>
            <a:lvl5pPr>
              <a:spcBef>
                <a:spcPts val="0"/>
              </a:spcBef>
              <a:buSzPct val="100000"/>
              <a:defRPr sz="3000"/>
            </a:lvl5pPr>
            <a:lvl6pPr>
              <a:spcBef>
                <a:spcPts val="0"/>
              </a:spcBef>
              <a:buSzPct val="100000"/>
              <a:defRPr sz="3000"/>
            </a:lvl6pPr>
            <a:lvl7pPr>
              <a:spcBef>
                <a:spcPts val="0"/>
              </a:spcBef>
              <a:buSzPct val="100000"/>
              <a:defRPr sz="3000"/>
            </a:lvl7pPr>
            <a:lvl8pPr>
              <a:spcBef>
                <a:spcPts val="0"/>
              </a:spcBef>
              <a:buSzPct val="100000"/>
              <a:defRPr sz="3000"/>
            </a:lvl8pPr>
            <a:lvl9pPr>
              <a:spcBef>
                <a:spcPts val="0"/>
              </a:spcBef>
              <a:buSzPct val="100000"/>
              <a:defRPr sz="30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bg>
      <p:bgPr>
        <a:solidFill>
          <a:schemeClr val="accent4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>
                <a:solidFill>
                  <a:schemeClr val="lt1"/>
                </a:solidFill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37" name="Shape 3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" name="Shape 38"/>
          <p:cNvSpPr txBox="1"/>
          <p:nvPr>
            <p:ph type="title"/>
          </p:nvPr>
        </p:nvSpPr>
        <p:spPr>
          <a:xfrm>
            <a:off x="265500" y="1081400"/>
            <a:ext cx="4045199" cy="1710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5400"/>
            </a:lvl1pPr>
            <a:lvl2pPr algn="ctr">
              <a:spcBef>
                <a:spcPts val="0"/>
              </a:spcBef>
              <a:buSzPct val="100000"/>
              <a:defRPr sz="5400"/>
            </a:lvl2pPr>
            <a:lvl3pPr algn="ctr">
              <a:spcBef>
                <a:spcPts val="0"/>
              </a:spcBef>
              <a:buSzPct val="100000"/>
              <a:defRPr sz="5400"/>
            </a:lvl3pPr>
            <a:lvl4pPr algn="ctr">
              <a:spcBef>
                <a:spcPts val="0"/>
              </a:spcBef>
              <a:buSzPct val="100000"/>
              <a:defRPr sz="5400"/>
            </a:lvl4pPr>
            <a:lvl5pPr algn="ctr">
              <a:spcBef>
                <a:spcPts val="0"/>
              </a:spcBef>
              <a:buSzPct val="100000"/>
              <a:defRPr sz="5400"/>
            </a:lvl5pPr>
            <a:lvl6pPr algn="ctr">
              <a:spcBef>
                <a:spcPts val="0"/>
              </a:spcBef>
              <a:buSzPct val="100000"/>
              <a:defRPr sz="5400"/>
            </a:lvl6pPr>
            <a:lvl7pPr algn="ctr">
              <a:spcBef>
                <a:spcPts val="0"/>
              </a:spcBef>
              <a:buSzPct val="100000"/>
              <a:defRPr sz="5400"/>
            </a:lvl7pPr>
            <a:lvl8pPr algn="ctr">
              <a:spcBef>
                <a:spcPts val="0"/>
              </a:spcBef>
              <a:buSzPct val="100000"/>
              <a:defRPr sz="5400"/>
            </a:lvl8pPr>
            <a:lvl9pPr algn="ctr">
              <a:spcBef>
                <a:spcPts val="0"/>
              </a:spcBef>
              <a:buSzPct val="100000"/>
              <a:defRPr sz="5400"/>
            </a:lvl9pPr>
          </a:lstStyle>
          <a:p/>
        </p:txBody>
      </p:sp>
      <p:sp>
        <p:nvSpPr>
          <p:cNvPr id="39" name="Shape 39"/>
          <p:cNvSpPr txBox="1"/>
          <p:nvPr>
            <p:ph idx="1" type="subTitle"/>
          </p:nvPr>
        </p:nvSpPr>
        <p:spPr>
          <a:xfrm>
            <a:off x="265500" y="2845222"/>
            <a:ext cx="4045199" cy="13455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1800"/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5pPr>
            <a:lvl6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6pPr>
            <a:lvl7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7pPr>
            <a:lvl8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8pPr>
            <a:lvl9pPr>
              <a:spcBef>
                <a:spcPts val="0"/>
              </a:spcBef>
              <a:buClr>
                <a:schemeClr val="accent1"/>
              </a:buClr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idx="1" type="body"/>
          </p:nvPr>
        </p:nvSpPr>
        <p:spPr>
          <a:xfrm>
            <a:off x="319500" y="4230575"/>
            <a:ext cx="5998800" cy="5987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ca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>
              <a:spcBef>
                <a:spcPts val="0"/>
              </a:spcBef>
              <a:buClr>
                <a:schemeClr val="accent1"/>
              </a:buClr>
              <a:buSzPct val="1000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Source Code Pro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Source Code Pro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ca"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8.jpg"/><Relationship Id="rId4" Type="http://schemas.openxmlformats.org/officeDocument/2006/relationships/image" Target="../media/image0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1.jpg"/><Relationship Id="rId4" Type="http://schemas.openxmlformats.org/officeDocument/2006/relationships/image" Target="../media/image0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0.gif"/><Relationship Id="rId4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02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04.gif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3.jpg"/><Relationship Id="rId4" Type="http://schemas.openxmlformats.org/officeDocument/2006/relationships/image" Target="../media/image0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ctrTitle"/>
          </p:nvPr>
        </p:nvSpPr>
        <p:spPr>
          <a:xfrm>
            <a:off x="311700" y="433650"/>
            <a:ext cx="8520599" cy="18101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a"/>
              <a:t>5. Les costes i els rius d’espanya</a:t>
            </a:r>
          </a:p>
        </p:txBody>
      </p:sp>
      <p:sp>
        <p:nvSpPr>
          <p:cNvPr id="53" name="Shape 53"/>
          <p:cNvSpPr txBox="1"/>
          <p:nvPr>
            <p:ph idx="1" type="subTitle"/>
          </p:nvPr>
        </p:nvSpPr>
        <p:spPr>
          <a:xfrm>
            <a:off x="6127675" y="2858875"/>
            <a:ext cx="2704499" cy="18101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lang="ca"/>
              <a:t> Paula Marín Costin Visan </a:t>
            </a:r>
          </a:p>
          <a:p>
            <a:pPr lvl="0" rtl="0" algn="r">
              <a:spcBef>
                <a:spcPts val="0"/>
              </a:spcBef>
              <a:buNone/>
            </a:pPr>
            <a:r>
              <a:rPr lang="ca"/>
              <a:t>David Sandoval Joana Mascarell </a:t>
            </a:r>
          </a:p>
          <a:p>
            <a:pPr lvl="0" rtl="0" algn="r">
              <a:spcBef>
                <a:spcPts val="0"/>
              </a:spcBef>
              <a:buNone/>
            </a:pPr>
            <a:r>
              <a:rPr lang="ca"/>
              <a:t>Aleix Serra  </a:t>
            </a:r>
          </a:p>
          <a:p>
            <a:pPr lvl="0" rtl="0" algn="r">
              <a:spcBef>
                <a:spcPts val="0"/>
              </a:spcBef>
              <a:buNone/>
            </a:pPr>
            <a:r>
              <a:rPr lang="ca"/>
              <a:t>3rB</a:t>
            </a:r>
          </a:p>
        </p:txBody>
      </p:sp>
      <p:pic>
        <p:nvPicPr>
          <p:cNvPr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500490"/>
            <a:ext cx="3844675" cy="238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a"/>
              <a:t>-Rius del vessant atlàntic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Són rius llargs que neixen lluny de la desembocadura, a l’oceà Atlàntic, i reben nombrosos afluents.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74525" y="1743000"/>
            <a:ext cx="4222800" cy="3165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a"/>
              <a:t>-Rius del vessant mediterrani</a:t>
            </a:r>
          </a:p>
        </p:txBody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Excepte l’Ebre, són rius, de poc cabal i molt irregulars. Tenen crescudes notables quan plou torrencialment a la primavera i a la tardor, i poden provocar inundacions.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4250" y="1953725"/>
            <a:ext cx="4731000" cy="314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a"/>
              <a:t>Els cursos d’aigua a les balears i a les canàries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A les illes no hi ha veritables rius com a la Península. Són cursos d’aigua intermitents que a les Balears s’anomenen </a:t>
            </a: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torrents 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i a les Canàries </a:t>
            </a: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barrancos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3075" y="1946200"/>
            <a:ext cx="4051600" cy="303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688" y="1946200"/>
            <a:ext cx="2079786" cy="303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ca"/>
              <a:t>Índex 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-Les costes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-Els rius peninsulars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-Els cursos d’aigua a les Balears i a les Canàries</a:t>
            </a:r>
            <a:r>
              <a:rPr b="1" lang="ca"/>
              <a:t> 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a"/>
              <a:t>Les costes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Les costes de la Península Ibèrica són molt </a:t>
            </a: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poc retallades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, amb un </a:t>
            </a: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contorn rectilini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 o suaument corbat.</a:t>
            </a:r>
          </a:p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Al litoral peninsular hi dominen les costes </a:t>
            </a: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altes i rocalloses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7" name="Shape 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0100" y="2469175"/>
            <a:ext cx="3486000" cy="26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250" y="2469175"/>
            <a:ext cx="3486000" cy="26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idx="1" type="body"/>
          </p:nvPr>
        </p:nvSpPr>
        <p:spPr>
          <a:xfrm>
            <a:off x="311700" y="403750"/>
            <a:ext cx="8520599" cy="445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Costes de les Canàries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Altes amb penya-segats i verticals originats per l’erosió del mar i costes baixes.	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Costa Gallega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Molt retallada amb ries profundes. </a:t>
            </a:r>
          </a:p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Hi ha dos tipus de ries:</a:t>
            </a:r>
          </a:p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-Ries altes: Curtes i estretes.</a:t>
            </a:r>
          </a:p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-Ries baixes: Profundes i amples.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7950" y="853675"/>
            <a:ext cx="2797174" cy="1351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Shape 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1525" y="2634975"/>
            <a:ext cx="3158724" cy="231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311700" y="332500"/>
            <a:ext cx="8520599" cy="42362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Costa Atlàntica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Andalusa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Baixa formada pels sediments que hi aporten els rius i que han guanyat terreny al mar.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Costa Bètica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Abrupta a causa del relleu de les Serralades Bètiques, alternen amb costes baixes. 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 b="0" l="0" r="0" t="16826"/>
          <a:stretch/>
        </p:blipFill>
        <p:spPr>
          <a:xfrm>
            <a:off x="5175575" y="716425"/>
            <a:ext cx="2427425" cy="151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2737" y="2802775"/>
            <a:ext cx="3398524" cy="2105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311700" y="374275"/>
            <a:ext cx="8520599" cy="4194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Costa del golf de València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En aquesta àrea litoral hi predominen les albuferes o llacunes litorals i els aiguamolls.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Litoral Català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Presenta relleus molt contrastats: deltes, petites planes litorals i costes amb penya-segats. El delta de l’Ebre és el més gran de la Península.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3049" y="800500"/>
            <a:ext cx="2335075" cy="1584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Shape 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0750" y="3001525"/>
            <a:ext cx="2085199" cy="1951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idx="1" type="body"/>
          </p:nvPr>
        </p:nvSpPr>
        <p:spPr>
          <a:xfrm>
            <a:off x="151300" y="159350"/>
            <a:ext cx="8820299" cy="4866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Costa Cantàbrica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Predominen les formes de penya-segat i rectilínies. Les platges i les planes hi són escasses.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b="1">
              <a:latin typeface="Comic Sans MS"/>
              <a:ea typeface="Comic Sans MS"/>
              <a:cs typeface="Comic Sans MS"/>
              <a:sym typeface="Comic Sans MS"/>
            </a:endParaRPr>
          </a:p>
          <a:p>
            <a:pPr rtl="0">
              <a:spcBef>
                <a:spcPts val="0"/>
              </a:spcBef>
              <a:buNone/>
            </a:pPr>
            <a:r>
              <a:rPr b="1" lang="ca">
                <a:latin typeface="Comic Sans MS"/>
                <a:ea typeface="Comic Sans MS"/>
                <a:cs typeface="Comic Sans MS"/>
                <a:sym typeface="Comic Sans MS"/>
              </a:rPr>
              <a:t>Costa de les Balears</a:t>
            </a: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: Altes i retallades. Als llocs on el mar banya una plana la costa és baixa i sol ser de sorra.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8325" y="1117350"/>
            <a:ext cx="4023799" cy="143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81675" y="3022875"/>
            <a:ext cx="3000849" cy="188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ca"/>
              <a:t>Els rius peninsulars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ca" sz="3000">
                <a:latin typeface="Comic Sans MS"/>
                <a:ea typeface="Comic Sans MS"/>
                <a:cs typeface="Comic Sans MS"/>
                <a:sym typeface="Comic Sans MS"/>
              </a:rPr>
              <a:t>Hi ha de tres tipus:</a:t>
            </a:r>
          </a:p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-Rius del vessant Cantàbric</a:t>
            </a:r>
          </a:p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-Rius del vessant Atlàntic</a:t>
            </a:r>
          </a:p>
          <a:p>
            <a:pPr lvl="0"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-Rius del vessant Mediterrani</a:t>
            </a:r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 b="0" l="0" r="22444" t="852"/>
          <a:stretch/>
        </p:blipFill>
        <p:spPr>
          <a:xfrm>
            <a:off x="4288626" y="2048200"/>
            <a:ext cx="3806225" cy="274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311700" y="292850"/>
            <a:ext cx="8520599" cy="800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ca"/>
              <a:t>-Rius del vessant cantàbric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311700" y="1228675"/>
            <a:ext cx="8520599" cy="3340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Són curts perquè les muntanyes on neixen estan situades a prop del mar Cantàbric que és on desemboquen.</a:t>
            </a:r>
          </a:p>
          <a:p>
            <a:pPr>
              <a:spcBef>
                <a:spcPts val="0"/>
              </a:spcBef>
              <a:buNone/>
            </a:pPr>
            <a:r>
              <a:rPr lang="ca"/>
              <a:t> </a:t>
            </a:r>
          </a:p>
        </p:txBody>
      </p:sp>
      <p:pic>
        <p:nvPicPr>
          <p:cNvPr id="110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5324" y="1849950"/>
            <a:ext cx="3866175" cy="289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-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