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97" autoAdjust="0"/>
  </p:normalViewPr>
  <p:slideViewPr>
    <p:cSldViewPr>
      <p:cViewPr varScale="1">
        <p:scale>
          <a:sx n="71" d="100"/>
          <a:sy n="71" d="100"/>
        </p:scale>
        <p:origin x="-11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3AAF914-F6CE-4AF7-8633-EC9DDE112E56}" type="datetimeFigureOut">
              <a:rPr lang="ca-ES" smtClean="0"/>
              <a:t>27/09/2015</a:t>
            </a:fld>
            <a:endParaRPr lang="ca-ES"/>
          </a:p>
        </p:txBody>
      </p:sp>
      <p:sp>
        <p:nvSpPr>
          <p:cNvPr id="8" name="Slide Number Placeholder 7"/>
          <p:cNvSpPr>
            <a:spLocks noGrp="1"/>
          </p:cNvSpPr>
          <p:nvPr>
            <p:ph type="sldNum" sz="quarter" idx="11"/>
          </p:nvPr>
        </p:nvSpPr>
        <p:spPr/>
        <p:txBody>
          <a:bodyPr/>
          <a:lstStyle/>
          <a:p>
            <a:fld id="{4C9BF942-1C7B-4D2D-B527-DD1BDEB6DFCA}" type="slidenum">
              <a:rPr lang="ca-ES" smtClean="0"/>
              <a:t>‹Nº›</a:t>
            </a:fld>
            <a:endParaRPr lang="ca-ES"/>
          </a:p>
        </p:txBody>
      </p:sp>
      <p:sp>
        <p:nvSpPr>
          <p:cNvPr id="9" name="Footer Placeholder 8"/>
          <p:cNvSpPr>
            <a:spLocks noGrp="1"/>
          </p:cNvSpPr>
          <p:nvPr>
            <p:ph type="ftr" sz="quarter" idx="12"/>
          </p:nvPr>
        </p:nvSpPr>
        <p:spPr/>
        <p:txBody>
          <a:bodyPr/>
          <a:lstStyle/>
          <a:p>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3AAF914-F6CE-4AF7-8633-EC9DDE112E56}" type="datetimeFigureOut">
              <a:rPr lang="ca-ES" smtClean="0"/>
              <a:t>27/09/2015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3AAF914-F6CE-4AF7-8633-EC9DDE112E56}" type="datetimeFigureOut">
              <a:rPr lang="ca-ES" smtClean="0"/>
              <a:t>27/09/2015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AF914-F6CE-4AF7-8633-EC9DDE112E56}" type="datetimeFigureOut">
              <a:rPr lang="ca-ES" smtClean="0"/>
              <a:t>27/09/2015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AF914-F6CE-4AF7-8633-EC9DDE112E56}" type="datetimeFigureOut">
              <a:rPr lang="ca-ES" smtClean="0"/>
              <a:t>27/09/2015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AAF914-F6CE-4AF7-8633-EC9DDE112E56}" type="datetimeFigureOut">
              <a:rPr lang="ca-ES" smtClean="0"/>
              <a:t>27/09/2015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C9BF942-1C7B-4D2D-B527-DD1BDEB6DFCA}" type="slidenum">
              <a:rPr lang="ca-ES" smtClean="0"/>
              <a:t>‹Nº›</a:t>
            </a:fld>
            <a:endParaRPr lang="ca-ES"/>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3AAF914-F6CE-4AF7-8633-EC9DDE112E56}" type="datetimeFigureOut">
              <a:rPr lang="ca-ES" smtClean="0"/>
              <a:t>27/09/2015</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4C9BF942-1C7B-4D2D-B527-DD1BDEB6DFCA}" type="slidenum">
              <a:rPr lang="ca-ES" smtClean="0"/>
              <a:t>‹Nº›</a:t>
            </a:fld>
            <a:endParaRPr lang="ca-ES"/>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3AAF914-F6CE-4AF7-8633-EC9DDE112E56}" type="datetimeFigureOut">
              <a:rPr lang="ca-ES" smtClean="0"/>
              <a:t>27/09/2015</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AF914-F6CE-4AF7-8633-EC9DDE112E56}" type="datetimeFigureOut">
              <a:rPr lang="ca-ES" smtClean="0"/>
              <a:t>27/09/2015</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AF914-F6CE-4AF7-8633-EC9DDE112E56}" type="datetimeFigureOut">
              <a:rPr lang="ca-ES" smtClean="0"/>
              <a:t>27/09/2015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AF914-F6CE-4AF7-8633-EC9DDE112E56}" type="datetimeFigureOut">
              <a:rPr lang="ca-ES" smtClean="0"/>
              <a:t>27/09/2015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C9BF942-1C7B-4D2D-B527-DD1BDEB6DFCA}" type="slidenum">
              <a:rPr lang="ca-ES" smtClean="0"/>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3AAF914-F6CE-4AF7-8633-EC9DDE112E56}" type="datetimeFigureOut">
              <a:rPr lang="ca-ES" smtClean="0"/>
              <a:t>27/09/2015</a:t>
            </a:fld>
            <a:endParaRPr lang="ca-E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C9BF942-1C7B-4D2D-B527-DD1BDEB6DFCA}" type="slidenum">
              <a:rPr lang="ca-ES" smtClean="0"/>
              <a:t>‹Nº›</a:t>
            </a:fld>
            <a:endParaRPr lang="ca-E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ca-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243408"/>
            <a:ext cx="7315200" cy="1224137"/>
          </a:xfrm>
        </p:spPr>
        <p:txBody>
          <a:bodyPr>
            <a:normAutofit/>
          </a:bodyPr>
          <a:lstStyle/>
          <a:p>
            <a:r>
              <a:rPr lang="ca-ES" b="1" dirty="0" smtClean="0">
                <a:solidFill>
                  <a:schemeClr val="bg1"/>
                </a:solidFill>
              </a:rPr>
              <a:t>4. El relleu de Catalunya</a:t>
            </a:r>
            <a:endParaRPr lang="ca-ES" b="1" dirty="0">
              <a:solidFill>
                <a:schemeClr val="bg1"/>
              </a:solidFill>
            </a:endParaRPr>
          </a:p>
        </p:txBody>
      </p:sp>
      <p:sp>
        <p:nvSpPr>
          <p:cNvPr id="3" name="2 Subtítulo"/>
          <p:cNvSpPr>
            <a:spLocks noGrp="1"/>
          </p:cNvSpPr>
          <p:nvPr>
            <p:ph type="subTitle" idx="1"/>
          </p:nvPr>
        </p:nvSpPr>
        <p:spPr>
          <a:xfrm>
            <a:off x="6732240" y="4769768"/>
            <a:ext cx="3107459" cy="2088232"/>
          </a:xfrm>
        </p:spPr>
        <p:txBody>
          <a:bodyPr>
            <a:normAutofit/>
          </a:bodyPr>
          <a:lstStyle/>
          <a:p>
            <a:r>
              <a:rPr lang="ca-ES" b="1" dirty="0" smtClean="0">
                <a:solidFill>
                  <a:schemeClr val="bg1"/>
                </a:solidFill>
              </a:rPr>
              <a:t>Maria </a:t>
            </a:r>
            <a:r>
              <a:rPr lang="ca-ES" b="1" dirty="0" err="1" smtClean="0">
                <a:solidFill>
                  <a:schemeClr val="bg1"/>
                </a:solidFill>
              </a:rPr>
              <a:t>Fajardo</a:t>
            </a:r>
            <a:r>
              <a:rPr lang="ca-ES" b="1" dirty="0" smtClean="0">
                <a:solidFill>
                  <a:schemeClr val="bg1"/>
                </a:solidFill>
              </a:rPr>
              <a:t> </a:t>
            </a:r>
          </a:p>
          <a:p>
            <a:r>
              <a:rPr lang="ca-ES" b="1" dirty="0" smtClean="0">
                <a:solidFill>
                  <a:schemeClr val="bg1"/>
                </a:solidFill>
              </a:rPr>
              <a:t>Jordi Casado</a:t>
            </a:r>
          </a:p>
          <a:p>
            <a:r>
              <a:rPr lang="ca-ES" b="1" dirty="0" smtClean="0">
                <a:solidFill>
                  <a:schemeClr val="bg1"/>
                </a:solidFill>
              </a:rPr>
              <a:t>Pol Ayats </a:t>
            </a:r>
          </a:p>
          <a:p>
            <a:r>
              <a:rPr lang="ca-ES" b="1" dirty="0" smtClean="0">
                <a:solidFill>
                  <a:schemeClr val="bg1"/>
                </a:solidFill>
              </a:rPr>
              <a:t>Arnau </a:t>
            </a:r>
            <a:r>
              <a:rPr lang="ca-ES" b="1" dirty="0" err="1" smtClean="0">
                <a:solidFill>
                  <a:schemeClr val="bg1"/>
                </a:solidFill>
              </a:rPr>
              <a:t>Brunat</a:t>
            </a:r>
            <a:endParaRPr lang="ca-ES" b="1" dirty="0" smtClean="0">
              <a:solidFill>
                <a:schemeClr val="bg1"/>
              </a:solidFill>
            </a:endParaRPr>
          </a:p>
          <a:p>
            <a:r>
              <a:rPr lang="ca-ES" b="1" dirty="0" smtClean="0">
                <a:solidFill>
                  <a:schemeClr val="bg1"/>
                </a:solidFill>
              </a:rPr>
              <a:t>Joel </a:t>
            </a:r>
            <a:r>
              <a:rPr lang="ca-ES" b="1" dirty="0" err="1" smtClean="0">
                <a:solidFill>
                  <a:schemeClr val="bg1"/>
                </a:solidFill>
              </a:rPr>
              <a:t>Rodriguez</a:t>
            </a:r>
            <a:endParaRPr lang="ca-ES" b="1" dirty="0">
              <a:solidFill>
                <a:schemeClr val="bg1"/>
              </a:solidFill>
            </a:endParaRPr>
          </a:p>
        </p:txBody>
      </p:sp>
    </p:spTree>
    <p:extLst>
      <p:ext uri="{BB962C8B-B14F-4D97-AF65-F5344CB8AC3E}">
        <p14:creationId xmlns:p14="http://schemas.microsoft.com/office/powerpoint/2010/main" val="1062713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4664"/>
            <a:ext cx="7315200" cy="1154097"/>
          </a:xfrm>
        </p:spPr>
        <p:txBody>
          <a:bodyPr/>
          <a:lstStyle/>
          <a:p>
            <a:r>
              <a:rPr lang="ca-ES" dirty="0" smtClean="0"/>
              <a:t>4.1 Unitats del relleu català</a:t>
            </a:r>
            <a:endParaRPr lang="ca-ES" dirty="0"/>
          </a:p>
        </p:txBody>
      </p:sp>
      <p:sp>
        <p:nvSpPr>
          <p:cNvPr id="3" name="2 Marcador de contenido"/>
          <p:cNvSpPr>
            <a:spLocks noGrp="1"/>
          </p:cNvSpPr>
          <p:nvPr>
            <p:ph idx="1"/>
          </p:nvPr>
        </p:nvSpPr>
        <p:spPr>
          <a:xfrm>
            <a:off x="251520" y="1916832"/>
            <a:ext cx="8496944" cy="4824536"/>
          </a:xfrm>
        </p:spPr>
        <p:txBody>
          <a:bodyPr/>
          <a:lstStyle/>
          <a:p>
            <a:pPr>
              <a:lnSpc>
                <a:spcPct val="150000"/>
              </a:lnSpc>
            </a:pPr>
            <a:r>
              <a:rPr lang="ca-ES" dirty="0" smtClean="0"/>
              <a:t>Al relleu català es distingeix, al nord, els Pirineus a l’est i al sud- est, les serralades litorals que estan formades per dues serralades paral·leles a la costa. Entre els Pirineus i les serralades litorals i les planes costaneres.</a:t>
            </a:r>
            <a:endParaRPr lang="ca-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6"/>
            <a:ext cx="3505572" cy="312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923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315200" cy="1154097"/>
          </a:xfrm>
        </p:spPr>
        <p:txBody>
          <a:bodyPr/>
          <a:lstStyle/>
          <a:p>
            <a:r>
              <a:rPr lang="ca-ES" dirty="0" smtClean="0"/>
              <a:t>4.2 Els Pirineus</a:t>
            </a:r>
            <a:endParaRPr lang="ca-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591" y="4149080"/>
            <a:ext cx="3430830" cy="239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467544" y="1988840"/>
            <a:ext cx="8208912" cy="4608511"/>
          </a:xfrm>
        </p:spPr>
        <p:txBody>
          <a:bodyPr/>
          <a:lstStyle/>
          <a:p>
            <a:pPr>
              <a:lnSpc>
                <a:spcPct val="150000"/>
              </a:lnSpc>
            </a:pPr>
            <a:r>
              <a:rPr lang="ca-ES" dirty="0" smtClean="0"/>
              <a:t>Els Pirineus son el conjunt muntanyós més ampli i extens. Es divideix en dues unitats:</a:t>
            </a:r>
          </a:p>
          <a:p>
            <a:pPr>
              <a:lnSpc>
                <a:spcPct val="150000"/>
              </a:lnSpc>
            </a:pPr>
            <a:r>
              <a:rPr lang="ca-ES" dirty="0" smtClean="0"/>
              <a:t>El Pirineu axial </a:t>
            </a:r>
          </a:p>
          <a:p>
            <a:pPr>
              <a:lnSpc>
                <a:spcPct val="150000"/>
              </a:lnSpc>
            </a:pPr>
            <a:r>
              <a:rPr lang="ca-ES" dirty="0" smtClean="0"/>
              <a:t>I el </a:t>
            </a:r>
            <a:r>
              <a:rPr lang="ca-ES" dirty="0" err="1" smtClean="0"/>
              <a:t>PrePirineu</a:t>
            </a:r>
            <a:r>
              <a:rPr lang="ca-ES" dirty="0" smtClean="0"/>
              <a:t>.</a:t>
            </a:r>
          </a:p>
          <a:p>
            <a:pPr>
              <a:lnSpc>
                <a:spcPct val="150000"/>
              </a:lnSpc>
            </a:pPr>
            <a:r>
              <a:rPr lang="ca-ES" dirty="0" smtClean="0"/>
              <a:t>Les valls transversals que hi han excavat els rius i han obert camins naturals. </a:t>
            </a:r>
            <a:endParaRPr lang="ca-ES" dirty="0"/>
          </a:p>
        </p:txBody>
      </p:sp>
    </p:spTree>
    <p:extLst>
      <p:ext uri="{BB962C8B-B14F-4D97-AF65-F5344CB8AC3E}">
        <p14:creationId xmlns:p14="http://schemas.microsoft.com/office/powerpoint/2010/main" val="30742788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315200" cy="1154097"/>
          </a:xfrm>
        </p:spPr>
        <p:txBody>
          <a:bodyPr/>
          <a:lstStyle/>
          <a:p>
            <a:r>
              <a:rPr lang="ca-ES" dirty="0" smtClean="0"/>
              <a:t>4.3 Les serralades de la costa.</a:t>
            </a:r>
            <a:endParaRPr lang="ca-E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53" t="21317" r="-1901"/>
          <a:stretch/>
        </p:blipFill>
        <p:spPr bwMode="auto">
          <a:xfrm>
            <a:off x="2987824" y="3236197"/>
            <a:ext cx="2822712" cy="358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395536" y="1772816"/>
            <a:ext cx="8208912" cy="4608511"/>
          </a:xfrm>
        </p:spPr>
        <p:txBody>
          <a:bodyPr/>
          <a:lstStyle/>
          <a:p>
            <a:pPr>
              <a:lnSpc>
                <a:spcPct val="150000"/>
              </a:lnSpc>
            </a:pPr>
            <a:r>
              <a:rPr lang="ca-ES" dirty="0" smtClean="0"/>
              <a:t>A la costa mediterrània s’h</a:t>
            </a:r>
            <a:r>
              <a:rPr lang="ca-ES" dirty="0"/>
              <a:t>i</a:t>
            </a:r>
            <a:r>
              <a:rPr lang="ca-ES" dirty="0" smtClean="0"/>
              <a:t> estenen les serralades costaneres catalanes. La serralada prelitoral, a l’interior, i la serralada litoral, arran de la costa. Entre les dues, hi ha un conjunt de terres que s’anomena depressió </a:t>
            </a:r>
            <a:r>
              <a:rPr lang="ca-ES" dirty="0" smtClean="0">
                <a:solidFill>
                  <a:schemeClr val="bg1"/>
                </a:solidFill>
              </a:rPr>
              <a:t>prelitoral.</a:t>
            </a:r>
            <a:endParaRPr lang="ca-ES" dirty="0">
              <a:solidFill>
                <a:schemeClr val="bg1"/>
              </a:solidFill>
            </a:endParaRPr>
          </a:p>
        </p:txBody>
      </p:sp>
    </p:spTree>
    <p:extLst>
      <p:ext uri="{BB962C8B-B14F-4D97-AF65-F5344CB8AC3E}">
        <p14:creationId xmlns:p14="http://schemas.microsoft.com/office/powerpoint/2010/main" val="38710136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88640"/>
            <a:ext cx="7315200" cy="1154097"/>
          </a:xfrm>
        </p:spPr>
        <p:txBody>
          <a:bodyPr/>
          <a:lstStyle/>
          <a:p>
            <a:r>
              <a:rPr lang="ca-ES" dirty="0" smtClean="0"/>
              <a:t>4.4 La depressió central</a:t>
            </a:r>
            <a:endParaRPr lang="ca-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356992"/>
            <a:ext cx="384042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539552" y="1844825"/>
            <a:ext cx="7690048" cy="4464536"/>
          </a:xfrm>
        </p:spPr>
        <p:txBody>
          <a:bodyPr/>
          <a:lstStyle/>
          <a:p>
            <a:pPr>
              <a:lnSpc>
                <a:spcPct val="150000"/>
              </a:lnSpc>
            </a:pPr>
            <a:r>
              <a:rPr lang="ca-ES" dirty="0" smtClean="0"/>
              <a:t>Aquesta depressió te forma triangular i es poden distingir dues zones. A les comarques més occidentals, el relleu es pla amb valls amples i petits turons. A l’est, el relleu es més accidentat, amb altiplans i valls més amples.</a:t>
            </a:r>
            <a:endParaRPr lang="ca-ES" dirty="0"/>
          </a:p>
        </p:txBody>
      </p:sp>
    </p:spTree>
    <p:extLst>
      <p:ext uri="{BB962C8B-B14F-4D97-AF65-F5344CB8AC3E}">
        <p14:creationId xmlns:p14="http://schemas.microsoft.com/office/powerpoint/2010/main" val="28439055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6632"/>
            <a:ext cx="7315200" cy="1154097"/>
          </a:xfrm>
        </p:spPr>
        <p:txBody>
          <a:bodyPr/>
          <a:lstStyle/>
          <a:p>
            <a:r>
              <a:rPr lang="ca-ES" dirty="0" smtClean="0"/>
              <a:t>4.5 Les planes costaneres </a:t>
            </a:r>
            <a:endParaRPr lang="ca-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9" t="50000" r="3559" b="9166"/>
          <a:stretch/>
        </p:blipFill>
        <p:spPr bwMode="auto">
          <a:xfrm>
            <a:off x="1259632" y="4149080"/>
            <a:ext cx="6453808" cy="212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395536" y="1412776"/>
            <a:ext cx="8568952" cy="5445224"/>
          </a:xfrm>
        </p:spPr>
        <p:txBody>
          <a:bodyPr/>
          <a:lstStyle/>
          <a:p>
            <a:pPr>
              <a:lnSpc>
                <a:spcPct val="150000"/>
              </a:lnSpc>
            </a:pPr>
            <a:r>
              <a:rPr lang="ca-ES" dirty="0" smtClean="0"/>
              <a:t>Les altres planes de Catalunya son la de l'Empordà i la del delta de l’Ebre. S’ubiquen a l’extrem nord i a l’extrem sud de la costa. Són terres amb poc pendent que s’han format per la terra que porten els rius que desemboquen:</a:t>
            </a:r>
          </a:p>
          <a:p>
            <a:pPr>
              <a:lnSpc>
                <a:spcPct val="150000"/>
              </a:lnSpc>
            </a:pPr>
            <a:r>
              <a:rPr lang="ca-ES" dirty="0" smtClean="0"/>
              <a:t>La Muga </a:t>
            </a:r>
          </a:p>
          <a:p>
            <a:pPr>
              <a:lnSpc>
                <a:spcPct val="150000"/>
              </a:lnSpc>
            </a:pPr>
            <a:r>
              <a:rPr lang="ca-ES" dirty="0" smtClean="0"/>
              <a:t>El Ter </a:t>
            </a:r>
          </a:p>
          <a:p>
            <a:pPr>
              <a:lnSpc>
                <a:spcPct val="150000"/>
              </a:lnSpc>
            </a:pPr>
            <a:r>
              <a:rPr lang="ca-ES" dirty="0"/>
              <a:t>E</a:t>
            </a:r>
            <a:r>
              <a:rPr lang="ca-ES" dirty="0" smtClean="0"/>
              <a:t>l Fluvià</a:t>
            </a:r>
            <a:endParaRPr lang="ca-ES" dirty="0"/>
          </a:p>
        </p:txBody>
      </p:sp>
    </p:spTree>
    <p:extLst>
      <p:ext uri="{BB962C8B-B14F-4D97-AF65-F5344CB8AC3E}">
        <p14:creationId xmlns:p14="http://schemas.microsoft.com/office/powerpoint/2010/main" val="20720733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57" t="17584" r="23957" b="8725"/>
          <a:stretch/>
        </p:blipFill>
        <p:spPr bwMode="auto">
          <a:xfrm>
            <a:off x="1728192" y="544761"/>
            <a:ext cx="5694240" cy="575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79512" y="476672"/>
            <a:ext cx="3888432" cy="3041858"/>
          </a:xfrm>
          <a:prstGeom prst="rect">
            <a:avLst/>
          </a:prstGeom>
          <a:noFill/>
        </p:spPr>
        <p:txBody>
          <a:bodyPr wrap="square" rtlCol="0">
            <a:spAutoFit/>
          </a:bodyPr>
          <a:lstStyle/>
          <a:p>
            <a:pPr algn="just">
              <a:lnSpc>
                <a:spcPct val="150000"/>
              </a:lnSpc>
            </a:pPr>
            <a:r>
              <a:rPr lang="ca-ES" sz="1400" b="1" dirty="0" smtClean="0">
                <a:solidFill>
                  <a:schemeClr val="bg1"/>
                </a:solidFill>
              </a:rPr>
              <a:t>La depressió central ocupa terres que han estat inundades per les aigües d’un llac. </a:t>
            </a:r>
          </a:p>
          <a:p>
            <a:pPr algn="just">
              <a:lnSpc>
                <a:spcPct val="150000"/>
              </a:lnSpc>
            </a:pPr>
            <a:r>
              <a:rPr lang="ca-ES" sz="1400" b="1" dirty="0" smtClean="0">
                <a:solidFill>
                  <a:schemeClr val="bg1"/>
                </a:solidFill>
              </a:rPr>
              <a:t>Es recorda la forma del llac, amb un pendent cap a les terres de </a:t>
            </a:r>
            <a:r>
              <a:rPr lang="ca-ES" sz="1400" b="1" dirty="0" err="1" smtClean="0">
                <a:solidFill>
                  <a:schemeClr val="bg1"/>
                </a:solidFill>
              </a:rPr>
              <a:t>lleida</a:t>
            </a:r>
            <a:r>
              <a:rPr lang="ca-ES" sz="1400" b="1" dirty="0" smtClean="0">
                <a:solidFill>
                  <a:schemeClr val="bg1"/>
                </a:solidFill>
              </a:rPr>
              <a:t> i cap a la vall de l’Ebre.</a:t>
            </a:r>
          </a:p>
          <a:p>
            <a:pPr algn="just">
              <a:lnSpc>
                <a:spcPct val="150000"/>
              </a:lnSpc>
            </a:pPr>
            <a:r>
              <a:rPr lang="ca-ES" sz="1400" b="1" dirty="0" smtClean="0">
                <a:solidFill>
                  <a:schemeClr val="bg1"/>
                </a:solidFill>
              </a:rPr>
              <a:t>La part mes elevada del llac, més propera a la Serralada Prelitoral, ha estat erosionada per les pluges o les aigües dels rius.</a:t>
            </a:r>
          </a:p>
          <a:p>
            <a:pPr>
              <a:lnSpc>
                <a:spcPct val="150000"/>
              </a:lnSpc>
            </a:pPr>
            <a:endParaRPr lang="ca-ES" b="1" dirty="0">
              <a:solidFill>
                <a:schemeClr val="bg1"/>
              </a:solidFill>
            </a:endParaRPr>
          </a:p>
        </p:txBody>
      </p:sp>
      <p:sp>
        <p:nvSpPr>
          <p:cNvPr id="6" name="5 CuadroTexto"/>
          <p:cNvSpPr txBox="1"/>
          <p:nvPr/>
        </p:nvSpPr>
        <p:spPr>
          <a:xfrm>
            <a:off x="4716016" y="483133"/>
            <a:ext cx="4691318" cy="2072362"/>
          </a:xfrm>
          <a:prstGeom prst="rect">
            <a:avLst/>
          </a:prstGeom>
          <a:noFill/>
        </p:spPr>
        <p:txBody>
          <a:bodyPr wrap="square" rtlCol="0">
            <a:spAutoFit/>
          </a:bodyPr>
          <a:lstStyle/>
          <a:p>
            <a:pPr algn="just">
              <a:lnSpc>
                <a:spcPct val="150000"/>
              </a:lnSpc>
            </a:pPr>
            <a:r>
              <a:rPr lang="ca-ES" sz="1400" b="1" dirty="0" smtClean="0">
                <a:solidFill>
                  <a:schemeClr val="bg1"/>
                </a:solidFill>
              </a:rPr>
              <a:t>El Pirineu axial en la major part del seu traçat els cims fan el límit fronter amb França. L’altura dels cims es d’aproximadament 3000m. El més alt ,la pica dels estats amb 3143m.</a:t>
            </a:r>
          </a:p>
          <a:p>
            <a:pPr algn="just">
              <a:lnSpc>
                <a:spcPct val="150000"/>
              </a:lnSpc>
            </a:pPr>
            <a:r>
              <a:rPr lang="ca-ES" sz="1400" b="1" dirty="0" smtClean="0">
                <a:solidFill>
                  <a:schemeClr val="bg1"/>
                </a:solidFill>
              </a:rPr>
              <a:t>El Prepirineu s'estén paral·lel al </a:t>
            </a:r>
            <a:r>
              <a:rPr lang="ca-ES" sz="1400" b="1" dirty="0">
                <a:solidFill>
                  <a:schemeClr val="bg1"/>
                </a:solidFill>
              </a:rPr>
              <a:t>P</a:t>
            </a:r>
            <a:r>
              <a:rPr lang="ca-ES" sz="1400" b="1" dirty="0" smtClean="0">
                <a:solidFill>
                  <a:schemeClr val="bg1"/>
                </a:solidFill>
              </a:rPr>
              <a:t>irineu axial. Esta format per serres adossades al Pirineu axial</a:t>
            </a:r>
            <a:r>
              <a:rPr lang="ca-ES" b="1" dirty="0" smtClean="0">
                <a:solidFill>
                  <a:schemeClr val="bg1"/>
                </a:solidFill>
              </a:rPr>
              <a:t>.</a:t>
            </a:r>
            <a:endParaRPr lang="ca-ES" b="1" dirty="0">
              <a:solidFill>
                <a:schemeClr val="bg1"/>
              </a:solidFill>
            </a:endParaRPr>
          </a:p>
        </p:txBody>
      </p:sp>
      <p:sp>
        <p:nvSpPr>
          <p:cNvPr id="7" name="6 CuadroTexto"/>
          <p:cNvSpPr txBox="1"/>
          <p:nvPr/>
        </p:nvSpPr>
        <p:spPr>
          <a:xfrm>
            <a:off x="0" y="3764845"/>
            <a:ext cx="3456384" cy="1384995"/>
          </a:xfrm>
          <a:prstGeom prst="rect">
            <a:avLst/>
          </a:prstGeom>
          <a:noFill/>
        </p:spPr>
        <p:txBody>
          <a:bodyPr wrap="square" rtlCol="0">
            <a:spAutoFit/>
          </a:bodyPr>
          <a:lstStyle/>
          <a:p>
            <a:pPr algn="just">
              <a:lnSpc>
                <a:spcPct val="150000"/>
              </a:lnSpc>
            </a:pPr>
            <a:r>
              <a:rPr lang="ca-ES" sz="1400" b="1" dirty="0" smtClean="0">
                <a:solidFill>
                  <a:schemeClr val="bg1"/>
                </a:solidFill>
              </a:rPr>
              <a:t>La serralada prelitoral o interior dels Pirineus fins més avall del delta de l’Ebre . Hi ha muntanyes importants, com el Montseny i de Montserrat.</a:t>
            </a:r>
            <a:endParaRPr lang="ca-ES" sz="1400" b="1" dirty="0">
              <a:solidFill>
                <a:schemeClr val="bg1"/>
              </a:solidFill>
            </a:endParaRPr>
          </a:p>
        </p:txBody>
      </p:sp>
      <p:sp>
        <p:nvSpPr>
          <p:cNvPr id="8" name="7 CuadroTexto"/>
          <p:cNvSpPr txBox="1"/>
          <p:nvPr/>
        </p:nvSpPr>
        <p:spPr>
          <a:xfrm>
            <a:off x="3131840" y="5149840"/>
            <a:ext cx="3491880" cy="1708160"/>
          </a:xfrm>
          <a:prstGeom prst="rect">
            <a:avLst/>
          </a:prstGeom>
          <a:noFill/>
        </p:spPr>
        <p:txBody>
          <a:bodyPr wrap="square" rtlCol="0">
            <a:spAutoFit/>
          </a:bodyPr>
          <a:lstStyle/>
          <a:p>
            <a:pPr algn="just">
              <a:lnSpc>
                <a:spcPct val="150000"/>
              </a:lnSpc>
            </a:pPr>
            <a:r>
              <a:rPr lang="ca-ES" sz="1400" b="1" dirty="0" smtClean="0">
                <a:solidFill>
                  <a:schemeClr val="bg1"/>
                </a:solidFill>
              </a:rPr>
              <a:t>La depressió Prelitoral és una plana estreta aproximadament de 20 a 30 km i allargada d’uns 200 km i s’hi alternen les zones planes amb petits turons d’entre 200 i 300 m d’altitud.</a:t>
            </a:r>
            <a:endParaRPr lang="ca-ES" sz="1400" b="1" dirty="0">
              <a:solidFill>
                <a:schemeClr val="bg1"/>
              </a:solidFill>
            </a:endParaRPr>
          </a:p>
        </p:txBody>
      </p:sp>
      <p:sp>
        <p:nvSpPr>
          <p:cNvPr id="10" name="9 CuadroTexto"/>
          <p:cNvSpPr txBox="1"/>
          <p:nvPr/>
        </p:nvSpPr>
        <p:spPr>
          <a:xfrm>
            <a:off x="6909175" y="2852936"/>
            <a:ext cx="2232248" cy="3000821"/>
          </a:xfrm>
          <a:prstGeom prst="rect">
            <a:avLst/>
          </a:prstGeom>
          <a:noFill/>
        </p:spPr>
        <p:txBody>
          <a:bodyPr wrap="square" rtlCol="0">
            <a:spAutoFit/>
          </a:bodyPr>
          <a:lstStyle/>
          <a:p>
            <a:pPr>
              <a:lnSpc>
                <a:spcPct val="150000"/>
              </a:lnSpc>
            </a:pPr>
            <a:r>
              <a:rPr lang="ca-ES" sz="1400" b="1" dirty="0" smtClean="0">
                <a:solidFill>
                  <a:schemeClr val="bg1"/>
                </a:solidFill>
              </a:rPr>
              <a:t>La serralada Litoral, és tan baixa que de vegades arriba molt a prop del mar i s’hi formen cales.</a:t>
            </a:r>
          </a:p>
          <a:p>
            <a:pPr>
              <a:lnSpc>
                <a:spcPct val="150000"/>
              </a:lnSpc>
            </a:pPr>
            <a:r>
              <a:rPr lang="ca-ES" sz="1400" b="1" dirty="0" smtClean="0">
                <a:solidFill>
                  <a:schemeClr val="bg1"/>
                </a:solidFill>
              </a:rPr>
              <a:t>En l’altre cas, les muntanyes s’allunyen i hi queda la Depressió Litoral.</a:t>
            </a:r>
            <a:endParaRPr lang="ca-ES" sz="1400" b="1" dirty="0">
              <a:solidFill>
                <a:schemeClr val="bg1"/>
              </a:solidFill>
            </a:endParaRPr>
          </a:p>
        </p:txBody>
      </p:sp>
    </p:spTree>
    <p:extLst>
      <p:ext uri="{BB962C8B-B14F-4D97-AF65-F5344CB8AC3E}">
        <p14:creationId xmlns:p14="http://schemas.microsoft.com/office/powerpoint/2010/main" val="2320307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08912" cy="6336703"/>
          </a:xfrm>
        </p:spPr>
        <p:txBody>
          <a:bodyPr>
            <a:normAutofit/>
          </a:bodyPr>
          <a:lstStyle/>
          <a:p>
            <a:pPr marL="45720" indent="0" algn="ctr">
              <a:lnSpc>
                <a:spcPct val="150000"/>
              </a:lnSpc>
              <a:buNone/>
            </a:pPr>
            <a:r>
              <a:rPr lang="ca-ES" sz="4800" dirty="0" smtClean="0"/>
              <a:t>Fi </a:t>
            </a:r>
          </a:p>
          <a:p>
            <a:pPr marL="45720" indent="0" algn="ctr">
              <a:lnSpc>
                <a:spcPct val="150000"/>
              </a:lnSpc>
              <a:buNone/>
            </a:pPr>
            <a:r>
              <a:rPr lang="ca-ES" sz="4800" dirty="0" smtClean="0"/>
              <a:t>Esperem que us hagi agradat. </a:t>
            </a:r>
          </a:p>
          <a:p>
            <a:pPr marL="45720" indent="0" algn="ctr">
              <a:lnSpc>
                <a:spcPct val="150000"/>
              </a:lnSpc>
              <a:buNone/>
            </a:pPr>
            <a:r>
              <a:rPr lang="ca-ES" sz="4800" dirty="0" smtClean="0"/>
              <a:t>Gràcies per la vostra </a:t>
            </a:r>
          </a:p>
          <a:p>
            <a:pPr marL="45720" indent="0" algn="ctr">
              <a:lnSpc>
                <a:spcPct val="150000"/>
              </a:lnSpc>
              <a:buNone/>
            </a:pPr>
            <a:r>
              <a:rPr lang="ca-ES" sz="4800" dirty="0" smtClean="0"/>
              <a:t>Atenció.</a:t>
            </a:r>
            <a:endParaRPr lang="ca-ES" sz="4800" dirty="0"/>
          </a:p>
        </p:txBody>
      </p:sp>
    </p:spTree>
    <p:extLst>
      <p:ext uri="{BB962C8B-B14F-4D97-AF65-F5344CB8AC3E}">
        <p14:creationId xmlns:p14="http://schemas.microsoft.com/office/powerpoint/2010/main" val="3377989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80</TotalTime>
  <Words>490</Words>
  <Application>Microsoft Office PowerPoint</Application>
  <PresentationFormat>Presentación en pantalla (4:3)</PresentationFormat>
  <Paragraphs>35</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Perspectiva</vt:lpstr>
      <vt:lpstr>4. El relleu de Catalunya</vt:lpstr>
      <vt:lpstr>4.1 Unitats del relleu català</vt:lpstr>
      <vt:lpstr>4.2 Els Pirineus</vt:lpstr>
      <vt:lpstr>4.3 Les serralades de la costa.</vt:lpstr>
      <vt:lpstr>4.4 La depressió central</vt:lpstr>
      <vt:lpstr>4.5 Les planes costaneres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El relleu de Catalunya</dc:title>
  <dc:creator>joel</dc:creator>
  <cp:lastModifiedBy>joel</cp:lastModifiedBy>
  <cp:revision>8</cp:revision>
  <dcterms:created xsi:type="dcterms:W3CDTF">2015-09-24T07:48:30Z</dcterms:created>
  <dcterms:modified xsi:type="dcterms:W3CDTF">2015-09-27T20:50:09Z</dcterms:modified>
</cp:coreProperties>
</file>