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1"/>
  </p:notesMasterIdLst>
  <p:sldIdLst>
    <p:sldId id="256" r:id="rId2"/>
    <p:sldId id="325" r:id="rId3"/>
    <p:sldId id="265" r:id="rId4"/>
    <p:sldId id="276" r:id="rId5"/>
    <p:sldId id="345" r:id="rId6"/>
    <p:sldId id="347" r:id="rId7"/>
    <p:sldId id="348" r:id="rId8"/>
    <p:sldId id="346" r:id="rId9"/>
    <p:sldId id="351" r:id="rId10"/>
    <p:sldId id="327" r:id="rId11"/>
    <p:sldId id="331" r:id="rId12"/>
    <p:sldId id="332" r:id="rId13"/>
    <p:sldId id="341" r:id="rId14"/>
    <p:sldId id="328" r:id="rId15"/>
    <p:sldId id="333" r:id="rId16"/>
    <p:sldId id="339" r:id="rId17"/>
    <p:sldId id="338" r:id="rId18"/>
    <p:sldId id="334" r:id="rId19"/>
    <p:sldId id="343" r:id="rId20"/>
    <p:sldId id="329" r:id="rId21"/>
    <p:sldId id="335" r:id="rId22"/>
    <p:sldId id="344" r:id="rId23"/>
    <p:sldId id="330" r:id="rId24"/>
    <p:sldId id="340" r:id="rId25"/>
    <p:sldId id="337" r:id="rId26"/>
    <p:sldId id="336" r:id="rId27"/>
    <p:sldId id="342" r:id="rId28"/>
    <p:sldId id="268" r:id="rId29"/>
    <p:sldId id="323" r:id="rId30"/>
    <p:sldId id="322" r:id="rId31"/>
    <p:sldId id="283" r:id="rId32"/>
    <p:sldId id="306" r:id="rId33"/>
    <p:sldId id="307" r:id="rId34"/>
    <p:sldId id="308" r:id="rId35"/>
    <p:sldId id="309" r:id="rId36"/>
    <p:sldId id="310" r:id="rId37"/>
    <p:sldId id="311" r:id="rId38"/>
    <p:sldId id="314" r:id="rId39"/>
    <p:sldId id="313" r:id="rId40"/>
    <p:sldId id="315" r:id="rId41"/>
    <p:sldId id="316" r:id="rId42"/>
    <p:sldId id="264" r:id="rId43"/>
    <p:sldId id="295" r:id="rId44"/>
    <p:sldId id="296" r:id="rId45"/>
    <p:sldId id="297" r:id="rId46"/>
    <p:sldId id="302" r:id="rId47"/>
    <p:sldId id="303" r:id="rId48"/>
    <p:sldId id="304" r:id="rId49"/>
    <p:sldId id="305" r:id="rId50"/>
  </p:sldIdLst>
  <p:sldSz cx="9144000" cy="6858000" type="screen4x3"/>
  <p:notesSz cx="6858000" cy="9144000"/>
  <p:defaultTextStyle>
    <a:defPPr>
      <a:defRPr lang="es-ES_trad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800000"/>
    <a:srgbClr val="FF3399"/>
    <a:srgbClr val="00CC99"/>
    <a:srgbClr val="FFCC00"/>
    <a:srgbClr val="FFCCFF"/>
    <a:srgbClr val="FF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46" autoAdjust="0"/>
    <p:restoredTop sz="90929" autoAdjust="0"/>
  </p:normalViewPr>
  <p:slideViewPr>
    <p:cSldViewPr>
      <p:cViewPr>
        <p:scale>
          <a:sx n="81" d="100"/>
          <a:sy n="81" d="100"/>
        </p:scale>
        <p:origin x="-1230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10"/>
    </p:cViewPr>
  </p:sorterViewPr>
  <p:notesViewPr>
    <p:cSldViewPr>
      <p:cViewPr>
        <p:scale>
          <a:sx n="100" d="100"/>
          <a:sy n="100" d="100"/>
        </p:scale>
        <p:origin x="-192" y="289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_tradnl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_tradnl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_tradnl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772CC77-6883-4393-9E0D-C73B4B875640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961035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7C5D87-6ED2-455C-9D77-66502FDFC660}" type="slidenum">
              <a:rPr lang="es-ES_tradnl"/>
              <a:pPr/>
              <a:t>1</a:t>
            </a:fld>
            <a:endParaRPr lang="es-ES_tradnl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EAD88A-ABD8-4457-9662-1D62736A2609}" type="slidenum">
              <a:rPr lang="es-ES_tradnl"/>
              <a:pPr/>
              <a:t>28</a:t>
            </a:fld>
            <a:endParaRPr lang="es-ES_tradnl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CEEC50-250E-4F4A-A904-B28A313329F7}" type="slidenum">
              <a:rPr lang="es-ES_tradnl"/>
              <a:pPr/>
              <a:t>31</a:t>
            </a:fld>
            <a:endParaRPr lang="es-ES_tradnl"/>
          </a:p>
        </p:txBody>
      </p:sp>
      <p:sp>
        <p:nvSpPr>
          <p:cNvPr id="6861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DD2526-F3F5-48C5-B7D4-C11C27818DD8}" type="slidenum">
              <a:rPr lang="es-ES_tradnl"/>
              <a:pPr/>
              <a:t>42</a:t>
            </a:fld>
            <a:endParaRPr lang="es-ES_tradnl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>
                <a:latin typeface="Arial" charset="0"/>
              </a:rPr>
              <a:t>Guia pràctica que descriu, explica i il·lustra, pas a pas, totes les etapes i activitats per fer el treball de recerca. Constitueix també una ajuda per resoldre els dubtes, els problemes i les dificultats habituals en el procés d'investigació i en els treballs de curs.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>
                <a:latin typeface="Arial" charset="0"/>
              </a:rPr>
              <a:t>És concebuda com un manual de consulta i seguiment personal de l'estudiant, que presenta informació ordenada, clara i detallada de cadascuna de les fases de treball: des de la limitació del tema fins a l'exposició oral, passant per la fixació de la hipòtesi de partida, la planificació de la recerca, la documentació sobre el tema, la realització de les activitats de camp, l'anàlisi i interpretació de les dades obtingudes, l'elaboració i la presentació formal de la memòria escrita.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>
                <a:latin typeface="Arial" charset="0"/>
              </a:rPr>
              <a:t>ISBN: 84-7602-596-3</a:t>
            </a:r>
          </a:p>
          <a:p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3AA3D-985F-47A7-B0BC-9944B46A054B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0442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92650B-6E8E-4B92-B4D9-8322389C5571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2439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55244C-755C-4170-88BB-49C411E58602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7470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60016-8328-4889-A1D4-CBFF1671136F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4191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F792A8-3DD9-48EB-8923-82521C9C4A72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17075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05AD6-0C8A-47C3-A821-99DE5E3BEB12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545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45994-466B-4729-822C-06F046BA0589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7833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46AE7-62DD-44D3-A1C2-CE3EB261408B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8691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744B68-A41A-487B-9105-18186E466F18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73764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3761-BED4-43CB-8614-D53789B04C85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5460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125273-F605-4616-8949-DD2531E535B6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6827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0000"/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_trad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_trad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rgbClr val="800000"/>
                </a:solidFill>
                <a:latin typeface="Comic Sans MS" pitchFamily="66" charset="0"/>
              </a:defRPr>
            </a:lvl1pPr>
          </a:lstStyle>
          <a:p>
            <a:fld id="{AC335EE6-65E4-4080-AA47-4C1183479C9F}" type="slidenum">
              <a:rPr lang="es-ES_tradnl"/>
              <a:pPr/>
              <a:t>‹#›</a:t>
            </a:fld>
            <a:endParaRPr lang="es-ES_tradnl"/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111125" y="6477000"/>
            <a:ext cx="23272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>
                <a:solidFill>
                  <a:srgbClr val="800000"/>
                </a:solidFill>
                <a:latin typeface="Comic Sans MS" pitchFamily="66" charset="0"/>
              </a:rPr>
              <a:t>CAMP JOLIU, octubre 08</a:t>
            </a:r>
            <a:endParaRPr lang="ca-ES" sz="1400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5.jpe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4.pn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43.jpeg"/><Relationship Id="rId10" Type="http://schemas.openxmlformats.org/officeDocument/2006/relationships/image" Target="../media/image48.wmf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FC58-9EF3-4727-9C4A-80A930D34C7D}" type="slidenum">
              <a:rPr lang="es-ES_tradnl"/>
              <a:pPr/>
              <a:t>1</a:t>
            </a:fld>
            <a:endParaRPr lang="es-ES_tradnl" dirty="0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485900" y="2179638"/>
            <a:ext cx="6400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_tradnl" sz="6000" b="1" dirty="0" err="1">
                <a:solidFill>
                  <a:srgbClr val="800000"/>
                </a:solidFill>
                <a:latin typeface="Calibri" pitchFamily="34" charset="0"/>
              </a:rPr>
              <a:t>Com</a:t>
            </a:r>
            <a:r>
              <a:rPr lang="es-ES_tradnl" sz="6000" b="1" dirty="0">
                <a:solidFill>
                  <a:srgbClr val="800000"/>
                </a:solidFill>
                <a:latin typeface="Calibri" pitchFamily="34" charset="0"/>
              </a:rPr>
              <a:t> </a:t>
            </a:r>
            <a:r>
              <a:rPr lang="es-ES_tradnl" sz="6000" b="1" dirty="0" err="1">
                <a:solidFill>
                  <a:srgbClr val="800000"/>
                </a:solidFill>
                <a:latin typeface="Calibri" pitchFamily="34" charset="0"/>
              </a:rPr>
              <a:t>fer</a:t>
            </a:r>
            <a:r>
              <a:rPr lang="es-ES_tradnl" sz="6000" b="1" dirty="0">
                <a:solidFill>
                  <a:srgbClr val="800000"/>
                </a:solidFill>
                <a:latin typeface="Calibri" pitchFamily="34" charset="0"/>
              </a:rPr>
              <a:t> un </a:t>
            </a:r>
            <a:r>
              <a:rPr lang="es-ES_tradnl" sz="6000" b="1" dirty="0" err="1">
                <a:solidFill>
                  <a:srgbClr val="800000"/>
                </a:solidFill>
                <a:latin typeface="Calibri" pitchFamily="34" charset="0"/>
              </a:rPr>
              <a:t>treball</a:t>
            </a:r>
            <a:r>
              <a:rPr lang="es-ES_tradnl" sz="6000" b="1" dirty="0">
                <a:solidFill>
                  <a:srgbClr val="800000"/>
                </a:solidFill>
                <a:latin typeface="Calibri" pitchFamily="34" charset="0"/>
              </a:rPr>
              <a:t> de recerca</a:t>
            </a:r>
            <a:endParaRPr lang="es-ES_tradnl" sz="6000" dirty="0">
              <a:latin typeface="Calibri" pitchFamily="34" charset="0"/>
            </a:endParaRPr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685800" y="4267200"/>
            <a:ext cx="80772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647700" y="1981200"/>
            <a:ext cx="80772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6446"/>
            <a:ext cx="2642592" cy="1233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49843-9F5A-4E00-A61A-9772C825A263}" type="slidenum">
              <a:rPr lang="es-ES_tradnl"/>
              <a:pPr/>
              <a:t>10</a:t>
            </a:fld>
            <a:endParaRPr lang="es-ES_tradnl"/>
          </a:p>
        </p:txBody>
      </p:sp>
      <p:sp>
        <p:nvSpPr>
          <p:cNvPr id="121866" name="Rectangle 10"/>
          <p:cNvSpPr>
            <a:spLocks noChangeArrowheads="1"/>
          </p:cNvSpPr>
          <p:nvPr/>
        </p:nvSpPr>
        <p:spPr bwMode="auto">
          <a:xfrm>
            <a:off x="1219200" y="1219200"/>
            <a:ext cx="7010400" cy="5029200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21858" name="Text Box 2"/>
          <p:cNvSpPr txBox="1">
            <a:spLocks noChangeArrowheads="1"/>
          </p:cNvSpPr>
          <p:nvPr/>
        </p:nvSpPr>
        <p:spPr bwMode="auto">
          <a:xfrm>
            <a:off x="2971800" y="504825"/>
            <a:ext cx="3560189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3200" b="1" u="sng" dirty="0">
                <a:solidFill>
                  <a:srgbClr val="800000"/>
                </a:solidFill>
                <a:latin typeface="Comic Sans MS" pitchFamily="66" charset="0"/>
              </a:rPr>
              <a:t>Tipus de treballs</a:t>
            </a:r>
            <a:endParaRPr lang="ca-ES" sz="3200" b="1" u="sng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1861" name="Text Box 5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1862" name="Text Box 6"/>
          <p:cNvSpPr txBox="1">
            <a:spLocks noChangeArrowheads="1"/>
          </p:cNvSpPr>
          <p:nvPr/>
        </p:nvSpPr>
        <p:spPr bwMode="auto">
          <a:xfrm>
            <a:off x="1397000" y="1295400"/>
            <a:ext cx="530860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u="sng" dirty="0">
                <a:latin typeface="Comic Sans MS" pitchFamily="66" charset="0"/>
              </a:rPr>
              <a:t>Treballs descriptius i de catalogació</a:t>
            </a:r>
          </a:p>
          <a:p>
            <a:pPr>
              <a:lnSpc>
                <a:spcPct val="120000"/>
              </a:lnSpc>
            </a:pPr>
            <a:r>
              <a:rPr lang="es-ES" sz="1800" dirty="0">
                <a:latin typeface="Comic Sans MS" pitchFamily="66" charset="0"/>
              </a:rPr>
              <a:t>models d’anàlisi, catalogació, enquesta...</a:t>
            </a:r>
            <a:endParaRPr lang="ca-ES" sz="1800" dirty="0">
              <a:latin typeface="Comic Sans MS" pitchFamily="66" charset="0"/>
            </a:endParaRPr>
          </a:p>
        </p:txBody>
      </p:sp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1397000" y="2378075"/>
            <a:ext cx="520065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u="sng" dirty="0">
                <a:latin typeface="Comic Sans MS" pitchFamily="66" charset="0"/>
              </a:rPr>
              <a:t>Treballs explicatius</a:t>
            </a:r>
          </a:p>
          <a:p>
            <a:pPr>
              <a:lnSpc>
                <a:spcPct val="120000"/>
              </a:lnSpc>
            </a:pPr>
            <a:r>
              <a:rPr lang="es-ES" sz="1800" dirty="0">
                <a:latin typeface="Comic Sans MS" pitchFamily="66" charset="0"/>
              </a:rPr>
              <a:t>treballar amb hipòtesis, disseny experimental...</a:t>
            </a:r>
            <a:endParaRPr lang="ca-ES" sz="1800" dirty="0">
              <a:latin typeface="Comic Sans MS" pitchFamily="66" charset="0"/>
            </a:endParaRPr>
          </a:p>
        </p:txBody>
      </p:sp>
      <p:sp>
        <p:nvSpPr>
          <p:cNvPr id="121864" name="Text Box 8"/>
          <p:cNvSpPr txBox="1">
            <a:spLocks noChangeArrowheads="1"/>
          </p:cNvSpPr>
          <p:nvPr/>
        </p:nvSpPr>
        <p:spPr bwMode="auto">
          <a:xfrm>
            <a:off x="1397000" y="3462338"/>
            <a:ext cx="64166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u="sng" dirty="0">
                <a:latin typeface="Comic Sans MS" pitchFamily="66" charset="0"/>
              </a:rPr>
              <a:t>Treballs comparatius</a:t>
            </a:r>
          </a:p>
          <a:p>
            <a:pPr>
              <a:lnSpc>
                <a:spcPct val="120000"/>
              </a:lnSpc>
            </a:pPr>
            <a:r>
              <a:rPr lang="es-ES" sz="1800" dirty="0">
                <a:latin typeface="Comic Sans MS" pitchFamily="66" charset="0"/>
              </a:rPr>
              <a:t>procediments de comparació, comparar cinema i literatura,</a:t>
            </a:r>
          </a:p>
          <a:p>
            <a:pPr>
              <a:lnSpc>
                <a:spcPct val="120000"/>
              </a:lnSpc>
            </a:pPr>
            <a:r>
              <a:rPr lang="es-ES" sz="1800" dirty="0">
                <a:latin typeface="Comic Sans MS" pitchFamily="66" charset="0"/>
              </a:rPr>
              <a:t>comparació de gènere, comparant idees...</a:t>
            </a:r>
            <a:endParaRPr lang="ca-ES" sz="1800" dirty="0">
              <a:latin typeface="Comic Sans MS" pitchFamily="66" charset="0"/>
            </a:endParaRPr>
          </a:p>
        </p:txBody>
      </p:sp>
      <p:sp>
        <p:nvSpPr>
          <p:cNvPr id="121865" name="Text Box 9"/>
          <p:cNvSpPr txBox="1">
            <a:spLocks noChangeArrowheads="1"/>
          </p:cNvSpPr>
          <p:nvPr/>
        </p:nvSpPr>
        <p:spPr bwMode="auto">
          <a:xfrm>
            <a:off x="1397000" y="4876800"/>
            <a:ext cx="65246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u="sng" dirty="0">
                <a:latin typeface="Comic Sans MS" pitchFamily="66" charset="0"/>
              </a:rPr>
              <a:t>Estudi de cas</a:t>
            </a:r>
          </a:p>
          <a:p>
            <a:pPr>
              <a:lnSpc>
                <a:spcPct val="120000"/>
              </a:lnSpc>
            </a:pPr>
            <a:r>
              <a:rPr lang="es-ES" sz="1800" dirty="0">
                <a:latin typeface="Comic Sans MS" pitchFamily="66" charset="0"/>
              </a:rPr>
              <a:t>tècniques qualitatives, entrevista focalitzada, entrevista en</a:t>
            </a:r>
          </a:p>
          <a:p>
            <a:pPr>
              <a:lnSpc>
                <a:spcPct val="120000"/>
              </a:lnSpc>
            </a:pPr>
            <a:r>
              <a:rPr lang="es-ES" sz="1800" dirty="0">
                <a:latin typeface="Comic Sans MS" pitchFamily="66" charset="0"/>
              </a:rPr>
              <a:t>profunditat, història de vida...</a:t>
            </a:r>
            <a:endParaRPr lang="ca-ES" sz="1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2" grpId="0"/>
      <p:bldP spid="121863" grpId="0"/>
      <p:bldP spid="121864" grpId="0"/>
      <p:bldP spid="1218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04D9-66B2-4B35-8611-E99D1E3C13ED}" type="slidenum">
              <a:rPr lang="es-ES_tradnl"/>
              <a:pPr/>
              <a:t>11</a:t>
            </a:fld>
            <a:endParaRPr lang="es-ES_tradnl"/>
          </a:p>
        </p:txBody>
      </p:sp>
      <p:sp>
        <p:nvSpPr>
          <p:cNvPr id="125958" name="Rectangle 6"/>
          <p:cNvSpPr>
            <a:spLocks noChangeArrowheads="1"/>
          </p:cNvSpPr>
          <p:nvPr/>
        </p:nvSpPr>
        <p:spPr bwMode="auto">
          <a:xfrm>
            <a:off x="381000" y="1295400"/>
            <a:ext cx="8534400" cy="990600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1447800" y="533400"/>
            <a:ext cx="64982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b="1" u="sng" dirty="0">
                <a:solidFill>
                  <a:srgbClr val="800000"/>
                </a:solidFill>
                <a:latin typeface="Comic Sans MS" pitchFamily="66" charset="0"/>
              </a:rPr>
              <a:t>Treballs descriptius i de catalogació</a:t>
            </a:r>
            <a:endParaRPr lang="ca-ES" sz="2800" b="1" u="sng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609600" y="1600200"/>
            <a:ext cx="8112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Comic Sans MS" pitchFamily="66" charset="0"/>
              </a:rPr>
              <a:t>Es pregunten pel </a:t>
            </a:r>
            <a:r>
              <a:rPr lang="es-ES" i="1">
                <a:latin typeface="Comic Sans MS" pitchFamily="66" charset="0"/>
              </a:rPr>
              <a:t>què</a:t>
            </a:r>
            <a:r>
              <a:rPr lang="es-ES">
                <a:latin typeface="Comic Sans MS" pitchFamily="66" charset="0"/>
              </a:rPr>
              <a:t> i el </a:t>
            </a:r>
            <a:r>
              <a:rPr lang="es-ES" i="1">
                <a:latin typeface="Comic Sans MS" pitchFamily="66" charset="0"/>
              </a:rPr>
              <a:t>com</a:t>
            </a:r>
            <a:r>
              <a:rPr lang="es-ES">
                <a:latin typeface="Comic Sans MS" pitchFamily="66" charset="0"/>
              </a:rPr>
              <a:t> més que no pas pel </a:t>
            </a:r>
            <a:r>
              <a:rPr lang="es-ES" i="1">
                <a:latin typeface="Comic Sans MS" pitchFamily="66" charset="0"/>
              </a:rPr>
              <a:t>per què</a:t>
            </a:r>
            <a:endParaRPr lang="ca-ES" i="1">
              <a:latin typeface="Comic Sans MS" pitchFamily="66" charset="0"/>
            </a:endParaRPr>
          </a:p>
        </p:txBody>
      </p:sp>
      <p:sp>
        <p:nvSpPr>
          <p:cNvPr id="125956" name="Text Box 4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1190625" y="2581275"/>
            <a:ext cx="6732588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u="sng">
                <a:latin typeface="Comic Sans MS" pitchFamily="66" charset="0"/>
              </a:rPr>
              <a:t>Recollida i anàlisi</a:t>
            </a:r>
            <a:r>
              <a:rPr lang="es-ES" sz="2000">
                <a:latin typeface="Comic Sans MS" pitchFamily="66" charset="0"/>
              </a:rPr>
              <a:t> d’una quantitat rellevant de </a:t>
            </a:r>
            <a:r>
              <a:rPr lang="es-ES" sz="2000" u="sng">
                <a:latin typeface="Comic Sans MS" pitchFamily="66" charset="0"/>
              </a:rPr>
              <a:t>dades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empíriques o documentals amb l’objectiu de detectar-hi</a:t>
            </a:r>
          </a:p>
          <a:p>
            <a:pPr>
              <a:lnSpc>
                <a:spcPct val="120000"/>
              </a:lnSpc>
            </a:pPr>
            <a:r>
              <a:rPr lang="es-ES" sz="2000" u="sng">
                <a:latin typeface="Comic Sans MS" pitchFamily="66" charset="0"/>
              </a:rPr>
              <a:t>regularitats</a:t>
            </a:r>
            <a:r>
              <a:rPr lang="es-ES" sz="2000">
                <a:latin typeface="Comic Sans MS" pitchFamily="66" charset="0"/>
              </a:rPr>
              <a:t> ja sigui per tal d’establir generalitzacions 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estadístiques, fer-ne un inventari o classificació,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confeccionar una tipologia, etc.</a:t>
            </a:r>
            <a:r>
              <a:rPr lang="es-ES">
                <a:latin typeface="Comic Sans MS" pitchFamily="66" charset="0"/>
              </a:rPr>
              <a:t>  </a:t>
            </a:r>
            <a:endParaRPr lang="ca-ES" i="1">
              <a:latin typeface="Comic Sans MS" pitchFamily="66" charset="0"/>
            </a:endParaRPr>
          </a:p>
        </p:txBody>
      </p:sp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1408113" y="5029200"/>
            <a:ext cx="5988050" cy="1014413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">
                <a:latin typeface="Comic Sans MS" pitchFamily="66" charset="0"/>
              </a:rPr>
              <a:t>CAL ELABORAR UN </a:t>
            </a:r>
            <a:r>
              <a:rPr lang="es-ES" u="sng">
                <a:latin typeface="Comic Sans MS" pitchFamily="66" charset="0"/>
              </a:rPr>
              <a:t>MODEL D’ANÀLISI</a:t>
            </a:r>
          </a:p>
          <a:p>
            <a:pPr algn="ctr">
              <a:lnSpc>
                <a:spcPct val="150000"/>
              </a:lnSpc>
            </a:pPr>
            <a:r>
              <a:rPr lang="es-ES">
                <a:latin typeface="Comic Sans MS" pitchFamily="66" charset="0"/>
              </a:rPr>
              <a:t>(aspectes i variables)</a:t>
            </a:r>
            <a:endParaRPr lang="ca-ES" i="1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53810-41F6-447A-92FE-1257C082B0D0}" type="slidenum">
              <a:rPr lang="es-ES_tradnl"/>
              <a:pPr/>
              <a:t>12</a:t>
            </a:fld>
            <a:endParaRPr lang="es-ES_tradnl"/>
          </a:p>
        </p:txBody>
      </p:sp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1447800" y="533400"/>
            <a:ext cx="617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u="sng">
                <a:solidFill>
                  <a:srgbClr val="800000"/>
                </a:solidFill>
                <a:latin typeface="Comic Sans MS" pitchFamily="66" charset="0"/>
              </a:rPr>
              <a:t>Treballs descriptius i de catalogació</a:t>
            </a:r>
            <a:endParaRPr lang="ca-ES" sz="2800" u="sng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1066800" y="1676400"/>
            <a:ext cx="6519734" cy="4893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es-ES" sz="2000" u="sng" dirty="0">
                <a:latin typeface="Comic Sans MS" pitchFamily="66" charset="0"/>
              </a:rPr>
              <a:t>EXEMPLES</a:t>
            </a:r>
          </a:p>
          <a:p>
            <a:pPr>
              <a:lnSpc>
                <a:spcPct val="140000"/>
              </a:lnSpc>
              <a:buFontTx/>
              <a:buChar char="•"/>
            </a:pPr>
            <a:endParaRPr lang="es-ES" sz="2000" u="sng" dirty="0">
              <a:latin typeface="Comic Sans MS" pitchFamily="66" charset="0"/>
            </a:endParaRP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b="1" dirty="0">
                <a:latin typeface="Comic Sans MS" pitchFamily="66" charset="0"/>
              </a:rPr>
              <a:t>Rutes Megalítiques de l’Alt </a:t>
            </a:r>
            <a:r>
              <a:rPr lang="es-ES" sz="2000" b="1" dirty="0" smtClean="0">
                <a:latin typeface="Comic Sans MS" pitchFamily="66" charset="0"/>
              </a:rPr>
              <a:t>Empordà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b="1" dirty="0" smtClean="0">
                <a:latin typeface="Comic Sans MS" pitchFamily="66" charset="0"/>
              </a:rPr>
              <a:t>Cabanes de pedra seca a l’Alt Camp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 err="1">
                <a:latin typeface="Comic Sans MS" pitchFamily="66" charset="0"/>
              </a:rPr>
              <a:t>Inventari</a:t>
            </a:r>
            <a:r>
              <a:rPr lang="es-ES" sz="2000" dirty="0">
                <a:latin typeface="Comic Sans MS" pitchFamily="66" charset="0"/>
              </a:rPr>
              <a:t> de les </a:t>
            </a:r>
            <a:r>
              <a:rPr lang="es-ES" sz="2000" dirty="0" err="1">
                <a:latin typeface="Comic Sans MS" pitchFamily="66" charset="0"/>
              </a:rPr>
              <a:t>eines</a:t>
            </a:r>
            <a:r>
              <a:rPr lang="es-ES" sz="2000" dirty="0">
                <a:latin typeface="Comic Sans MS" pitchFamily="66" charset="0"/>
              </a:rPr>
              <a:t> del camp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 err="1" smtClean="0">
                <a:latin typeface="Comic Sans MS" pitchFamily="66" charset="0"/>
              </a:rPr>
              <a:t>Recollida</a:t>
            </a:r>
            <a:r>
              <a:rPr lang="es-ES" sz="2000" dirty="0" smtClean="0">
                <a:latin typeface="Comic Sans MS" pitchFamily="66" charset="0"/>
              </a:rPr>
              <a:t> de </a:t>
            </a:r>
            <a:r>
              <a:rPr lang="es-ES" sz="2000" dirty="0" err="1" smtClean="0">
                <a:latin typeface="Comic Sans MS" pitchFamily="66" charset="0"/>
              </a:rPr>
              <a:t>dades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dels</a:t>
            </a:r>
            <a:r>
              <a:rPr lang="es-ES" sz="2000" dirty="0" smtClean="0">
                <a:latin typeface="Comic Sans MS" pitchFamily="66" charset="0"/>
              </a:rPr>
              <a:t> usos de les plantes</a:t>
            </a:r>
            <a:endParaRPr lang="es-ES" sz="2000" dirty="0">
              <a:latin typeface="Comic Sans MS" pitchFamily="66" charset="0"/>
            </a:endParaRP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 err="1">
                <a:latin typeface="Comic Sans MS" pitchFamily="66" charset="0"/>
              </a:rPr>
              <a:t>Presència</a:t>
            </a:r>
            <a:r>
              <a:rPr lang="es-ES" sz="2000" dirty="0">
                <a:latin typeface="Comic Sans MS" pitchFamily="66" charset="0"/>
              </a:rPr>
              <a:t> de la dona a la </a:t>
            </a:r>
            <a:r>
              <a:rPr lang="es-ES" sz="2000" dirty="0" err="1">
                <a:latin typeface="Comic Sans MS" pitchFamily="66" charset="0"/>
              </a:rPr>
              <a:t>premsa</a:t>
            </a:r>
            <a:r>
              <a:rPr lang="es-ES" sz="2000" dirty="0">
                <a:latin typeface="Comic Sans MS" pitchFamily="66" charset="0"/>
              </a:rPr>
              <a:t> escrita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Estudi de la violència a través de la premsa comarcal</a:t>
            </a:r>
            <a:endParaRPr lang="es-ES" sz="2000" dirty="0" smtClean="0">
              <a:latin typeface="Comic Sans MS" pitchFamily="66" charset="0"/>
            </a:endParaRP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b="1" dirty="0" smtClean="0">
                <a:latin typeface="Comic Sans MS" pitchFamily="66" charset="0"/>
              </a:rPr>
              <a:t>La imatge dels gats en la història de l’Art.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b="1" dirty="0" smtClean="0">
                <a:latin typeface="Comic Sans MS" pitchFamily="66" charset="0"/>
              </a:rPr>
              <a:t>Tipologia de personatges en els videojocs</a:t>
            </a:r>
          </a:p>
          <a:p>
            <a:pPr>
              <a:lnSpc>
                <a:spcPct val="140000"/>
              </a:lnSpc>
              <a:buFontTx/>
              <a:buChar char="•"/>
            </a:pPr>
            <a:endParaRPr lang="ca-ES" i="1" dirty="0">
              <a:latin typeface="Comic Sans MS" pitchFamily="66" charset="0"/>
            </a:endParaRPr>
          </a:p>
        </p:txBody>
      </p:sp>
      <p:pic>
        <p:nvPicPr>
          <p:cNvPr id="126983" name="Picture 7" descr="http://lengua.laguia2000.com/wp-content/uploads/2007/02/descriptiv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302" y="1295400"/>
            <a:ext cx="1985298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B68-A41A-487B-9105-18186E466F18}" type="slidenum">
              <a:rPr lang="es-ES_tradnl" smtClean="0"/>
              <a:pPr/>
              <a:t>13</a:t>
            </a:fld>
            <a:endParaRPr lang="es-ES_tradnl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609600"/>
            <a:ext cx="2438400" cy="24384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3581400"/>
            <a:ext cx="1752600" cy="212202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3929598"/>
            <a:ext cx="1676400" cy="188700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0400" y="609600"/>
            <a:ext cx="1373933" cy="23622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0" y="609600"/>
            <a:ext cx="1981200" cy="226422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1800" y="3581400"/>
            <a:ext cx="1739900" cy="2125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2A37-D527-4DAB-BEBF-9638C1B9E68A}" type="slidenum">
              <a:rPr lang="es-ES_tradnl"/>
              <a:pPr/>
              <a:t>14</a:t>
            </a:fld>
            <a:endParaRPr lang="es-ES_tradnl"/>
          </a:p>
        </p:txBody>
      </p:sp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2730500" y="533400"/>
            <a:ext cx="35665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b="1" u="sng" dirty="0">
                <a:solidFill>
                  <a:srgbClr val="800000"/>
                </a:solidFill>
                <a:latin typeface="Comic Sans MS" pitchFamily="66" charset="0"/>
              </a:rPr>
              <a:t>Treballs explicatius</a:t>
            </a:r>
            <a:endParaRPr lang="ca-ES" sz="2800" b="1" u="sng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2885" name="Rectangle 5"/>
          <p:cNvSpPr>
            <a:spLocks noChangeArrowheads="1"/>
          </p:cNvSpPr>
          <p:nvPr/>
        </p:nvSpPr>
        <p:spPr bwMode="auto">
          <a:xfrm>
            <a:off x="381000" y="1295400"/>
            <a:ext cx="8534400" cy="1676400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22886" name="Text Box 6"/>
          <p:cNvSpPr txBox="1">
            <a:spLocks noChangeArrowheads="1"/>
          </p:cNvSpPr>
          <p:nvPr/>
        </p:nvSpPr>
        <p:spPr bwMode="auto">
          <a:xfrm>
            <a:off x="688975" y="1600200"/>
            <a:ext cx="7965191" cy="120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dirty="0">
                <a:latin typeface="Comic Sans MS" pitchFamily="66" charset="0"/>
              </a:rPr>
              <a:t>Van destinats al plantejament i/o valoració d’elements </a:t>
            </a:r>
          </a:p>
          <a:p>
            <a:r>
              <a:rPr lang="es-ES" dirty="0">
                <a:latin typeface="Comic Sans MS" pitchFamily="66" charset="0"/>
              </a:rPr>
              <a:t>explicatius, ja es tracti d’hipòtesis, raons o factors de</a:t>
            </a:r>
          </a:p>
          <a:p>
            <a:r>
              <a:rPr lang="es-ES" dirty="0">
                <a:latin typeface="Comic Sans MS" pitchFamily="66" charset="0"/>
              </a:rPr>
              <a:t>caire </a:t>
            </a:r>
            <a:r>
              <a:rPr lang="es-ES" dirty="0" smtClean="0">
                <a:latin typeface="Comic Sans MS" pitchFamily="66" charset="0"/>
              </a:rPr>
              <a:t>interpretatiu. Es pregunten  el per què</a:t>
            </a:r>
            <a:endParaRPr lang="ca-ES" i="1" dirty="0">
              <a:latin typeface="Comic Sans MS" pitchFamily="66" charset="0"/>
            </a:endParaRPr>
          </a:p>
        </p:txBody>
      </p:sp>
      <p:sp>
        <p:nvSpPr>
          <p:cNvPr id="122887" name="Text Box 7"/>
          <p:cNvSpPr txBox="1">
            <a:spLocks noChangeArrowheads="1"/>
          </p:cNvSpPr>
          <p:nvPr/>
        </p:nvSpPr>
        <p:spPr bwMode="auto">
          <a:xfrm>
            <a:off x="1601788" y="4648200"/>
            <a:ext cx="6092825" cy="1014413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">
                <a:latin typeface="Comic Sans MS" pitchFamily="66" charset="0"/>
              </a:rPr>
              <a:t>MÈTODE </a:t>
            </a:r>
            <a:r>
              <a:rPr lang="es-ES" u="sng">
                <a:latin typeface="Comic Sans MS" pitchFamily="66" charset="0"/>
              </a:rPr>
              <a:t>CIENTÍFICO-EXPERIMENTAL</a:t>
            </a:r>
          </a:p>
          <a:p>
            <a:pPr algn="ctr">
              <a:lnSpc>
                <a:spcPct val="150000"/>
              </a:lnSpc>
            </a:pPr>
            <a:r>
              <a:rPr lang="es-ES">
                <a:latin typeface="Comic Sans MS" pitchFamily="66" charset="0"/>
              </a:rPr>
              <a:t>O </a:t>
            </a:r>
            <a:r>
              <a:rPr lang="es-ES" u="sng">
                <a:latin typeface="Comic Sans MS" pitchFamily="66" charset="0"/>
              </a:rPr>
              <a:t>HIPOTÈTICO-DEDUCTIU</a:t>
            </a:r>
            <a:endParaRPr lang="ca-ES" i="1" u="sng">
              <a:latin typeface="Comic Sans MS" pitchFamily="66" charset="0"/>
            </a:endParaRPr>
          </a:p>
        </p:txBody>
      </p:sp>
      <p:sp>
        <p:nvSpPr>
          <p:cNvPr id="122888" name="AutoShape 8"/>
          <p:cNvSpPr>
            <a:spLocks noChangeArrowheads="1"/>
          </p:cNvSpPr>
          <p:nvPr/>
        </p:nvSpPr>
        <p:spPr bwMode="auto">
          <a:xfrm>
            <a:off x="4305300" y="3429000"/>
            <a:ext cx="685800" cy="838200"/>
          </a:xfrm>
          <a:prstGeom prst="downArrow">
            <a:avLst>
              <a:gd name="adj1" fmla="val 50000"/>
              <a:gd name="adj2" fmla="val 3055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1672E-772F-451E-90C7-5184B3BC0DD6}" type="slidenum">
              <a:rPr lang="es-ES_tradnl"/>
              <a:pPr/>
              <a:t>15</a:t>
            </a:fld>
            <a:endParaRPr lang="es-ES_tradnl"/>
          </a:p>
        </p:txBody>
      </p:sp>
      <p:sp>
        <p:nvSpPr>
          <p:cNvPr id="128002" name="Text Box 2"/>
          <p:cNvSpPr txBox="1">
            <a:spLocks noChangeArrowheads="1"/>
          </p:cNvSpPr>
          <p:nvPr/>
        </p:nvSpPr>
        <p:spPr bwMode="auto">
          <a:xfrm>
            <a:off x="2730500" y="533400"/>
            <a:ext cx="35665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b="1" u="sng" dirty="0">
                <a:solidFill>
                  <a:srgbClr val="800000"/>
                </a:solidFill>
                <a:latin typeface="Comic Sans MS" pitchFamily="66" charset="0"/>
              </a:rPr>
              <a:t>Treballs explicatius</a:t>
            </a:r>
            <a:endParaRPr lang="ca-ES" sz="2800" b="1" u="sng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1143000" y="1676400"/>
            <a:ext cx="6910388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ca-ES" sz="2000">
                <a:latin typeface="Comic Sans MS" pitchFamily="66" charset="0"/>
              </a:rPr>
              <a:t>Procés pel qual una idea o una intu</a:t>
            </a:r>
            <a:r>
              <a:rPr lang="es-ES" sz="2000">
                <a:latin typeface="Comic Sans MS" pitchFamily="66" charset="0"/>
              </a:rPr>
              <a:t>i</a:t>
            </a:r>
            <a:r>
              <a:rPr lang="ca-ES" sz="2000">
                <a:latin typeface="Comic Sans MS" pitchFamily="66" charset="0"/>
              </a:rPr>
              <a:t>ció es pot convertir en</a:t>
            </a:r>
          </a:p>
          <a:p>
            <a:pPr>
              <a:lnSpc>
                <a:spcPct val="130000"/>
              </a:lnSpc>
            </a:pPr>
            <a:r>
              <a:rPr lang="ca-ES" sz="2000">
                <a:latin typeface="Comic Sans MS" pitchFamily="66" charset="0"/>
              </a:rPr>
              <a:t>una teoria acceptada per tothom.</a:t>
            </a:r>
          </a:p>
          <a:p>
            <a:pPr>
              <a:lnSpc>
                <a:spcPct val="130000"/>
              </a:lnSpc>
            </a:pPr>
            <a:r>
              <a:rPr lang="ca-ES" sz="2000">
                <a:latin typeface="Comic Sans MS" pitchFamily="66" charset="0"/>
              </a:rPr>
              <a:t>No és exclusiu de les ciències experimentals</a:t>
            </a:r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1066800" y="3048000"/>
            <a:ext cx="7283450" cy="3295650"/>
          </a:xfrm>
          <a:prstGeom prst="rect">
            <a:avLst/>
          </a:prstGeom>
          <a:solidFill>
            <a:srgbClr val="FFFF99"/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ca-ES" sz="2000">
                <a:latin typeface="Comic Sans MS" pitchFamily="66" charset="0"/>
              </a:rPr>
              <a:t>Etapes:</a:t>
            </a:r>
          </a:p>
          <a:p>
            <a:pPr>
              <a:lnSpc>
                <a:spcPct val="130000"/>
              </a:lnSpc>
              <a:buFontTx/>
              <a:buChar char="•"/>
            </a:pPr>
            <a:r>
              <a:rPr lang="ca-ES" sz="2000">
                <a:latin typeface="Comic Sans MS" pitchFamily="66" charset="0"/>
              </a:rPr>
              <a:t>plantejament </a:t>
            </a:r>
            <a:r>
              <a:rPr lang="ca-ES" sz="2000" b="1" u="sng">
                <a:solidFill>
                  <a:srgbClr val="800000"/>
                </a:solidFill>
                <a:latin typeface="Comic Sans MS" pitchFamily="66" charset="0"/>
              </a:rPr>
              <a:t>hipòtesi</a:t>
            </a:r>
            <a:endParaRPr lang="ca-ES" sz="2000" u="sng">
              <a:solidFill>
                <a:srgbClr val="800000"/>
              </a:solidFill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ca-ES" sz="2000">
                <a:latin typeface="Comic Sans MS" pitchFamily="66" charset="0"/>
              </a:rPr>
              <a:t>	(a partir d’observacions anteriors, buscar una </a:t>
            </a:r>
          </a:p>
          <a:p>
            <a:pPr>
              <a:lnSpc>
                <a:spcPct val="130000"/>
              </a:lnSpc>
            </a:pPr>
            <a:r>
              <a:rPr lang="ca-ES" sz="2000">
                <a:latin typeface="Comic Sans MS" pitchFamily="66" charset="0"/>
              </a:rPr>
              <a:t>	explicació a un fenòmen observat)</a:t>
            </a:r>
          </a:p>
          <a:p>
            <a:pPr>
              <a:lnSpc>
                <a:spcPct val="130000"/>
              </a:lnSpc>
              <a:buFontTx/>
              <a:buChar char="•"/>
            </a:pPr>
            <a:r>
              <a:rPr lang="ca-ES" sz="2000">
                <a:latin typeface="Comic Sans MS" pitchFamily="66" charset="0"/>
              </a:rPr>
              <a:t>planificar </a:t>
            </a:r>
            <a:r>
              <a:rPr lang="ca-ES" sz="2000" b="1" u="sng">
                <a:solidFill>
                  <a:srgbClr val="800000"/>
                </a:solidFill>
                <a:latin typeface="Comic Sans MS" pitchFamily="66" charset="0"/>
              </a:rPr>
              <a:t>experiments</a:t>
            </a:r>
            <a:r>
              <a:rPr lang="ca-ES" sz="2000">
                <a:latin typeface="Comic Sans MS" pitchFamily="66" charset="0"/>
              </a:rPr>
              <a:t> adients per demostrar si la hipòtesi</a:t>
            </a:r>
          </a:p>
          <a:p>
            <a:pPr>
              <a:lnSpc>
                <a:spcPct val="130000"/>
              </a:lnSpc>
            </a:pPr>
            <a:r>
              <a:rPr lang="ca-ES" sz="2000">
                <a:latin typeface="Comic Sans MS" pitchFamily="66" charset="0"/>
              </a:rPr>
              <a:t>és certa o falsa</a:t>
            </a:r>
          </a:p>
          <a:p>
            <a:pPr>
              <a:lnSpc>
                <a:spcPct val="130000"/>
              </a:lnSpc>
              <a:buFontTx/>
              <a:buChar char="•"/>
            </a:pPr>
            <a:r>
              <a:rPr lang="ca-ES" sz="2000" b="1" u="sng">
                <a:solidFill>
                  <a:srgbClr val="800000"/>
                </a:solidFill>
                <a:latin typeface="Comic Sans MS" pitchFamily="66" charset="0"/>
              </a:rPr>
              <a:t>analitzar</a:t>
            </a:r>
            <a:r>
              <a:rPr lang="ca-ES" sz="2000">
                <a:latin typeface="Comic Sans MS" pitchFamily="66" charset="0"/>
              </a:rPr>
              <a:t> les dades obtingudes experimentalment</a:t>
            </a:r>
          </a:p>
          <a:p>
            <a:pPr>
              <a:lnSpc>
                <a:spcPct val="130000"/>
              </a:lnSpc>
              <a:buFontTx/>
              <a:buChar char="•"/>
            </a:pPr>
            <a:r>
              <a:rPr lang="ca-ES" sz="2000" b="1" u="sng">
                <a:solidFill>
                  <a:srgbClr val="800000"/>
                </a:solidFill>
                <a:latin typeface="Comic Sans MS" pitchFamily="66" charset="0"/>
              </a:rPr>
              <a:t>conclusions</a:t>
            </a:r>
            <a:r>
              <a:rPr lang="ca-ES" sz="2000">
                <a:latin typeface="Comic Sans MS" pitchFamily="66" charset="0"/>
              </a:rPr>
              <a:t> - hipòtesi nova?	</a:t>
            </a:r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1295400" y="1143000"/>
            <a:ext cx="67294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ca-ES" sz="2000" b="1" u="sng" dirty="0">
                <a:latin typeface="Comic Sans MS" pitchFamily="66" charset="0"/>
              </a:rPr>
              <a:t>Mètode científic</a:t>
            </a:r>
            <a:r>
              <a:rPr lang="es-ES" sz="2000" b="1" u="sng" dirty="0">
                <a:latin typeface="Comic Sans MS" pitchFamily="66" charset="0"/>
              </a:rPr>
              <a:t>o-</a:t>
            </a:r>
            <a:r>
              <a:rPr lang="ca-ES" sz="2000" b="1" u="sng" dirty="0">
                <a:latin typeface="Comic Sans MS" pitchFamily="66" charset="0"/>
              </a:rPr>
              <a:t>experimental (hipotètico-deductiu)</a:t>
            </a:r>
            <a:endParaRPr lang="ca-ES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6D83-0EBC-4F07-8E4C-406169DCF672}" type="slidenum">
              <a:rPr lang="es-ES_tradnl"/>
              <a:pPr/>
              <a:t>16</a:t>
            </a:fld>
            <a:endParaRPr lang="es-ES_tradnl"/>
          </a:p>
        </p:txBody>
      </p:sp>
      <p:pic>
        <p:nvPicPr>
          <p:cNvPr id="134147" name="Picture 3" descr="http://dis.um.es/~barzana/Imagenes/metodo_cient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54864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074" name="Picture 2" descr="https://cmcruv44.files.wordpress.com/2013/11/mc3a8tode-cientc3adf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0"/>
            <a:ext cx="8388424" cy="6282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5E13C-CFDD-4A7C-91E8-9D2BB1CE6B40}" type="slidenum">
              <a:rPr lang="es-ES_tradnl"/>
              <a:pPr/>
              <a:t>17</a:t>
            </a:fld>
            <a:endParaRPr lang="es-ES_tradnl"/>
          </a:p>
        </p:txBody>
      </p:sp>
      <p:pic>
        <p:nvPicPr>
          <p:cNvPr id="133123" name="Picture 3" descr="http://www.driverop.com.ar/miracl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295400"/>
            <a:ext cx="4000500" cy="501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2730500" y="533400"/>
            <a:ext cx="3441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u="sng">
                <a:solidFill>
                  <a:srgbClr val="800000"/>
                </a:solidFill>
                <a:latin typeface="Comic Sans MS" pitchFamily="66" charset="0"/>
              </a:rPr>
              <a:t>Treballs explicatius</a:t>
            </a:r>
            <a:endParaRPr lang="ca-ES" sz="2800" u="sng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33125" name="Text Box 5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37901-90F2-41D2-A15E-C5C1CBBA862B}" type="slidenum">
              <a:rPr lang="es-ES_tradnl"/>
              <a:pPr/>
              <a:t>18</a:t>
            </a:fld>
            <a:endParaRPr lang="es-ES_tradnl"/>
          </a:p>
        </p:txBody>
      </p:sp>
      <p:sp>
        <p:nvSpPr>
          <p:cNvPr id="129026" name="Text Box 2"/>
          <p:cNvSpPr txBox="1">
            <a:spLocks noChangeArrowheads="1"/>
          </p:cNvSpPr>
          <p:nvPr/>
        </p:nvSpPr>
        <p:spPr bwMode="auto">
          <a:xfrm>
            <a:off x="928688" y="1524000"/>
            <a:ext cx="7605712" cy="4811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es-ES" sz="2000" u="sng" dirty="0">
                <a:latin typeface="Comic Sans MS" pitchFamily="66" charset="0"/>
              </a:rPr>
              <a:t>EXEMPLES</a:t>
            </a:r>
          </a:p>
          <a:p>
            <a:pPr>
              <a:lnSpc>
                <a:spcPct val="140000"/>
              </a:lnSpc>
            </a:pPr>
            <a:endParaRPr lang="es-ES" sz="2000" u="sng" dirty="0">
              <a:latin typeface="Comic Sans MS" pitchFamily="66" charset="0"/>
            </a:endParaRP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La influència del mar en les temperatures </a:t>
            </a:r>
            <a:r>
              <a:rPr lang="es-ES" sz="2000" dirty="0" smtClean="0">
                <a:latin typeface="Comic Sans MS" pitchFamily="66" charset="0"/>
              </a:rPr>
              <a:t>del Tarragonès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Les causes de la violència </a:t>
            </a:r>
            <a:r>
              <a:rPr lang="es-ES" sz="2000" dirty="0" smtClean="0">
                <a:latin typeface="Comic Sans MS" pitchFamily="66" charset="0"/>
              </a:rPr>
              <a:t>domèstica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b="1" dirty="0" smtClean="0">
                <a:latin typeface="Comic Sans MS" pitchFamily="66" charset="0"/>
              </a:rPr>
              <a:t>Estudi de la influència de les xarxes socials, en la iconografia de l’autorretrat.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Estudi de la incidència dels substrats geològics en la</a:t>
            </a:r>
          </a:p>
          <a:p>
            <a:pPr>
              <a:lnSpc>
                <a:spcPct val="140000"/>
              </a:lnSpc>
            </a:pPr>
            <a:r>
              <a:rPr lang="es-ES" sz="2000" dirty="0">
                <a:latin typeface="Comic Sans MS" pitchFamily="66" charset="0"/>
              </a:rPr>
              <a:t>      composició química (carbonats, clorurs, nitrats, etc.)</a:t>
            </a:r>
          </a:p>
          <a:p>
            <a:pPr>
              <a:lnSpc>
                <a:spcPct val="140000"/>
              </a:lnSpc>
            </a:pPr>
            <a:r>
              <a:rPr lang="es-ES" sz="2000" dirty="0">
                <a:latin typeface="Comic Sans MS" pitchFamily="66" charset="0"/>
              </a:rPr>
              <a:t>      de les aigües d’un riu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Quins són els factors determinants de l’èxit escolar</a:t>
            </a:r>
          </a:p>
          <a:p>
            <a:pPr>
              <a:lnSpc>
                <a:spcPct val="140000"/>
              </a:lnSpc>
            </a:pPr>
            <a:r>
              <a:rPr lang="es-ES" sz="2000" dirty="0">
                <a:latin typeface="Comic Sans MS" pitchFamily="66" charset="0"/>
              </a:rPr>
              <a:t>      a l’educació primària</a:t>
            </a: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2730500" y="533400"/>
            <a:ext cx="3441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u="sng" dirty="0">
                <a:solidFill>
                  <a:srgbClr val="800000"/>
                </a:solidFill>
                <a:latin typeface="Comic Sans MS" pitchFamily="66" charset="0"/>
              </a:rPr>
              <a:t>Treballs explicatius</a:t>
            </a:r>
            <a:endParaRPr lang="ca-ES" sz="2800" u="sng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graphicFrame>
        <p:nvGraphicFramePr>
          <p:cNvPr id="129030" name="Object 6"/>
          <p:cNvGraphicFramePr>
            <a:graphicFrameLocks noChangeAspect="1"/>
          </p:cNvGraphicFramePr>
          <p:nvPr/>
        </p:nvGraphicFramePr>
        <p:xfrm>
          <a:off x="6629400" y="914400"/>
          <a:ext cx="1728788" cy="128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5" name="Foto de Photo Editor" r:id="rId3" imgW="1943371" imgH="1448002" progId="">
                  <p:embed/>
                </p:oleObj>
              </mc:Choice>
              <mc:Fallback>
                <p:oleObj name="Foto de Photo Editor" r:id="rId3" imgW="1943371" imgH="1448002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914400"/>
                        <a:ext cx="1728788" cy="1287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B68-A41A-487B-9105-18186E466F18}" type="slidenum">
              <a:rPr lang="es-ES_tradnl" smtClean="0"/>
              <a:pPr/>
              <a:t>19</a:t>
            </a:fld>
            <a:endParaRPr lang="es-ES_tradnl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2362200"/>
            <a:ext cx="3048000" cy="202830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4953000"/>
            <a:ext cx="1905000" cy="118727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4983480"/>
            <a:ext cx="1143000" cy="113792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5036946"/>
            <a:ext cx="1447800" cy="108445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0" y="5257800"/>
            <a:ext cx="1219200" cy="78098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5266122"/>
            <a:ext cx="1371600" cy="80517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1600" y="5257800"/>
            <a:ext cx="1219200" cy="91322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47800" y="152400"/>
            <a:ext cx="1219200" cy="153077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5600" y="152400"/>
            <a:ext cx="1371600" cy="198303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5800" y="152400"/>
            <a:ext cx="1981200" cy="171103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600" y="152400"/>
            <a:ext cx="1143000" cy="1857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B9CB-E461-4130-9B26-7B7236602BB2}" type="slidenum">
              <a:rPr lang="es-ES_tradnl"/>
              <a:pPr/>
              <a:t>2</a:t>
            </a:fld>
            <a:endParaRPr lang="es-ES_tradnl"/>
          </a:p>
        </p:txBody>
      </p:sp>
      <p:sp>
        <p:nvSpPr>
          <p:cNvPr id="119810" name="Text Box 1026"/>
          <p:cNvSpPr txBox="1">
            <a:spLocks noChangeArrowheads="1"/>
          </p:cNvSpPr>
          <p:nvPr/>
        </p:nvSpPr>
        <p:spPr bwMode="auto">
          <a:xfrm>
            <a:off x="2514600" y="484188"/>
            <a:ext cx="4143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b="1">
                <a:solidFill>
                  <a:srgbClr val="800000"/>
                </a:solidFill>
                <a:latin typeface="Comic Sans MS" pitchFamily="66" charset="0"/>
              </a:rPr>
              <a:t>TREBALL DE RECERCA</a:t>
            </a:r>
            <a:endParaRPr lang="ca-ES" sz="28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19811" name="Text Box 1027"/>
          <p:cNvSpPr txBox="1">
            <a:spLocks noChangeArrowheads="1"/>
          </p:cNvSpPr>
          <p:nvPr/>
        </p:nvSpPr>
        <p:spPr bwMode="auto">
          <a:xfrm>
            <a:off x="1447800" y="1828800"/>
            <a:ext cx="62703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 dirty="0">
                <a:latin typeface="Comic Sans MS" pitchFamily="66" charset="0"/>
              </a:rPr>
              <a:t>A – QUÈ ÉS EL TREBALL DE RECERCA?</a:t>
            </a:r>
            <a:endParaRPr lang="ca-ES" b="1" dirty="0">
              <a:latin typeface="Comic Sans MS" pitchFamily="66" charset="0"/>
            </a:endParaRPr>
          </a:p>
        </p:txBody>
      </p:sp>
      <p:sp>
        <p:nvSpPr>
          <p:cNvPr id="119812" name="Text Box 1028"/>
          <p:cNvSpPr txBox="1">
            <a:spLocks noChangeArrowheads="1"/>
          </p:cNvSpPr>
          <p:nvPr/>
        </p:nvSpPr>
        <p:spPr bwMode="auto">
          <a:xfrm>
            <a:off x="1447800" y="2789238"/>
            <a:ext cx="60391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dirty="0">
                <a:latin typeface="Comic Sans MS" pitchFamily="66" charset="0"/>
              </a:rPr>
              <a:t>B – COM DESENVOLUPAR EL TREBALL? </a:t>
            </a:r>
            <a:endParaRPr lang="ca-ES" dirty="0">
              <a:latin typeface="Comic Sans MS" pitchFamily="66" charset="0"/>
            </a:endParaRPr>
          </a:p>
        </p:txBody>
      </p:sp>
      <p:sp>
        <p:nvSpPr>
          <p:cNvPr id="119813" name="Text Box 1029"/>
          <p:cNvSpPr txBox="1">
            <a:spLocks noChangeArrowheads="1"/>
          </p:cNvSpPr>
          <p:nvPr/>
        </p:nvSpPr>
        <p:spPr bwMode="auto">
          <a:xfrm>
            <a:off x="1447800" y="3779838"/>
            <a:ext cx="5576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dirty="0">
                <a:latin typeface="Comic Sans MS" pitchFamily="66" charset="0"/>
              </a:rPr>
              <a:t>C – COM PRESENTAR EL TREBALL?</a:t>
            </a:r>
            <a:endParaRPr lang="ca-ES" dirty="0">
              <a:latin typeface="Comic Sans MS" pitchFamily="66" charset="0"/>
            </a:endParaRPr>
          </a:p>
        </p:txBody>
      </p:sp>
      <p:sp>
        <p:nvSpPr>
          <p:cNvPr id="119815" name="Line 1031"/>
          <p:cNvSpPr>
            <a:spLocks noChangeShapeType="1"/>
          </p:cNvSpPr>
          <p:nvPr/>
        </p:nvSpPr>
        <p:spPr bwMode="auto">
          <a:xfrm>
            <a:off x="685800" y="746125"/>
            <a:ext cx="16002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19816" name="Line 1032"/>
          <p:cNvSpPr>
            <a:spLocks noChangeShapeType="1"/>
          </p:cNvSpPr>
          <p:nvPr/>
        </p:nvSpPr>
        <p:spPr bwMode="auto">
          <a:xfrm>
            <a:off x="6858000" y="746125"/>
            <a:ext cx="16002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19817" name="Rectangle 1033"/>
          <p:cNvSpPr>
            <a:spLocks noChangeArrowheads="1"/>
          </p:cNvSpPr>
          <p:nvPr/>
        </p:nvSpPr>
        <p:spPr bwMode="auto">
          <a:xfrm>
            <a:off x="990600" y="1371600"/>
            <a:ext cx="7162800" cy="4191000"/>
          </a:xfrm>
          <a:prstGeom prst="rect">
            <a:avLst/>
          </a:prstGeom>
          <a:noFill/>
          <a:ln w="57150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19818" name="Text Box 1034"/>
          <p:cNvSpPr txBox="1">
            <a:spLocks noChangeArrowheads="1"/>
          </p:cNvSpPr>
          <p:nvPr/>
        </p:nvSpPr>
        <p:spPr bwMode="auto">
          <a:xfrm>
            <a:off x="1065213" y="5943600"/>
            <a:ext cx="70119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sz="1800">
                <a:solidFill>
                  <a:srgbClr val="800000"/>
                </a:solidFill>
                <a:latin typeface="Comic Sans MS" pitchFamily="66" charset="0"/>
              </a:rPr>
              <a:t>http://www.edu365.com/batxillerat/comfer/recerca/index.htm</a:t>
            </a:r>
            <a:endParaRPr lang="es-ES_tradnl"/>
          </a:p>
        </p:txBody>
      </p:sp>
      <p:sp>
        <p:nvSpPr>
          <p:cNvPr id="119820" name="Text Box 1036"/>
          <p:cNvSpPr txBox="1">
            <a:spLocks noChangeArrowheads="1"/>
          </p:cNvSpPr>
          <p:nvPr/>
        </p:nvSpPr>
        <p:spPr bwMode="auto">
          <a:xfrm>
            <a:off x="1433513" y="4648200"/>
            <a:ext cx="3875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dirty="0">
                <a:latin typeface="Comic Sans MS" pitchFamily="66" charset="0"/>
              </a:rPr>
              <a:t>D – ALGUNS RECURSOS</a:t>
            </a:r>
            <a:endParaRPr lang="ca-ES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/>
      <p:bldP spid="1198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9E80A-C7D1-400D-8351-EE45A54A4EF9}" type="slidenum">
              <a:rPr lang="es-ES_tradnl"/>
              <a:pPr/>
              <a:t>20</a:t>
            </a:fld>
            <a:endParaRPr lang="es-ES_tradnl"/>
          </a:p>
        </p:txBody>
      </p:sp>
      <p:sp>
        <p:nvSpPr>
          <p:cNvPr id="123906" name="Text Box 2"/>
          <p:cNvSpPr txBox="1">
            <a:spLocks noChangeArrowheads="1"/>
          </p:cNvSpPr>
          <p:nvPr/>
        </p:nvSpPr>
        <p:spPr bwMode="auto">
          <a:xfrm>
            <a:off x="2743200" y="533400"/>
            <a:ext cx="37946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b="1" u="sng" dirty="0">
                <a:solidFill>
                  <a:srgbClr val="800000"/>
                </a:solidFill>
                <a:latin typeface="Comic Sans MS" pitchFamily="66" charset="0"/>
              </a:rPr>
              <a:t>Treballs comparatius</a:t>
            </a:r>
            <a:endParaRPr lang="ca-ES" sz="2800" b="1" u="sng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381000" y="1295400"/>
            <a:ext cx="8534400" cy="2057400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23909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79692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u="sng" dirty="0">
                <a:latin typeface="Comic Sans MS" pitchFamily="66" charset="0"/>
              </a:rPr>
              <a:t>Comparació</a:t>
            </a:r>
            <a:r>
              <a:rPr lang="es-ES" dirty="0">
                <a:latin typeface="Comic Sans MS" pitchFamily="66" charset="0"/>
              </a:rPr>
              <a:t> el màxim d’exhaustiva </a:t>
            </a:r>
            <a:r>
              <a:rPr lang="es-ES" u="sng" dirty="0">
                <a:latin typeface="Comic Sans MS" pitchFamily="66" charset="0"/>
              </a:rPr>
              <a:t>entre dos o més</a:t>
            </a:r>
          </a:p>
          <a:p>
            <a:r>
              <a:rPr lang="es-ES" u="sng" dirty="0">
                <a:latin typeface="Comic Sans MS" pitchFamily="66" charset="0"/>
              </a:rPr>
              <a:t>termes</a:t>
            </a:r>
            <a:r>
              <a:rPr lang="es-ES" dirty="0">
                <a:latin typeface="Comic Sans MS" pitchFamily="66" charset="0"/>
              </a:rPr>
              <a:t> que poden ser de molt diversa índole: fenòmens</a:t>
            </a:r>
          </a:p>
          <a:p>
            <a:r>
              <a:rPr lang="es-ES" dirty="0">
                <a:latin typeface="Comic Sans MS" pitchFamily="66" charset="0"/>
              </a:rPr>
              <a:t>socials o culturals, obres artístiques, autors, textos,</a:t>
            </a:r>
          </a:p>
          <a:p>
            <a:r>
              <a:rPr lang="es-ES" dirty="0">
                <a:latin typeface="Comic Sans MS" pitchFamily="66" charset="0"/>
              </a:rPr>
              <a:t>conceptes, etc.</a:t>
            </a:r>
            <a:endParaRPr lang="ca-ES" i="1" dirty="0">
              <a:latin typeface="Comic Sans MS" pitchFamily="66" charset="0"/>
            </a:endParaRPr>
          </a:p>
        </p:txBody>
      </p:sp>
      <p:sp>
        <p:nvSpPr>
          <p:cNvPr id="123910" name="Text Box 6"/>
          <p:cNvSpPr txBox="1">
            <a:spLocks noChangeArrowheads="1"/>
          </p:cNvSpPr>
          <p:nvPr/>
        </p:nvSpPr>
        <p:spPr bwMode="auto">
          <a:xfrm>
            <a:off x="1543050" y="4746625"/>
            <a:ext cx="6238875" cy="1196975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>
                <a:latin typeface="Comic Sans MS" pitchFamily="66" charset="0"/>
              </a:rPr>
              <a:t>TERMES COMPARATIUS</a:t>
            </a:r>
          </a:p>
          <a:p>
            <a:pPr algn="ctr">
              <a:lnSpc>
                <a:spcPct val="150000"/>
              </a:lnSpc>
            </a:pPr>
            <a:r>
              <a:rPr lang="es-ES">
                <a:latin typeface="Comic Sans MS" pitchFamily="66" charset="0"/>
              </a:rPr>
              <a:t>CRITERIS ADEQUATS DE COMPARACIÓ</a:t>
            </a:r>
            <a:endParaRPr lang="ca-ES" i="1" u="sng">
              <a:latin typeface="Comic Sans MS" pitchFamily="66" charset="0"/>
            </a:endParaRPr>
          </a:p>
        </p:txBody>
      </p:sp>
      <p:sp>
        <p:nvSpPr>
          <p:cNvPr id="123911" name="AutoShape 7"/>
          <p:cNvSpPr>
            <a:spLocks noChangeArrowheads="1"/>
          </p:cNvSpPr>
          <p:nvPr/>
        </p:nvSpPr>
        <p:spPr bwMode="auto">
          <a:xfrm>
            <a:off x="4305300" y="3657600"/>
            <a:ext cx="685800" cy="838200"/>
          </a:xfrm>
          <a:prstGeom prst="downArrow">
            <a:avLst>
              <a:gd name="adj1" fmla="val 50000"/>
              <a:gd name="adj2" fmla="val 3055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02B6-BF88-41FE-8D9E-9FC19B809F11}" type="slidenum">
              <a:rPr lang="es-ES_tradnl"/>
              <a:pPr/>
              <a:t>21</a:t>
            </a:fld>
            <a:endParaRPr lang="es-ES_tradnl"/>
          </a:p>
        </p:txBody>
      </p:sp>
      <p:sp>
        <p:nvSpPr>
          <p:cNvPr id="130050" name="Text Box 2"/>
          <p:cNvSpPr txBox="1">
            <a:spLocks noChangeArrowheads="1"/>
          </p:cNvSpPr>
          <p:nvPr/>
        </p:nvSpPr>
        <p:spPr bwMode="auto">
          <a:xfrm>
            <a:off x="457200" y="1295400"/>
            <a:ext cx="8382000" cy="6104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es-ES" sz="2000" u="sng" dirty="0">
                <a:latin typeface="Comic Sans MS" pitchFamily="66" charset="0"/>
              </a:rPr>
              <a:t>EXEMPLES</a:t>
            </a:r>
          </a:p>
          <a:p>
            <a:pPr>
              <a:lnSpc>
                <a:spcPct val="140000"/>
              </a:lnSpc>
            </a:pPr>
            <a:endParaRPr lang="es-ES" sz="2000" u="sng" dirty="0">
              <a:latin typeface="Comic Sans MS" pitchFamily="66" charset="0"/>
            </a:endParaRP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b="1" dirty="0">
                <a:latin typeface="Comic Sans MS" pitchFamily="66" charset="0"/>
              </a:rPr>
              <a:t>Freud i Dalí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Comparació entre una masia catalana i una vil·la romana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Dues visions de la guerra civil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b="1" dirty="0">
                <a:latin typeface="Comic Sans MS" pitchFamily="66" charset="0"/>
              </a:rPr>
              <a:t>Visions de la guerra del Vietnam a través del cinema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b="1" dirty="0">
                <a:latin typeface="Comic Sans MS" pitchFamily="66" charset="0"/>
              </a:rPr>
              <a:t>Comparació d’una novel·la amb la seva adaptació cinematogràfica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Què han dit els filòsofs sobre les </a:t>
            </a:r>
            <a:r>
              <a:rPr lang="es-ES" sz="2000" dirty="0" smtClean="0">
                <a:latin typeface="Comic Sans MS" pitchFamily="66" charset="0"/>
              </a:rPr>
              <a:t>dones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b="1" dirty="0" smtClean="0">
                <a:latin typeface="Comic Sans MS" pitchFamily="66" charset="0"/>
              </a:rPr>
              <a:t>La representació de la família real espanyola D. Velázquez – F. Goya – A. López</a:t>
            </a:r>
          </a:p>
          <a:p>
            <a:pPr>
              <a:lnSpc>
                <a:spcPct val="140000"/>
              </a:lnSpc>
              <a:buFontTx/>
              <a:buChar char="•"/>
            </a:pPr>
            <a:endParaRPr lang="es-ES" sz="2000" dirty="0" smtClean="0">
              <a:latin typeface="Comic Sans MS" pitchFamily="66" charset="0"/>
            </a:endParaRPr>
          </a:p>
          <a:p>
            <a:pPr>
              <a:lnSpc>
                <a:spcPct val="140000"/>
              </a:lnSpc>
              <a:buFontTx/>
              <a:buChar char="•"/>
            </a:pPr>
            <a:endParaRPr lang="es-ES" sz="2000" dirty="0" smtClean="0">
              <a:latin typeface="Comic Sans MS" pitchFamily="66" charset="0"/>
            </a:endParaRPr>
          </a:p>
          <a:p>
            <a:pPr>
              <a:lnSpc>
                <a:spcPct val="140000"/>
              </a:lnSpc>
              <a:buFontTx/>
              <a:buChar char="•"/>
            </a:pPr>
            <a:endParaRPr lang="es-ES" sz="2000" dirty="0">
              <a:latin typeface="Comic Sans MS" pitchFamily="66" charset="0"/>
            </a:endParaRPr>
          </a:p>
        </p:txBody>
      </p:sp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2743200" y="533400"/>
            <a:ext cx="3657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u="sng">
                <a:solidFill>
                  <a:srgbClr val="800000"/>
                </a:solidFill>
                <a:latin typeface="Comic Sans MS" pitchFamily="66" charset="0"/>
              </a:rPr>
              <a:t>Treballs comparatius</a:t>
            </a:r>
            <a:endParaRPr lang="ca-ES" sz="2800" u="sng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pic>
        <p:nvPicPr>
          <p:cNvPr id="130058" name="Picture 10" descr="http://img.motorpasion.com/2007/12/shelby_gt_vs_impreza_wrx_st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338263"/>
            <a:ext cx="2590800" cy="163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B68-A41A-487B-9105-18186E466F18}" type="slidenum">
              <a:rPr lang="es-ES_tradnl" smtClean="0"/>
              <a:pPr/>
              <a:t>22</a:t>
            </a:fld>
            <a:endParaRPr lang="es-ES_tradnl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3810000"/>
            <a:ext cx="4248727" cy="23368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581400"/>
            <a:ext cx="3162300" cy="25781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533400"/>
            <a:ext cx="3390900" cy="24003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533400"/>
            <a:ext cx="1244600" cy="163353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800" y="533399"/>
            <a:ext cx="1447800" cy="2382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C91-47C7-4A18-AA45-22D865A82370}" type="slidenum">
              <a:rPr lang="es-ES_tradnl"/>
              <a:pPr/>
              <a:t>23</a:t>
            </a:fld>
            <a:endParaRPr lang="es-ES_tradnl"/>
          </a:p>
        </p:txBody>
      </p:sp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3470275" y="533400"/>
            <a:ext cx="253301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b="1" u="sng" dirty="0">
                <a:solidFill>
                  <a:srgbClr val="800000"/>
                </a:solidFill>
                <a:latin typeface="Comic Sans MS" pitchFamily="66" charset="0"/>
              </a:rPr>
              <a:t>Estudi de cas</a:t>
            </a:r>
            <a:endParaRPr lang="ca-ES" sz="2800" b="1" u="sng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381000" y="1295400"/>
            <a:ext cx="8534400" cy="1676400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24933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310563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Comic Sans MS" pitchFamily="66" charset="0"/>
              </a:rPr>
              <a:t>Descoberta i comprensió del significat d’un cas particular</a:t>
            </a:r>
          </a:p>
          <a:p>
            <a:r>
              <a:rPr lang="es-ES">
                <a:latin typeface="Comic Sans MS" pitchFamily="66" charset="0"/>
              </a:rPr>
              <a:t>(casos biogràfics o de grups, fenòmens o institucions</a:t>
            </a:r>
          </a:p>
          <a:p>
            <a:r>
              <a:rPr lang="es-ES">
                <a:latin typeface="Comic Sans MS" pitchFamily="66" charset="0"/>
              </a:rPr>
              <a:t>socials) en allò que pugui tenir de sigularment rellevant</a:t>
            </a:r>
            <a:endParaRPr lang="ca-ES" i="1">
              <a:latin typeface="Comic Sans MS" pitchFamily="66" charset="0"/>
            </a:endParaRPr>
          </a:p>
        </p:txBody>
      </p:sp>
      <p:sp>
        <p:nvSpPr>
          <p:cNvPr id="124934" name="Text Box 6"/>
          <p:cNvSpPr txBox="1">
            <a:spLocks noChangeArrowheads="1"/>
          </p:cNvSpPr>
          <p:nvPr/>
        </p:nvSpPr>
        <p:spPr bwMode="auto">
          <a:xfrm>
            <a:off x="806450" y="4572000"/>
            <a:ext cx="7753350" cy="649288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>
                <a:latin typeface="Comic Sans MS" pitchFamily="66" charset="0"/>
              </a:rPr>
              <a:t>TÈCNIQUES DE RECERCA DE TIPUS </a:t>
            </a:r>
            <a:r>
              <a:rPr lang="es-ES" u="sng">
                <a:latin typeface="Comic Sans MS" pitchFamily="66" charset="0"/>
              </a:rPr>
              <a:t>QUALITATIU</a:t>
            </a:r>
            <a:endParaRPr lang="ca-ES" i="1" u="sng">
              <a:latin typeface="Comic Sans MS" pitchFamily="66" charset="0"/>
            </a:endParaRPr>
          </a:p>
        </p:txBody>
      </p:sp>
      <p:sp>
        <p:nvSpPr>
          <p:cNvPr id="124935" name="AutoShape 7"/>
          <p:cNvSpPr>
            <a:spLocks noChangeArrowheads="1"/>
          </p:cNvSpPr>
          <p:nvPr/>
        </p:nvSpPr>
        <p:spPr bwMode="auto">
          <a:xfrm>
            <a:off x="4305300" y="3352800"/>
            <a:ext cx="685800" cy="838200"/>
          </a:xfrm>
          <a:prstGeom prst="downArrow">
            <a:avLst>
              <a:gd name="adj1" fmla="val 50000"/>
              <a:gd name="adj2" fmla="val 3055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24936" name="Text Box 8"/>
          <p:cNvSpPr txBox="1">
            <a:spLocks noChangeArrowheads="1"/>
          </p:cNvSpPr>
          <p:nvPr/>
        </p:nvSpPr>
        <p:spPr bwMode="auto">
          <a:xfrm>
            <a:off x="838200" y="5486400"/>
            <a:ext cx="75930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(captació i comprensió de significats més que no pas descripció</a:t>
            </a:r>
          </a:p>
          <a:p>
            <a:r>
              <a:rPr lang="es-ES" sz="2000">
                <a:latin typeface="Comic Sans MS" pitchFamily="66" charset="0"/>
              </a:rPr>
              <a:t>i explicació a partir de regularitats estadístiques)</a:t>
            </a:r>
            <a:endParaRPr lang="ca-ES" sz="2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1DEF-738F-454D-884A-5F5B5BC968CB}" type="slidenum">
              <a:rPr lang="es-ES_tradnl"/>
              <a:pPr/>
              <a:t>24</a:t>
            </a:fld>
            <a:endParaRPr lang="es-ES_tradnl"/>
          </a:p>
        </p:txBody>
      </p:sp>
      <p:pic>
        <p:nvPicPr>
          <p:cNvPr id="135171" name="Picture 3" descr="http://www.uiah.fi/projects/metodi/sspiral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676400"/>
            <a:ext cx="4148138" cy="372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172" name="Text Box 4"/>
          <p:cNvSpPr txBox="1">
            <a:spLocks noChangeArrowheads="1"/>
          </p:cNvSpPr>
          <p:nvPr/>
        </p:nvSpPr>
        <p:spPr bwMode="auto">
          <a:xfrm>
            <a:off x="3470275" y="533400"/>
            <a:ext cx="2397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u="sng">
                <a:solidFill>
                  <a:srgbClr val="800000"/>
                </a:solidFill>
                <a:latin typeface="Comic Sans MS" pitchFamily="66" charset="0"/>
              </a:rPr>
              <a:t>Estudi de cas</a:t>
            </a:r>
            <a:endParaRPr lang="ca-ES" sz="2800" u="sng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35173" name="Text Box 5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2514600" y="5815013"/>
            <a:ext cx="44624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a-ES" sz="1600">
                <a:latin typeface="Comic Sans MS" pitchFamily="66" charset="0"/>
              </a:rPr>
              <a:t>http://www.uiah.fi/projects/metodi/271.htm</a:t>
            </a:r>
          </a:p>
        </p:txBody>
      </p:sp>
      <p:sp>
        <p:nvSpPr>
          <p:cNvPr id="135176" name="Rectangle 8"/>
          <p:cNvSpPr>
            <a:spLocks noChangeArrowheads="1"/>
          </p:cNvSpPr>
          <p:nvPr/>
        </p:nvSpPr>
        <p:spPr bwMode="auto">
          <a:xfrm>
            <a:off x="2209800" y="1447800"/>
            <a:ext cx="4800600" cy="4114800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7AA4-E973-485B-AD93-22B8F93320D8}" type="slidenum">
              <a:rPr lang="es-ES_tradnl"/>
              <a:pPr/>
              <a:t>25</a:t>
            </a:fld>
            <a:endParaRPr lang="es-ES_tradnl"/>
          </a:p>
        </p:txBody>
      </p:sp>
      <p:sp>
        <p:nvSpPr>
          <p:cNvPr id="132105" name="Rectangle 9"/>
          <p:cNvSpPr>
            <a:spLocks noChangeArrowheads="1"/>
          </p:cNvSpPr>
          <p:nvPr/>
        </p:nvSpPr>
        <p:spPr bwMode="auto">
          <a:xfrm>
            <a:off x="1371600" y="1600200"/>
            <a:ext cx="6858000" cy="4648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2105025" y="990600"/>
            <a:ext cx="51339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" sz="2000" b="1" u="sng">
                <a:latin typeface="Comic Sans MS" pitchFamily="66" charset="0"/>
              </a:rPr>
              <a:t>Tècniques de recerca de tipus qualitatiu</a:t>
            </a:r>
            <a:endParaRPr lang="ca-ES" sz="2000">
              <a:latin typeface="Comic Sans MS" pitchFamily="66" charset="0"/>
            </a:endParaRPr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3470275" y="533400"/>
            <a:ext cx="2397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u="sng">
                <a:solidFill>
                  <a:srgbClr val="800000"/>
                </a:solidFill>
                <a:latin typeface="Comic Sans MS" pitchFamily="66" charset="0"/>
              </a:rPr>
              <a:t>Estudi de cas</a:t>
            </a:r>
            <a:endParaRPr lang="ca-ES" sz="2800" u="sng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32101" name="Rectangle 5"/>
          <p:cNvSpPr>
            <a:spLocks noChangeArrowheads="1"/>
          </p:cNvSpPr>
          <p:nvPr/>
        </p:nvSpPr>
        <p:spPr bwMode="auto">
          <a:xfrm>
            <a:off x="1600200" y="1676400"/>
            <a:ext cx="63912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" sz="2000" b="1">
                <a:latin typeface="Comic Sans MS" pitchFamily="66" charset="0"/>
              </a:rPr>
              <a:t>L’OBSERVACIÓ PARTICIPANT</a:t>
            </a:r>
            <a:r>
              <a:rPr lang="es-ES" sz="2000">
                <a:latin typeface="Comic Sans MS" pitchFamily="66" charset="0"/>
              </a:rPr>
              <a:t>: </a:t>
            </a:r>
          </a:p>
          <a:p>
            <a:pPr>
              <a:lnSpc>
                <a:spcPct val="130000"/>
              </a:lnSpc>
            </a:pPr>
            <a:r>
              <a:rPr lang="es-ES" sz="2000">
                <a:latin typeface="Comic Sans MS" pitchFamily="66" charset="0"/>
              </a:rPr>
              <a:t>Observació i registre de dades en el context natural</a:t>
            </a:r>
            <a:endParaRPr lang="ca-ES" sz="2000">
              <a:latin typeface="Comic Sans MS" pitchFamily="66" charset="0"/>
            </a:endParaRPr>
          </a:p>
        </p:txBody>
      </p:sp>
      <p:sp>
        <p:nvSpPr>
          <p:cNvPr id="132102" name="Rectangle 6"/>
          <p:cNvSpPr>
            <a:spLocks noChangeArrowheads="1"/>
          </p:cNvSpPr>
          <p:nvPr/>
        </p:nvSpPr>
        <p:spPr bwMode="auto">
          <a:xfrm>
            <a:off x="1600200" y="2870200"/>
            <a:ext cx="65817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" sz="2000" b="1">
                <a:latin typeface="Comic Sans MS" pitchFamily="66" charset="0"/>
              </a:rPr>
              <a:t>L’ENTREVISTA FOCALITZADA</a:t>
            </a:r>
            <a:r>
              <a:rPr lang="es-ES" sz="2000">
                <a:latin typeface="Comic Sans MS" pitchFamily="66" charset="0"/>
              </a:rPr>
              <a:t>:</a:t>
            </a:r>
          </a:p>
          <a:p>
            <a:pPr>
              <a:lnSpc>
                <a:spcPct val="130000"/>
              </a:lnSpc>
            </a:pPr>
            <a:r>
              <a:rPr lang="es-ES" sz="2000">
                <a:latin typeface="Comic Sans MS" pitchFamily="66" charset="0"/>
              </a:rPr>
              <a:t>Entrevista que vol recollir l’impacte d’un esdeveniment</a:t>
            </a:r>
            <a:endParaRPr lang="ca-ES" sz="2000">
              <a:latin typeface="Comic Sans MS" pitchFamily="66" charset="0"/>
            </a:endParaRPr>
          </a:p>
        </p:txBody>
      </p:sp>
      <p:sp>
        <p:nvSpPr>
          <p:cNvPr id="132103" name="Rectangle 7"/>
          <p:cNvSpPr>
            <a:spLocks noChangeArrowheads="1"/>
          </p:cNvSpPr>
          <p:nvPr/>
        </p:nvSpPr>
        <p:spPr bwMode="auto">
          <a:xfrm>
            <a:off x="1600200" y="4064000"/>
            <a:ext cx="5491163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" sz="2000" b="1">
                <a:latin typeface="Comic Sans MS" pitchFamily="66" charset="0"/>
              </a:rPr>
              <a:t>L’ENTREVISTA EN PROFUNDITAT</a:t>
            </a:r>
            <a:r>
              <a:rPr lang="es-ES" sz="2000">
                <a:latin typeface="Comic Sans MS" pitchFamily="66" charset="0"/>
              </a:rPr>
              <a:t>:</a:t>
            </a:r>
          </a:p>
          <a:p>
            <a:pPr>
              <a:lnSpc>
                <a:spcPct val="130000"/>
              </a:lnSpc>
            </a:pPr>
            <a:r>
              <a:rPr lang="es-ES" sz="2000">
                <a:latin typeface="Comic Sans MS" pitchFamily="66" charset="0"/>
              </a:rPr>
              <a:t>Entrevista semidirigida, sense una pauta fixa</a:t>
            </a:r>
            <a:endParaRPr lang="ca-ES" sz="2000">
              <a:latin typeface="Comic Sans MS" pitchFamily="66" charset="0"/>
            </a:endParaRPr>
          </a:p>
        </p:txBody>
      </p:sp>
      <p:sp>
        <p:nvSpPr>
          <p:cNvPr id="132104" name="Rectangle 8"/>
          <p:cNvSpPr>
            <a:spLocks noChangeArrowheads="1"/>
          </p:cNvSpPr>
          <p:nvPr/>
        </p:nvSpPr>
        <p:spPr bwMode="auto">
          <a:xfrm>
            <a:off x="1600200" y="5257800"/>
            <a:ext cx="480695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" sz="2000" b="1">
                <a:latin typeface="Comic Sans MS" pitchFamily="66" charset="0"/>
              </a:rPr>
              <a:t>LA HISTÒRIA DE VIDA</a:t>
            </a:r>
            <a:r>
              <a:rPr lang="es-ES" sz="2000">
                <a:latin typeface="Comic Sans MS" pitchFamily="66" charset="0"/>
              </a:rPr>
              <a:t>:</a:t>
            </a:r>
          </a:p>
          <a:p>
            <a:pPr>
              <a:lnSpc>
                <a:spcPct val="130000"/>
              </a:lnSpc>
            </a:pPr>
            <a:r>
              <a:rPr lang="es-ES" sz="2000">
                <a:latin typeface="Comic Sans MS" pitchFamily="66" charset="0"/>
              </a:rPr>
              <a:t>Relat autobiogràfic en primera persona</a:t>
            </a:r>
            <a:endParaRPr lang="ca-ES" sz="2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71C7A-536F-49D6-AD9A-DF65C68A5D1B}" type="slidenum">
              <a:rPr lang="es-ES_tradnl"/>
              <a:pPr/>
              <a:t>26</a:t>
            </a:fld>
            <a:endParaRPr lang="es-ES_tradnl"/>
          </a:p>
        </p:txBody>
      </p:sp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928688" y="1901825"/>
            <a:ext cx="7930376" cy="438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es-ES" sz="2000" u="sng" dirty="0">
                <a:latin typeface="Comic Sans MS" pitchFamily="66" charset="0"/>
              </a:rPr>
              <a:t>EXEMPLES</a:t>
            </a:r>
          </a:p>
          <a:p>
            <a:pPr>
              <a:lnSpc>
                <a:spcPct val="140000"/>
              </a:lnSpc>
            </a:pPr>
            <a:endParaRPr lang="es-ES" sz="2000" u="sng" dirty="0">
              <a:latin typeface="Comic Sans MS" pitchFamily="66" charset="0"/>
            </a:endParaRP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Biografia d’un avantpassat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L’anorèxia, un cas viscut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Història d’una associació cultural del poble/barri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Àvies, mares i filles: la història de tres generacions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El sistema penitenciari: estudi de cas de la presó de Figueres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dirty="0">
                <a:latin typeface="Comic Sans MS" pitchFamily="66" charset="0"/>
              </a:rPr>
              <a:t>Història de vida d’un </a:t>
            </a:r>
            <a:r>
              <a:rPr lang="es-ES" sz="2000" dirty="0" smtClean="0">
                <a:latin typeface="Comic Sans MS" pitchFamily="66" charset="0"/>
              </a:rPr>
              <a:t>immigrant</a:t>
            </a:r>
          </a:p>
          <a:p>
            <a:pPr>
              <a:lnSpc>
                <a:spcPct val="140000"/>
              </a:lnSpc>
              <a:buFontTx/>
              <a:buChar char="•"/>
            </a:pPr>
            <a:r>
              <a:rPr lang="es-ES" sz="2000" b="1" dirty="0" smtClean="0">
                <a:latin typeface="Comic Sans MS" pitchFamily="66" charset="0"/>
              </a:rPr>
              <a:t>El grafitti a Valls</a:t>
            </a:r>
          </a:p>
          <a:p>
            <a:pPr>
              <a:lnSpc>
                <a:spcPct val="140000"/>
              </a:lnSpc>
              <a:buFontTx/>
              <a:buChar char="•"/>
            </a:pPr>
            <a:endParaRPr lang="es-ES" sz="2000" b="1" dirty="0">
              <a:latin typeface="Comic Sans MS" pitchFamily="66" charset="0"/>
            </a:endParaRPr>
          </a:p>
        </p:txBody>
      </p:sp>
      <p:sp>
        <p:nvSpPr>
          <p:cNvPr id="131076" name="Text Box 4"/>
          <p:cNvSpPr txBox="1">
            <a:spLocks noChangeArrowheads="1"/>
          </p:cNvSpPr>
          <p:nvPr/>
        </p:nvSpPr>
        <p:spPr bwMode="auto">
          <a:xfrm>
            <a:off x="3470275" y="533400"/>
            <a:ext cx="2397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800" u="sng">
                <a:solidFill>
                  <a:srgbClr val="800000"/>
                </a:solidFill>
                <a:latin typeface="Comic Sans MS" pitchFamily="66" charset="0"/>
              </a:rPr>
              <a:t>Estudi de cas</a:t>
            </a:r>
            <a:endParaRPr lang="ca-ES" sz="2800" u="sng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0" y="0"/>
            <a:ext cx="3708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A – QUÈ ÉS EL TREBALL DE RECERCA?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31078" name="Rectangle 6"/>
          <p:cNvSpPr>
            <a:spLocks noChangeArrowheads="1"/>
          </p:cNvSpPr>
          <p:nvPr/>
        </p:nvSpPr>
        <p:spPr bwMode="auto">
          <a:xfrm>
            <a:off x="4157663" y="6324600"/>
            <a:ext cx="37671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a-ES" sz="1800">
                <a:latin typeface="Comic Sans MS" pitchFamily="66" charset="0"/>
              </a:rPr>
              <a:t>http://phobos.xtec.net/apinero1/</a:t>
            </a:r>
          </a:p>
        </p:txBody>
      </p:sp>
      <p:pic>
        <p:nvPicPr>
          <p:cNvPr id="131080" name="Picture 8" descr="http://www.elsalvador.com/hablemos/2005/060205/fotos/luis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404938"/>
            <a:ext cx="3162300" cy="202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B68-A41A-487B-9105-18186E466F18}" type="slidenum">
              <a:rPr lang="es-ES_tradnl" smtClean="0"/>
              <a:pPr/>
              <a:t>27</a:t>
            </a:fld>
            <a:endParaRPr lang="es-ES_tradnl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81000"/>
            <a:ext cx="4127500" cy="1968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381000"/>
            <a:ext cx="3467100" cy="2349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876800"/>
            <a:ext cx="4724400" cy="91889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200400"/>
            <a:ext cx="3657600" cy="120672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2895600"/>
            <a:ext cx="2133600" cy="196035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7400" y="4953000"/>
            <a:ext cx="2590800" cy="1455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7DBF-2C4B-4F9A-9F4C-EFB1017EF674}" type="slidenum">
              <a:rPr lang="es-ES_tradnl"/>
              <a:pPr/>
              <a:t>28</a:t>
            </a:fld>
            <a:endParaRPr lang="es-ES_tradnl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184400" y="1308100"/>
            <a:ext cx="551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1.</a:t>
            </a:r>
            <a:r>
              <a:rPr lang="es-ES_tradnl" b="1">
                <a:latin typeface="Comic Sans MS" pitchFamily="66" charset="0"/>
              </a:rPr>
              <a:t> Elecció de la qüestió a investigar</a:t>
            </a:r>
            <a:endParaRPr lang="es-ES_tradnl" b="1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184400" y="1995488"/>
            <a:ext cx="3719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2.</a:t>
            </a:r>
            <a:r>
              <a:rPr lang="es-ES_tradnl" b="1">
                <a:latin typeface="Comic Sans MS" pitchFamily="66" charset="0"/>
              </a:rPr>
              <a:t> Especificar objectius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184400" y="2682875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3.</a:t>
            </a:r>
            <a:r>
              <a:rPr lang="es-ES_tradnl" b="1">
                <a:latin typeface="Comic Sans MS" pitchFamily="66" charset="0"/>
              </a:rPr>
              <a:t> Planificar la recerca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2184400" y="3371850"/>
            <a:ext cx="398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4.</a:t>
            </a:r>
            <a:r>
              <a:rPr lang="es-ES_tradnl" b="1">
                <a:latin typeface="Comic Sans MS" pitchFamily="66" charset="0"/>
              </a:rPr>
              <a:t> Cerca de la informació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2184400" y="4059238"/>
            <a:ext cx="5119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5.</a:t>
            </a:r>
            <a:r>
              <a:rPr lang="es-ES_tradnl" b="1">
                <a:latin typeface="Comic Sans MS" pitchFamily="66" charset="0"/>
              </a:rPr>
              <a:t> Processament de la informació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184400" y="4748213"/>
            <a:ext cx="191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6.</a:t>
            </a:r>
            <a:r>
              <a:rPr lang="es-ES_tradnl" b="1">
                <a:latin typeface="Comic Sans MS" pitchFamily="66" charset="0"/>
              </a:rPr>
              <a:t> Síntesi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2184400" y="5435600"/>
            <a:ext cx="2414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7.</a:t>
            </a:r>
            <a:r>
              <a:rPr lang="es-ES_tradnl" b="1">
                <a:latin typeface="Comic Sans MS" pitchFamily="66" charset="0"/>
              </a:rPr>
              <a:t> Preavaluació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2184400" y="6120415"/>
            <a:ext cx="3787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b="1" dirty="0">
                <a:solidFill>
                  <a:srgbClr val="800000"/>
                </a:solidFill>
                <a:latin typeface="Comic Sans MS" pitchFamily="66" charset="0"/>
              </a:rPr>
              <a:t>8.</a:t>
            </a:r>
            <a:r>
              <a:rPr lang="es-ES_tradnl" b="1" dirty="0">
                <a:latin typeface="Comic Sans MS" pitchFamily="66" charset="0"/>
              </a:rPr>
              <a:t> </a:t>
            </a:r>
            <a:r>
              <a:rPr lang="es-ES_tradnl" b="1" dirty="0" err="1">
                <a:latin typeface="Comic Sans MS" pitchFamily="66" charset="0"/>
              </a:rPr>
              <a:t>Redacció</a:t>
            </a:r>
            <a:r>
              <a:rPr lang="es-ES_tradnl" b="1" dirty="0">
                <a:latin typeface="Comic Sans MS" pitchFamily="66" charset="0"/>
              </a:rPr>
              <a:t> de </a:t>
            </a:r>
            <a:r>
              <a:rPr lang="es-ES_tradnl" b="1" dirty="0" err="1">
                <a:latin typeface="Comic Sans MS" pitchFamily="66" charset="0"/>
              </a:rPr>
              <a:t>l’informe</a:t>
            </a:r>
            <a:endParaRPr lang="es-ES_tradnl" b="1" dirty="0">
              <a:latin typeface="Comic Sans MS" pitchFamily="66" charset="0"/>
            </a:endParaRPr>
          </a:p>
        </p:txBody>
      </p:sp>
      <p:sp>
        <p:nvSpPr>
          <p:cNvPr id="16433" name="Text Box 49"/>
          <p:cNvSpPr txBox="1">
            <a:spLocks noChangeArrowheads="1"/>
          </p:cNvSpPr>
          <p:nvPr/>
        </p:nvSpPr>
        <p:spPr bwMode="auto">
          <a:xfrm>
            <a:off x="1725613" y="457200"/>
            <a:ext cx="59705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B.</a:t>
            </a:r>
            <a:r>
              <a:rPr lang="es-ES_tradnl" sz="3200" b="1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COM DESENVOLUPAR EL TREBALL</a:t>
            </a:r>
            <a:endParaRPr lang="es-ES_tradnl"/>
          </a:p>
        </p:txBody>
      </p:sp>
      <p:sp>
        <p:nvSpPr>
          <p:cNvPr id="16436" name="Line 52"/>
          <p:cNvSpPr>
            <a:spLocks noChangeShapeType="1"/>
          </p:cNvSpPr>
          <p:nvPr/>
        </p:nvSpPr>
        <p:spPr bwMode="auto">
          <a:xfrm>
            <a:off x="381000" y="746125"/>
            <a:ext cx="9906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6437" name="Line 53"/>
          <p:cNvSpPr>
            <a:spLocks noChangeShapeType="1"/>
          </p:cNvSpPr>
          <p:nvPr/>
        </p:nvSpPr>
        <p:spPr bwMode="auto">
          <a:xfrm>
            <a:off x="7924800" y="746125"/>
            <a:ext cx="9906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pic>
        <p:nvPicPr>
          <p:cNvPr id="16438" name="Picture 5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43000"/>
            <a:ext cx="609600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39" name="Picture 55" descr="http://images.google.es/url?q=http://www.uned.es/edu-5-orientacion-personal-y-educativa/clipbrd3.jpg&amp;usg=AFQjCNGai3EKMR_Co3TtBxmKEEdyd8OWJQ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738313"/>
            <a:ext cx="685800" cy="66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2" name="Picture 58" descr="http://www.nandeyby.org/web%20en%20castellano/calendario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557463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5" name="Picture 61" descr="http://www.ieslascanteras.org/FOTOSBARRA/Image/libro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3241675"/>
            <a:ext cx="68580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7" name="Picture 63" descr="http://www.grupoeducare.com/blog/UserFiles/Image/Intellectus/informacion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4021138"/>
            <a:ext cx="685800" cy="64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8" name="Picture 6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5575300"/>
            <a:ext cx="6858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49" name="Picture 65" descr="j029213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87" y="6055619"/>
            <a:ext cx="582613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451" name="Object 67"/>
          <p:cNvGraphicFramePr>
            <a:graphicFrameLocks noChangeAspect="1"/>
          </p:cNvGraphicFramePr>
          <p:nvPr/>
        </p:nvGraphicFramePr>
        <p:xfrm>
          <a:off x="1325563" y="4814888"/>
          <a:ext cx="5492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6" name="Foto de Photo Editor" r:id="rId11" imgW="4866667" imgH="5401429" progId="">
                  <p:embed/>
                </p:oleObj>
              </mc:Choice>
              <mc:Fallback>
                <p:oleObj name="Foto de Photo Editor" r:id="rId11" imgW="4866667" imgH="5401429" progId="">
                  <p:embed/>
                  <p:pic>
                    <p:nvPicPr>
                      <p:cNvPr id="0" name="Picture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563" y="4814888"/>
                        <a:ext cx="549275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E2A1-DC91-45A5-97D7-7E69A25BDAC5}" type="slidenum">
              <a:rPr lang="es-ES_tradnl"/>
              <a:pPr/>
              <a:t>29</a:t>
            </a:fld>
            <a:endParaRPr lang="es-ES_tradnl"/>
          </a:p>
        </p:txBody>
      </p:sp>
      <p:sp>
        <p:nvSpPr>
          <p:cNvPr id="117769" name="Rectangle 9"/>
          <p:cNvSpPr>
            <a:spLocks noChangeArrowheads="1"/>
          </p:cNvSpPr>
          <p:nvPr/>
        </p:nvSpPr>
        <p:spPr bwMode="auto">
          <a:xfrm>
            <a:off x="990600" y="2286000"/>
            <a:ext cx="7239000" cy="1219200"/>
          </a:xfrm>
          <a:prstGeom prst="rect">
            <a:avLst/>
          </a:prstGeom>
          <a:solidFill>
            <a:srgbClr val="FFFF99"/>
          </a:solidFill>
          <a:ln w="19050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"/>
            <a:ext cx="131445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1092200" y="3778250"/>
            <a:ext cx="7035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ca-ES" sz="2000" i="1">
                <a:latin typeface="Comic Sans MS" pitchFamily="66" charset="0"/>
              </a:rPr>
              <a:t>Una bona pregunta científica és aquella que és susceptible</a:t>
            </a:r>
          </a:p>
          <a:p>
            <a:pPr>
              <a:lnSpc>
                <a:spcPct val="130000"/>
              </a:lnSpc>
            </a:pPr>
            <a:r>
              <a:rPr lang="ca-ES" sz="2000" i="1">
                <a:latin typeface="Comic Sans MS" pitchFamily="66" charset="0"/>
              </a:rPr>
              <a:t>d’obtenir una resposta, és a dir que és abordable.</a:t>
            </a:r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1282700" y="2438400"/>
            <a:ext cx="6654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ca-ES" sz="2000" b="1">
                <a:latin typeface="Comic Sans MS" pitchFamily="66" charset="0"/>
              </a:rPr>
              <a:t>QUÈ VULL INVESTIGAR?</a:t>
            </a:r>
          </a:p>
          <a:p>
            <a:pPr>
              <a:lnSpc>
                <a:spcPct val="130000"/>
              </a:lnSpc>
            </a:pPr>
            <a:r>
              <a:rPr lang="ca-ES" sz="2000" b="1">
                <a:latin typeface="Comic Sans MS" pitchFamily="66" charset="0"/>
              </a:rPr>
              <a:t>QUINA PREGUNTA VULL RESPONDRE I PER QUÈ?</a:t>
            </a:r>
          </a:p>
        </p:txBody>
      </p:sp>
      <p:pic>
        <p:nvPicPr>
          <p:cNvPr id="117770" name="Picture 10" descr="http://nogal.mentor.mec.es/~lbag0000/images/Pregunt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1054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771" name="Rectangle 11"/>
          <p:cNvSpPr>
            <a:spLocks noChangeArrowheads="1"/>
          </p:cNvSpPr>
          <p:nvPr/>
        </p:nvSpPr>
        <p:spPr bwMode="auto">
          <a:xfrm>
            <a:off x="1257300" y="1603375"/>
            <a:ext cx="67040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ca-ES" sz="2000">
                <a:latin typeface="Comic Sans MS" pitchFamily="66" charset="0"/>
              </a:rPr>
              <a:t>Comenceu a enunciar el projecte en forma de </a:t>
            </a:r>
            <a:r>
              <a:rPr lang="ca-ES" sz="2000" u="sng">
                <a:latin typeface="Comic Sans MS" pitchFamily="66" charset="0"/>
              </a:rPr>
              <a:t>pregunta</a:t>
            </a:r>
            <a:r>
              <a:rPr lang="ca-ES" sz="2000">
                <a:latin typeface="Comic Sans MS" pitchFamily="66" charset="0"/>
              </a:rPr>
              <a:t>:</a:t>
            </a:r>
          </a:p>
        </p:txBody>
      </p:sp>
      <p:sp>
        <p:nvSpPr>
          <p:cNvPr id="117772" name="Text Box 12"/>
          <p:cNvSpPr txBox="1">
            <a:spLocks noChangeArrowheads="1"/>
          </p:cNvSpPr>
          <p:nvPr/>
        </p:nvSpPr>
        <p:spPr bwMode="auto">
          <a:xfrm>
            <a:off x="0" y="0"/>
            <a:ext cx="3651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B - COM DESENVOLUPAR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17773" name="Text Box 13"/>
          <p:cNvSpPr txBox="1">
            <a:spLocks noChangeArrowheads="1"/>
          </p:cNvSpPr>
          <p:nvPr/>
        </p:nvSpPr>
        <p:spPr bwMode="auto">
          <a:xfrm>
            <a:off x="2616200" y="561975"/>
            <a:ext cx="551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ca-ES" b="1">
                <a:solidFill>
                  <a:srgbClr val="800000"/>
                </a:solidFill>
                <a:latin typeface="Comic Sans MS" pitchFamily="66" charset="0"/>
              </a:rPr>
              <a:t>1. Elecció de la qüestió a investigar</a:t>
            </a:r>
            <a:endParaRPr lang="ca-ES"/>
          </a:p>
        </p:txBody>
      </p:sp>
      <p:sp>
        <p:nvSpPr>
          <p:cNvPr id="117774" name="Line 14"/>
          <p:cNvSpPr>
            <a:spLocks noChangeShapeType="1"/>
          </p:cNvSpPr>
          <p:nvPr/>
        </p:nvSpPr>
        <p:spPr bwMode="auto">
          <a:xfrm>
            <a:off x="2514600" y="1143000"/>
            <a:ext cx="57150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3C4DD-AC0C-45E1-8A9A-47B055D0F3FB}" type="slidenum">
              <a:rPr lang="es-ES_tradnl" smtClean="0"/>
              <a:pPr/>
              <a:t>3</a:t>
            </a:fld>
            <a:endParaRPr lang="es-ES_tradnl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733800"/>
            <a:ext cx="1370202" cy="1363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471488" y="2346325"/>
            <a:ext cx="2886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a-ES" sz="2000">
                <a:latin typeface="Comic Sans MS" pitchFamily="66" charset="0"/>
              </a:rPr>
              <a:t>Una petita investigació</a:t>
            </a:r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4953000" y="3276600"/>
          <a:ext cx="2824163" cy="2876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2" name="Foto de Photo Editor" r:id="rId4" imgW="3580952" imgH="3648584" progId="">
                  <p:embed/>
                </p:oleObj>
              </mc:Choice>
              <mc:Fallback>
                <p:oleObj name="Foto de Photo Editor" r:id="rId4" imgW="3580952" imgH="3648584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276600"/>
                        <a:ext cx="2824163" cy="28762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959225" y="2235200"/>
            <a:ext cx="48037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ca-ES" sz="2000">
                <a:latin typeface="Comic Sans MS" pitchFamily="66" charset="0"/>
              </a:rPr>
              <a:t>Pot estar emmarcat dins d’una matèria </a:t>
            </a:r>
          </a:p>
          <a:p>
            <a:pPr algn="ctr"/>
            <a:r>
              <a:rPr lang="ca-ES" sz="2000">
                <a:latin typeface="Comic Sans MS" pitchFamily="66" charset="0"/>
              </a:rPr>
              <a:t>o pot ser interdisciplinar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990600" y="504825"/>
            <a:ext cx="7273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a-ES" sz="2800" b="1">
                <a:solidFill>
                  <a:srgbClr val="800000"/>
                </a:solidFill>
                <a:latin typeface="Comic Sans MS" pitchFamily="66" charset="0"/>
              </a:rPr>
              <a:t>A</a:t>
            </a:r>
            <a:r>
              <a:rPr lang="es-ES" sz="2800" b="1">
                <a:solidFill>
                  <a:srgbClr val="800000"/>
                </a:solidFill>
                <a:latin typeface="Comic Sans MS" pitchFamily="66" charset="0"/>
              </a:rPr>
              <a:t> - </a:t>
            </a:r>
            <a:r>
              <a:rPr lang="ca-ES" sz="2800" b="1">
                <a:solidFill>
                  <a:srgbClr val="800000"/>
                </a:solidFill>
                <a:latin typeface="Comic Sans MS" pitchFamily="66" charset="0"/>
              </a:rPr>
              <a:t>Q</a:t>
            </a:r>
            <a:r>
              <a:rPr lang="es-ES" sz="2800" b="1">
                <a:solidFill>
                  <a:srgbClr val="800000"/>
                </a:solidFill>
                <a:latin typeface="Comic Sans MS" pitchFamily="66" charset="0"/>
              </a:rPr>
              <a:t>UÈ ÉS EL TREBALL DE RECERCA</a:t>
            </a:r>
            <a:r>
              <a:rPr lang="ca-ES" sz="2800" b="1">
                <a:solidFill>
                  <a:srgbClr val="800000"/>
                </a:solidFill>
                <a:latin typeface="Comic Sans MS" pitchFamily="66" charset="0"/>
              </a:rPr>
              <a:t>?</a:t>
            </a:r>
            <a:endParaRPr lang="ca-ES" sz="2800"/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1674813" y="1203325"/>
            <a:ext cx="5868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ca-ES" sz="2000">
                <a:latin typeface="Comic Sans MS" pitchFamily="66" charset="0"/>
              </a:rPr>
              <a:t>El treball de recerca és un treball que ha de fer</a:t>
            </a:r>
          </a:p>
          <a:p>
            <a:pPr algn="ctr"/>
            <a:r>
              <a:rPr lang="ca-ES" sz="2000">
                <a:latin typeface="Comic Sans MS" pitchFamily="66" charset="0"/>
              </a:rPr>
              <a:t> </a:t>
            </a:r>
            <a:r>
              <a:rPr lang="ca-ES" sz="2000" u="sng">
                <a:latin typeface="Comic Sans MS" pitchFamily="66" charset="0"/>
              </a:rPr>
              <a:t>tot l’alumnat de Batxillerat</a:t>
            </a:r>
          </a:p>
        </p:txBody>
      </p:sp>
      <p:sp>
        <p:nvSpPr>
          <p:cNvPr id="13334" name="Rectangle 22"/>
          <p:cNvSpPr>
            <a:spLocks noChangeArrowheads="1"/>
          </p:cNvSpPr>
          <p:nvPr/>
        </p:nvSpPr>
        <p:spPr bwMode="auto">
          <a:xfrm>
            <a:off x="381000" y="2286000"/>
            <a:ext cx="3048000" cy="533400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3335" name="Rectangle 23"/>
          <p:cNvSpPr>
            <a:spLocks noChangeArrowheads="1"/>
          </p:cNvSpPr>
          <p:nvPr/>
        </p:nvSpPr>
        <p:spPr bwMode="auto">
          <a:xfrm>
            <a:off x="3886200" y="2209800"/>
            <a:ext cx="4953000" cy="762000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>
            <a:off x="2286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>
            <a:off x="83058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4FF7-41BE-4334-BCF1-B6A408B5E92B}" type="slidenum">
              <a:rPr lang="es-ES_tradnl"/>
              <a:pPr/>
              <a:t>30</a:t>
            </a:fld>
            <a:endParaRPr lang="es-ES_tradnl"/>
          </a:p>
        </p:txBody>
      </p:sp>
      <p:sp>
        <p:nvSpPr>
          <p:cNvPr id="116763" name="Rectangle 27"/>
          <p:cNvSpPr>
            <a:spLocks noChangeArrowheads="1"/>
          </p:cNvSpPr>
          <p:nvPr/>
        </p:nvSpPr>
        <p:spPr bwMode="auto">
          <a:xfrm>
            <a:off x="685800" y="2209800"/>
            <a:ext cx="8077200" cy="3962400"/>
          </a:xfrm>
          <a:prstGeom prst="rect">
            <a:avLst/>
          </a:prstGeom>
          <a:solidFill>
            <a:srgbClr val="FFFF99"/>
          </a:solidFill>
          <a:ln w="19050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pic>
        <p:nvPicPr>
          <p:cNvPr id="116748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"/>
            <a:ext cx="131445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6749" name="Text Box 13"/>
          <p:cNvSpPr txBox="1">
            <a:spLocks noChangeArrowheads="1"/>
          </p:cNvSpPr>
          <p:nvPr/>
        </p:nvSpPr>
        <p:spPr bwMode="auto">
          <a:xfrm>
            <a:off x="2616200" y="561975"/>
            <a:ext cx="551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ca-ES" b="1">
                <a:solidFill>
                  <a:srgbClr val="800000"/>
                </a:solidFill>
                <a:latin typeface="Comic Sans MS" pitchFamily="66" charset="0"/>
              </a:rPr>
              <a:t>1. Elecció de la qüestió a investigar</a:t>
            </a:r>
            <a:endParaRPr lang="ca-ES"/>
          </a:p>
        </p:txBody>
      </p:sp>
      <p:sp>
        <p:nvSpPr>
          <p:cNvPr id="116750" name="Line 14"/>
          <p:cNvSpPr>
            <a:spLocks noChangeShapeType="1"/>
          </p:cNvSpPr>
          <p:nvPr/>
        </p:nvSpPr>
        <p:spPr bwMode="auto">
          <a:xfrm>
            <a:off x="2514600" y="1143000"/>
            <a:ext cx="57150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16758" name="Rectangle 22"/>
          <p:cNvSpPr>
            <a:spLocks noChangeArrowheads="1"/>
          </p:cNvSpPr>
          <p:nvPr/>
        </p:nvSpPr>
        <p:spPr bwMode="auto">
          <a:xfrm>
            <a:off x="1143000" y="1600200"/>
            <a:ext cx="66103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ca-ES" sz="2000" b="1" u="sng">
                <a:latin typeface="Comic Sans MS" pitchFamily="66" charset="0"/>
              </a:rPr>
              <a:t>Criteris</a:t>
            </a:r>
            <a:r>
              <a:rPr lang="ca-ES" sz="2000">
                <a:latin typeface="Comic Sans MS" pitchFamily="66" charset="0"/>
              </a:rPr>
              <a:t> que us poden orientar a formular la  </a:t>
            </a:r>
            <a:r>
              <a:rPr lang="ca-ES" sz="2000" u="sng">
                <a:latin typeface="Comic Sans MS" pitchFamily="66" charset="0"/>
              </a:rPr>
              <a:t>pregunta</a:t>
            </a:r>
            <a:r>
              <a:rPr lang="ca-ES" sz="2000">
                <a:latin typeface="Comic Sans MS" pitchFamily="66" charset="0"/>
              </a:rPr>
              <a:t>:</a:t>
            </a:r>
          </a:p>
        </p:txBody>
      </p:sp>
      <p:sp>
        <p:nvSpPr>
          <p:cNvPr id="116759" name="Rectangle 23"/>
          <p:cNvSpPr>
            <a:spLocks noChangeArrowheads="1"/>
          </p:cNvSpPr>
          <p:nvPr/>
        </p:nvSpPr>
        <p:spPr bwMode="auto">
          <a:xfrm>
            <a:off x="914400" y="2514600"/>
            <a:ext cx="7040563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ca-ES" sz="2000" b="1">
                <a:latin typeface="Comic Sans MS" pitchFamily="66" charset="0"/>
              </a:rPr>
              <a:t>PERTINÈNCIA</a:t>
            </a:r>
            <a:r>
              <a:rPr lang="ca-ES" sz="2000">
                <a:latin typeface="Comic Sans MS" pitchFamily="66" charset="0"/>
              </a:rPr>
              <a:t>: Ha d’expressar un autèntic problema</a:t>
            </a:r>
            <a:r>
              <a:rPr lang="es-ES" sz="2000">
                <a:latin typeface="Comic Sans MS" pitchFamily="66" charset="0"/>
              </a:rPr>
              <a:t>, que</a:t>
            </a:r>
          </a:p>
          <a:p>
            <a:r>
              <a:rPr lang="es-ES" sz="2000">
                <a:latin typeface="Comic Sans MS" pitchFamily="66" charset="0"/>
              </a:rPr>
              <a:t>                          tingui algun interès</a:t>
            </a:r>
            <a:r>
              <a:rPr lang="ca-ES" sz="2000">
                <a:latin typeface="Comic Sans MS" pitchFamily="66" charset="0"/>
              </a:rPr>
              <a:t>          </a:t>
            </a:r>
          </a:p>
        </p:txBody>
      </p:sp>
      <p:sp>
        <p:nvSpPr>
          <p:cNvPr id="116760" name="Rectangle 24"/>
          <p:cNvSpPr>
            <a:spLocks noChangeArrowheads="1"/>
          </p:cNvSpPr>
          <p:nvPr/>
        </p:nvSpPr>
        <p:spPr bwMode="auto">
          <a:xfrm>
            <a:off x="914400" y="3454400"/>
            <a:ext cx="6967538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ca-ES" sz="2000" b="1">
                <a:latin typeface="Comic Sans MS" pitchFamily="66" charset="0"/>
              </a:rPr>
              <a:t>CLAREDAT:</a:t>
            </a:r>
            <a:r>
              <a:rPr lang="ca-ES" sz="2000">
                <a:latin typeface="Comic Sans MS" pitchFamily="66" charset="0"/>
              </a:rPr>
              <a:t> Precisa, no vaga, que permeti saber cap a on </a:t>
            </a:r>
          </a:p>
          <a:p>
            <a:r>
              <a:rPr lang="ca-ES" sz="2000">
                <a:latin typeface="Comic Sans MS" pitchFamily="66" charset="0"/>
              </a:rPr>
              <a:t>                    es vol anar</a:t>
            </a:r>
          </a:p>
        </p:txBody>
      </p:sp>
      <p:sp>
        <p:nvSpPr>
          <p:cNvPr id="116761" name="Rectangle 25"/>
          <p:cNvSpPr>
            <a:spLocks noChangeArrowheads="1"/>
          </p:cNvSpPr>
          <p:nvPr/>
        </p:nvSpPr>
        <p:spPr bwMode="auto">
          <a:xfrm>
            <a:off x="914400" y="4394200"/>
            <a:ext cx="75819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ca-ES" sz="2000" b="1">
                <a:latin typeface="Comic Sans MS" pitchFamily="66" charset="0"/>
              </a:rPr>
              <a:t>VIABILITAT:</a:t>
            </a:r>
            <a:r>
              <a:rPr lang="ca-ES" sz="2000">
                <a:latin typeface="Comic Sans MS" pitchFamily="66" charset="0"/>
              </a:rPr>
              <a:t> Adequada a les vostres habilitats i possibilitats</a:t>
            </a:r>
          </a:p>
        </p:txBody>
      </p:sp>
      <p:sp>
        <p:nvSpPr>
          <p:cNvPr id="116762" name="Rectangle 26"/>
          <p:cNvSpPr>
            <a:spLocks noChangeArrowheads="1"/>
          </p:cNvSpPr>
          <p:nvPr/>
        </p:nvSpPr>
        <p:spPr bwMode="auto">
          <a:xfrm>
            <a:off x="914400" y="5029200"/>
            <a:ext cx="6970713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ca-ES" sz="2000" b="1">
                <a:latin typeface="Comic Sans MS" pitchFamily="66" charset="0"/>
              </a:rPr>
              <a:t>REALISME:</a:t>
            </a:r>
            <a:r>
              <a:rPr lang="ca-ES" sz="2000">
                <a:latin typeface="Comic Sans MS" pitchFamily="66" charset="0"/>
              </a:rPr>
              <a:t> Proporcionada al vostres recursos personals,</a:t>
            </a:r>
          </a:p>
          <a:p>
            <a:r>
              <a:rPr lang="ca-ES" sz="2000">
                <a:latin typeface="Comic Sans MS" pitchFamily="66" charset="0"/>
              </a:rPr>
              <a:t>                    materials i tècnics</a:t>
            </a:r>
          </a:p>
        </p:txBody>
      </p:sp>
      <p:sp>
        <p:nvSpPr>
          <p:cNvPr id="116765" name="Text Box 29"/>
          <p:cNvSpPr txBox="1">
            <a:spLocks noChangeArrowheads="1"/>
          </p:cNvSpPr>
          <p:nvPr/>
        </p:nvSpPr>
        <p:spPr bwMode="auto">
          <a:xfrm>
            <a:off x="0" y="0"/>
            <a:ext cx="3651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B - COM DESENVOLUPAR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A3B97-9383-43E4-B299-F77E84629D24}" type="slidenum">
              <a:rPr lang="es-ES_tradnl"/>
              <a:pPr/>
              <a:t>31</a:t>
            </a:fld>
            <a:endParaRPr lang="es-ES_tradnl"/>
          </a:p>
        </p:txBody>
      </p:sp>
      <p:sp>
        <p:nvSpPr>
          <p:cNvPr id="47123" name="Rectangle 19"/>
          <p:cNvSpPr>
            <a:spLocks noChangeArrowheads="1"/>
          </p:cNvSpPr>
          <p:nvPr/>
        </p:nvSpPr>
        <p:spPr bwMode="auto">
          <a:xfrm>
            <a:off x="762000" y="1600200"/>
            <a:ext cx="4038600" cy="1371600"/>
          </a:xfrm>
          <a:prstGeom prst="rect">
            <a:avLst/>
          </a:prstGeom>
          <a:solidFill>
            <a:srgbClr val="FFFF99"/>
          </a:solidFill>
          <a:ln w="19050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47125" name="Rectangle 21"/>
          <p:cNvSpPr>
            <a:spLocks noChangeArrowheads="1"/>
          </p:cNvSpPr>
          <p:nvPr/>
        </p:nvSpPr>
        <p:spPr bwMode="auto">
          <a:xfrm>
            <a:off x="1371600" y="5486400"/>
            <a:ext cx="5943600" cy="838200"/>
          </a:xfrm>
          <a:prstGeom prst="rec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914400" y="1851025"/>
            <a:ext cx="3717925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b="1">
                <a:latin typeface="Comic Sans MS" pitchFamily="66" charset="0"/>
              </a:rPr>
              <a:t>OBSERVEU EL VOSTRE</a:t>
            </a:r>
          </a:p>
          <a:p>
            <a:pPr algn="ctr">
              <a:lnSpc>
                <a:spcPct val="120000"/>
              </a:lnSpc>
            </a:pPr>
            <a:r>
              <a:rPr lang="es-ES" b="1">
                <a:latin typeface="Comic Sans MS" pitchFamily="66" charset="0"/>
              </a:rPr>
              <a:t>VOLTANT</a:t>
            </a:r>
            <a:endParaRPr lang="ca-ES" b="1">
              <a:latin typeface="Comic Sans MS" pitchFamily="66" charset="0"/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304800" y="3581400"/>
            <a:ext cx="4776788" cy="140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ca-ES">
                <a:latin typeface="Comic Sans MS" pitchFamily="66" charset="0"/>
              </a:rPr>
              <a:t>El món és ple de coses per a ser </a:t>
            </a:r>
            <a:endParaRPr lang="es-ES">
              <a:latin typeface="Comic Sans MS" pitchFamily="66" charset="0"/>
            </a:endParaRPr>
          </a:p>
          <a:p>
            <a:pPr algn="ctr">
              <a:lnSpc>
                <a:spcPct val="120000"/>
              </a:lnSpc>
            </a:pPr>
            <a:r>
              <a:rPr lang="ca-ES">
                <a:latin typeface="Comic Sans MS" pitchFamily="66" charset="0"/>
              </a:rPr>
              <a:t>interpretades i documentades </a:t>
            </a:r>
            <a:endParaRPr lang="es-ES">
              <a:latin typeface="Comic Sans MS" pitchFamily="66" charset="0"/>
            </a:endParaRPr>
          </a:p>
          <a:p>
            <a:pPr algn="ctr">
              <a:lnSpc>
                <a:spcPct val="120000"/>
              </a:lnSpc>
            </a:pPr>
            <a:r>
              <a:rPr lang="ca-ES">
                <a:latin typeface="Comic Sans MS" pitchFamily="66" charset="0"/>
              </a:rPr>
              <a:t>en un treball de recerca</a:t>
            </a:r>
          </a:p>
        </p:txBody>
      </p:sp>
      <p:pic>
        <p:nvPicPr>
          <p:cNvPr id="47118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"/>
            <a:ext cx="131445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19" name="Text Box 15"/>
          <p:cNvSpPr txBox="1">
            <a:spLocks noChangeArrowheads="1"/>
          </p:cNvSpPr>
          <p:nvPr/>
        </p:nvSpPr>
        <p:spPr bwMode="auto">
          <a:xfrm>
            <a:off x="2616200" y="561975"/>
            <a:ext cx="551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ca-ES" b="1">
                <a:solidFill>
                  <a:srgbClr val="800000"/>
                </a:solidFill>
                <a:latin typeface="Comic Sans MS" pitchFamily="66" charset="0"/>
              </a:rPr>
              <a:t>1. Elecció de la qüestió a investigar</a:t>
            </a:r>
            <a:endParaRPr lang="ca-ES"/>
          </a:p>
        </p:txBody>
      </p:sp>
      <p:sp>
        <p:nvSpPr>
          <p:cNvPr id="47120" name="Line 16"/>
          <p:cNvSpPr>
            <a:spLocks noChangeShapeType="1"/>
          </p:cNvSpPr>
          <p:nvPr/>
        </p:nvSpPr>
        <p:spPr bwMode="auto">
          <a:xfrm>
            <a:off x="2514600" y="1143000"/>
            <a:ext cx="57150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pic>
        <p:nvPicPr>
          <p:cNvPr id="47122" name="Picture 18" descr="http://www.worldlaughtertour.com/sections/training/images/Happy_world-grad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828800"/>
            <a:ext cx="2809875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1511300" y="5557838"/>
            <a:ext cx="5716588" cy="696912"/>
          </a:xfrm>
          <a:prstGeom prst="rect">
            <a:avLst/>
          </a:prstGeom>
          <a:solidFill>
            <a:srgbClr val="99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800" b="1" i="1">
                <a:latin typeface="Comic Sans MS" pitchFamily="66" charset="0"/>
              </a:rPr>
              <a:t>L’important és no deixar mai de fer-se preguntes</a:t>
            </a:r>
          </a:p>
          <a:p>
            <a:pPr>
              <a:lnSpc>
                <a:spcPct val="120000"/>
              </a:lnSpc>
            </a:pPr>
            <a:r>
              <a:rPr lang="es-ES" sz="1800">
                <a:latin typeface="Comic Sans MS" pitchFamily="66" charset="0"/>
              </a:rPr>
              <a:t>Albert Einstein, físic</a:t>
            </a:r>
            <a:endParaRPr lang="ca-ES" sz="1800">
              <a:latin typeface="Comic Sans MS" pitchFamily="66" charset="0"/>
            </a:endParaRPr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0" y="0"/>
            <a:ext cx="3651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B - COM DESENVOLUPAR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6C22E-983E-4795-B646-38A2DCE14748}" type="slidenum">
              <a:rPr lang="es-ES_tradnl"/>
              <a:pPr/>
              <a:t>32</a:t>
            </a:fld>
            <a:endParaRPr lang="es-ES_tradnl"/>
          </a:p>
        </p:txBody>
      </p:sp>
      <p:sp>
        <p:nvSpPr>
          <p:cNvPr id="100375" name="Rectangle 23"/>
          <p:cNvSpPr>
            <a:spLocks noChangeArrowheads="1"/>
          </p:cNvSpPr>
          <p:nvPr/>
        </p:nvSpPr>
        <p:spPr bwMode="auto">
          <a:xfrm>
            <a:off x="1295400" y="5181600"/>
            <a:ext cx="6858000" cy="914400"/>
          </a:xfrm>
          <a:prstGeom prst="rec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0369" name="Rectangle 17"/>
          <p:cNvSpPr>
            <a:spLocks noChangeArrowheads="1"/>
          </p:cNvSpPr>
          <p:nvPr/>
        </p:nvSpPr>
        <p:spPr bwMode="auto">
          <a:xfrm>
            <a:off x="1143000" y="2514600"/>
            <a:ext cx="7239000" cy="2268538"/>
          </a:xfrm>
          <a:prstGeom prst="rect">
            <a:avLst/>
          </a:prstGeom>
          <a:solidFill>
            <a:srgbClr val="FFFF99"/>
          </a:solidFill>
          <a:ln w="19050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2633663" y="561975"/>
            <a:ext cx="4224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2. Especificació d’objectius</a:t>
            </a:r>
            <a:endParaRPr lang="es-ES_tradnl"/>
          </a:p>
        </p:txBody>
      </p:sp>
      <p:sp>
        <p:nvSpPr>
          <p:cNvPr id="100358" name="Line 6"/>
          <p:cNvSpPr>
            <a:spLocks noChangeShapeType="1"/>
          </p:cNvSpPr>
          <p:nvPr/>
        </p:nvSpPr>
        <p:spPr bwMode="auto">
          <a:xfrm>
            <a:off x="2362200" y="1143000"/>
            <a:ext cx="47244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0368" name="Rectangle 16"/>
          <p:cNvSpPr>
            <a:spLocks noChangeArrowheads="1"/>
          </p:cNvSpPr>
          <p:nvPr/>
        </p:nvSpPr>
        <p:spPr bwMode="auto">
          <a:xfrm>
            <a:off x="1371600" y="2743200"/>
            <a:ext cx="6802438" cy="167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" sz="2000" b="1">
                <a:latin typeface="Comic Sans MS" pitchFamily="66" charset="0"/>
              </a:rPr>
              <a:t>QUINS OBJECTIUS CONCRETS EM PROPOSO</a:t>
            </a:r>
            <a:r>
              <a:rPr lang="ca-ES" sz="2000" b="1">
                <a:latin typeface="Comic Sans MS" pitchFamily="66" charset="0"/>
              </a:rPr>
              <a:t>?</a:t>
            </a:r>
            <a:endParaRPr lang="es-ES" sz="2000" b="1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endParaRPr lang="ca-ES" sz="2000" b="1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es-ES" sz="2000" b="1">
                <a:latin typeface="Comic Sans MS" pitchFamily="66" charset="0"/>
              </a:rPr>
              <a:t>QUINS SÓN ELS TRES O QUATRE ASPECTES QUE</a:t>
            </a:r>
          </a:p>
          <a:p>
            <a:pPr>
              <a:lnSpc>
                <a:spcPct val="130000"/>
              </a:lnSpc>
            </a:pPr>
            <a:r>
              <a:rPr lang="es-ES" sz="2000" b="1">
                <a:latin typeface="Comic Sans MS" pitchFamily="66" charset="0"/>
              </a:rPr>
              <a:t>M’INTERESSEN D’AQUEST PROBLEMA</a:t>
            </a:r>
            <a:r>
              <a:rPr lang="ca-ES" sz="2000" b="1">
                <a:latin typeface="Comic Sans MS" pitchFamily="66" charset="0"/>
              </a:rPr>
              <a:t>?</a:t>
            </a:r>
          </a:p>
        </p:txBody>
      </p:sp>
      <p:pic>
        <p:nvPicPr>
          <p:cNvPr id="100371" name="Picture 19" descr="http://images.google.es/url?q=http://www.uned.es/edu-5-orientacion-personal-y-educativa/clipbrd3.jpg&amp;usg=AFQjCNGai3EKMR_Co3TtBxmKEEdyd8OWJ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981200" cy="192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73" name="Text Box 21"/>
          <p:cNvSpPr txBox="1">
            <a:spLocks noChangeArrowheads="1"/>
          </p:cNvSpPr>
          <p:nvPr/>
        </p:nvSpPr>
        <p:spPr bwMode="auto">
          <a:xfrm>
            <a:off x="0" y="0"/>
            <a:ext cx="3651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B - COM DESENVOLUPAR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00374" name="Rectangle 22"/>
          <p:cNvSpPr>
            <a:spLocks noChangeArrowheads="1"/>
          </p:cNvSpPr>
          <p:nvPr/>
        </p:nvSpPr>
        <p:spPr bwMode="auto">
          <a:xfrm>
            <a:off x="1447800" y="5257800"/>
            <a:ext cx="65532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 i="1">
                <a:latin typeface="Comic Sans MS" pitchFamily="66" charset="0"/>
              </a:rPr>
              <a:t>Els grans coneixements engendren els grans dubtes</a:t>
            </a:r>
          </a:p>
          <a:p>
            <a:pPr>
              <a:spcBef>
                <a:spcPct val="50000"/>
              </a:spcBef>
            </a:pPr>
            <a:r>
              <a:rPr lang="es-ES" sz="1800">
                <a:latin typeface="Comic Sans MS" pitchFamily="66" charset="0"/>
              </a:rPr>
              <a:t>Aristòtil, filòsof</a:t>
            </a:r>
            <a:endParaRPr lang="ca-ES" sz="18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B457-3ADA-4955-A3F3-B712AE85DE30}" type="slidenum">
              <a:rPr lang="es-ES_tradnl"/>
              <a:pPr/>
              <a:t>33</a:t>
            </a:fld>
            <a:endParaRPr lang="es-ES_tradnl"/>
          </a:p>
        </p:txBody>
      </p:sp>
      <p:sp>
        <p:nvSpPr>
          <p:cNvPr id="101395" name="Rectangle 19"/>
          <p:cNvSpPr>
            <a:spLocks noChangeArrowheads="1"/>
          </p:cNvSpPr>
          <p:nvPr/>
        </p:nvSpPr>
        <p:spPr bwMode="auto">
          <a:xfrm>
            <a:off x="3733800" y="1752600"/>
            <a:ext cx="2971800" cy="685800"/>
          </a:xfrm>
          <a:prstGeom prst="rect">
            <a:avLst/>
          </a:prstGeom>
          <a:solidFill>
            <a:srgbClr val="FFFF99"/>
          </a:solidFill>
          <a:ln w="38100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1378" name="Text Box 2"/>
          <p:cNvSpPr txBox="1">
            <a:spLocks noChangeArrowheads="1"/>
          </p:cNvSpPr>
          <p:nvPr/>
        </p:nvSpPr>
        <p:spPr bwMode="auto">
          <a:xfrm>
            <a:off x="3386138" y="561975"/>
            <a:ext cx="4381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3. Planificació de la recerca</a:t>
            </a:r>
            <a:endParaRPr lang="es-ES_tradnl"/>
          </a:p>
        </p:txBody>
      </p:sp>
      <p:sp>
        <p:nvSpPr>
          <p:cNvPr id="101379" name="Line 3"/>
          <p:cNvSpPr>
            <a:spLocks noChangeShapeType="1"/>
          </p:cNvSpPr>
          <p:nvPr/>
        </p:nvSpPr>
        <p:spPr bwMode="auto">
          <a:xfrm>
            <a:off x="3048000" y="1143000"/>
            <a:ext cx="5257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1382" name="Text Box 6"/>
          <p:cNvSpPr txBox="1">
            <a:spLocks noChangeArrowheads="1"/>
          </p:cNvSpPr>
          <p:nvPr/>
        </p:nvSpPr>
        <p:spPr bwMode="auto">
          <a:xfrm>
            <a:off x="3962400" y="1828800"/>
            <a:ext cx="25876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s-ES" sz="2000" b="1">
                <a:latin typeface="Comic Sans MS" pitchFamily="66" charset="0"/>
              </a:rPr>
              <a:t>Full de planificació </a:t>
            </a:r>
          </a:p>
        </p:txBody>
      </p:sp>
      <p:sp>
        <p:nvSpPr>
          <p:cNvPr id="101384" name="Text Box 8"/>
          <p:cNvSpPr txBox="1">
            <a:spLocks noChangeArrowheads="1"/>
          </p:cNvSpPr>
          <p:nvPr/>
        </p:nvSpPr>
        <p:spPr bwMode="auto">
          <a:xfrm>
            <a:off x="858838" y="2743200"/>
            <a:ext cx="6894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Les </a:t>
            </a:r>
            <a:r>
              <a:rPr lang="ca-ES" sz="2000" u="sng">
                <a:latin typeface="Comic Sans MS" pitchFamily="66" charset="0"/>
              </a:rPr>
              <a:t>activitats</a:t>
            </a:r>
            <a:r>
              <a:rPr lang="ca-ES" sz="2000">
                <a:latin typeface="Comic Sans MS" pitchFamily="66" charset="0"/>
              </a:rPr>
              <a:t> a realitzar en l'</a:t>
            </a:r>
            <a:r>
              <a:rPr lang="ca-ES" sz="2000" u="sng">
                <a:latin typeface="Comic Sans MS" pitchFamily="66" charset="0"/>
              </a:rPr>
              <a:t>ordre</a:t>
            </a:r>
            <a:r>
              <a:rPr lang="ca-ES" sz="2000">
                <a:latin typeface="Comic Sans MS" pitchFamily="66" charset="0"/>
              </a:rPr>
              <a:t> en què s'han de fer.</a:t>
            </a:r>
            <a:r>
              <a:rPr lang="ca-ES"/>
              <a:t> </a:t>
            </a:r>
            <a:endParaRPr lang="es-ES" sz="2000">
              <a:latin typeface="Comic Sans MS" pitchFamily="66" charset="0"/>
            </a:endParaRPr>
          </a:p>
        </p:txBody>
      </p:sp>
      <p:sp>
        <p:nvSpPr>
          <p:cNvPr id="101386" name="Text Box 10"/>
          <p:cNvSpPr txBox="1">
            <a:spLocks noChangeArrowheads="1"/>
          </p:cNvSpPr>
          <p:nvPr/>
        </p:nvSpPr>
        <p:spPr bwMode="auto">
          <a:xfrm>
            <a:off x="858838" y="3429000"/>
            <a:ext cx="67627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s-ES" sz="2000">
                <a:latin typeface="Comic Sans MS" pitchFamily="66" charset="0"/>
              </a:rPr>
              <a:t>La </a:t>
            </a:r>
            <a:r>
              <a:rPr lang="es-ES" sz="2000" u="sng">
                <a:latin typeface="Comic Sans MS" pitchFamily="66" charset="0"/>
              </a:rPr>
              <a:t>programació</a:t>
            </a:r>
            <a:r>
              <a:rPr lang="es-ES" sz="2000">
                <a:latin typeface="Comic Sans MS" pitchFamily="66" charset="0"/>
              </a:rPr>
              <a:t> de les visites i/o entrevistes a realitzar</a:t>
            </a:r>
          </a:p>
        </p:txBody>
      </p: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858838" y="4267200"/>
            <a:ext cx="7861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El </a:t>
            </a:r>
            <a:r>
              <a:rPr lang="ca-ES" sz="2000" u="sng">
                <a:latin typeface="Comic Sans MS" pitchFamily="66" charset="0"/>
              </a:rPr>
              <a:t>període de temps</a:t>
            </a:r>
            <a:r>
              <a:rPr lang="ca-ES" sz="2000">
                <a:latin typeface="Comic Sans MS" pitchFamily="66" charset="0"/>
              </a:rPr>
              <a:t> estimat per a cada una d'aquestes activitats</a:t>
            </a:r>
            <a:endParaRPr lang="es-ES" sz="2000">
              <a:latin typeface="Comic Sans MS" pitchFamily="66" charset="0"/>
            </a:endParaRPr>
          </a:p>
        </p:txBody>
      </p:sp>
      <p:sp>
        <p:nvSpPr>
          <p:cNvPr id="101390" name="Text Box 14"/>
          <p:cNvSpPr txBox="1">
            <a:spLocks noChangeArrowheads="1"/>
          </p:cNvSpPr>
          <p:nvPr/>
        </p:nvSpPr>
        <p:spPr bwMode="auto">
          <a:xfrm>
            <a:off x="858838" y="4953000"/>
            <a:ext cx="757555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La </a:t>
            </a:r>
            <a:r>
              <a:rPr lang="ca-ES" sz="2000" u="sng">
                <a:latin typeface="Comic Sans MS" pitchFamily="66" charset="0"/>
              </a:rPr>
              <a:t>relació de material</a:t>
            </a:r>
            <a:r>
              <a:rPr lang="ca-ES" sz="2000">
                <a:latin typeface="Comic Sans MS" pitchFamily="66" charset="0"/>
              </a:rPr>
              <a:t> i aparells necessaris per a desenvolupar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les activitats, els permisos que es necessiten per visitar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instal·lacions (laboratoris, aula d’informàtica, biblioteca, etc.)</a:t>
            </a:r>
            <a:endParaRPr lang="es-ES" sz="2000">
              <a:latin typeface="Comic Sans MS" pitchFamily="66" charset="0"/>
            </a:endParaRPr>
          </a:p>
        </p:txBody>
      </p:sp>
      <p:pic>
        <p:nvPicPr>
          <p:cNvPr id="101394" name="Picture 18" descr="http://www.nandeyby.org/web%20en%20castellano/calendari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87375"/>
            <a:ext cx="1774825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397" name="Text Box 21"/>
          <p:cNvSpPr txBox="1">
            <a:spLocks noChangeArrowheads="1"/>
          </p:cNvSpPr>
          <p:nvPr/>
        </p:nvSpPr>
        <p:spPr bwMode="auto">
          <a:xfrm>
            <a:off x="0" y="0"/>
            <a:ext cx="3651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B - COM DESENVOLUPAR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EB471-755D-4159-98E8-1F97E7857EF7}" type="slidenum">
              <a:rPr lang="es-ES_tradnl"/>
              <a:pPr/>
              <a:t>34</a:t>
            </a:fld>
            <a:endParaRPr lang="es-ES_tradnl"/>
          </a:p>
        </p:txBody>
      </p:sp>
      <p:pic>
        <p:nvPicPr>
          <p:cNvPr id="102416" name="Picture 16" descr="http://www.ieslascanteras.org/FOTOSBARRA/Image/libr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905000" cy="174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20" name="Rectangle 20"/>
          <p:cNvSpPr>
            <a:spLocks noChangeArrowheads="1"/>
          </p:cNvSpPr>
          <p:nvPr/>
        </p:nvSpPr>
        <p:spPr bwMode="auto">
          <a:xfrm>
            <a:off x="457200" y="5638800"/>
            <a:ext cx="7620000" cy="685800"/>
          </a:xfrm>
          <a:prstGeom prst="rect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1066800" y="2057400"/>
            <a:ext cx="7338568" cy="345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 dirty="0">
                <a:latin typeface="Comic Sans MS" pitchFamily="66" charset="0"/>
              </a:rPr>
              <a:t>Observació sociocultural (realitats socioculturals)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 dirty="0">
                <a:latin typeface="Comic Sans MS" pitchFamily="66" charset="0"/>
              </a:rPr>
              <a:t>Observació artística (</a:t>
            </a:r>
            <a:r>
              <a:rPr lang="ca-ES" sz="2000" dirty="0" smtClean="0">
                <a:latin typeface="Comic Sans MS" pitchFamily="66" charset="0"/>
              </a:rPr>
              <a:t>pintures, escultures, fotografies, etc.)</a:t>
            </a:r>
            <a:endParaRPr lang="ca-ES" sz="2000" dirty="0">
              <a:latin typeface="Comic Sans MS" pitchFamily="66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 dirty="0">
                <a:latin typeface="Comic Sans MS" pitchFamily="66" charset="0"/>
              </a:rPr>
              <a:t>Observació arquitectònica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 dirty="0">
                <a:latin typeface="Comic Sans MS" pitchFamily="66" charset="0"/>
              </a:rPr>
              <a:t>Observació d’un disseny o instal·lació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 dirty="0">
                <a:latin typeface="Comic Sans MS" pitchFamily="66" charset="0"/>
              </a:rPr>
              <a:t>Cerca bibliogràfica i documental (llibres, articles, arxius...)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 dirty="0">
                <a:latin typeface="Comic Sans MS" pitchFamily="66" charset="0"/>
              </a:rPr>
              <a:t>Consulta de fonts històriques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 dirty="0">
                <a:latin typeface="Comic Sans MS" pitchFamily="66" charset="0"/>
              </a:rPr>
              <a:t>Cerca de internet (cercadors)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 dirty="0">
                <a:latin typeface="Comic Sans MS" pitchFamily="66" charset="0"/>
              </a:rPr>
              <a:t>Cerca experimental (experiments)</a:t>
            </a:r>
            <a:endParaRPr lang="es-ES" sz="2000" dirty="0">
              <a:latin typeface="Comic Sans MS" pitchFamily="66" charset="0"/>
            </a:endParaRPr>
          </a:p>
        </p:txBody>
      </p:sp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3582988" y="561975"/>
            <a:ext cx="398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4. Cerca de la informació</a:t>
            </a:r>
            <a:endParaRPr lang="es-ES_tradnl"/>
          </a:p>
        </p:txBody>
      </p:sp>
      <p:sp>
        <p:nvSpPr>
          <p:cNvPr id="102403" name="Line 3"/>
          <p:cNvSpPr>
            <a:spLocks noChangeShapeType="1"/>
          </p:cNvSpPr>
          <p:nvPr/>
        </p:nvSpPr>
        <p:spPr bwMode="auto">
          <a:xfrm>
            <a:off x="2667000" y="1143000"/>
            <a:ext cx="60960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2889250" y="1447800"/>
            <a:ext cx="51879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s-ES" sz="2000" b="1" u="sng">
                <a:latin typeface="Comic Sans MS" pitchFamily="66" charset="0"/>
              </a:rPr>
              <a:t>Tècniques</a:t>
            </a:r>
            <a:r>
              <a:rPr lang="es-ES" sz="2000" b="1">
                <a:latin typeface="Comic Sans MS" pitchFamily="66" charset="0"/>
              </a:rPr>
              <a:t> en funció del tipus de recerca</a:t>
            </a:r>
          </a:p>
        </p:txBody>
      </p:sp>
      <p:sp>
        <p:nvSpPr>
          <p:cNvPr id="102418" name="Text Box 18"/>
          <p:cNvSpPr txBox="1">
            <a:spLocks noChangeArrowheads="1"/>
          </p:cNvSpPr>
          <p:nvPr/>
        </p:nvSpPr>
        <p:spPr bwMode="auto">
          <a:xfrm>
            <a:off x="0" y="0"/>
            <a:ext cx="3651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B - COM DESENVOLUPAR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02419" name="Rectangle 19"/>
          <p:cNvSpPr>
            <a:spLocks noChangeArrowheads="1"/>
          </p:cNvSpPr>
          <p:nvPr/>
        </p:nvSpPr>
        <p:spPr bwMode="auto">
          <a:xfrm>
            <a:off x="533400" y="5638800"/>
            <a:ext cx="7467600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sz="2000" b="1" i="1">
                <a:latin typeface="Comic Sans MS" pitchFamily="66" charset="0"/>
              </a:rPr>
              <a:t>Si busques resultats diferents, no facis sempre el mateix</a:t>
            </a:r>
          </a:p>
          <a:p>
            <a:pPr>
              <a:lnSpc>
                <a:spcPct val="120000"/>
              </a:lnSpc>
            </a:pPr>
            <a:r>
              <a:rPr lang="es-ES" sz="1800">
                <a:latin typeface="Comic Sans MS" pitchFamily="66" charset="0"/>
              </a:rPr>
              <a:t>Albert Einstein, físic</a:t>
            </a:r>
            <a:endParaRPr lang="ca-ES" sz="18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88D9-17F0-41D1-80C5-3C451312B75F}" type="slidenum">
              <a:rPr lang="es-ES_tradnl"/>
              <a:pPr/>
              <a:t>35</a:t>
            </a:fld>
            <a:endParaRPr lang="es-ES_tradnl"/>
          </a:p>
        </p:txBody>
      </p:sp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3019425" y="561975"/>
            <a:ext cx="5119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5. Processament de la informació</a:t>
            </a:r>
            <a:endParaRPr lang="es-ES_tradnl"/>
          </a:p>
        </p:txBody>
      </p:sp>
      <p:sp>
        <p:nvSpPr>
          <p:cNvPr id="103427" name="Line 3"/>
          <p:cNvSpPr>
            <a:spLocks noChangeShapeType="1"/>
          </p:cNvSpPr>
          <p:nvPr/>
        </p:nvSpPr>
        <p:spPr bwMode="auto">
          <a:xfrm>
            <a:off x="2362200" y="1143000"/>
            <a:ext cx="6400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838200" y="2209800"/>
            <a:ext cx="3436938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s-ES" sz="2000">
                <a:latin typeface="Comic Sans MS" pitchFamily="66" charset="0"/>
              </a:rPr>
              <a:t>Cal </a:t>
            </a:r>
            <a:r>
              <a:rPr lang="es-ES" sz="2000" u="sng">
                <a:latin typeface="Comic Sans MS" pitchFamily="66" charset="0"/>
              </a:rPr>
              <a:t>recollir totes les dades</a:t>
            </a:r>
            <a:r>
              <a:rPr lang="es-ES" sz="2000">
                <a:latin typeface="Comic Sans MS" pitchFamily="66" charset="0"/>
              </a:rPr>
              <a:t>:</a:t>
            </a: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1143000" y="2895600"/>
            <a:ext cx="2105025" cy="218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Fitxes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Taules i quadres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Gràfics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Càlculs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Comentaris</a:t>
            </a:r>
            <a:endParaRPr lang="es-ES" sz="2000">
              <a:latin typeface="Comic Sans MS" pitchFamily="66" charset="0"/>
            </a:endParaRPr>
          </a:p>
        </p:txBody>
      </p:sp>
      <p:pic>
        <p:nvPicPr>
          <p:cNvPr id="103436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419600"/>
            <a:ext cx="2524125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39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447800"/>
            <a:ext cx="21240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40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733800"/>
            <a:ext cx="188595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42" name="Picture 18" descr="http://www.grupoeducare.com/blog/UserFiles/Image/Intellectus/informaci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4488"/>
            <a:ext cx="1989138" cy="186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44" name="Text Box 20"/>
          <p:cNvSpPr txBox="1">
            <a:spLocks noChangeArrowheads="1"/>
          </p:cNvSpPr>
          <p:nvPr/>
        </p:nvSpPr>
        <p:spPr bwMode="auto">
          <a:xfrm>
            <a:off x="0" y="0"/>
            <a:ext cx="3651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B - COM DESENVOLUPAR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9E1B-1DC9-4F12-B17B-C75AA208A4E2}" type="slidenum">
              <a:rPr lang="es-ES_tradnl"/>
              <a:pPr/>
              <a:t>36</a:t>
            </a:fld>
            <a:endParaRPr lang="es-ES_tradnl"/>
          </a:p>
        </p:txBody>
      </p:sp>
      <p:sp>
        <p:nvSpPr>
          <p:cNvPr id="104450" name="Text Box 2"/>
          <p:cNvSpPr txBox="1">
            <a:spLocks noChangeArrowheads="1"/>
          </p:cNvSpPr>
          <p:nvPr/>
        </p:nvSpPr>
        <p:spPr bwMode="auto">
          <a:xfrm>
            <a:off x="4746625" y="561975"/>
            <a:ext cx="1636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6. Síntesi</a:t>
            </a:r>
            <a:endParaRPr lang="es-ES_tradnl"/>
          </a:p>
        </p:txBody>
      </p:sp>
      <p:sp>
        <p:nvSpPr>
          <p:cNvPr id="104451" name="Line 3"/>
          <p:cNvSpPr>
            <a:spLocks noChangeShapeType="1"/>
          </p:cNvSpPr>
          <p:nvPr/>
        </p:nvSpPr>
        <p:spPr bwMode="auto">
          <a:xfrm>
            <a:off x="2362200" y="1143000"/>
            <a:ext cx="6400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2289175" y="3819525"/>
            <a:ext cx="5483225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 u="sng">
                <a:latin typeface="Comic Sans MS" pitchFamily="66" charset="0"/>
              </a:rPr>
              <a:t>Explicar resultats</a:t>
            </a:r>
            <a:r>
              <a:rPr lang="ca-ES" sz="2000">
                <a:latin typeface="Comic Sans MS" pitchFamily="66" charset="0"/>
              </a:rPr>
              <a:t> considerant: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	coneixements teòrics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	bibliografia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 u="sng">
                <a:latin typeface="Comic Sans MS" pitchFamily="66" charset="0"/>
              </a:rPr>
              <a:t>Suggerir aplicacions</a:t>
            </a:r>
            <a:r>
              <a:rPr lang="ca-ES" sz="2000">
                <a:latin typeface="Comic Sans MS" pitchFamily="66" charset="0"/>
              </a:rPr>
              <a:t> dels resultats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 u="sng">
                <a:latin typeface="Comic Sans MS" pitchFamily="66" charset="0"/>
              </a:rPr>
              <a:t>Suggerir propostes</a:t>
            </a:r>
            <a:r>
              <a:rPr lang="ca-ES" sz="2000">
                <a:latin typeface="Comic Sans MS" pitchFamily="66" charset="0"/>
              </a:rPr>
              <a:t> per continuar la recerca</a:t>
            </a:r>
          </a:p>
        </p:txBody>
      </p:sp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2289175" y="1533525"/>
            <a:ext cx="440690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 u="sng">
                <a:latin typeface="Comic Sans MS" pitchFamily="66" charset="0"/>
              </a:rPr>
              <a:t>Interpretar</a:t>
            </a:r>
            <a:r>
              <a:rPr lang="ca-ES" sz="2000">
                <a:latin typeface="Comic Sans MS" pitchFamily="66" charset="0"/>
              </a:rPr>
              <a:t> dades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>
                <a:latin typeface="Comic Sans MS" pitchFamily="66" charset="0"/>
              </a:rPr>
              <a:t>Treure </a:t>
            </a:r>
            <a:r>
              <a:rPr lang="ca-ES" sz="2000" u="sng">
                <a:latin typeface="Comic Sans MS" pitchFamily="66" charset="0"/>
              </a:rPr>
              <a:t>conclusions</a:t>
            </a:r>
            <a:r>
              <a:rPr lang="ca-ES" sz="2000">
                <a:latin typeface="Comic Sans MS" pitchFamily="66" charset="0"/>
              </a:rPr>
              <a:t>: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	identificar regularitats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	correlacions entre variables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a-ES" sz="2000">
                <a:latin typeface="Comic Sans MS" pitchFamily="66" charset="0"/>
              </a:rPr>
              <a:t>	relacions causa-efecte, etc.</a:t>
            </a:r>
          </a:p>
          <a:p>
            <a:endParaRPr lang="ca-ES"/>
          </a:p>
        </p:txBody>
      </p:sp>
      <p:graphicFrame>
        <p:nvGraphicFramePr>
          <p:cNvPr id="104456" name="Object 8"/>
          <p:cNvGraphicFramePr>
            <a:graphicFrameLocks noChangeAspect="1"/>
          </p:cNvGraphicFramePr>
          <p:nvPr/>
        </p:nvGraphicFramePr>
        <p:xfrm>
          <a:off x="381000" y="457200"/>
          <a:ext cx="1579563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3" name="Foto de Photo Editor" r:id="rId3" imgW="4866667" imgH="5401429" progId="">
                  <p:embed/>
                </p:oleObj>
              </mc:Choice>
              <mc:Fallback>
                <p:oleObj name="Foto de Photo Editor" r:id="rId3" imgW="4866667" imgH="5401429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57200"/>
                        <a:ext cx="1579563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8" name="Text Box 10"/>
          <p:cNvSpPr txBox="1">
            <a:spLocks noChangeArrowheads="1"/>
          </p:cNvSpPr>
          <p:nvPr/>
        </p:nvSpPr>
        <p:spPr bwMode="auto">
          <a:xfrm>
            <a:off x="0" y="0"/>
            <a:ext cx="3651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B - COM DESENVOLUPAR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7715-97FA-42F9-B5C9-E0F9D65CD326}" type="slidenum">
              <a:rPr lang="es-ES_tradnl"/>
              <a:pPr/>
              <a:t>37</a:t>
            </a:fld>
            <a:endParaRPr lang="es-ES_tradnl"/>
          </a:p>
        </p:txBody>
      </p:sp>
      <p:sp>
        <p:nvSpPr>
          <p:cNvPr id="105484" name="Rectangle 12"/>
          <p:cNvSpPr>
            <a:spLocks noChangeArrowheads="1"/>
          </p:cNvSpPr>
          <p:nvPr/>
        </p:nvSpPr>
        <p:spPr bwMode="auto">
          <a:xfrm>
            <a:off x="4114800" y="2971800"/>
            <a:ext cx="4800600" cy="1828800"/>
          </a:xfrm>
          <a:prstGeom prst="rect">
            <a:avLst/>
          </a:prstGeom>
          <a:solidFill>
            <a:srgbClr val="FFFF99"/>
          </a:solidFill>
          <a:ln w="19050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5474" name="Text Box 2"/>
          <p:cNvSpPr txBox="1">
            <a:spLocks noChangeArrowheads="1"/>
          </p:cNvSpPr>
          <p:nvPr/>
        </p:nvSpPr>
        <p:spPr bwMode="auto">
          <a:xfrm>
            <a:off x="4645025" y="561975"/>
            <a:ext cx="2414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7. Preavaluació</a:t>
            </a:r>
            <a:endParaRPr lang="es-ES_tradnl"/>
          </a:p>
        </p:txBody>
      </p:sp>
      <p:sp>
        <p:nvSpPr>
          <p:cNvPr id="105475" name="Line 3"/>
          <p:cNvSpPr>
            <a:spLocks noChangeShapeType="1"/>
          </p:cNvSpPr>
          <p:nvPr/>
        </p:nvSpPr>
        <p:spPr bwMode="auto">
          <a:xfrm>
            <a:off x="3581400" y="1143000"/>
            <a:ext cx="51816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9575"/>
            <a:ext cx="27813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838200" y="2333625"/>
            <a:ext cx="3841750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>
                <a:latin typeface="Comic Sans MS" pitchFamily="66" charset="0"/>
              </a:rPr>
              <a:t>Capacitat d’organització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>
                <a:latin typeface="Comic Sans MS" pitchFamily="66" charset="0"/>
              </a:rPr>
              <a:t>Temps emprat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>
                <a:latin typeface="Comic Sans MS" pitchFamily="66" charset="0"/>
              </a:rPr>
              <a:t>Elecció de variables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>
                <a:latin typeface="Comic Sans MS" pitchFamily="66" charset="0"/>
              </a:rPr>
              <a:t>Materials utilitzats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>
                <a:latin typeface="Comic Sans MS" pitchFamily="66" charset="0"/>
              </a:rPr>
              <a:t>Visites programades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>
                <a:latin typeface="Comic Sans MS" pitchFamily="66" charset="0"/>
              </a:rPr>
              <a:t>Experiments realitzats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>
                <a:latin typeface="Comic Sans MS" pitchFamily="66" charset="0"/>
              </a:rPr>
              <a:t>Economia del treball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>
                <a:latin typeface="Comic Sans MS" pitchFamily="66" charset="0"/>
              </a:rPr>
              <a:t>Dinàmica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ca-ES" sz="2000">
                <a:latin typeface="Comic Sans MS" pitchFamily="66" charset="0"/>
              </a:rPr>
              <a:t>Relació amb el tutor/a		</a:t>
            </a:r>
          </a:p>
        </p:txBody>
      </p:sp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4495800" y="3124200"/>
            <a:ext cx="4071938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ca-ES" b="1">
                <a:latin typeface="Comic Sans MS" pitchFamily="66" charset="0"/>
              </a:rPr>
              <a:t>Es dóna per acabat?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ca-ES" b="1">
                <a:latin typeface="Comic Sans MS" pitchFamily="66" charset="0"/>
              </a:rPr>
              <a:t>o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ca-ES" b="1">
                <a:latin typeface="Comic Sans MS" pitchFamily="66" charset="0"/>
              </a:rPr>
              <a:t>Cal replantejar el treball?</a:t>
            </a:r>
            <a:endParaRPr lang="ca-ES" sz="2000">
              <a:latin typeface="Comic Sans MS" pitchFamily="66" charset="0"/>
            </a:endParaRPr>
          </a:p>
        </p:txBody>
      </p:sp>
      <p:sp>
        <p:nvSpPr>
          <p:cNvPr id="105480" name="AutoShape 8"/>
          <p:cNvSpPr>
            <a:spLocks noChangeArrowheads="1"/>
          </p:cNvSpPr>
          <p:nvPr/>
        </p:nvSpPr>
        <p:spPr bwMode="auto">
          <a:xfrm rot="870774">
            <a:off x="4648200" y="1828800"/>
            <a:ext cx="1524000" cy="1066800"/>
          </a:xfrm>
          <a:custGeom>
            <a:avLst/>
            <a:gdLst>
              <a:gd name="G0" fmla="+- 0 0 0"/>
              <a:gd name="G1" fmla="+- -11796480 0 0"/>
              <a:gd name="G2" fmla="+- 0 0 -11796480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796480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799 w 21600"/>
              <a:gd name="T5" fmla="*/ 0 h 21600"/>
              <a:gd name="T6" fmla="*/ 2700 w 21600"/>
              <a:gd name="T7" fmla="*/ 10800 h 21600"/>
              <a:gd name="T8" fmla="*/ 10799 w 21600"/>
              <a:gd name="T9" fmla="*/ 5400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5481" name="AutoShape 9"/>
          <p:cNvSpPr>
            <a:spLocks noChangeArrowheads="1"/>
          </p:cNvSpPr>
          <p:nvPr/>
        </p:nvSpPr>
        <p:spPr bwMode="auto">
          <a:xfrm rot="20729226" flipV="1">
            <a:off x="4495800" y="5029200"/>
            <a:ext cx="1524000" cy="1066800"/>
          </a:xfrm>
          <a:custGeom>
            <a:avLst/>
            <a:gdLst>
              <a:gd name="G0" fmla="+- 0 0 0"/>
              <a:gd name="G1" fmla="+- -11796480 0 0"/>
              <a:gd name="G2" fmla="+- 0 0 -11796480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796480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799 w 21600"/>
              <a:gd name="T5" fmla="*/ 0 h 21600"/>
              <a:gd name="T6" fmla="*/ 2700 w 21600"/>
              <a:gd name="T7" fmla="*/ 10800 h 21600"/>
              <a:gd name="T8" fmla="*/ 10799 w 21600"/>
              <a:gd name="T9" fmla="*/ 5400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5483" name="Text Box 11"/>
          <p:cNvSpPr txBox="1">
            <a:spLocks noChangeArrowheads="1"/>
          </p:cNvSpPr>
          <p:nvPr/>
        </p:nvSpPr>
        <p:spPr bwMode="auto">
          <a:xfrm>
            <a:off x="0" y="0"/>
            <a:ext cx="3651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B - COM DESENVOLUPAR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D17D9-7A18-4B55-8B1F-4BD1F8FCEE96}" type="slidenum">
              <a:rPr lang="es-ES_tradnl"/>
              <a:pPr/>
              <a:t>38</a:t>
            </a:fld>
            <a:endParaRPr lang="es-ES_tradnl"/>
          </a:p>
        </p:txBody>
      </p:sp>
      <p:sp>
        <p:nvSpPr>
          <p:cNvPr id="108571" name="Text Box 27"/>
          <p:cNvSpPr txBox="1">
            <a:spLocks noChangeArrowheads="1"/>
          </p:cNvSpPr>
          <p:nvPr/>
        </p:nvSpPr>
        <p:spPr bwMode="auto">
          <a:xfrm>
            <a:off x="3681413" y="561975"/>
            <a:ext cx="3787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8. Redacció de l’informe</a:t>
            </a:r>
            <a:endParaRPr lang="es-ES_tradnl">
              <a:solidFill>
                <a:srgbClr val="800000"/>
              </a:solidFill>
            </a:endParaRPr>
          </a:p>
        </p:txBody>
      </p:sp>
      <p:sp>
        <p:nvSpPr>
          <p:cNvPr id="108572" name="Line 28"/>
          <p:cNvSpPr>
            <a:spLocks noChangeShapeType="1"/>
          </p:cNvSpPr>
          <p:nvPr/>
        </p:nvSpPr>
        <p:spPr bwMode="auto">
          <a:xfrm>
            <a:off x="2362200" y="1143000"/>
            <a:ext cx="6400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8574" name="Rectangle 30"/>
          <p:cNvSpPr>
            <a:spLocks noChangeArrowheads="1"/>
          </p:cNvSpPr>
          <p:nvPr/>
        </p:nvSpPr>
        <p:spPr bwMode="auto">
          <a:xfrm>
            <a:off x="3000375" y="1700213"/>
            <a:ext cx="6027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Seleccioneu i ordeneu les idees que voleu exposar</a:t>
            </a:r>
          </a:p>
        </p:txBody>
      </p:sp>
      <p:sp>
        <p:nvSpPr>
          <p:cNvPr id="108575" name="Text Box 31"/>
          <p:cNvSpPr txBox="1">
            <a:spLocks noChangeArrowheads="1"/>
          </p:cNvSpPr>
          <p:nvPr/>
        </p:nvSpPr>
        <p:spPr bwMode="auto">
          <a:xfrm>
            <a:off x="3000375" y="2408238"/>
            <a:ext cx="50307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Escriviu frases curtes i fàcils d’entendre</a:t>
            </a:r>
          </a:p>
        </p:txBody>
      </p:sp>
      <p:sp>
        <p:nvSpPr>
          <p:cNvPr id="108576" name="AutoShape 32"/>
          <p:cNvSpPr>
            <a:spLocks noChangeArrowheads="1"/>
          </p:cNvSpPr>
          <p:nvPr/>
        </p:nvSpPr>
        <p:spPr bwMode="auto">
          <a:xfrm>
            <a:off x="2478088" y="1695450"/>
            <a:ext cx="341312" cy="360363"/>
          </a:xfrm>
          <a:prstGeom prst="star5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8577" name="AutoShape 33"/>
          <p:cNvSpPr>
            <a:spLocks noChangeArrowheads="1"/>
          </p:cNvSpPr>
          <p:nvPr/>
        </p:nvSpPr>
        <p:spPr bwMode="auto">
          <a:xfrm>
            <a:off x="2478088" y="2403475"/>
            <a:ext cx="341312" cy="360363"/>
          </a:xfrm>
          <a:prstGeom prst="star5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8580" name="Text Box 36"/>
          <p:cNvSpPr txBox="1">
            <a:spLocks noChangeArrowheads="1"/>
          </p:cNvSpPr>
          <p:nvPr/>
        </p:nvSpPr>
        <p:spPr bwMode="auto">
          <a:xfrm>
            <a:off x="971550" y="3116263"/>
            <a:ext cx="6970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Redacteu el nucli de l’informe, la introducció i la conclusió</a:t>
            </a:r>
          </a:p>
        </p:txBody>
      </p:sp>
      <p:sp>
        <p:nvSpPr>
          <p:cNvPr id="108581" name="Text Box 37"/>
          <p:cNvSpPr txBox="1">
            <a:spLocks noChangeArrowheads="1"/>
          </p:cNvSpPr>
          <p:nvPr/>
        </p:nvSpPr>
        <p:spPr bwMode="auto">
          <a:xfrm>
            <a:off x="971550" y="3824288"/>
            <a:ext cx="4962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Dividiu el nucli en apartats i subapartats</a:t>
            </a:r>
          </a:p>
        </p:txBody>
      </p:sp>
      <p:sp>
        <p:nvSpPr>
          <p:cNvPr id="108584" name="AutoShape 40"/>
          <p:cNvSpPr>
            <a:spLocks noChangeArrowheads="1"/>
          </p:cNvSpPr>
          <p:nvPr/>
        </p:nvSpPr>
        <p:spPr bwMode="auto">
          <a:xfrm>
            <a:off x="449263" y="3113088"/>
            <a:ext cx="341312" cy="360362"/>
          </a:xfrm>
          <a:prstGeom prst="star5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8585" name="Text Box 41"/>
          <p:cNvSpPr txBox="1">
            <a:spLocks noChangeArrowheads="1"/>
          </p:cNvSpPr>
          <p:nvPr/>
        </p:nvSpPr>
        <p:spPr bwMode="auto">
          <a:xfrm>
            <a:off x="971550" y="4532313"/>
            <a:ext cx="6434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Anoteu les referències bibliogràfiques correctament</a:t>
            </a:r>
          </a:p>
        </p:txBody>
      </p:sp>
      <p:sp>
        <p:nvSpPr>
          <p:cNvPr id="108586" name="Text Box 42"/>
          <p:cNvSpPr txBox="1">
            <a:spLocks noChangeArrowheads="1"/>
          </p:cNvSpPr>
          <p:nvPr/>
        </p:nvSpPr>
        <p:spPr bwMode="auto">
          <a:xfrm>
            <a:off x="971550" y="5240338"/>
            <a:ext cx="6392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Identifiqueu els annexos amb majúscules (annex A…)</a:t>
            </a:r>
          </a:p>
        </p:txBody>
      </p:sp>
      <p:sp>
        <p:nvSpPr>
          <p:cNvPr id="108587" name="AutoShape 43"/>
          <p:cNvSpPr>
            <a:spLocks noChangeArrowheads="1"/>
          </p:cNvSpPr>
          <p:nvPr/>
        </p:nvSpPr>
        <p:spPr bwMode="auto">
          <a:xfrm>
            <a:off x="449263" y="3822700"/>
            <a:ext cx="341312" cy="360363"/>
          </a:xfrm>
          <a:prstGeom prst="star5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8588" name="AutoShape 44"/>
          <p:cNvSpPr>
            <a:spLocks noChangeArrowheads="1"/>
          </p:cNvSpPr>
          <p:nvPr/>
        </p:nvSpPr>
        <p:spPr bwMode="auto">
          <a:xfrm>
            <a:off x="449263" y="4530725"/>
            <a:ext cx="341312" cy="360363"/>
          </a:xfrm>
          <a:prstGeom prst="star5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8589" name="AutoShape 45"/>
          <p:cNvSpPr>
            <a:spLocks noChangeArrowheads="1"/>
          </p:cNvSpPr>
          <p:nvPr/>
        </p:nvSpPr>
        <p:spPr bwMode="auto">
          <a:xfrm>
            <a:off x="449263" y="5240338"/>
            <a:ext cx="341312" cy="360362"/>
          </a:xfrm>
          <a:prstGeom prst="star5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8590" name="Text Box 46"/>
          <p:cNvSpPr txBox="1">
            <a:spLocks noChangeArrowheads="1"/>
          </p:cNvSpPr>
          <p:nvPr/>
        </p:nvSpPr>
        <p:spPr bwMode="auto">
          <a:xfrm>
            <a:off x="971550" y="5949950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/>
              <a:t>…..</a:t>
            </a:r>
          </a:p>
        </p:txBody>
      </p:sp>
      <p:sp>
        <p:nvSpPr>
          <p:cNvPr id="108591" name="AutoShape 47"/>
          <p:cNvSpPr>
            <a:spLocks noChangeArrowheads="1"/>
          </p:cNvSpPr>
          <p:nvPr/>
        </p:nvSpPr>
        <p:spPr bwMode="auto">
          <a:xfrm>
            <a:off x="450850" y="5949950"/>
            <a:ext cx="341313" cy="360363"/>
          </a:xfrm>
          <a:prstGeom prst="star5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pic>
        <p:nvPicPr>
          <p:cNvPr id="108592" name="Picture 48" descr="j02921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17494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594" name="Text Box 50"/>
          <p:cNvSpPr txBox="1">
            <a:spLocks noChangeArrowheads="1"/>
          </p:cNvSpPr>
          <p:nvPr/>
        </p:nvSpPr>
        <p:spPr bwMode="auto">
          <a:xfrm>
            <a:off x="0" y="0"/>
            <a:ext cx="3651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B - COM DESENVOLUPAR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C575-EC90-4A09-9DF9-7C6003CB6FBF}" type="slidenum">
              <a:rPr lang="es-ES_tradnl"/>
              <a:pPr/>
              <a:t>39</a:t>
            </a:fld>
            <a:endParaRPr lang="es-ES_tradnl"/>
          </a:p>
        </p:txBody>
      </p:sp>
      <p:grpSp>
        <p:nvGrpSpPr>
          <p:cNvPr id="107532" name="Group 12"/>
          <p:cNvGrpSpPr>
            <a:grpSpLocks/>
          </p:cNvGrpSpPr>
          <p:nvPr/>
        </p:nvGrpSpPr>
        <p:grpSpPr bwMode="auto">
          <a:xfrm>
            <a:off x="4419600" y="1828800"/>
            <a:ext cx="2286000" cy="2133600"/>
            <a:chOff x="1824" y="633"/>
            <a:chExt cx="2834" cy="2849"/>
          </a:xfrm>
        </p:grpSpPr>
        <p:sp>
          <p:nvSpPr>
            <p:cNvPr id="107533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107534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107535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107536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1658938" y="504825"/>
            <a:ext cx="61134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sz="2800" b="1">
                <a:solidFill>
                  <a:srgbClr val="800000"/>
                </a:solidFill>
                <a:latin typeface="Comic Sans MS" pitchFamily="66" charset="0"/>
              </a:rPr>
              <a:t>C. COM PRESENTAR EL TREBALL</a:t>
            </a:r>
            <a:endParaRPr lang="es-ES_tradnl" sz="2800"/>
          </a:p>
        </p:txBody>
      </p:sp>
      <p:sp>
        <p:nvSpPr>
          <p:cNvPr id="107523" name="Line 3"/>
          <p:cNvSpPr>
            <a:spLocks noChangeShapeType="1"/>
          </p:cNvSpPr>
          <p:nvPr/>
        </p:nvSpPr>
        <p:spPr bwMode="auto">
          <a:xfrm>
            <a:off x="381000" y="746125"/>
            <a:ext cx="9906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>
            <a:off x="7924800" y="746125"/>
            <a:ext cx="9906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7530" name="Text Box 10"/>
          <p:cNvSpPr txBox="1">
            <a:spLocks noChangeArrowheads="1"/>
          </p:cNvSpPr>
          <p:nvPr/>
        </p:nvSpPr>
        <p:spPr bwMode="auto">
          <a:xfrm>
            <a:off x="4059238" y="1295400"/>
            <a:ext cx="300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>
                <a:latin typeface="Comic Sans MS" pitchFamily="66" charset="0"/>
              </a:rPr>
              <a:t>Presentació escrita</a:t>
            </a:r>
            <a:endParaRPr lang="es-ES">
              <a:latin typeface="Comic Sans MS" pitchFamily="66" charset="0"/>
            </a:endParaRPr>
          </a:p>
        </p:txBody>
      </p: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4289425" y="4038600"/>
            <a:ext cx="2547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b="1">
                <a:latin typeface="Comic Sans MS" pitchFamily="66" charset="0"/>
              </a:rPr>
              <a:t>Presentació oral</a:t>
            </a:r>
            <a:endParaRPr lang="es-ES">
              <a:latin typeface="Comic Sans MS" pitchFamily="66" charset="0"/>
            </a:endParaRPr>
          </a:p>
        </p:txBody>
      </p:sp>
      <p:pic>
        <p:nvPicPr>
          <p:cNvPr id="107537" name="Picture 17" descr="j01986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05000"/>
            <a:ext cx="2089150" cy="20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533400" y="4876800"/>
            <a:ext cx="8183563" cy="1068388"/>
          </a:xfrm>
          <a:prstGeom prst="rect">
            <a:avLst/>
          </a:prstGeom>
          <a:solidFill>
            <a:srgbClr val="99FF33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sz="2000" b="1" i="1">
                <a:latin typeface="Comic Sans MS" pitchFamily="66" charset="0"/>
              </a:rPr>
              <a:t>Hi ha una força més forta que el vapor, l’electricitat i l’energia</a:t>
            </a:r>
          </a:p>
          <a:p>
            <a:r>
              <a:rPr lang="es-ES" sz="2000" b="1" i="1">
                <a:latin typeface="Comic Sans MS" pitchFamily="66" charset="0"/>
              </a:rPr>
              <a:t>nuclear: la voluntat</a:t>
            </a:r>
          </a:p>
          <a:p>
            <a:pPr>
              <a:lnSpc>
                <a:spcPct val="130000"/>
              </a:lnSpc>
            </a:pPr>
            <a:r>
              <a:rPr lang="es-ES" sz="1800">
                <a:latin typeface="Comic Sans MS" pitchFamily="66" charset="0"/>
              </a:rPr>
              <a:t>Albert Einstein, físic</a:t>
            </a:r>
            <a:endParaRPr lang="ca-ES" sz="18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D9280-A467-42F5-B82B-552AE5D25100}" type="slidenum">
              <a:rPr lang="es-ES_tradnl"/>
              <a:pPr/>
              <a:t>4</a:t>
            </a:fld>
            <a:endParaRPr lang="es-ES_tradnl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600200" y="2362200"/>
            <a:ext cx="5791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ca-ES" sz="2000" dirty="0">
                <a:latin typeface="Comic Sans MS" pitchFamily="66" charset="0"/>
              </a:rPr>
              <a:t>està dirigit per un </a:t>
            </a:r>
            <a:r>
              <a:rPr lang="ca-ES" sz="2000" u="sng" dirty="0">
                <a:latin typeface="Comic Sans MS" pitchFamily="66" charset="0"/>
              </a:rPr>
              <a:t>professor/a </a:t>
            </a:r>
            <a:r>
              <a:rPr lang="ca-ES" sz="2000" b="1" u="sng" dirty="0">
                <a:latin typeface="Comic Sans MS" pitchFamily="66" charset="0"/>
              </a:rPr>
              <a:t>-tutor/a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600200" y="1828800"/>
            <a:ext cx="7315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ca-ES" sz="2000" dirty="0">
                <a:latin typeface="Comic Sans MS" pitchFamily="66" charset="0"/>
              </a:rPr>
              <a:t>equival a </a:t>
            </a:r>
            <a:r>
              <a:rPr lang="ca-ES" sz="2000" u="sng" dirty="0">
                <a:latin typeface="Comic Sans MS" pitchFamily="66" charset="0"/>
              </a:rPr>
              <a:t>2 crèdits de </a:t>
            </a:r>
            <a:r>
              <a:rPr lang="ca-ES" sz="2000" u="sng" dirty="0" smtClean="0">
                <a:latin typeface="Comic Sans MS" pitchFamily="66" charset="0"/>
              </a:rPr>
              <a:t>BAT – </a:t>
            </a:r>
            <a:r>
              <a:rPr lang="ca-ES" sz="2000" b="1" u="sng" dirty="0" smtClean="0">
                <a:latin typeface="Comic Sans MS" pitchFamily="66" charset="0"/>
              </a:rPr>
              <a:t>1 hora setmanal</a:t>
            </a:r>
            <a:endParaRPr lang="ca-ES" sz="2000" b="1" u="sng" dirty="0">
              <a:latin typeface="Comic Sans MS" pitchFamily="66" charset="0"/>
            </a:endParaRP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2117725" y="3546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a-ES"/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1600200" y="2987675"/>
            <a:ext cx="4419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ca-ES" sz="2000" dirty="0">
                <a:latin typeface="Comic Sans MS" pitchFamily="66" charset="0"/>
              </a:rPr>
              <a:t>es presenta per </a:t>
            </a:r>
            <a:r>
              <a:rPr lang="ca-ES" sz="2000" b="1" u="sng" dirty="0">
                <a:latin typeface="Comic Sans MS" pitchFamily="66" charset="0"/>
              </a:rPr>
              <a:t>escrit</a:t>
            </a:r>
            <a:r>
              <a:rPr lang="ca-ES" sz="2000" dirty="0">
                <a:latin typeface="Comic Sans MS" pitchFamily="66" charset="0"/>
              </a:rPr>
              <a:t> i </a:t>
            </a:r>
            <a:r>
              <a:rPr lang="ca-E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oralment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276600" y="5381625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a-ES" sz="2000">
              <a:latin typeface="Comic Sans MS" pitchFamily="66" charset="0"/>
            </a:endParaRPr>
          </a:p>
        </p:txBody>
      </p:sp>
      <p:sp>
        <p:nvSpPr>
          <p:cNvPr id="31776" name="Text Box 32"/>
          <p:cNvSpPr txBox="1">
            <a:spLocks noChangeArrowheads="1"/>
          </p:cNvSpPr>
          <p:nvPr/>
        </p:nvSpPr>
        <p:spPr bwMode="auto">
          <a:xfrm>
            <a:off x="990600" y="504825"/>
            <a:ext cx="7273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a-ES" sz="2800" b="1">
                <a:solidFill>
                  <a:srgbClr val="800000"/>
                </a:solidFill>
                <a:latin typeface="Comic Sans MS" pitchFamily="66" charset="0"/>
              </a:rPr>
              <a:t>A</a:t>
            </a:r>
            <a:r>
              <a:rPr lang="es-ES" sz="2800" b="1">
                <a:solidFill>
                  <a:srgbClr val="800000"/>
                </a:solidFill>
                <a:latin typeface="Comic Sans MS" pitchFamily="66" charset="0"/>
              </a:rPr>
              <a:t> - </a:t>
            </a:r>
            <a:r>
              <a:rPr lang="ca-ES" sz="2800" b="1">
                <a:solidFill>
                  <a:srgbClr val="800000"/>
                </a:solidFill>
                <a:latin typeface="Comic Sans MS" pitchFamily="66" charset="0"/>
              </a:rPr>
              <a:t>Q</a:t>
            </a:r>
            <a:r>
              <a:rPr lang="es-ES" sz="2800" b="1">
                <a:solidFill>
                  <a:srgbClr val="800000"/>
                </a:solidFill>
                <a:latin typeface="Comic Sans MS" pitchFamily="66" charset="0"/>
              </a:rPr>
              <a:t>UÈ ÉS EL TREBALL DE RECERCA</a:t>
            </a:r>
            <a:r>
              <a:rPr lang="ca-ES" sz="2800" b="1">
                <a:solidFill>
                  <a:srgbClr val="800000"/>
                </a:solidFill>
                <a:latin typeface="Comic Sans MS" pitchFamily="66" charset="0"/>
              </a:rPr>
              <a:t>?</a:t>
            </a:r>
            <a:endParaRPr lang="ca-ES" sz="2800"/>
          </a:p>
        </p:txBody>
      </p:sp>
      <p:sp>
        <p:nvSpPr>
          <p:cNvPr id="31777" name="Line 33"/>
          <p:cNvSpPr>
            <a:spLocks noChangeShapeType="1"/>
          </p:cNvSpPr>
          <p:nvPr/>
        </p:nvSpPr>
        <p:spPr bwMode="auto">
          <a:xfrm>
            <a:off x="2286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31778" name="Line 34"/>
          <p:cNvSpPr>
            <a:spLocks noChangeShapeType="1"/>
          </p:cNvSpPr>
          <p:nvPr/>
        </p:nvSpPr>
        <p:spPr bwMode="auto">
          <a:xfrm>
            <a:off x="83058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12" name="CuadroTexto 11"/>
          <p:cNvSpPr txBox="1"/>
          <p:nvPr/>
        </p:nvSpPr>
        <p:spPr>
          <a:xfrm>
            <a:off x="1600200" y="3581400"/>
            <a:ext cx="670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•"/>
            </a:pPr>
            <a:r>
              <a:rPr lang="es-ES_tradnl" sz="2000" dirty="0" err="1" smtClean="0">
                <a:latin typeface="Comic Sans MS" pitchFamily="66" charset="0"/>
              </a:rPr>
              <a:t>Té</a:t>
            </a:r>
            <a:r>
              <a:rPr lang="es-ES_tradnl" sz="2000" dirty="0" smtClean="0">
                <a:latin typeface="Comic Sans MS" pitchFamily="66" charset="0"/>
              </a:rPr>
              <a:t> un </a:t>
            </a:r>
            <a:r>
              <a:rPr lang="es-ES_tradnl" sz="2000" dirty="0" err="1" smtClean="0">
                <a:latin typeface="Comic Sans MS" pitchFamily="66" charset="0"/>
              </a:rPr>
              <a:t>pes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important</a:t>
            </a:r>
            <a:r>
              <a:rPr lang="es-ES_tradnl" sz="2000" dirty="0" smtClean="0">
                <a:latin typeface="Comic Sans MS" pitchFamily="66" charset="0"/>
              </a:rPr>
              <a:t> en la </a:t>
            </a:r>
            <a:r>
              <a:rPr lang="es-ES_tradnl" sz="2000" b="1" dirty="0" smtClean="0">
                <a:latin typeface="Comic Sans MS" pitchFamily="66" charset="0"/>
              </a:rPr>
              <a:t>nota </a:t>
            </a:r>
            <a:r>
              <a:rPr lang="es-ES_tradnl" sz="2000" b="1" dirty="0" err="1" smtClean="0">
                <a:latin typeface="Comic Sans MS" pitchFamily="66" charset="0"/>
              </a:rPr>
              <a:t>mitjana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dirty="0" smtClean="0">
                <a:latin typeface="Comic Sans MS" pitchFamily="66" charset="0"/>
              </a:rPr>
              <a:t>de </a:t>
            </a:r>
            <a:r>
              <a:rPr lang="es-ES_tradnl" sz="2000" dirty="0" err="1" smtClean="0">
                <a:latin typeface="Comic Sans MS" pitchFamily="66" charset="0"/>
              </a:rPr>
              <a:t>Batxillerat</a:t>
            </a:r>
            <a:r>
              <a:rPr lang="es-ES_tradnl" sz="2000" dirty="0" smtClean="0">
                <a:latin typeface="Comic Sans MS" pitchFamily="66" charset="0"/>
              </a:rPr>
              <a:t> ( </a:t>
            </a:r>
            <a:r>
              <a:rPr lang="es-ES_tradnl" sz="2000" b="1" dirty="0" smtClean="0">
                <a:latin typeface="Comic Sans MS" pitchFamily="66" charset="0"/>
              </a:rPr>
              <a:t>10% </a:t>
            </a:r>
            <a:r>
              <a:rPr lang="es-ES_tradnl" sz="2000" dirty="0" smtClean="0">
                <a:latin typeface="Comic Sans MS" pitchFamily="66" charset="0"/>
              </a:rPr>
              <a:t>del total).</a:t>
            </a:r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D9429-53C3-403A-A75E-871B2E85C2FC}" type="slidenum">
              <a:rPr lang="es-ES_tradnl"/>
              <a:pPr/>
              <a:t>40</a:t>
            </a:fld>
            <a:endParaRPr lang="es-ES_tradnl"/>
          </a:p>
        </p:txBody>
      </p:sp>
      <p:sp>
        <p:nvSpPr>
          <p:cNvPr id="109593" name="Rectangle 25"/>
          <p:cNvSpPr>
            <a:spLocks noChangeArrowheads="1"/>
          </p:cNvSpPr>
          <p:nvPr/>
        </p:nvSpPr>
        <p:spPr bwMode="auto">
          <a:xfrm>
            <a:off x="3810000" y="1371600"/>
            <a:ext cx="4495800" cy="4953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4191000" y="1839913"/>
            <a:ext cx="839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u="sng">
                <a:latin typeface="Comic Sans MS" pitchFamily="66" charset="0"/>
              </a:rPr>
              <a:t>Inici</a:t>
            </a:r>
          </a:p>
        </p:txBody>
      </p:sp>
      <p:sp>
        <p:nvSpPr>
          <p:cNvPr id="109573" name="Text Box 5"/>
          <p:cNvSpPr txBox="1">
            <a:spLocks noChangeArrowheads="1"/>
          </p:cNvSpPr>
          <p:nvPr/>
        </p:nvSpPr>
        <p:spPr bwMode="auto">
          <a:xfrm>
            <a:off x="4111625" y="3887788"/>
            <a:ext cx="676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u="sng">
                <a:latin typeface="Comic Sans MS" pitchFamily="66" charset="0"/>
              </a:rPr>
              <a:t>Cos</a:t>
            </a:r>
          </a:p>
        </p:txBody>
      </p:sp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4114800" y="5597525"/>
            <a:ext cx="855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u="sng">
                <a:latin typeface="Comic Sans MS" pitchFamily="66" charset="0"/>
              </a:rPr>
              <a:t>Final</a:t>
            </a:r>
          </a:p>
        </p:txBody>
      </p:sp>
      <p:sp>
        <p:nvSpPr>
          <p:cNvPr id="109575" name="Text Box 7"/>
          <p:cNvSpPr txBox="1">
            <a:spLocks noChangeArrowheads="1"/>
          </p:cNvSpPr>
          <p:nvPr/>
        </p:nvSpPr>
        <p:spPr bwMode="auto">
          <a:xfrm>
            <a:off x="5559425" y="1671638"/>
            <a:ext cx="1100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Portada</a:t>
            </a:r>
          </a:p>
        </p:txBody>
      </p:sp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5480050" y="3048000"/>
            <a:ext cx="15763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Introducció</a:t>
            </a:r>
          </a:p>
        </p:txBody>
      </p:sp>
      <p:sp>
        <p:nvSpPr>
          <p:cNvPr id="109577" name="AutoShape 9"/>
          <p:cNvSpPr>
            <a:spLocks/>
          </p:cNvSpPr>
          <p:nvPr/>
        </p:nvSpPr>
        <p:spPr bwMode="auto">
          <a:xfrm>
            <a:off x="5127625" y="1600200"/>
            <a:ext cx="144463" cy="1079500"/>
          </a:xfrm>
          <a:prstGeom prst="leftBrace">
            <a:avLst>
              <a:gd name="adj1" fmla="val 6227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9578" name="Text Box 10"/>
          <p:cNvSpPr txBox="1">
            <a:spLocks noChangeArrowheads="1"/>
          </p:cNvSpPr>
          <p:nvPr/>
        </p:nvSpPr>
        <p:spPr bwMode="auto">
          <a:xfrm>
            <a:off x="5480050" y="3648075"/>
            <a:ext cx="2273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Nucli de l’informe</a:t>
            </a:r>
          </a:p>
        </p:txBody>
      </p:sp>
      <p:sp>
        <p:nvSpPr>
          <p:cNvPr id="109579" name="Text Box 11"/>
          <p:cNvSpPr txBox="1">
            <a:spLocks noChangeArrowheads="1"/>
          </p:cNvSpPr>
          <p:nvPr/>
        </p:nvSpPr>
        <p:spPr bwMode="auto">
          <a:xfrm>
            <a:off x="5559425" y="2271713"/>
            <a:ext cx="8937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Índex</a:t>
            </a:r>
          </a:p>
        </p:txBody>
      </p:sp>
      <p:sp>
        <p:nvSpPr>
          <p:cNvPr id="109580" name="Text Box 12"/>
          <p:cNvSpPr txBox="1">
            <a:spLocks noChangeArrowheads="1"/>
          </p:cNvSpPr>
          <p:nvPr/>
        </p:nvSpPr>
        <p:spPr bwMode="auto">
          <a:xfrm>
            <a:off x="5480050" y="4248150"/>
            <a:ext cx="1520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Conclusions</a:t>
            </a:r>
          </a:p>
        </p:txBody>
      </p:sp>
      <p:sp>
        <p:nvSpPr>
          <p:cNvPr id="109581" name="Text Box 13"/>
          <p:cNvSpPr txBox="1">
            <a:spLocks noChangeArrowheads="1"/>
          </p:cNvSpPr>
          <p:nvPr/>
        </p:nvSpPr>
        <p:spPr bwMode="auto">
          <a:xfrm>
            <a:off x="5483225" y="4878388"/>
            <a:ext cx="2670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Llista de referències</a:t>
            </a:r>
          </a:p>
        </p:txBody>
      </p:sp>
      <p:sp>
        <p:nvSpPr>
          <p:cNvPr id="109582" name="Text Box 14"/>
          <p:cNvSpPr txBox="1">
            <a:spLocks noChangeArrowheads="1"/>
          </p:cNvSpPr>
          <p:nvPr/>
        </p:nvSpPr>
        <p:spPr bwMode="auto">
          <a:xfrm>
            <a:off x="5483225" y="5627688"/>
            <a:ext cx="11826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>
                <a:latin typeface="Comic Sans MS" pitchFamily="66" charset="0"/>
              </a:rPr>
              <a:t>Annexos</a:t>
            </a:r>
          </a:p>
        </p:txBody>
      </p:sp>
      <p:sp>
        <p:nvSpPr>
          <p:cNvPr id="109583" name="AutoShape 15"/>
          <p:cNvSpPr>
            <a:spLocks/>
          </p:cNvSpPr>
          <p:nvPr/>
        </p:nvSpPr>
        <p:spPr bwMode="auto">
          <a:xfrm>
            <a:off x="5011738" y="3071813"/>
            <a:ext cx="215900" cy="2160587"/>
          </a:xfrm>
          <a:prstGeom prst="leftBrace">
            <a:avLst>
              <a:gd name="adj1" fmla="val 8339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9584" name="AutoShape 16"/>
          <p:cNvSpPr>
            <a:spLocks/>
          </p:cNvSpPr>
          <p:nvPr/>
        </p:nvSpPr>
        <p:spPr bwMode="auto">
          <a:xfrm>
            <a:off x="5051425" y="5480050"/>
            <a:ext cx="144463" cy="692150"/>
          </a:xfrm>
          <a:prstGeom prst="leftBrace">
            <a:avLst>
              <a:gd name="adj1" fmla="val 3992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9586" name="Text Box 18"/>
          <p:cNvSpPr txBox="1">
            <a:spLocks noChangeArrowheads="1"/>
          </p:cNvSpPr>
          <p:nvPr/>
        </p:nvSpPr>
        <p:spPr bwMode="auto">
          <a:xfrm>
            <a:off x="4121150" y="512763"/>
            <a:ext cx="3479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2800" b="1">
                <a:solidFill>
                  <a:srgbClr val="800000"/>
                </a:solidFill>
                <a:latin typeface="Comic Sans MS" pitchFamily="66" charset="0"/>
              </a:rPr>
              <a:t>Presentació escrita</a:t>
            </a:r>
            <a:endParaRPr lang="es-ES_tradnl"/>
          </a:p>
        </p:txBody>
      </p:sp>
      <p:pic>
        <p:nvPicPr>
          <p:cNvPr id="109588" name="Picture 20" descr="j02921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7200"/>
            <a:ext cx="17494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89" name="Text Box 21"/>
          <p:cNvSpPr txBox="1">
            <a:spLocks noChangeArrowheads="1"/>
          </p:cNvSpPr>
          <p:nvPr/>
        </p:nvSpPr>
        <p:spPr bwMode="auto">
          <a:xfrm>
            <a:off x="381000" y="3200400"/>
            <a:ext cx="31464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>
                <a:solidFill>
                  <a:srgbClr val="800000"/>
                </a:solidFill>
                <a:latin typeface="Comic Sans MS" pitchFamily="66" charset="0"/>
              </a:rPr>
              <a:t>L’informe s’ha d’escriure </a:t>
            </a:r>
          </a:p>
          <a:p>
            <a:pPr>
              <a:lnSpc>
                <a:spcPct val="120000"/>
              </a:lnSpc>
            </a:pPr>
            <a:r>
              <a:rPr lang="es-ES" sz="2000">
                <a:solidFill>
                  <a:srgbClr val="800000"/>
                </a:solidFill>
                <a:latin typeface="Comic Sans MS" pitchFamily="66" charset="0"/>
              </a:rPr>
              <a:t>en fulls DIN A4 </a:t>
            </a:r>
          </a:p>
          <a:p>
            <a:pPr>
              <a:lnSpc>
                <a:spcPct val="120000"/>
              </a:lnSpc>
            </a:pPr>
            <a:r>
              <a:rPr lang="es-ES" sz="2000">
                <a:solidFill>
                  <a:srgbClr val="800000"/>
                </a:solidFill>
                <a:latin typeface="Comic Sans MS" pitchFamily="66" charset="0"/>
              </a:rPr>
              <a:t>i presentar enquadernat</a:t>
            </a:r>
          </a:p>
        </p:txBody>
      </p:sp>
      <p:sp>
        <p:nvSpPr>
          <p:cNvPr id="109590" name="Text Box 22"/>
          <p:cNvSpPr txBox="1">
            <a:spLocks noChangeArrowheads="1"/>
          </p:cNvSpPr>
          <p:nvPr/>
        </p:nvSpPr>
        <p:spPr bwMode="auto">
          <a:xfrm>
            <a:off x="0" y="0"/>
            <a:ext cx="32654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C - COM PRESENTAR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09591" name="Line 23"/>
          <p:cNvSpPr>
            <a:spLocks noChangeShapeType="1"/>
          </p:cNvSpPr>
          <p:nvPr/>
        </p:nvSpPr>
        <p:spPr bwMode="auto">
          <a:xfrm>
            <a:off x="3581400" y="1143000"/>
            <a:ext cx="51816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F9E8-D695-4EB8-A0F4-8A62266D3A8A}" type="slidenum">
              <a:rPr lang="es-ES_tradnl"/>
              <a:pPr/>
              <a:t>41</a:t>
            </a:fld>
            <a:endParaRPr lang="es-ES_tradnl"/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4391025" y="512763"/>
            <a:ext cx="29416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2800" b="1">
                <a:solidFill>
                  <a:srgbClr val="800000"/>
                </a:solidFill>
                <a:latin typeface="Comic Sans MS" pitchFamily="66" charset="0"/>
              </a:rPr>
              <a:t>Presentació oral</a:t>
            </a:r>
            <a:endParaRPr lang="es-ES_tradnl" sz="2800"/>
          </a:p>
        </p:txBody>
      </p:sp>
      <p:sp>
        <p:nvSpPr>
          <p:cNvPr id="110596" name="Line 4"/>
          <p:cNvSpPr>
            <a:spLocks noChangeShapeType="1"/>
          </p:cNvSpPr>
          <p:nvPr/>
        </p:nvSpPr>
        <p:spPr bwMode="auto">
          <a:xfrm>
            <a:off x="3581400" y="1143000"/>
            <a:ext cx="51816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10597" name="Rectangle 5"/>
          <p:cNvSpPr>
            <a:spLocks noChangeArrowheads="1"/>
          </p:cNvSpPr>
          <p:nvPr/>
        </p:nvSpPr>
        <p:spPr bwMode="auto">
          <a:xfrm>
            <a:off x="914400" y="2828925"/>
            <a:ext cx="1712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Comic Sans MS" pitchFamily="66" charset="0"/>
              </a:rPr>
              <a:t>Planifiqueu</a:t>
            </a:r>
          </a:p>
        </p:txBody>
      </p:sp>
      <p:sp>
        <p:nvSpPr>
          <p:cNvPr id="110598" name="Text Box 6"/>
          <p:cNvSpPr txBox="1">
            <a:spLocks noChangeArrowheads="1"/>
          </p:cNvSpPr>
          <p:nvPr/>
        </p:nvSpPr>
        <p:spPr bwMode="auto">
          <a:xfrm>
            <a:off x="914400" y="3536950"/>
            <a:ext cx="1446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Comic Sans MS" pitchFamily="66" charset="0"/>
              </a:rPr>
              <a:t>Prepareu</a:t>
            </a:r>
          </a:p>
        </p:txBody>
      </p:sp>
      <p:sp>
        <p:nvSpPr>
          <p:cNvPr id="110599" name="Text Box 7"/>
          <p:cNvSpPr txBox="1">
            <a:spLocks noChangeArrowheads="1"/>
          </p:cNvSpPr>
          <p:nvPr/>
        </p:nvSpPr>
        <p:spPr bwMode="auto">
          <a:xfrm>
            <a:off x="914400" y="4244975"/>
            <a:ext cx="1673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Comic Sans MS" pitchFamily="66" charset="0"/>
              </a:rPr>
              <a:t>Practiqueu</a:t>
            </a:r>
          </a:p>
        </p:txBody>
      </p:sp>
      <p:sp>
        <p:nvSpPr>
          <p:cNvPr id="110600" name="Text Box 8"/>
          <p:cNvSpPr txBox="1">
            <a:spLocks noChangeArrowheads="1"/>
          </p:cNvSpPr>
          <p:nvPr/>
        </p:nvSpPr>
        <p:spPr bwMode="auto">
          <a:xfrm>
            <a:off x="914400" y="4953000"/>
            <a:ext cx="1598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Comic Sans MS" pitchFamily="66" charset="0"/>
              </a:rPr>
              <a:t>Presenteu</a:t>
            </a:r>
          </a:p>
        </p:txBody>
      </p:sp>
      <p:pic>
        <p:nvPicPr>
          <p:cNvPr id="110606" name="Picture 14" descr="j02921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182688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607" name="Picture 15" descr="j02873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447800"/>
            <a:ext cx="13716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608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810000"/>
            <a:ext cx="3524250" cy="264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609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190500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0610" name="Rectangle 18"/>
          <p:cNvSpPr>
            <a:spLocks noChangeArrowheads="1"/>
          </p:cNvSpPr>
          <p:nvPr/>
        </p:nvSpPr>
        <p:spPr bwMode="auto">
          <a:xfrm>
            <a:off x="5181600" y="1371600"/>
            <a:ext cx="3733800" cy="1981200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10611" name="Text Box 19"/>
          <p:cNvSpPr txBox="1">
            <a:spLocks noChangeArrowheads="1"/>
          </p:cNvSpPr>
          <p:nvPr/>
        </p:nvSpPr>
        <p:spPr bwMode="auto">
          <a:xfrm>
            <a:off x="0" y="0"/>
            <a:ext cx="32654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1400" b="1">
                <a:solidFill>
                  <a:srgbClr val="800000"/>
                </a:solidFill>
                <a:latin typeface="Comic Sans MS" pitchFamily="66" charset="0"/>
              </a:rPr>
              <a:t>C - COM PRESENTAR EL TREBALL</a:t>
            </a:r>
            <a:endParaRPr lang="ca-ES" sz="1400" b="1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135E-6151-4FAE-B2F8-E024EAD90FD5}" type="slidenum">
              <a:rPr lang="es-ES_tradnl"/>
              <a:pPr/>
              <a:t>42</a:t>
            </a:fld>
            <a:endParaRPr lang="es-ES_tradnl"/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3200400" y="1709738"/>
            <a:ext cx="5410200" cy="2667000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2019300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419475" y="1958975"/>
            <a:ext cx="5064125" cy="261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>
                <a:latin typeface="Comic Sans MS" pitchFamily="66" charset="0"/>
              </a:rPr>
              <a:t>El treball de recerca</a:t>
            </a:r>
            <a:r>
              <a:rPr lang="es-ES_tradnl" sz="2000">
                <a:latin typeface="Comic Sans MS" pitchFamily="66" charset="0"/>
              </a:rPr>
              <a:t>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2000" b="1">
                <a:solidFill>
                  <a:srgbClr val="FF0000"/>
                </a:solidFill>
                <a:latin typeface="Comic Sans MS" pitchFamily="66" charset="0"/>
              </a:rPr>
              <a:t>Procés d'elaboració, memòria escrita,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2000" b="1">
                <a:solidFill>
                  <a:srgbClr val="FF0000"/>
                </a:solidFill>
                <a:latin typeface="Comic Sans MS" pitchFamily="66" charset="0"/>
              </a:rPr>
              <a:t>exposició oral i recursos</a:t>
            </a:r>
            <a:endParaRPr lang="es-ES_tradnl" sz="2000">
              <a:latin typeface="Comic Sans MS" pitchFamily="66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2000" b="1">
                <a:latin typeface="Comic Sans MS" pitchFamily="66" charset="0"/>
              </a:rPr>
              <a:t>Eusebi Coromina, Xavier Casacuberta i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2000" b="1">
                <a:latin typeface="Comic Sans MS" pitchFamily="66" charset="0"/>
              </a:rPr>
              <a:t>Dolors Quintana</a:t>
            </a:r>
            <a:endParaRPr lang="es-ES_tradnl" sz="2000">
              <a:latin typeface="Comic Sans MS" pitchFamily="66" charset="0"/>
            </a:endParaRPr>
          </a:p>
          <a:p>
            <a:endParaRPr lang="es-ES_tradnl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534988" y="1557338"/>
            <a:ext cx="2133600" cy="289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2717800" y="457200"/>
            <a:ext cx="3784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D.</a:t>
            </a:r>
            <a:r>
              <a:rPr lang="es-ES_tradnl" sz="3200" b="1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ALGUNS RECURSOS</a:t>
            </a:r>
            <a:endParaRPr lang="es-ES_tradnl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 flipH="1">
            <a:off x="457200" y="747713"/>
            <a:ext cx="21336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H="1">
            <a:off x="6629400" y="747713"/>
            <a:ext cx="21336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8ED7-0F3B-4151-B6DB-93E063791F13}" type="slidenum">
              <a:rPr lang="es-ES_tradnl"/>
              <a:pPr/>
              <a:t>43</a:t>
            </a:fld>
            <a:endParaRPr lang="es-ES_tradnl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533400" y="1422400"/>
            <a:ext cx="822642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_tradnl" sz="2000" i="1" u="sng">
                <a:solidFill>
                  <a:srgbClr val="800000"/>
                </a:solidFill>
                <a:latin typeface="Comic Sans MS" pitchFamily="66" charset="0"/>
              </a:rPr>
              <a:t>Estic sota tanta pressió, va dir una artèria</a:t>
            </a:r>
            <a:endParaRPr lang="es-ES_tradnl" sz="2000" i="1" u="sng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es-ES_tradnl" sz="1800">
                <a:latin typeface="Comic Sans MS" pitchFamily="66" charset="0"/>
              </a:rPr>
              <a:t>Treball de recerca de tipus científic</a:t>
            </a:r>
          </a:p>
          <a:p>
            <a:pPr>
              <a:lnSpc>
                <a:spcPct val="130000"/>
              </a:lnSpc>
            </a:pPr>
            <a:r>
              <a:rPr lang="es-ES_tradnl" sz="1800" u="sng">
                <a:latin typeface="Comic Sans MS" pitchFamily="66" charset="0"/>
              </a:rPr>
              <a:t>Autor</a:t>
            </a:r>
            <a:r>
              <a:rPr lang="es-ES_tradnl" sz="1800">
                <a:latin typeface="Comic Sans MS" pitchFamily="66" charset="0"/>
              </a:rPr>
              <a:t>: José Sáez Hernández</a:t>
            </a:r>
          </a:p>
          <a:p>
            <a:pPr>
              <a:lnSpc>
                <a:spcPct val="130000"/>
              </a:lnSpc>
            </a:pPr>
            <a:r>
              <a:rPr lang="es-ES_tradnl" sz="1800">
                <a:latin typeface="Comic Sans MS" pitchFamily="66" charset="0"/>
              </a:rPr>
              <a:t>Guardonat amb un Premi Cirit de l’any 2000</a:t>
            </a:r>
          </a:p>
          <a:p>
            <a:pPr>
              <a:lnSpc>
                <a:spcPct val="130000"/>
              </a:lnSpc>
            </a:pPr>
            <a:r>
              <a:rPr lang="es-ES_tradnl" sz="1800">
                <a:latin typeface="Comic Sans MS" pitchFamily="66" charset="0"/>
              </a:rPr>
              <a:t>Accés a través de </a:t>
            </a:r>
            <a:r>
              <a:rPr lang="es-ES_tradnl" sz="1600">
                <a:solidFill>
                  <a:schemeClr val="accent2"/>
                </a:solidFill>
                <a:latin typeface="Comic Sans MS" pitchFamily="66" charset="0"/>
              </a:rPr>
              <a:t>http://www.edu365.com/batxillerat/comfer/recerca/index.htm</a:t>
            </a:r>
            <a:endParaRPr lang="es-ES_tradnl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533400" y="4100513"/>
            <a:ext cx="822642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_tradnl" sz="2000" i="1" u="sng">
                <a:solidFill>
                  <a:srgbClr val="800000"/>
                </a:solidFill>
                <a:latin typeface="Comic Sans MS" pitchFamily="66" charset="0"/>
              </a:rPr>
              <a:t>Domòtica i edificis intel·ligents</a:t>
            </a:r>
            <a:endParaRPr lang="es-ES_tradnl" sz="2000" i="1" u="sng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es-ES_tradnl" sz="1800">
                <a:latin typeface="Comic Sans MS" pitchFamily="66" charset="0"/>
              </a:rPr>
              <a:t>Treball de recerca sobre les característiques</a:t>
            </a:r>
          </a:p>
          <a:p>
            <a:pPr>
              <a:lnSpc>
                <a:spcPct val="130000"/>
              </a:lnSpc>
            </a:pPr>
            <a:r>
              <a:rPr lang="es-ES_tradnl" sz="1800">
                <a:latin typeface="Comic Sans MS" pitchFamily="66" charset="0"/>
              </a:rPr>
              <a:t>d’una instal·lació</a:t>
            </a:r>
          </a:p>
          <a:p>
            <a:pPr>
              <a:lnSpc>
                <a:spcPct val="130000"/>
              </a:lnSpc>
            </a:pPr>
            <a:r>
              <a:rPr lang="es-ES_tradnl" sz="1800" u="sng">
                <a:latin typeface="Comic Sans MS" pitchFamily="66" charset="0"/>
              </a:rPr>
              <a:t>Autor</a:t>
            </a:r>
            <a:r>
              <a:rPr lang="es-ES_tradnl" sz="1800">
                <a:latin typeface="Comic Sans MS" pitchFamily="66" charset="0"/>
              </a:rPr>
              <a:t>: Alexis Fresnillo</a:t>
            </a:r>
          </a:p>
          <a:p>
            <a:pPr>
              <a:lnSpc>
                <a:spcPct val="130000"/>
              </a:lnSpc>
            </a:pPr>
            <a:r>
              <a:rPr lang="es-ES_tradnl" sz="1800">
                <a:latin typeface="Comic Sans MS" pitchFamily="66" charset="0"/>
              </a:rPr>
              <a:t>Accés a través de </a:t>
            </a:r>
            <a:r>
              <a:rPr lang="es-ES_tradnl" sz="1600">
                <a:solidFill>
                  <a:schemeClr val="accent2"/>
                </a:solidFill>
                <a:latin typeface="Comic Sans MS" pitchFamily="66" charset="0"/>
              </a:rPr>
              <a:t>http://www.edu365.com/batxillerat/comfer/recerca/index.htm</a:t>
            </a:r>
            <a:endParaRPr lang="es-ES_tradnl" sz="1800">
              <a:solidFill>
                <a:schemeClr val="accent2"/>
              </a:solidFill>
            </a:endParaRPr>
          </a:p>
        </p:txBody>
      </p:sp>
      <p:pic>
        <p:nvPicPr>
          <p:cNvPr id="7066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371600"/>
            <a:ext cx="19050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66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191000"/>
            <a:ext cx="2438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2717800" y="457200"/>
            <a:ext cx="3784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D.</a:t>
            </a:r>
            <a:r>
              <a:rPr lang="es-ES_tradnl" sz="3200" b="1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ALGUNS RECURSOS</a:t>
            </a:r>
            <a:endParaRPr lang="es-ES_tradnl"/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 flipH="1">
            <a:off x="457200" y="747713"/>
            <a:ext cx="21336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70673" name="Line 17"/>
          <p:cNvSpPr>
            <a:spLocks noChangeShapeType="1"/>
          </p:cNvSpPr>
          <p:nvPr/>
        </p:nvSpPr>
        <p:spPr bwMode="auto">
          <a:xfrm flipH="1">
            <a:off x="6629400" y="747713"/>
            <a:ext cx="21336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0377D-9BCE-4052-9FCC-0F84278216B9}" type="slidenum">
              <a:rPr lang="es-ES_tradnl"/>
              <a:pPr/>
              <a:t>44</a:t>
            </a:fld>
            <a:endParaRPr lang="es-ES_tradnl"/>
          </a:p>
        </p:txBody>
      </p:sp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533400" y="1433513"/>
            <a:ext cx="8226425" cy="195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_tradnl" sz="2000" i="1" u="sng" dirty="0" err="1">
                <a:solidFill>
                  <a:srgbClr val="800000"/>
                </a:solidFill>
                <a:latin typeface="Comic Sans MS" pitchFamily="66" charset="0"/>
              </a:rPr>
              <a:t>Disseny</a:t>
            </a:r>
            <a:r>
              <a:rPr lang="es-ES_tradnl" sz="2000" i="1" u="sng" dirty="0">
                <a:solidFill>
                  <a:srgbClr val="800000"/>
                </a:solidFill>
                <a:latin typeface="Comic Sans MS" pitchFamily="66" charset="0"/>
              </a:rPr>
              <a:t> i </a:t>
            </a:r>
            <a:r>
              <a:rPr lang="es-ES_tradnl" sz="2000" i="1" u="sng" dirty="0" err="1">
                <a:solidFill>
                  <a:srgbClr val="800000"/>
                </a:solidFill>
                <a:latin typeface="Comic Sans MS" pitchFamily="66" charset="0"/>
              </a:rPr>
              <a:t>construcció</a:t>
            </a:r>
            <a:r>
              <a:rPr lang="es-ES_tradnl" sz="2000" i="1" u="sng" dirty="0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es-ES_tradnl" sz="2000" i="1" u="sng" dirty="0" err="1">
                <a:solidFill>
                  <a:srgbClr val="800000"/>
                </a:solidFill>
                <a:latin typeface="Comic Sans MS" pitchFamily="66" charset="0"/>
              </a:rPr>
              <a:t>d’un</a:t>
            </a:r>
            <a:r>
              <a:rPr lang="es-ES_tradnl" sz="2000" i="1" u="sng" dirty="0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es-ES_tradnl" sz="2000" i="1" u="sng" dirty="0" err="1">
                <a:solidFill>
                  <a:srgbClr val="800000"/>
                </a:solidFill>
                <a:latin typeface="Comic Sans MS" pitchFamily="66" charset="0"/>
              </a:rPr>
              <a:t>comptador</a:t>
            </a:r>
            <a:endParaRPr lang="es-ES_tradnl" sz="2000" i="1" u="sng" dirty="0">
              <a:solidFill>
                <a:srgbClr val="800000"/>
              </a:solidFill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es-ES_tradnl" sz="2000" i="1" u="sng" dirty="0" err="1">
                <a:solidFill>
                  <a:srgbClr val="800000"/>
                </a:solidFill>
                <a:latin typeface="Comic Sans MS" pitchFamily="66" charset="0"/>
              </a:rPr>
              <a:t>Geiger-Müller</a:t>
            </a:r>
            <a:r>
              <a:rPr lang="es-ES_tradnl" sz="2000" i="1" u="sng" dirty="0">
                <a:solidFill>
                  <a:srgbClr val="800000"/>
                </a:solidFill>
                <a:latin typeface="Comic Sans MS" pitchFamily="66" charset="0"/>
              </a:rPr>
              <a:t> de </a:t>
            </a:r>
            <a:r>
              <a:rPr lang="es-ES_tradnl" sz="2000" i="1" u="sng" dirty="0" err="1">
                <a:solidFill>
                  <a:srgbClr val="800000"/>
                </a:solidFill>
                <a:latin typeface="Comic Sans MS" pitchFamily="66" charset="0"/>
              </a:rPr>
              <a:t>radioactivitat</a:t>
            </a:r>
            <a:endParaRPr lang="es-ES_tradnl" sz="2000" i="1" u="sng" dirty="0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es-ES_tradnl" sz="1800" dirty="0" err="1">
                <a:latin typeface="Comic Sans MS" pitchFamily="66" charset="0"/>
              </a:rPr>
              <a:t>Treball</a:t>
            </a:r>
            <a:r>
              <a:rPr lang="es-ES_tradnl" sz="1800" dirty="0">
                <a:latin typeface="Comic Sans MS" pitchFamily="66" charset="0"/>
              </a:rPr>
              <a:t> de recerca de </a:t>
            </a:r>
            <a:r>
              <a:rPr lang="es-ES_tradnl" sz="1800" dirty="0" err="1">
                <a:latin typeface="Comic Sans MS" pitchFamily="66" charset="0"/>
              </a:rPr>
              <a:t>tipus</a:t>
            </a:r>
            <a:r>
              <a:rPr lang="es-ES_tradnl" sz="1800" dirty="0">
                <a:latin typeface="Comic Sans MS" pitchFamily="66" charset="0"/>
              </a:rPr>
              <a:t> </a:t>
            </a:r>
            <a:r>
              <a:rPr lang="es-ES_tradnl" sz="1800" dirty="0" err="1">
                <a:latin typeface="Comic Sans MS" pitchFamily="66" charset="0"/>
              </a:rPr>
              <a:t>tecnològic</a:t>
            </a:r>
            <a:endParaRPr lang="es-ES_tradnl" sz="1800" dirty="0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es-ES_tradnl" sz="1800" u="sng" dirty="0" err="1">
                <a:latin typeface="Comic Sans MS" pitchFamily="66" charset="0"/>
              </a:rPr>
              <a:t>Autors</a:t>
            </a:r>
            <a:r>
              <a:rPr lang="es-ES_tradnl" sz="1800" dirty="0">
                <a:latin typeface="Comic Sans MS" pitchFamily="66" charset="0"/>
              </a:rPr>
              <a:t>: Carlos Almagro, Fernando Jiménez, Alex </a:t>
            </a:r>
            <a:r>
              <a:rPr lang="es-ES_tradnl" sz="1800" dirty="0" err="1">
                <a:latin typeface="Comic Sans MS" pitchFamily="66" charset="0"/>
              </a:rPr>
              <a:t>Villamor</a:t>
            </a:r>
            <a:endParaRPr lang="es-ES_tradnl" sz="1800" dirty="0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es-ES_tradnl" sz="1800" dirty="0" err="1">
                <a:latin typeface="Comic Sans MS" pitchFamily="66" charset="0"/>
              </a:rPr>
              <a:t>Accés</a:t>
            </a:r>
            <a:r>
              <a:rPr lang="es-ES_tradnl" sz="1800" dirty="0">
                <a:latin typeface="Comic Sans MS" pitchFamily="66" charset="0"/>
              </a:rPr>
              <a:t> a través de </a:t>
            </a: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http://www.edu365.com/batxillerat/comfer/recerca/index.htm</a:t>
            </a:r>
            <a:endParaRPr lang="es-ES_tradnl" sz="1800" dirty="0">
              <a:solidFill>
                <a:schemeClr val="accent2"/>
              </a:solidFill>
            </a:endParaRPr>
          </a:p>
        </p:txBody>
      </p:sp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486150"/>
            <a:ext cx="251460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533400" y="3948113"/>
            <a:ext cx="4273927" cy="161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_tradnl" sz="2000" i="1" u="sng" dirty="0" err="1">
                <a:solidFill>
                  <a:srgbClr val="800000"/>
                </a:solidFill>
                <a:latin typeface="Comic Sans MS" pitchFamily="66" charset="0"/>
              </a:rPr>
              <a:t>Det-Out</a:t>
            </a:r>
            <a:r>
              <a:rPr lang="es-ES_tradnl" sz="2000" i="1" u="sng" dirty="0">
                <a:solidFill>
                  <a:srgbClr val="800000"/>
                </a:solidFill>
                <a:latin typeface="Comic Sans MS" pitchFamily="66" charset="0"/>
              </a:rPr>
              <a:t>. El </a:t>
            </a:r>
            <a:r>
              <a:rPr lang="es-ES_tradnl" sz="2000" i="1" u="sng" dirty="0" err="1">
                <a:solidFill>
                  <a:srgbClr val="800000"/>
                </a:solidFill>
                <a:latin typeface="Comic Sans MS" pitchFamily="66" charset="0"/>
              </a:rPr>
              <a:t>làser</a:t>
            </a:r>
            <a:r>
              <a:rPr lang="es-ES_tradnl" sz="2000" i="1" u="sng" dirty="0">
                <a:solidFill>
                  <a:srgbClr val="800000"/>
                </a:solidFill>
                <a:latin typeface="Comic Sans MS" pitchFamily="66" charset="0"/>
              </a:rPr>
              <a:t>, un </a:t>
            </a:r>
            <a:r>
              <a:rPr lang="es-ES_tradnl" sz="2000" i="1" u="sng" dirty="0" err="1">
                <a:solidFill>
                  <a:srgbClr val="800000"/>
                </a:solidFill>
                <a:latin typeface="Comic Sans MS" pitchFamily="66" charset="0"/>
              </a:rPr>
              <a:t>jutge</a:t>
            </a:r>
            <a:r>
              <a:rPr lang="es-ES_tradnl" sz="2000" i="1" u="sng" dirty="0">
                <a:solidFill>
                  <a:srgbClr val="800000"/>
                </a:solidFill>
                <a:latin typeface="Comic Sans MS" pitchFamily="66" charset="0"/>
              </a:rPr>
              <a:t> de</a:t>
            </a:r>
          </a:p>
          <a:p>
            <a:pPr>
              <a:lnSpc>
                <a:spcPct val="130000"/>
              </a:lnSpc>
            </a:pPr>
            <a:r>
              <a:rPr lang="es-ES_tradnl" sz="2000" i="1" u="sng" dirty="0" err="1">
                <a:solidFill>
                  <a:srgbClr val="800000"/>
                </a:solidFill>
                <a:latin typeface="Comic Sans MS" pitchFamily="66" charset="0"/>
              </a:rPr>
              <a:t>tennis</a:t>
            </a:r>
            <a:r>
              <a:rPr lang="es-ES_tradnl" sz="2000" i="1" u="sng" dirty="0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es-ES_tradnl" sz="2000" i="1" u="sng" dirty="0" err="1">
                <a:solidFill>
                  <a:srgbClr val="800000"/>
                </a:solidFill>
                <a:latin typeface="Comic Sans MS" pitchFamily="66" charset="0"/>
              </a:rPr>
              <a:t>infal·lible</a:t>
            </a:r>
            <a:endParaRPr lang="es-ES_tradnl" sz="2000" i="1" u="sng" dirty="0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es-ES_tradnl" sz="1800" dirty="0" err="1">
                <a:latin typeface="Comic Sans MS" pitchFamily="66" charset="0"/>
              </a:rPr>
              <a:t>Treball</a:t>
            </a:r>
            <a:r>
              <a:rPr lang="es-ES_tradnl" sz="1800" dirty="0">
                <a:latin typeface="Comic Sans MS" pitchFamily="66" charset="0"/>
              </a:rPr>
              <a:t> de recerca de </a:t>
            </a:r>
            <a:r>
              <a:rPr lang="es-ES_tradnl" sz="1800" dirty="0" err="1">
                <a:latin typeface="Comic Sans MS" pitchFamily="66" charset="0"/>
              </a:rPr>
              <a:t>tipus</a:t>
            </a:r>
            <a:r>
              <a:rPr lang="es-ES_tradnl" sz="1800" dirty="0">
                <a:latin typeface="Comic Sans MS" pitchFamily="66" charset="0"/>
              </a:rPr>
              <a:t> </a:t>
            </a:r>
            <a:r>
              <a:rPr lang="es-ES_tradnl" sz="1800" dirty="0" err="1">
                <a:latin typeface="Comic Sans MS" pitchFamily="66" charset="0"/>
              </a:rPr>
              <a:t>tecnològic</a:t>
            </a:r>
            <a:endParaRPr lang="es-ES_tradnl" sz="1800" dirty="0">
              <a:latin typeface="Comic Sans MS" pitchFamily="66" charset="0"/>
            </a:endParaRPr>
          </a:p>
          <a:p>
            <a:pPr>
              <a:lnSpc>
                <a:spcPct val="130000"/>
              </a:lnSpc>
            </a:pPr>
            <a:r>
              <a:rPr lang="es-ES_tradnl" sz="1800" u="sng" dirty="0">
                <a:latin typeface="Comic Sans MS" pitchFamily="66" charset="0"/>
              </a:rPr>
              <a:t>Autor</a:t>
            </a:r>
            <a:r>
              <a:rPr lang="es-ES_tradnl" sz="1800" dirty="0">
                <a:latin typeface="Comic Sans MS" pitchFamily="66" charset="0"/>
              </a:rPr>
              <a:t>: Marc Díaz </a:t>
            </a:r>
            <a:r>
              <a:rPr lang="es-ES_tradnl" sz="1800" dirty="0" smtClean="0">
                <a:latin typeface="Comic Sans MS" pitchFamily="66" charset="0"/>
              </a:rPr>
              <a:t>Aguilar</a:t>
            </a:r>
            <a:endParaRPr lang="es-ES_tradnl" sz="1800" dirty="0">
              <a:latin typeface="Comic Sans MS" pitchFamily="66" charset="0"/>
            </a:endParaRPr>
          </a:p>
        </p:txBody>
      </p:sp>
      <p:pic>
        <p:nvPicPr>
          <p:cNvPr id="7168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43000"/>
            <a:ext cx="2286000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96" name="Text Box 16"/>
          <p:cNvSpPr txBox="1">
            <a:spLocks noChangeArrowheads="1"/>
          </p:cNvSpPr>
          <p:nvPr/>
        </p:nvSpPr>
        <p:spPr bwMode="auto">
          <a:xfrm>
            <a:off x="2717800" y="457200"/>
            <a:ext cx="3784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D.</a:t>
            </a:r>
            <a:r>
              <a:rPr lang="es-ES_tradnl" sz="3200" b="1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es-ES_tradnl" b="1">
                <a:solidFill>
                  <a:srgbClr val="800000"/>
                </a:solidFill>
                <a:latin typeface="Comic Sans MS" pitchFamily="66" charset="0"/>
              </a:rPr>
              <a:t>ALGUNS RECURSOS</a:t>
            </a:r>
            <a:endParaRPr lang="es-ES_tradnl"/>
          </a:p>
        </p:txBody>
      </p:sp>
      <p:sp>
        <p:nvSpPr>
          <p:cNvPr id="71697" name="Line 17"/>
          <p:cNvSpPr>
            <a:spLocks noChangeShapeType="1"/>
          </p:cNvSpPr>
          <p:nvPr/>
        </p:nvSpPr>
        <p:spPr bwMode="auto">
          <a:xfrm flipH="1">
            <a:off x="457200" y="747713"/>
            <a:ext cx="21336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  <p:sp>
        <p:nvSpPr>
          <p:cNvPr id="71698" name="Line 18"/>
          <p:cNvSpPr>
            <a:spLocks noChangeShapeType="1"/>
          </p:cNvSpPr>
          <p:nvPr/>
        </p:nvSpPr>
        <p:spPr bwMode="auto">
          <a:xfrm flipH="1">
            <a:off x="6629400" y="747713"/>
            <a:ext cx="21336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D09E8-1BE9-460B-8639-3E5C7137C6D5}" type="slidenum">
              <a:rPr lang="es-ES_tradnl"/>
              <a:pPr/>
              <a:t>45</a:t>
            </a:fld>
            <a:endParaRPr lang="es-ES_tradnl"/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1187450" y="620713"/>
            <a:ext cx="497998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2800">
                <a:solidFill>
                  <a:schemeClr val="accent2"/>
                </a:solidFill>
                <a:latin typeface="Comic Sans MS" pitchFamily="66" charset="0"/>
              </a:rPr>
              <a:t>Possibles treballs de recerca</a:t>
            </a:r>
          </a:p>
          <a:p>
            <a:pPr algn="ctr"/>
            <a:r>
              <a:rPr lang="es-ES_tradnl" sz="2800">
                <a:solidFill>
                  <a:schemeClr val="accent2"/>
                </a:solidFill>
                <a:latin typeface="Comic Sans MS" pitchFamily="66" charset="0"/>
              </a:rPr>
              <a:t>de química</a:t>
            </a:r>
            <a:endParaRPr lang="es-ES_tradnl" sz="2800">
              <a:solidFill>
                <a:schemeClr val="accent2"/>
              </a:solidFill>
            </a:endParaRPr>
          </a:p>
        </p:txBody>
      </p:sp>
      <p:graphicFrame>
        <p:nvGraphicFramePr>
          <p:cNvPr id="72717" name="Object 13"/>
          <p:cNvGraphicFramePr>
            <a:graphicFrameLocks noChangeAspect="1"/>
          </p:cNvGraphicFramePr>
          <p:nvPr/>
        </p:nvGraphicFramePr>
        <p:xfrm>
          <a:off x="6877050" y="476250"/>
          <a:ext cx="1728788" cy="128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25" name="Foto de Photo Editor" r:id="rId3" imgW="1943371" imgH="1448002" progId="">
                  <p:embed/>
                </p:oleObj>
              </mc:Choice>
              <mc:Fallback>
                <p:oleObj name="Foto de Photo Editor" r:id="rId3" imgW="1943371" imgH="1448002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476250"/>
                        <a:ext cx="1728788" cy="1287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250825" y="2565400"/>
            <a:ext cx="86741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1.- Contingut de cafeïna en begudes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Mètode: Extracció líquid-líquid, cristal·lització i mesura de p.f.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Bibliografia: B. C. Richardson, T. G. Chasteen, </a:t>
            </a:r>
            <a:r>
              <a:rPr lang="es-ES" sz="2000" i="1">
                <a:latin typeface="Comic Sans MS" pitchFamily="66" charset="0"/>
              </a:rPr>
              <a:t>A lab. manual</a:t>
            </a:r>
            <a:r>
              <a:rPr lang="es-ES" sz="2000">
                <a:latin typeface="Comic Sans MS" pitchFamily="66" charset="0"/>
              </a:rPr>
              <a:t>, exp. p. 211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	          K. L. Williamson, </a:t>
            </a:r>
            <a:r>
              <a:rPr lang="es-ES" sz="2000" i="1">
                <a:latin typeface="Comic Sans MS" pitchFamily="66" charset="0"/>
              </a:rPr>
              <a:t>Macroscale and micro. Org. Exp</a:t>
            </a:r>
            <a:r>
              <a:rPr lang="es-ES" sz="2000">
                <a:latin typeface="Comic Sans MS" pitchFamily="66" charset="0"/>
              </a:rPr>
              <a:t>., p. 127</a:t>
            </a:r>
          </a:p>
        </p:txBody>
      </p:sp>
      <p:sp>
        <p:nvSpPr>
          <p:cNvPr id="72719" name="Text Box 15"/>
          <p:cNvSpPr txBox="1">
            <a:spLocks noChangeArrowheads="1"/>
          </p:cNvSpPr>
          <p:nvPr/>
        </p:nvSpPr>
        <p:spPr bwMode="auto">
          <a:xfrm>
            <a:off x="250825" y="4581525"/>
            <a:ext cx="855186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2.- Determinació de teobromina i cafeïna en xocolates i productes </a:t>
            </a:r>
          </a:p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del cacao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Mètode: Extracció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Bibliografia: D. C. Harris, </a:t>
            </a:r>
            <a:r>
              <a:rPr lang="es-ES" sz="2000" i="1">
                <a:latin typeface="Comic Sans MS" pitchFamily="66" charset="0"/>
              </a:rPr>
              <a:t>Análisis Químico Cuantitativo</a:t>
            </a:r>
            <a:r>
              <a:rPr lang="es-ES" sz="2000">
                <a:latin typeface="Comic Sans MS" pitchFamily="66" charset="0"/>
              </a:rPr>
              <a:t>, p. 1</a:t>
            </a:r>
          </a:p>
        </p:txBody>
      </p:sp>
      <p:sp>
        <p:nvSpPr>
          <p:cNvPr id="72720" name="Text Box 16"/>
          <p:cNvSpPr txBox="1">
            <a:spLocks noChangeArrowheads="1"/>
          </p:cNvSpPr>
          <p:nvPr/>
        </p:nvSpPr>
        <p:spPr bwMode="auto">
          <a:xfrm>
            <a:off x="1403350" y="1844675"/>
            <a:ext cx="3884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solidFill>
                  <a:srgbClr val="FF0000"/>
                </a:solidFill>
                <a:latin typeface="Comic Sans MS" pitchFamily="66" charset="0"/>
              </a:rPr>
              <a:t>Extraccions - Separacions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876B-7BBF-4895-B2D6-6781852CA209}" type="slidenum">
              <a:rPr lang="es-ES_tradnl"/>
              <a:pPr/>
              <a:t>46</a:t>
            </a:fld>
            <a:endParaRPr lang="es-ES_tradnl"/>
          </a:p>
        </p:txBody>
      </p:sp>
      <p:sp>
        <p:nvSpPr>
          <p:cNvPr id="96260" name="Text Box 1028"/>
          <p:cNvSpPr txBox="1">
            <a:spLocks noChangeArrowheads="1"/>
          </p:cNvSpPr>
          <p:nvPr/>
        </p:nvSpPr>
        <p:spPr bwMode="auto">
          <a:xfrm>
            <a:off x="250825" y="2205038"/>
            <a:ext cx="679224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 dirty="0">
                <a:latin typeface="Comic Sans MS" pitchFamily="66" charset="0"/>
              </a:rPr>
              <a:t>3.- </a:t>
            </a:r>
            <a:r>
              <a:rPr lang="es-ES" sz="2000" b="1" dirty="0" err="1">
                <a:latin typeface="Comic Sans MS" pitchFamily="66" charset="0"/>
              </a:rPr>
              <a:t>Extracció</a:t>
            </a:r>
            <a:r>
              <a:rPr lang="es-ES" sz="2000" b="1" dirty="0">
                <a:latin typeface="Comic Sans MS" pitchFamily="66" charset="0"/>
              </a:rPr>
              <a:t> de </a:t>
            </a:r>
            <a:r>
              <a:rPr lang="es-ES" sz="2000" b="1" dirty="0" err="1">
                <a:latin typeface="Comic Sans MS" pitchFamily="66" charset="0"/>
              </a:rPr>
              <a:t>diferents</a:t>
            </a:r>
            <a:r>
              <a:rPr lang="es-ES" sz="2000" b="1" dirty="0">
                <a:latin typeface="Comic Sans MS" pitchFamily="66" charset="0"/>
              </a:rPr>
              <a:t> </a:t>
            </a:r>
            <a:r>
              <a:rPr lang="es-ES" sz="2000" b="1" dirty="0" err="1">
                <a:latin typeface="Comic Sans MS" pitchFamily="66" charset="0"/>
              </a:rPr>
              <a:t>colorants</a:t>
            </a:r>
            <a:r>
              <a:rPr lang="es-ES" sz="2000" b="1" dirty="0">
                <a:latin typeface="Comic Sans MS" pitchFamily="66" charset="0"/>
              </a:rPr>
              <a:t> de </a:t>
            </a:r>
            <a:r>
              <a:rPr lang="es-ES" sz="2000" b="1" dirty="0" err="1">
                <a:latin typeface="Comic Sans MS" pitchFamily="66" charset="0"/>
              </a:rPr>
              <a:t>llaminadures</a:t>
            </a:r>
            <a:endParaRPr lang="es-ES" sz="2000" b="1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es-ES" sz="2000" dirty="0">
                <a:latin typeface="Comic Sans MS" pitchFamily="66" charset="0"/>
              </a:rPr>
              <a:t>  </a:t>
            </a:r>
            <a:r>
              <a:rPr lang="es-ES" sz="2000" dirty="0" err="1">
                <a:latin typeface="Comic Sans MS" pitchFamily="66" charset="0"/>
              </a:rPr>
              <a:t>Mètode</a:t>
            </a:r>
            <a:r>
              <a:rPr lang="es-ES" sz="2000" dirty="0">
                <a:latin typeface="Comic Sans MS" pitchFamily="66" charset="0"/>
              </a:rPr>
              <a:t>: </a:t>
            </a:r>
            <a:r>
              <a:rPr lang="es-ES" sz="2000" dirty="0" err="1">
                <a:latin typeface="Comic Sans MS" pitchFamily="66" charset="0"/>
              </a:rPr>
              <a:t>Extracció</a:t>
            </a:r>
            <a:r>
              <a:rPr lang="es-ES" sz="2000" dirty="0">
                <a:latin typeface="Comic Sans MS" pitchFamily="66" charset="0"/>
              </a:rPr>
              <a:t> </a:t>
            </a:r>
            <a:r>
              <a:rPr lang="es-ES" sz="2000" dirty="0" err="1">
                <a:latin typeface="Comic Sans MS" pitchFamily="66" charset="0"/>
              </a:rPr>
              <a:t>amb</a:t>
            </a:r>
            <a:r>
              <a:rPr lang="es-ES" sz="2000" dirty="0">
                <a:latin typeface="Comic Sans MS" pitchFamily="66" charset="0"/>
              </a:rPr>
              <a:t> </a:t>
            </a:r>
            <a:r>
              <a:rPr lang="es-ES" sz="2000" dirty="0" err="1">
                <a:latin typeface="Comic Sans MS" pitchFamily="66" charset="0"/>
              </a:rPr>
              <a:t>aigua</a:t>
            </a:r>
            <a:endParaRPr lang="es-ES" sz="2000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es-ES" sz="2000" dirty="0">
                <a:latin typeface="Comic Sans MS" pitchFamily="66" charset="0"/>
              </a:rPr>
              <a:t> </a:t>
            </a:r>
          </a:p>
        </p:txBody>
      </p:sp>
      <p:sp>
        <p:nvSpPr>
          <p:cNvPr id="96261" name="Text Box 1029"/>
          <p:cNvSpPr txBox="1">
            <a:spLocks noChangeArrowheads="1"/>
          </p:cNvSpPr>
          <p:nvPr/>
        </p:nvSpPr>
        <p:spPr bwMode="auto">
          <a:xfrm>
            <a:off x="250825" y="4149725"/>
            <a:ext cx="87153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4.- Mesura del contingut d’alcohol en begudes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Mètode: Destil·lació i mesura de la densitat (hidròmetre)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Bibliografia: B. C. Richardson, T. G. Chasteen, </a:t>
            </a:r>
            <a:r>
              <a:rPr lang="es-ES" sz="2000" i="1">
                <a:latin typeface="Comic Sans MS" pitchFamily="66" charset="0"/>
              </a:rPr>
              <a:t>A lab. manual</a:t>
            </a:r>
            <a:r>
              <a:rPr lang="es-ES" sz="2000">
                <a:latin typeface="Comic Sans MS" pitchFamily="66" charset="0"/>
              </a:rPr>
              <a:t>, exp. p. 109</a:t>
            </a:r>
          </a:p>
        </p:txBody>
      </p:sp>
      <p:graphicFrame>
        <p:nvGraphicFramePr>
          <p:cNvPr id="96262" name="Object 1030"/>
          <p:cNvGraphicFramePr>
            <a:graphicFrameLocks noChangeAspect="1"/>
          </p:cNvGraphicFramePr>
          <p:nvPr/>
        </p:nvGraphicFramePr>
        <p:xfrm>
          <a:off x="6877050" y="476250"/>
          <a:ext cx="1728788" cy="128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196" name="Foto de Photo Editor" r:id="rId3" imgW="1943371" imgH="1448002" progId="">
                  <p:embed/>
                </p:oleObj>
              </mc:Choice>
              <mc:Fallback>
                <p:oleObj name="Foto de Photo Editor" r:id="rId3" imgW="1943371" imgH="1448002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476250"/>
                        <a:ext cx="1728788" cy="1287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3" name="Text Box 1031"/>
          <p:cNvSpPr txBox="1">
            <a:spLocks noChangeArrowheads="1"/>
          </p:cNvSpPr>
          <p:nvPr/>
        </p:nvSpPr>
        <p:spPr bwMode="auto">
          <a:xfrm>
            <a:off x="1187450" y="620713"/>
            <a:ext cx="497998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2800">
                <a:solidFill>
                  <a:schemeClr val="accent2"/>
                </a:solidFill>
                <a:latin typeface="Comic Sans MS" pitchFamily="66" charset="0"/>
              </a:rPr>
              <a:t>Possibles treballs de recerca</a:t>
            </a:r>
          </a:p>
          <a:p>
            <a:pPr algn="ctr"/>
            <a:r>
              <a:rPr lang="es-ES_tradnl" sz="2800">
                <a:solidFill>
                  <a:schemeClr val="accent2"/>
                </a:solidFill>
                <a:latin typeface="Comic Sans MS" pitchFamily="66" charset="0"/>
              </a:rPr>
              <a:t>de química</a:t>
            </a:r>
            <a:endParaRPr lang="es-ES_tradnl" sz="280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C0B7-4B35-49BD-9977-4C0F62EB21E7}" type="slidenum">
              <a:rPr lang="es-ES_tradnl"/>
              <a:pPr/>
              <a:t>47</a:t>
            </a:fld>
            <a:endParaRPr lang="es-ES_tradnl"/>
          </a:p>
        </p:txBody>
      </p:sp>
      <p:graphicFrame>
        <p:nvGraphicFramePr>
          <p:cNvPr id="97284" name="Object 4"/>
          <p:cNvGraphicFramePr>
            <a:graphicFrameLocks noChangeAspect="1"/>
          </p:cNvGraphicFramePr>
          <p:nvPr/>
        </p:nvGraphicFramePr>
        <p:xfrm>
          <a:off x="6877050" y="476250"/>
          <a:ext cx="1728788" cy="128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93" name="Foto de Photo Editor" r:id="rId3" imgW="1943371" imgH="1448002" progId="">
                  <p:embed/>
                </p:oleObj>
              </mc:Choice>
              <mc:Fallback>
                <p:oleObj name="Foto de Photo Editor" r:id="rId3" imgW="1943371" imgH="1448002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476250"/>
                        <a:ext cx="1728788" cy="1287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1187450" y="620713"/>
            <a:ext cx="497998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2800">
                <a:solidFill>
                  <a:schemeClr val="accent2"/>
                </a:solidFill>
                <a:latin typeface="Comic Sans MS" pitchFamily="66" charset="0"/>
              </a:rPr>
              <a:t>Possibles treballs de recerca</a:t>
            </a:r>
          </a:p>
          <a:p>
            <a:pPr algn="ctr"/>
            <a:r>
              <a:rPr lang="es-ES_tradnl" sz="2800">
                <a:solidFill>
                  <a:schemeClr val="accent2"/>
                </a:solidFill>
                <a:latin typeface="Comic Sans MS" pitchFamily="66" charset="0"/>
              </a:rPr>
              <a:t>de química</a:t>
            </a:r>
            <a:endParaRPr lang="es-ES_tradnl" sz="2800">
              <a:solidFill>
                <a:schemeClr val="accent2"/>
              </a:solidFill>
            </a:endParaRP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250825" y="2420938"/>
            <a:ext cx="876458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1.- Anàlisi de la vitamina C per volumetria àcid-base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Mètode: Volumetria àcid-base (NaOH com a valorant de l’àcid ascòrbic)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Bibliografia: H. R. Hunt, T. F. Block, G. M. Mc Kelvy, Lab. Exper. p. 199</a:t>
            </a:r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250825" y="4149725"/>
            <a:ext cx="85121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2.- Anàlisi de vinagres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Mètode: Volumetria àcid-base (NaOH com a valorant)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Bibliografia: H. R. Hunt, T. F. Block, G. M. Mc Kelvy, Lab. Exper. p. 103</a:t>
            </a:r>
          </a:p>
        </p:txBody>
      </p: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1403350" y="1773238"/>
            <a:ext cx="3324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solidFill>
                  <a:srgbClr val="FF0000"/>
                </a:solidFill>
                <a:latin typeface="Comic Sans MS" pitchFamily="66" charset="0"/>
              </a:rPr>
              <a:t>Volumetries àcid-base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6664-C125-446D-8D3C-CDB24598FA56}" type="slidenum">
              <a:rPr lang="es-ES_tradnl"/>
              <a:pPr/>
              <a:t>48</a:t>
            </a:fld>
            <a:endParaRPr lang="es-ES_tradnl"/>
          </a:p>
        </p:txBody>
      </p:sp>
      <p:graphicFrame>
        <p:nvGraphicFramePr>
          <p:cNvPr id="98308" name="Object 4"/>
          <p:cNvGraphicFramePr>
            <a:graphicFrameLocks noChangeAspect="1"/>
          </p:cNvGraphicFramePr>
          <p:nvPr/>
        </p:nvGraphicFramePr>
        <p:xfrm>
          <a:off x="6877050" y="476250"/>
          <a:ext cx="1728788" cy="128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7" name="Foto de Photo Editor" r:id="rId3" imgW="1943371" imgH="1448002" progId="">
                  <p:embed/>
                </p:oleObj>
              </mc:Choice>
              <mc:Fallback>
                <p:oleObj name="Foto de Photo Editor" r:id="rId3" imgW="1943371" imgH="1448002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476250"/>
                        <a:ext cx="1728788" cy="1287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1187450" y="620713"/>
            <a:ext cx="497998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2800">
                <a:solidFill>
                  <a:schemeClr val="accent2"/>
                </a:solidFill>
                <a:latin typeface="Comic Sans MS" pitchFamily="66" charset="0"/>
              </a:rPr>
              <a:t>Possibles treballs de recerca</a:t>
            </a:r>
          </a:p>
          <a:p>
            <a:pPr algn="ctr"/>
            <a:r>
              <a:rPr lang="es-ES_tradnl" sz="2800">
                <a:solidFill>
                  <a:schemeClr val="accent2"/>
                </a:solidFill>
                <a:latin typeface="Comic Sans MS" pitchFamily="66" charset="0"/>
              </a:rPr>
              <a:t>de química</a:t>
            </a:r>
            <a:endParaRPr lang="es-ES_tradnl" sz="2800">
              <a:solidFill>
                <a:schemeClr val="accent2"/>
              </a:solidFill>
            </a:endParaRPr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250825" y="2133600"/>
            <a:ext cx="7021513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3.- Anàlisi d’antiàcids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Mètode: Volumetria àcid-base (HCl com a valorant)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Bibliografia: J. A. Beran, Chemistry in laboratory, p. 237</a:t>
            </a:r>
          </a:p>
        </p:txBody>
      </p:sp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250825" y="3860800"/>
            <a:ext cx="80391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4.- Anàlisi d’amoníac en medicaments contra les picades</a:t>
            </a:r>
          </a:p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  </a:t>
            </a:r>
            <a:r>
              <a:rPr lang="es-ES" sz="2000">
                <a:latin typeface="Comic Sans MS" pitchFamily="66" charset="0"/>
              </a:rPr>
              <a:t>Mètode: Volumetria àcid-base (HCl com a valorant)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 Bibliografia: Orientacions per al professorat de Batxillerat en la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     realització de Treballs de Recerca, Col·legi Oficial de Químics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     de Catalunya, 1999.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E07D-829C-4765-9C19-C4C8A14A64ED}" type="slidenum">
              <a:rPr lang="es-ES_tradnl"/>
              <a:pPr/>
              <a:t>49</a:t>
            </a:fld>
            <a:endParaRPr lang="es-ES_tradnl"/>
          </a:p>
        </p:txBody>
      </p:sp>
      <p:graphicFrame>
        <p:nvGraphicFramePr>
          <p:cNvPr id="99332" name="Object 4"/>
          <p:cNvGraphicFramePr>
            <a:graphicFrameLocks noChangeAspect="1"/>
          </p:cNvGraphicFramePr>
          <p:nvPr/>
        </p:nvGraphicFramePr>
        <p:xfrm>
          <a:off x="6877050" y="476250"/>
          <a:ext cx="1728788" cy="128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2" name="Foto de Photo Editor" r:id="rId3" imgW="1943371" imgH="1448002" progId="">
                  <p:embed/>
                </p:oleObj>
              </mc:Choice>
              <mc:Fallback>
                <p:oleObj name="Foto de Photo Editor" r:id="rId3" imgW="1943371" imgH="1448002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476250"/>
                        <a:ext cx="1728788" cy="1287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1187450" y="620713"/>
            <a:ext cx="497998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2800">
                <a:solidFill>
                  <a:schemeClr val="accent2"/>
                </a:solidFill>
                <a:latin typeface="Comic Sans MS" pitchFamily="66" charset="0"/>
              </a:rPr>
              <a:t>Possibles treballs de recerca</a:t>
            </a:r>
          </a:p>
          <a:p>
            <a:pPr algn="ctr"/>
            <a:r>
              <a:rPr lang="es-ES_tradnl" sz="2800">
                <a:solidFill>
                  <a:schemeClr val="accent2"/>
                </a:solidFill>
                <a:latin typeface="Comic Sans MS" pitchFamily="66" charset="0"/>
              </a:rPr>
              <a:t>de química</a:t>
            </a:r>
            <a:endParaRPr lang="es-ES_tradnl" sz="2800">
              <a:solidFill>
                <a:schemeClr val="accent2"/>
              </a:solidFill>
            </a:endParaRPr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250825" y="2420938"/>
            <a:ext cx="72802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1.- Anàlisi de la duresa de les aigües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Mètode: Volumetria de complexació (EDTA com a valorant)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Bibliografia: J. A. Beran, Chemistry in laboratory, p. 263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250825" y="4149725"/>
            <a:ext cx="85534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2.- Anàlisi de contingut d’àcid fosfòric en begudes de cola</a:t>
            </a:r>
          </a:p>
          <a:p>
            <a:pPr>
              <a:lnSpc>
                <a:spcPct val="120000"/>
              </a:lnSpc>
            </a:pPr>
            <a:r>
              <a:rPr lang="es-ES" sz="2000" b="1">
                <a:latin typeface="Comic Sans MS" pitchFamily="66" charset="0"/>
              </a:rPr>
              <a:t> per pHmetria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 Mètode: pHmetria  (NaOH com a valorant i registre de pH)</a:t>
            </a:r>
          </a:p>
          <a:p>
            <a:pPr>
              <a:lnSpc>
                <a:spcPct val="120000"/>
              </a:lnSpc>
            </a:pPr>
            <a:r>
              <a:rPr lang="es-ES" sz="2000">
                <a:latin typeface="Comic Sans MS" pitchFamily="66" charset="0"/>
              </a:rPr>
              <a:t> Bibliografia: H. R. Hunt, T. F. Block, G. M. Mc Kelvy, Lab. Exper. p. 245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1403350" y="1773238"/>
            <a:ext cx="4111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solidFill>
                  <a:srgbClr val="FF0000"/>
                </a:solidFill>
                <a:latin typeface="Comic Sans MS" pitchFamily="66" charset="0"/>
              </a:rPr>
              <a:t>Volumetries de complexació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D9280-A467-42F5-B82B-552AE5D25100}" type="slidenum">
              <a:rPr lang="es-ES_tradnl"/>
              <a:pPr/>
              <a:t>5</a:t>
            </a:fld>
            <a:endParaRPr lang="es-ES_tradnl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295400" y="1690062"/>
            <a:ext cx="7315200" cy="384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_tradnl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Es </a:t>
            </a:r>
            <a:r>
              <a:rPr lang="es-ES_tradnl" b="1" dirty="0" err="1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defineix</a:t>
            </a:r>
            <a:r>
              <a:rPr lang="es-ES_tradnl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s-ES_tradnl" b="1" dirty="0" err="1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com</a:t>
            </a:r>
            <a:r>
              <a:rPr lang="es-ES_tradnl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:</a:t>
            </a:r>
          </a:p>
          <a:p>
            <a:pPr>
              <a:buNone/>
            </a:pPr>
            <a:endParaRPr lang="es-ES_tradnl" sz="2000" dirty="0" smtClean="0">
              <a:latin typeface="Comic Sans MS" pitchFamily="66" charset="0"/>
            </a:endParaRPr>
          </a:p>
          <a:p>
            <a:r>
              <a:rPr lang="es-ES_tradnl" sz="2000" dirty="0" smtClean="0">
                <a:latin typeface="Comic Sans MS" pitchFamily="66" charset="0"/>
              </a:rPr>
              <a:t> un </a:t>
            </a:r>
            <a:r>
              <a:rPr lang="es-ES_tradnl" sz="2000" b="1" dirty="0" err="1" smtClean="0">
                <a:latin typeface="Comic Sans MS" pitchFamily="66" charset="0"/>
              </a:rPr>
              <a:t>estudi</a:t>
            </a:r>
            <a:r>
              <a:rPr lang="es-ES_tradnl" sz="2000" b="1" dirty="0" smtClean="0">
                <a:latin typeface="Comic Sans MS" pitchFamily="66" charset="0"/>
              </a:rPr>
              <a:t> a </a:t>
            </a:r>
            <a:r>
              <a:rPr lang="es-ES_tradnl" sz="2000" b="1" dirty="0" err="1" smtClean="0">
                <a:latin typeface="Comic Sans MS" pitchFamily="66" charset="0"/>
              </a:rPr>
              <a:t>fons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d’un</a:t>
            </a:r>
            <a:r>
              <a:rPr lang="es-ES_tradnl" sz="2000" b="1" dirty="0" smtClean="0">
                <a:latin typeface="Comic Sans MS" pitchFamily="66" charset="0"/>
              </a:rPr>
              <a:t> tema </a:t>
            </a:r>
            <a:r>
              <a:rPr lang="es-ES_tradnl" sz="2000" b="1" dirty="0" err="1" smtClean="0">
                <a:latin typeface="Comic Sans MS" pitchFamily="66" charset="0"/>
              </a:rPr>
              <a:t>ben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delimitat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dirty="0" smtClean="0">
                <a:latin typeface="Comic Sans MS" pitchFamily="66" charset="0"/>
              </a:rPr>
              <a:t>en una </a:t>
            </a:r>
            <a:r>
              <a:rPr lang="es-ES_tradnl" sz="2000" dirty="0" err="1" smtClean="0">
                <a:latin typeface="Comic Sans MS" pitchFamily="66" charset="0"/>
              </a:rPr>
              <a:t>matèria</a:t>
            </a:r>
            <a:r>
              <a:rPr lang="es-ES_tradnl" sz="2000" dirty="0" smtClean="0">
                <a:latin typeface="Comic Sans MS" pitchFamily="66" charset="0"/>
              </a:rPr>
              <a:t> determinada, que </a:t>
            </a:r>
            <a:r>
              <a:rPr lang="es-ES_tradnl" sz="2000" dirty="0" err="1" smtClean="0">
                <a:latin typeface="Comic Sans MS" pitchFamily="66" charset="0"/>
              </a:rPr>
              <a:t>té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com</a:t>
            </a:r>
            <a:r>
              <a:rPr lang="es-ES_tradnl" sz="2000" dirty="0" smtClean="0">
                <a:latin typeface="Comic Sans MS" pitchFamily="66" charset="0"/>
              </a:rPr>
              <a:t> a </a:t>
            </a:r>
            <a:r>
              <a:rPr lang="es-ES_tradnl" sz="2000" dirty="0" err="1" smtClean="0">
                <a:latin typeface="Comic Sans MS" pitchFamily="66" charset="0"/>
              </a:rPr>
              <a:t>objectiu</a:t>
            </a:r>
            <a:r>
              <a:rPr lang="es-ES_tradnl" sz="2000" dirty="0" smtClean="0">
                <a:latin typeface="Comic Sans MS" pitchFamily="66" charset="0"/>
              </a:rPr>
              <a:t> fomentar el </a:t>
            </a:r>
            <a:r>
              <a:rPr lang="es-ES_tradnl" sz="2000" dirty="0" err="1" smtClean="0">
                <a:latin typeface="Comic Sans MS" pitchFamily="66" charset="0"/>
              </a:rPr>
              <a:t>desenvolupament</a:t>
            </a:r>
            <a:r>
              <a:rPr lang="es-ES_tradnl" sz="2000" dirty="0" smtClean="0">
                <a:latin typeface="Comic Sans MS" pitchFamily="66" charset="0"/>
              </a:rPr>
              <a:t> de les </a:t>
            </a:r>
            <a:r>
              <a:rPr lang="es-ES_tradnl" sz="2000" dirty="0" err="1" smtClean="0">
                <a:latin typeface="Comic Sans MS" pitchFamily="66" charset="0"/>
              </a:rPr>
              <a:t>habilitats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d’investigació</a:t>
            </a:r>
            <a:r>
              <a:rPr lang="es-ES_tradnl" sz="2000" b="1" dirty="0" smtClean="0">
                <a:latin typeface="Comic Sans MS" pitchFamily="66" charset="0"/>
              </a:rPr>
              <a:t>, </a:t>
            </a:r>
            <a:r>
              <a:rPr lang="es-ES_tradnl" sz="2000" b="1" dirty="0" err="1" smtClean="0">
                <a:latin typeface="Comic Sans MS" pitchFamily="66" charset="0"/>
              </a:rPr>
              <a:t>redacció</a:t>
            </a:r>
            <a:r>
              <a:rPr lang="es-ES_tradnl" sz="2000" b="1" dirty="0" smtClean="0">
                <a:latin typeface="Comic Sans MS" pitchFamily="66" charset="0"/>
              </a:rPr>
              <a:t>, </a:t>
            </a:r>
            <a:r>
              <a:rPr lang="es-ES_tradnl" sz="2000" b="1" dirty="0" err="1" smtClean="0">
                <a:latin typeface="Comic Sans MS" pitchFamily="66" charset="0"/>
              </a:rPr>
              <a:t>descobriment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intel·lectual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i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creativitat</a:t>
            </a:r>
            <a:r>
              <a:rPr lang="es-ES_tradnl" sz="2000" dirty="0" smtClean="0">
                <a:latin typeface="Comic Sans MS" pitchFamily="66" charset="0"/>
              </a:rPr>
              <a:t>, </a:t>
            </a:r>
            <a:r>
              <a:rPr lang="es-ES_tradnl" sz="2000" dirty="0" err="1" smtClean="0">
                <a:latin typeface="Comic Sans MS" pitchFamily="66" charset="0"/>
              </a:rPr>
              <a:t>així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com</a:t>
            </a:r>
            <a:r>
              <a:rPr lang="es-ES_tradnl" sz="2000" dirty="0" smtClean="0">
                <a:latin typeface="Comic Sans MS" pitchFamily="66" charset="0"/>
              </a:rPr>
              <a:t> el </a:t>
            </a:r>
            <a:r>
              <a:rPr lang="es-ES_tradnl" sz="2000" b="1" dirty="0" err="1" smtClean="0">
                <a:latin typeface="Comic Sans MS" pitchFamily="66" charset="0"/>
              </a:rPr>
              <a:t>tractament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autònom</a:t>
            </a:r>
            <a:r>
              <a:rPr lang="es-ES_tradnl" sz="2000" b="1" dirty="0" smtClean="0">
                <a:latin typeface="Comic Sans MS" pitchFamily="66" charset="0"/>
              </a:rPr>
              <a:t> de la </a:t>
            </a:r>
            <a:r>
              <a:rPr lang="es-ES_tradnl" sz="2000" b="1" dirty="0" err="1" smtClean="0">
                <a:latin typeface="Comic Sans MS" pitchFamily="66" charset="0"/>
              </a:rPr>
              <a:t>informació</a:t>
            </a:r>
            <a:r>
              <a:rPr lang="es-ES_tradnl" sz="2000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endParaRPr lang="es-ES_tradnl" sz="2000" dirty="0" smtClean="0">
              <a:latin typeface="Comic Sans MS" pitchFamily="66" charset="0"/>
            </a:endParaRPr>
          </a:p>
          <a:p>
            <a:pPr>
              <a:buNone/>
            </a:pPr>
            <a:endParaRPr lang="es-ES_tradnl" sz="2000" dirty="0" smtClean="0">
              <a:latin typeface="Comic Sans MS" pitchFamily="66" charset="0"/>
            </a:endParaRPr>
          </a:p>
          <a:p>
            <a:r>
              <a:rPr lang="es-ES_tradnl" sz="2000" dirty="0" smtClean="0">
                <a:latin typeface="Comic Sans MS" pitchFamily="66" charset="0"/>
              </a:rPr>
              <a:t>El </a:t>
            </a:r>
            <a:r>
              <a:rPr lang="es-ES_tradnl" sz="2000" dirty="0" err="1" smtClean="0">
                <a:latin typeface="Comic Sans MS" pitchFamily="66" charset="0"/>
              </a:rPr>
              <a:t>treball</a:t>
            </a:r>
            <a:r>
              <a:rPr lang="es-ES_tradnl" sz="2000" dirty="0" smtClean="0">
                <a:latin typeface="Comic Sans MS" pitchFamily="66" charset="0"/>
              </a:rPr>
              <a:t> de recerca </a:t>
            </a:r>
            <a:r>
              <a:rPr lang="es-ES_tradnl" sz="2000" dirty="0" err="1" smtClean="0">
                <a:latin typeface="Comic Sans MS" pitchFamily="66" charset="0"/>
              </a:rPr>
              <a:t>ofereix</a:t>
            </a:r>
            <a:r>
              <a:rPr lang="es-ES_tradnl" sz="2000" dirty="0" smtClean="0">
                <a:latin typeface="Comic Sans MS" pitchFamily="66" charset="0"/>
              </a:rPr>
              <a:t> a </a:t>
            </a:r>
            <a:r>
              <a:rPr lang="es-ES_tradnl" sz="2000" dirty="0" err="1" smtClean="0">
                <a:latin typeface="Comic Sans MS" pitchFamily="66" charset="0"/>
              </a:rPr>
              <a:t>l’alumne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l’oportunitat</a:t>
            </a:r>
            <a:r>
              <a:rPr lang="es-ES_tradnl" sz="2000" dirty="0" smtClean="0">
                <a:latin typeface="Comic Sans MS" pitchFamily="66" charset="0"/>
              </a:rPr>
              <a:t> de </a:t>
            </a:r>
            <a:r>
              <a:rPr lang="es-ES_tradnl" sz="2000" dirty="0" err="1" smtClean="0">
                <a:latin typeface="Comic Sans MS" pitchFamily="66" charset="0"/>
              </a:rPr>
              <a:t>realitzar</a:t>
            </a:r>
            <a:r>
              <a:rPr lang="es-ES_tradnl" sz="2000" dirty="0" smtClean="0">
                <a:latin typeface="Comic Sans MS" pitchFamily="66" charset="0"/>
              </a:rPr>
              <a:t> una recerca individual sobre un </a:t>
            </a:r>
            <a:r>
              <a:rPr lang="es-ES_tradnl" sz="2000" b="1" dirty="0" smtClean="0">
                <a:latin typeface="Comic Sans MS" pitchFamily="66" charset="0"/>
              </a:rPr>
              <a:t>tema que </a:t>
            </a:r>
            <a:r>
              <a:rPr lang="es-ES_tradnl" sz="2000" b="1" dirty="0" err="1" smtClean="0">
                <a:latin typeface="Comic Sans MS" pitchFamily="66" charset="0"/>
              </a:rPr>
              <a:t>ell</a:t>
            </a:r>
            <a:r>
              <a:rPr lang="es-ES_tradnl" sz="2000" b="1" dirty="0" smtClean="0">
                <a:latin typeface="Comic Sans MS" pitchFamily="66" charset="0"/>
              </a:rPr>
              <a:t> ha </a:t>
            </a:r>
            <a:r>
              <a:rPr lang="es-ES_tradnl" sz="2000" b="1" dirty="0" err="1" smtClean="0">
                <a:latin typeface="Comic Sans MS" pitchFamily="66" charset="0"/>
              </a:rPr>
              <a:t>triat</a:t>
            </a:r>
            <a:r>
              <a:rPr lang="es-ES_tradnl" sz="2000" b="1" dirty="0" smtClean="0">
                <a:latin typeface="Comic Sans MS" pitchFamily="66" charset="0"/>
              </a:rPr>
              <a:t>. 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2117725" y="3546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a-ES"/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276600" y="5381625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a-ES" sz="2000">
              <a:latin typeface="Comic Sans MS" pitchFamily="66" charset="0"/>
            </a:endParaRPr>
          </a:p>
        </p:txBody>
      </p:sp>
      <p:sp>
        <p:nvSpPr>
          <p:cNvPr id="31776" name="Text Box 32"/>
          <p:cNvSpPr txBox="1">
            <a:spLocks noChangeArrowheads="1"/>
          </p:cNvSpPr>
          <p:nvPr/>
        </p:nvSpPr>
        <p:spPr bwMode="auto">
          <a:xfrm>
            <a:off x="990600" y="504825"/>
            <a:ext cx="7273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A</a:t>
            </a:r>
            <a:r>
              <a:rPr lang="es-ES" sz="2800" b="1" dirty="0">
                <a:solidFill>
                  <a:srgbClr val="800000"/>
                </a:solidFill>
                <a:latin typeface="Comic Sans MS" pitchFamily="66" charset="0"/>
              </a:rPr>
              <a:t> - </a:t>
            </a:r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Q</a:t>
            </a:r>
            <a:r>
              <a:rPr lang="es-ES" sz="2800" b="1" dirty="0">
                <a:solidFill>
                  <a:srgbClr val="800000"/>
                </a:solidFill>
                <a:latin typeface="Comic Sans MS" pitchFamily="66" charset="0"/>
              </a:rPr>
              <a:t>UÈ ÉS EL TREBALL DE RECERCA</a:t>
            </a:r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?</a:t>
            </a:r>
            <a:endParaRPr lang="ca-ES" sz="2800" dirty="0"/>
          </a:p>
        </p:txBody>
      </p:sp>
      <p:sp>
        <p:nvSpPr>
          <p:cNvPr id="31777" name="Line 33"/>
          <p:cNvSpPr>
            <a:spLocks noChangeShapeType="1"/>
          </p:cNvSpPr>
          <p:nvPr/>
        </p:nvSpPr>
        <p:spPr bwMode="auto">
          <a:xfrm>
            <a:off x="2286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31778" name="Line 34"/>
          <p:cNvSpPr>
            <a:spLocks noChangeShapeType="1"/>
          </p:cNvSpPr>
          <p:nvPr/>
        </p:nvSpPr>
        <p:spPr bwMode="auto">
          <a:xfrm>
            <a:off x="83058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B68-A41A-487B-9105-18186E466F18}" type="slidenum">
              <a:rPr lang="es-ES_tradnl" smtClean="0"/>
              <a:pPr/>
              <a:t>6</a:t>
            </a:fld>
            <a:endParaRPr lang="es-ES_tradnl"/>
          </a:p>
        </p:txBody>
      </p:sp>
      <p:sp>
        <p:nvSpPr>
          <p:cNvPr id="3" name="Text Box 32"/>
          <p:cNvSpPr txBox="1">
            <a:spLocks noChangeArrowheads="1"/>
          </p:cNvSpPr>
          <p:nvPr/>
        </p:nvSpPr>
        <p:spPr bwMode="auto">
          <a:xfrm>
            <a:off x="990600" y="504825"/>
            <a:ext cx="7273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A</a:t>
            </a:r>
            <a:r>
              <a:rPr lang="es-ES" sz="2800" b="1" dirty="0">
                <a:solidFill>
                  <a:srgbClr val="800000"/>
                </a:solidFill>
                <a:latin typeface="Comic Sans MS" pitchFamily="66" charset="0"/>
              </a:rPr>
              <a:t> - </a:t>
            </a:r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Q</a:t>
            </a:r>
            <a:r>
              <a:rPr lang="es-ES" sz="2800" b="1" dirty="0">
                <a:solidFill>
                  <a:srgbClr val="800000"/>
                </a:solidFill>
                <a:latin typeface="Comic Sans MS" pitchFamily="66" charset="0"/>
              </a:rPr>
              <a:t>UÈ ÉS EL TREBALL DE RECERCA</a:t>
            </a:r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?</a:t>
            </a:r>
            <a:endParaRPr lang="ca-ES" sz="2800" dirty="0"/>
          </a:p>
        </p:txBody>
      </p:sp>
      <p:sp>
        <p:nvSpPr>
          <p:cNvPr id="4" name="Line 33"/>
          <p:cNvSpPr>
            <a:spLocks noChangeShapeType="1"/>
          </p:cNvSpPr>
          <p:nvPr/>
        </p:nvSpPr>
        <p:spPr bwMode="auto">
          <a:xfrm>
            <a:off x="2286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5" name="Line 34"/>
          <p:cNvSpPr>
            <a:spLocks noChangeShapeType="1"/>
          </p:cNvSpPr>
          <p:nvPr/>
        </p:nvSpPr>
        <p:spPr bwMode="auto">
          <a:xfrm>
            <a:off x="83058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57200" y="1447800"/>
            <a:ext cx="8229600" cy="51172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_tradnl" sz="2162" b="1" u="sng" dirty="0" smtClean="0">
                <a:solidFill>
                  <a:srgbClr val="00664D"/>
                </a:solidFill>
                <a:latin typeface="Comic Sans MS" pitchFamily="66" charset="0"/>
              </a:rPr>
              <a:t>OBJECTIUS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s-ES_tradnl" sz="2162" dirty="0" smtClean="0">
              <a:latin typeface="Comic Sans MS" pitchFamily="66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_tradnl" sz="2162" dirty="0" err="1" smtClean="0">
                <a:latin typeface="Comic Sans MS" pitchFamily="66" charset="0"/>
              </a:rPr>
              <a:t>Amb</a:t>
            </a:r>
            <a:r>
              <a:rPr lang="es-ES_tradnl" sz="2162" dirty="0" smtClean="0">
                <a:latin typeface="Comic Sans MS" pitchFamily="66" charset="0"/>
              </a:rPr>
              <a:t> el </a:t>
            </a:r>
            <a:r>
              <a:rPr lang="es-ES_tradnl" sz="2162" dirty="0" err="1" smtClean="0">
                <a:latin typeface="Comic Sans MS" pitchFamily="66" charset="0"/>
              </a:rPr>
              <a:t>TdR</a:t>
            </a:r>
            <a:r>
              <a:rPr lang="es-ES_tradnl" sz="2162" dirty="0" smtClean="0">
                <a:latin typeface="Comic Sans MS" pitchFamily="66" charset="0"/>
              </a:rPr>
              <a:t> es </a:t>
            </a:r>
            <a:r>
              <a:rPr lang="es-ES_tradnl" sz="2162" dirty="0" err="1" smtClean="0">
                <a:latin typeface="Comic Sans MS" pitchFamily="66" charset="0"/>
              </a:rPr>
              <a:t>pretén</a:t>
            </a:r>
            <a:r>
              <a:rPr lang="es-ES_tradnl" sz="2162" dirty="0" smtClean="0">
                <a:latin typeface="Comic Sans MS" pitchFamily="66" charset="0"/>
              </a:rPr>
              <a:t> que </a:t>
            </a:r>
            <a:r>
              <a:rPr lang="es-ES_tradnl" sz="2162" dirty="0" err="1" smtClean="0">
                <a:latin typeface="Comic Sans MS" pitchFamily="66" charset="0"/>
              </a:rPr>
              <a:t>els</a:t>
            </a:r>
            <a:r>
              <a:rPr lang="es-ES_tradnl" sz="2162" dirty="0" smtClean="0">
                <a:latin typeface="Comic Sans MS" pitchFamily="66" charset="0"/>
              </a:rPr>
              <a:t> </a:t>
            </a:r>
            <a:r>
              <a:rPr lang="es-ES_tradnl" sz="2162" dirty="0" err="1" smtClean="0">
                <a:latin typeface="Comic Sans MS" pitchFamily="66" charset="0"/>
              </a:rPr>
              <a:t>alumnes</a:t>
            </a:r>
            <a:r>
              <a:rPr lang="es-ES_tradnl" sz="2162" dirty="0" smtClean="0">
                <a:latin typeface="Comic Sans MS" pitchFamily="66" charset="0"/>
              </a:rPr>
              <a:t>: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s-ES_tradnl" sz="2162" dirty="0" smtClean="0">
              <a:latin typeface="Comic Sans MS" pitchFamily="66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ES_tradnl" sz="2162" dirty="0" smtClean="0">
                <a:latin typeface="Comic Sans MS" pitchFamily="66" charset="0"/>
              </a:rPr>
              <a:t>1. </a:t>
            </a:r>
            <a:r>
              <a:rPr lang="es-ES_tradnl" sz="2162" b="1" dirty="0" err="1" smtClean="0">
                <a:latin typeface="Comic Sans MS" pitchFamily="66" charset="0"/>
              </a:rPr>
              <a:t>Planifiquin</a:t>
            </a:r>
            <a:r>
              <a:rPr lang="es-ES_tradnl" sz="2162" b="1" dirty="0" smtClean="0">
                <a:latin typeface="Comic Sans MS" pitchFamily="66" charset="0"/>
              </a:rPr>
              <a:t> </a:t>
            </a:r>
            <a:r>
              <a:rPr lang="es-ES_tradnl" sz="2162" b="1" dirty="0" err="1" smtClean="0">
                <a:latin typeface="Comic Sans MS" pitchFamily="66" charset="0"/>
              </a:rPr>
              <a:t>i</a:t>
            </a:r>
            <a:r>
              <a:rPr lang="es-ES_tradnl" sz="2162" b="1" dirty="0" smtClean="0">
                <a:latin typeface="Comic Sans MS" pitchFamily="66" charset="0"/>
              </a:rPr>
              <a:t> </a:t>
            </a:r>
            <a:r>
              <a:rPr lang="es-ES_tradnl" sz="2162" b="1" dirty="0" err="1" smtClean="0">
                <a:latin typeface="Comic Sans MS" pitchFamily="66" charset="0"/>
              </a:rPr>
              <a:t>desenvolupin</a:t>
            </a:r>
            <a:r>
              <a:rPr lang="es-ES_tradnl" sz="2162" b="1" dirty="0" smtClean="0">
                <a:latin typeface="Comic Sans MS" pitchFamily="66" charset="0"/>
              </a:rPr>
              <a:t> </a:t>
            </a:r>
            <a:r>
              <a:rPr lang="es-ES_tradnl" sz="2162" dirty="0" smtClean="0">
                <a:latin typeface="Comic Sans MS" pitchFamily="66" charset="0"/>
              </a:rPr>
              <a:t>un </a:t>
            </a:r>
            <a:r>
              <a:rPr lang="es-ES_tradnl" sz="2162" dirty="0" err="1" smtClean="0">
                <a:latin typeface="Comic Sans MS" pitchFamily="66" charset="0"/>
              </a:rPr>
              <a:t>projecte</a:t>
            </a:r>
            <a:r>
              <a:rPr lang="es-ES_tradnl" sz="2162" dirty="0" smtClean="0">
                <a:latin typeface="Comic Sans MS" pitchFamily="66" charset="0"/>
              </a:rPr>
              <a:t> </a:t>
            </a:r>
            <a:r>
              <a:rPr lang="es-ES_tradnl" sz="2162" dirty="0" err="1" smtClean="0">
                <a:latin typeface="Comic Sans MS" pitchFamily="66" charset="0"/>
              </a:rPr>
              <a:t>d’investigació</a:t>
            </a:r>
            <a:r>
              <a:rPr lang="es-ES_tradnl" sz="2162" dirty="0" smtClean="0">
                <a:latin typeface="Comic Sans MS" pitchFamily="66" charset="0"/>
              </a:rPr>
              <a:t> </a:t>
            </a:r>
            <a:r>
              <a:rPr lang="es-ES_tradnl" sz="2162" dirty="0" err="1" smtClean="0">
                <a:latin typeface="Comic Sans MS" pitchFamily="66" charset="0"/>
              </a:rPr>
              <a:t>precís</a:t>
            </a:r>
            <a:r>
              <a:rPr lang="es-ES_tradnl" sz="2162" dirty="0" smtClean="0">
                <a:latin typeface="Comic Sans MS" pitchFamily="66" charset="0"/>
              </a:rPr>
              <a:t> que </a:t>
            </a:r>
            <a:r>
              <a:rPr lang="es-ES_tradnl" sz="2162" dirty="0" err="1" smtClean="0">
                <a:latin typeface="Comic Sans MS" pitchFamily="66" charset="0"/>
              </a:rPr>
              <a:t>impliqui</a:t>
            </a:r>
            <a:r>
              <a:rPr lang="es-ES_tradnl" sz="2162" dirty="0" smtClean="0">
                <a:latin typeface="Comic Sans MS" pitchFamily="66" charset="0"/>
              </a:rPr>
              <a:t> </a:t>
            </a:r>
            <a:r>
              <a:rPr lang="es-ES_tradnl" sz="2162" b="1" dirty="0" smtClean="0">
                <a:latin typeface="Comic Sans MS" pitchFamily="66" charset="0"/>
              </a:rPr>
              <a:t>iniciativa </a:t>
            </a:r>
            <a:r>
              <a:rPr lang="es-ES_tradnl" sz="2162" b="1" dirty="0" err="1" smtClean="0">
                <a:latin typeface="Comic Sans MS" pitchFamily="66" charset="0"/>
              </a:rPr>
              <a:t>intel·lectual</a:t>
            </a:r>
            <a:r>
              <a:rPr lang="es-ES_tradnl" sz="2162" b="1" dirty="0" smtClean="0">
                <a:latin typeface="Comic Sans MS" pitchFamily="66" charset="0"/>
              </a:rPr>
              <a:t> </a:t>
            </a:r>
            <a:r>
              <a:rPr lang="es-ES_tradnl" sz="2162" b="1" dirty="0" err="1" smtClean="0">
                <a:latin typeface="Comic Sans MS" pitchFamily="66" charset="0"/>
              </a:rPr>
              <a:t>i</a:t>
            </a:r>
            <a:r>
              <a:rPr lang="es-ES_tradnl" sz="2162" b="1" dirty="0" smtClean="0">
                <a:latin typeface="Comic Sans MS" pitchFamily="66" charset="0"/>
              </a:rPr>
              <a:t> </a:t>
            </a:r>
            <a:r>
              <a:rPr lang="es-ES_tradnl" sz="2162" b="1" dirty="0" err="1" smtClean="0">
                <a:latin typeface="Comic Sans MS" pitchFamily="66" charset="0"/>
              </a:rPr>
              <a:t>reflexió</a:t>
            </a:r>
            <a:r>
              <a:rPr lang="es-ES_tradnl" sz="2162" dirty="0" smtClean="0">
                <a:latin typeface="Comic Sans MS" pitchFamily="66" charset="0"/>
              </a:rPr>
              <a:t>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s-ES_tradnl" sz="2162" dirty="0" smtClean="0">
              <a:latin typeface="Comic Sans MS" pitchFamily="66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ES_tradnl" sz="2162" dirty="0" smtClean="0">
                <a:latin typeface="Comic Sans MS" pitchFamily="66" charset="0"/>
              </a:rPr>
              <a:t>2.</a:t>
            </a:r>
            <a:r>
              <a:rPr lang="es-ES_tradnl" sz="2162" b="1" dirty="0" err="1" smtClean="0">
                <a:latin typeface="Comic Sans MS" pitchFamily="66" charset="0"/>
              </a:rPr>
              <a:t>Recopilin</a:t>
            </a:r>
            <a:r>
              <a:rPr lang="es-ES_tradnl" sz="2162" b="1" dirty="0" smtClean="0">
                <a:latin typeface="Comic Sans MS" pitchFamily="66" charset="0"/>
              </a:rPr>
              <a:t> </a:t>
            </a:r>
            <a:r>
              <a:rPr lang="es-ES_tradnl" sz="2162" b="1" dirty="0" err="1" smtClean="0">
                <a:latin typeface="Comic Sans MS" pitchFamily="66" charset="0"/>
              </a:rPr>
              <a:t>i</a:t>
            </a:r>
            <a:r>
              <a:rPr lang="es-ES_tradnl" sz="2162" b="1" dirty="0" smtClean="0">
                <a:latin typeface="Comic Sans MS" pitchFamily="66" charset="0"/>
              </a:rPr>
              <a:t> </a:t>
            </a:r>
            <a:r>
              <a:rPr lang="es-ES_tradnl" sz="2162" b="1" dirty="0" err="1" smtClean="0">
                <a:latin typeface="Comic Sans MS" pitchFamily="66" charset="0"/>
              </a:rPr>
              <a:t>interpretin</a:t>
            </a:r>
            <a:r>
              <a:rPr lang="es-ES_tradnl" sz="2162" b="1" dirty="0" smtClean="0">
                <a:latin typeface="Comic Sans MS" pitchFamily="66" charset="0"/>
              </a:rPr>
              <a:t> </a:t>
            </a:r>
            <a:r>
              <a:rPr lang="es-ES_tradnl" sz="2162" dirty="0" smtClean="0">
                <a:latin typeface="Comic Sans MS" pitchFamily="66" charset="0"/>
              </a:rPr>
              <a:t>material de </a:t>
            </a:r>
            <a:r>
              <a:rPr lang="es-ES_tradnl" sz="2162" dirty="0" err="1" smtClean="0">
                <a:latin typeface="Comic Sans MS" pitchFamily="66" charset="0"/>
              </a:rPr>
              <a:t>fonts</a:t>
            </a:r>
            <a:r>
              <a:rPr lang="es-ES_tradnl" sz="2162" dirty="0" smtClean="0">
                <a:latin typeface="Comic Sans MS" pitchFamily="66" charset="0"/>
              </a:rPr>
              <a:t> </a:t>
            </a:r>
            <a:r>
              <a:rPr lang="es-ES_tradnl" sz="2162" dirty="0" err="1" smtClean="0">
                <a:latin typeface="Comic Sans MS" pitchFamily="66" charset="0"/>
              </a:rPr>
              <a:t>d’informació</a:t>
            </a:r>
            <a:r>
              <a:rPr lang="es-ES_tradnl" sz="2162" dirty="0" smtClean="0">
                <a:latin typeface="Comic Sans MS" pitchFamily="66" charset="0"/>
              </a:rPr>
              <a:t> </a:t>
            </a:r>
            <a:r>
              <a:rPr lang="es-ES_tradnl" sz="2162" dirty="0" err="1" smtClean="0">
                <a:latin typeface="Comic Sans MS" pitchFamily="66" charset="0"/>
              </a:rPr>
              <a:t>adequades</a:t>
            </a:r>
            <a:r>
              <a:rPr lang="es-ES_tradnl" sz="2162" dirty="0" smtClean="0">
                <a:latin typeface="Comic Sans MS" pitchFamily="66" charset="0"/>
              </a:rPr>
              <a:t> al problema </a:t>
            </a:r>
            <a:r>
              <a:rPr lang="es-ES_tradnl" sz="2162" dirty="0" err="1" smtClean="0">
                <a:latin typeface="Comic Sans MS" pitchFamily="66" charset="0"/>
              </a:rPr>
              <a:t>d’investigació</a:t>
            </a:r>
            <a:r>
              <a:rPr lang="es-ES_tradnl" sz="2162" dirty="0" smtClean="0">
                <a:latin typeface="Comic Sans MS" pitchFamily="66" charset="0"/>
              </a:rPr>
              <a:t>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s-ES_tradnl" sz="2162" dirty="0" smtClean="0">
              <a:latin typeface="Comic Sans MS" pitchFamily="66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ES_tradnl" sz="2162" dirty="0" smtClean="0">
                <a:latin typeface="Comic Sans MS" pitchFamily="66" charset="0"/>
              </a:rPr>
              <a:t>3. </a:t>
            </a:r>
            <a:r>
              <a:rPr lang="es-ES_tradnl" sz="2162" b="1" dirty="0" err="1" smtClean="0">
                <a:latin typeface="Comic Sans MS" pitchFamily="66" charset="0"/>
              </a:rPr>
              <a:t>Estructurin</a:t>
            </a:r>
            <a:r>
              <a:rPr lang="es-ES_tradnl" sz="2162" b="1" dirty="0" smtClean="0">
                <a:latin typeface="Comic Sans MS" pitchFamily="66" charset="0"/>
              </a:rPr>
              <a:t> un </a:t>
            </a:r>
            <a:r>
              <a:rPr lang="es-ES_tradnl" sz="2162" b="1" dirty="0" err="1" smtClean="0">
                <a:latin typeface="Comic Sans MS" pitchFamily="66" charset="0"/>
              </a:rPr>
              <a:t>conjunt</a:t>
            </a:r>
            <a:r>
              <a:rPr lang="es-ES_tradnl" sz="2162" b="1" dirty="0" smtClean="0">
                <a:latin typeface="Comic Sans MS" pitchFamily="66" charset="0"/>
              </a:rPr>
              <a:t> </a:t>
            </a:r>
            <a:r>
              <a:rPr lang="es-ES_tradnl" sz="2162" b="1" dirty="0" err="1" smtClean="0">
                <a:latin typeface="Comic Sans MS" pitchFamily="66" charset="0"/>
              </a:rPr>
              <a:t>lògic</a:t>
            </a:r>
            <a:r>
              <a:rPr lang="es-ES_tradnl" sz="2162" b="1" dirty="0" smtClean="0">
                <a:latin typeface="Comic Sans MS" pitchFamily="66" charset="0"/>
              </a:rPr>
              <a:t> de temes </a:t>
            </a:r>
            <a:r>
              <a:rPr lang="es-ES_tradnl" sz="2162" b="1" dirty="0" err="1" smtClean="0">
                <a:latin typeface="Comic Sans MS" pitchFamily="66" charset="0"/>
              </a:rPr>
              <a:t>i</a:t>
            </a:r>
            <a:r>
              <a:rPr lang="es-ES_tradnl" sz="2162" b="1" dirty="0" smtClean="0">
                <a:latin typeface="Comic Sans MS" pitchFamily="66" charset="0"/>
              </a:rPr>
              <a:t> </a:t>
            </a:r>
            <a:r>
              <a:rPr lang="es-ES_tradnl" sz="2162" b="1" dirty="0" err="1" smtClean="0">
                <a:latin typeface="Comic Sans MS" pitchFamily="66" charset="0"/>
              </a:rPr>
              <a:t>subtemes</a:t>
            </a:r>
            <a:r>
              <a:rPr lang="es-ES_tradnl" sz="2162" b="1" dirty="0" smtClean="0">
                <a:latin typeface="Comic Sans MS" pitchFamily="66" charset="0"/>
              </a:rPr>
              <a:t> </a:t>
            </a:r>
            <a:r>
              <a:rPr lang="es-ES_tradnl" sz="2162" dirty="0" smtClean="0">
                <a:latin typeface="Comic Sans MS" pitchFamily="66" charset="0"/>
              </a:rPr>
              <a:t>al </a:t>
            </a:r>
            <a:r>
              <a:rPr lang="es-ES_tradnl" sz="2162" dirty="0" err="1" smtClean="0">
                <a:latin typeface="Comic Sans MS" pitchFamily="66" charset="0"/>
              </a:rPr>
              <a:t>voltant</a:t>
            </a:r>
            <a:r>
              <a:rPr lang="es-ES_tradnl" sz="2162" dirty="0" smtClean="0">
                <a:latin typeface="Comic Sans MS" pitchFamily="66" charset="0"/>
              </a:rPr>
              <a:t> de la </a:t>
            </a:r>
            <a:r>
              <a:rPr lang="es-ES_tradnl" sz="2162" dirty="0" err="1" smtClean="0">
                <a:latin typeface="Comic Sans MS" pitchFamily="66" charset="0"/>
              </a:rPr>
              <a:t>tesi</a:t>
            </a:r>
            <a:r>
              <a:rPr lang="es-ES_tradnl" sz="2162" dirty="0" smtClean="0">
                <a:latin typeface="Comic Sans MS" pitchFamily="66" charset="0"/>
              </a:rPr>
              <a:t> central.</a:t>
            </a:r>
            <a:r>
              <a:rPr kumimoji="0" lang="es-ES_tradn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s-ES_tradn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s-ES_tradnl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_tradnl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44B68-A41A-487B-9105-18186E466F18}" type="slidenum">
              <a:rPr lang="es-ES_tradnl" smtClean="0"/>
              <a:pPr/>
              <a:t>7</a:t>
            </a:fld>
            <a:endParaRPr lang="es-ES_tradnl"/>
          </a:p>
        </p:txBody>
      </p:sp>
      <p:sp>
        <p:nvSpPr>
          <p:cNvPr id="3" name="Text Box 32"/>
          <p:cNvSpPr txBox="1">
            <a:spLocks noChangeArrowheads="1"/>
          </p:cNvSpPr>
          <p:nvPr/>
        </p:nvSpPr>
        <p:spPr bwMode="auto">
          <a:xfrm>
            <a:off x="990600" y="504825"/>
            <a:ext cx="7273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A</a:t>
            </a:r>
            <a:r>
              <a:rPr lang="es-ES" sz="2800" b="1" dirty="0">
                <a:solidFill>
                  <a:srgbClr val="800000"/>
                </a:solidFill>
                <a:latin typeface="Comic Sans MS" pitchFamily="66" charset="0"/>
              </a:rPr>
              <a:t> - </a:t>
            </a:r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Q</a:t>
            </a:r>
            <a:r>
              <a:rPr lang="es-ES" sz="2800" b="1" dirty="0">
                <a:solidFill>
                  <a:srgbClr val="800000"/>
                </a:solidFill>
                <a:latin typeface="Comic Sans MS" pitchFamily="66" charset="0"/>
              </a:rPr>
              <a:t>UÈ ÉS EL TREBALL DE RECERCA</a:t>
            </a:r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?</a:t>
            </a:r>
            <a:endParaRPr lang="ca-ES" sz="2800" dirty="0"/>
          </a:p>
        </p:txBody>
      </p:sp>
      <p:sp>
        <p:nvSpPr>
          <p:cNvPr id="4" name="Line 33"/>
          <p:cNvSpPr>
            <a:spLocks noChangeShapeType="1"/>
          </p:cNvSpPr>
          <p:nvPr/>
        </p:nvSpPr>
        <p:spPr bwMode="auto">
          <a:xfrm>
            <a:off x="2286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5" name="Line 34"/>
          <p:cNvSpPr>
            <a:spLocks noChangeShapeType="1"/>
          </p:cNvSpPr>
          <p:nvPr/>
        </p:nvSpPr>
        <p:spPr bwMode="auto">
          <a:xfrm>
            <a:off x="83058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685800" y="1676400"/>
            <a:ext cx="82296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s-ES_tradnl" sz="2000" dirty="0" smtClean="0">
                <a:latin typeface="Comic Sans MS" pitchFamily="66" charset="0"/>
              </a:rPr>
              <a:t>4. </a:t>
            </a:r>
            <a:r>
              <a:rPr lang="es-ES_tradnl" sz="2000" b="1" dirty="0" err="1" smtClean="0">
                <a:latin typeface="Comic Sans MS" pitchFamily="66" charset="0"/>
              </a:rPr>
              <a:t>Presentin</a:t>
            </a:r>
            <a:r>
              <a:rPr lang="es-ES_tradnl" sz="2000" b="1" dirty="0" smtClean="0">
                <a:latin typeface="Comic Sans MS" pitchFamily="66" charset="0"/>
              </a:rPr>
              <a:t> un </a:t>
            </a:r>
            <a:r>
              <a:rPr lang="es-ES_tradnl" sz="2000" b="1" dirty="0" err="1" smtClean="0">
                <a:latin typeface="Comic Sans MS" pitchFamily="66" charset="0"/>
              </a:rPr>
              <a:t>text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escrit</a:t>
            </a:r>
            <a:r>
              <a:rPr lang="es-ES_tradnl" sz="2000" b="1" dirty="0" smtClean="0">
                <a:latin typeface="Comic Sans MS" pitchFamily="66" charset="0"/>
              </a:rPr>
              <a:t> en un </a:t>
            </a:r>
            <a:r>
              <a:rPr lang="es-ES_tradnl" sz="2000" b="1" dirty="0" err="1" smtClean="0">
                <a:latin typeface="Comic Sans MS" pitchFamily="66" charset="0"/>
              </a:rPr>
              <a:t>format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adequat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dirty="0" smtClean="0">
                <a:latin typeface="Comic Sans MS" pitchFamily="66" charset="0"/>
              </a:rPr>
              <a:t>a la </a:t>
            </a:r>
            <a:r>
              <a:rPr lang="es-ES_tradnl" sz="2000" dirty="0" err="1" smtClean="0">
                <a:latin typeface="Comic Sans MS" pitchFamily="66" charset="0"/>
              </a:rPr>
              <a:t>matèria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i</a:t>
            </a:r>
            <a:r>
              <a:rPr lang="es-ES_tradnl" sz="2000" dirty="0" smtClean="0">
                <a:latin typeface="Comic Sans MS" pitchFamily="66" charset="0"/>
              </a:rPr>
              <a:t> en </a:t>
            </a:r>
            <a:r>
              <a:rPr lang="es-ES_tradnl" sz="2000" dirty="0" err="1" smtClean="0">
                <a:latin typeface="Comic Sans MS" pitchFamily="66" charset="0"/>
              </a:rPr>
              <a:t>combinació</a:t>
            </a:r>
            <a:r>
              <a:rPr lang="es-ES_tradnl" sz="2000" dirty="0" smtClean="0">
                <a:latin typeface="Comic Sans MS" pitchFamily="66" charset="0"/>
              </a:rPr>
              <a:t>, si </a:t>
            </a:r>
            <a:r>
              <a:rPr lang="es-ES_tradnl" sz="2000" dirty="0" err="1" smtClean="0">
                <a:latin typeface="Comic Sans MS" pitchFamily="66" charset="0"/>
              </a:rPr>
              <a:t>escau</a:t>
            </a:r>
            <a:r>
              <a:rPr lang="es-ES_tradnl" sz="2000" dirty="0" smtClean="0">
                <a:latin typeface="Comic Sans MS" pitchFamily="66" charset="0"/>
              </a:rPr>
              <a:t>, </a:t>
            </a:r>
            <a:r>
              <a:rPr lang="es-ES_tradnl" sz="2000" dirty="0" err="1" smtClean="0">
                <a:latin typeface="Comic Sans MS" pitchFamily="66" charset="0"/>
              </a:rPr>
              <a:t>amb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altres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llenguatges</a:t>
            </a:r>
            <a:r>
              <a:rPr lang="es-ES_tradnl" sz="2000" dirty="0" smtClean="0">
                <a:latin typeface="Comic Sans MS" pitchFamily="66" charset="0"/>
              </a:rPr>
              <a:t>: </a:t>
            </a:r>
            <a:r>
              <a:rPr lang="es-ES_tradnl" sz="2000" dirty="0" err="1" smtClean="0">
                <a:latin typeface="Comic Sans MS" pitchFamily="66" charset="0"/>
              </a:rPr>
              <a:t>formulació</a:t>
            </a:r>
            <a:r>
              <a:rPr lang="es-ES_tradnl" sz="2000" dirty="0" smtClean="0">
                <a:latin typeface="Comic Sans MS" pitchFamily="66" charset="0"/>
              </a:rPr>
              <a:t>, </a:t>
            </a:r>
            <a:r>
              <a:rPr lang="es-ES_tradnl" sz="2000" dirty="0" err="1" smtClean="0">
                <a:latin typeface="Comic Sans MS" pitchFamily="66" charset="0"/>
              </a:rPr>
              <a:t>imatge</a:t>
            </a:r>
            <a:r>
              <a:rPr lang="es-ES_tradnl" sz="2000" dirty="0" smtClean="0">
                <a:latin typeface="Comic Sans MS" pitchFamily="66" charset="0"/>
              </a:rPr>
              <a:t>, </a:t>
            </a:r>
            <a:r>
              <a:rPr lang="es-ES_tradnl" sz="2000" dirty="0" err="1" smtClean="0">
                <a:latin typeface="Comic Sans MS" pitchFamily="66" charset="0"/>
              </a:rPr>
              <a:t>infografia</a:t>
            </a:r>
            <a:r>
              <a:rPr lang="es-ES_tradnl" sz="2000" dirty="0" smtClean="0">
                <a:latin typeface="Comic Sans MS" pitchFamily="66" charset="0"/>
              </a:rPr>
              <a:t>, </a:t>
            </a:r>
            <a:r>
              <a:rPr lang="es-ES_tradnl" sz="2000" dirty="0" err="1" smtClean="0">
                <a:latin typeface="Comic Sans MS" pitchFamily="66" charset="0"/>
              </a:rPr>
              <a:t>llenguatge</a:t>
            </a:r>
            <a:r>
              <a:rPr lang="es-ES_tradnl" sz="2000" dirty="0" smtClean="0">
                <a:latin typeface="Comic Sans MS" pitchFamily="66" charset="0"/>
              </a:rPr>
              <a:t> audiovisual, </a:t>
            </a:r>
            <a:r>
              <a:rPr lang="es-ES_tradnl" sz="2000" dirty="0" err="1" smtClean="0">
                <a:latin typeface="Comic Sans MS" pitchFamily="66" charset="0"/>
              </a:rPr>
              <a:t>artístic</a:t>
            </a:r>
            <a:r>
              <a:rPr lang="es-ES_tradnl" sz="2000" b="1" dirty="0" smtClean="0">
                <a:latin typeface="Comic Sans MS" pitchFamily="66" charset="0"/>
              </a:rPr>
              <a:t>.</a:t>
            </a:r>
            <a:r>
              <a:rPr lang="es-ES_tradnl" sz="2000" dirty="0" smtClean="0">
                <a:latin typeface="Comic Sans MS" pitchFamily="66" charset="0"/>
              </a:rPr>
              <a:t>.. </a:t>
            </a: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endParaRPr lang="es-ES_tradnl" sz="2000" dirty="0" smtClean="0">
              <a:latin typeface="Comic Sans MS" pitchFamily="66" charset="0"/>
            </a:endParaRP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s-ES_tradnl" sz="2000" dirty="0" smtClean="0">
                <a:latin typeface="Comic Sans MS" pitchFamily="66" charset="0"/>
              </a:rPr>
              <a:t>5. </a:t>
            </a:r>
            <a:r>
              <a:rPr lang="es-ES_tradnl" sz="2000" b="1" dirty="0" err="1" smtClean="0">
                <a:latin typeface="Comic Sans MS" pitchFamily="66" charset="0"/>
              </a:rPr>
              <a:t>Utilitzin</a:t>
            </a:r>
            <a:r>
              <a:rPr lang="es-ES_tradnl" sz="2000" b="1" dirty="0" smtClean="0">
                <a:latin typeface="Comic Sans MS" pitchFamily="66" charset="0"/>
              </a:rPr>
              <a:t> la </a:t>
            </a:r>
            <a:r>
              <a:rPr lang="es-ES_tradnl" sz="2000" b="1" dirty="0" err="1" smtClean="0">
                <a:latin typeface="Comic Sans MS" pitchFamily="66" charset="0"/>
              </a:rPr>
              <a:t>terminologia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i</a:t>
            </a:r>
            <a:r>
              <a:rPr lang="es-ES_tradnl" sz="2000" b="1" dirty="0" smtClean="0">
                <a:latin typeface="Comic Sans MS" pitchFamily="66" charset="0"/>
              </a:rPr>
              <a:t> el </a:t>
            </a:r>
            <a:r>
              <a:rPr lang="es-ES_tradnl" sz="2000" b="1" dirty="0" err="1" smtClean="0">
                <a:latin typeface="Comic Sans MS" pitchFamily="66" charset="0"/>
              </a:rPr>
              <a:t>llenguatge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adequats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dirty="0" smtClean="0">
                <a:latin typeface="Comic Sans MS" pitchFamily="66" charset="0"/>
              </a:rPr>
              <a:t>a la </a:t>
            </a:r>
            <a:r>
              <a:rPr lang="es-ES_tradnl" sz="2000" dirty="0" err="1" smtClean="0">
                <a:latin typeface="Comic Sans MS" pitchFamily="66" charset="0"/>
              </a:rPr>
              <a:t>matèria</a:t>
            </a:r>
            <a:r>
              <a:rPr lang="es-ES_tradnl" sz="2000" dirty="0" smtClean="0">
                <a:latin typeface="Comic Sans MS" pitchFamily="66" charset="0"/>
              </a:rPr>
              <a:t>, </a:t>
            </a:r>
            <a:r>
              <a:rPr lang="es-ES_tradnl" sz="2000" dirty="0" err="1" smtClean="0">
                <a:latin typeface="Comic Sans MS" pitchFamily="66" charset="0"/>
              </a:rPr>
              <a:t>mostrantdomini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i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comprensió</a:t>
            </a:r>
            <a:r>
              <a:rPr lang="es-ES_tradnl" sz="2000" dirty="0" smtClean="0">
                <a:latin typeface="Comic Sans MS" pitchFamily="66" charset="0"/>
              </a:rPr>
              <a:t> del tema. </a:t>
            </a: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endParaRPr lang="es-ES_tradnl" sz="2000" dirty="0" smtClean="0">
              <a:latin typeface="Comic Sans MS" pitchFamily="66" charset="0"/>
            </a:endParaRP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s-ES_tradnl" sz="2000" dirty="0" smtClean="0">
                <a:latin typeface="Comic Sans MS" pitchFamily="66" charset="0"/>
              </a:rPr>
              <a:t>6. </a:t>
            </a:r>
            <a:r>
              <a:rPr lang="es-ES_tradnl" sz="2000" b="1" dirty="0" err="1" smtClean="0">
                <a:latin typeface="Comic Sans MS" pitchFamily="66" charset="0"/>
              </a:rPr>
              <a:t>Exposin</a:t>
            </a:r>
            <a:r>
              <a:rPr lang="es-ES_tradnl" sz="2000" b="1" dirty="0" smtClean="0">
                <a:latin typeface="Comic Sans MS" pitchFamily="66" charset="0"/>
              </a:rPr>
              <a:t> de manera oral, </a:t>
            </a:r>
            <a:r>
              <a:rPr lang="es-ES_tradnl" sz="2000" b="1" dirty="0" err="1" smtClean="0">
                <a:latin typeface="Comic Sans MS" pitchFamily="66" charset="0"/>
              </a:rPr>
              <a:t>amb</a:t>
            </a:r>
            <a:r>
              <a:rPr lang="es-ES_tradnl" sz="2000" b="1" dirty="0" smtClean="0">
                <a:latin typeface="Comic Sans MS" pitchFamily="66" charset="0"/>
              </a:rPr>
              <a:t> </a:t>
            </a:r>
            <a:r>
              <a:rPr lang="es-ES_tradnl" sz="2000" b="1" dirty="0" err="1" smtClean="0">
                <a:latin typeface="Comic Sans MS" pitchFamily="66" charset="0"/>
              </a:rPr>
              <a:t>suport</a:t>
            </a:r>
            <a:r>
              <a:rPr lang="es-ES_tradnl" sz="2000" b="1" dirty="0" smtClean="0">
                <a:latin typeface="Comic Sans MS" pitchFamily="66" charset="0"/>
              </a:rPr>
              <a:t> si </a:t>
            </a:r>
            <a:r>
              <a:rPr lang="es-ES_tradnl" sz="2000" b="1" dirty="0" err="1" smtClean="0">
                <a:latin typeface="Comic Sans MS" pitchFamily="66" charset="0"/>
              </a:rPr>
              <a:t>s’escau</a:t>
            </a:r>
            <a:r>
              <a:rPr lang="es-ES_tradnl" sz="2000" b="1" dirty="0" smtClean="0">
                <a:latin typeface="Comic Sans MS" pitchFamily="66" charset="0"/>
              </a:rPr>
              <a:t> audiovisual</a:t>
            </a:r>
            <a:r>
              <a:rPr lang="es-ES_tradnl" sz="2000" dirty="0" smtClean="0">
                <a:latin typeface="Comic Sans MS" pitchFamily="66" charset="0"/>
              </a:rPr>
              <a:t>, </a:t>
            </a:r>
            <a:r>
              <a:rPr lang="es-ES_tradnl" sz="2000" dirty="0" err="1" smtClean="0">
                <a:latin typeface="Comic Sans MS" pitchFamily="66" charset="0"/>
              </a:rPr>
              <a:t>els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eixos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bàsics</a:t>
            </a:r>
            <a:r>
              <a:rPr lang="es-ES_tradnl" sz="2000" dirty="0" smtClean="0">
                <a:latin typeface="Comic Sans MS" pitchFamily="66" charset="0"/>
              </a:rPr>
              <a:t> del </a:t>
            </a:r>
            <a:r>
              <a:rPr lang="es-ES_tradnl" sz="2000" dirty="0" err="1" smtClean="0">
                <a:latin typeface="Comic Sans MS" pitchFamily="66" charset="0"/>
              </a:rPr>
              <a:t>TdR</a:t>
            </a:r>
            <a:r>
              <a:rPr lang="es-ES_tradnl" sz="2000" dirty="0" smtClean="0">
                <a:latin typeface="Comic Sans MS" pitchFamily="66" charset="0"/>
              </a:rPr>
              <a:t>: </a:t>
            </a:r>
            <a:r>
              <a:rPr lang="es-ES_tradnl" sz="2000" dirty="0" err="1" smtClean="0">
                <a:latin typeface="Comic Sans MS" pitchFamily="66" charset="0"/>
              </a:rPr>
              <a:t>plantejament</a:t>
            </a:r>
            <a:r>
              <a:rPr lang="es-ES_tradnl" sz="2000" dirty="0" smtClean="0">
                <a:latin typeface="Comic Sans MS" pitchFamily="66" charset="0"/>
              </a:rPr>
              <a:t>, </a:t>
            </a:r>
            <a:r>
              <a:rPr lang="es-ES_tradnl" sz="2000" dirty="0" err="1" smtClean="0">
                <a:latin typeface="Comic Sans MS" pitchFamily="66" charset="0"/>
              </a:rPr>
              <a:t>objectius</a:t>
            </a:r>
            <a:r>
              <a:rPr lang="es-ES_tradnl" sz="2000" dirty="0" smtClean="0">
                <a:latin typeface="Comic Sans MS" pitchFamily="66" charset="0"/>
              </a:rPr>
              <a:t>, </a:t>
            </a:r>
            <a:r>
              <a:rPr lang="es-ES_tradnl" sz="2000" dirty="0" err="1" smtClean="0">
                <a:latin typeface="Comic Sans MS" pitchFamily="66" charset="0"/>
              </a:rPr>
              <a:t>continguts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bàsics</a:t>
            </a:r>
            <a:r>
              <a:rPr lang="es-ES_tradnl" sz="2000" dirty="0" smtClean="0">
                <a:latin typeface="Comic Sans MS" pitchFamily="66" charset="0"/>
              </a:rPr>
              <a:t>, </a:t>
            </a:r>
            <a:r>
              <a:rPr lang="es-ES_tradnl" sz="2000" dirty="0" err="1" smtClean="0">
                <a:latin typeface="Comic Sans MS" pitchFamily="66" charset="0"/>
              </a:rPr>
              <a:t>conclusions</a:t>
            </a:r>
            <a:r>
              <a:rPr lang="es-ES_tradnl" sz="2000" dirty="0" smtClean="0">
                <a:latin typeface="Comic Sans MS" pitchFamily="66" charset="0"/>
              </a:rPr>
              <a:t>...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_tradnl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D9280-A467-42F5-B82B-552AE5D25100}" type="slidenum">
              <a:rPr lang="es-ES_tradnl"/>
              <a:pPr/>
              <a:t>8</a:t>
            </a:fld>
            <a:endParaRPr lang="es-ES_tradnl"/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2117725" y="3546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a-ES"/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276600" y="5381625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a-ES" sz="2000">
              <a:latin typeface="Comic Sans MS" pitchFamily="66" charset="0"/>
            </a:endParaRPr>
          </a:p>
        </p:txBody>
      </p:sp>
      <p:sp>
        <p:nvSpPr>
          <p:cNvPr id="31776" name="Text Box 32"/>
          <p:cNvSpPr txBox="1">
            <a:spLocks noChangeArrowheads="1"/>
          </p:cNvSpPr>
          <p:nvPr/>
        </p:nvSpPr>
        <p:spPr bwMode="auto">
          <a:xfrm>
            <a:off x="990600" y="504825"/>
            <a:ext cx="7109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A</a:t>
            </a:r>
            <a:r>
              <a:rPr lang="es-ES" sz="2800" b="1" dirty="0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es-ES" b="1" dirty="0">
                <a:solidFill>
                  <a:srgbClr val="800000"/>
                </a:solidFill>
                <a:latin typeface="Comic Sans MS" pitchFamily="66" charset="0"/>
              </a:rPr>
              <a:t>- </a:t>
            </a:r>
            <a:r>
              <a:rPr lang="ca-ES" b="1" dirty="0">
                <a:solidFill>
                  <a:srgbClr val="800000"/>
                </a:solidFill>
                <a:latin typeface="Comic Sans MS" pitchFamily="66" charset="0"/>
              </a:rPr>
              <a:t>Q</a:t>
            </a:r>
            <a:r>
              <a:rPr lang="es-ES" b="1" dirty="0">
                <a:solidFill>
                  <a:srgbClr val="800000"/>
                </a:solidFill>
                <a:latin typeface="Comic Sans MS" pitchFamily="66" charset="0"/>
              </a:rPr>
              <a:t>UÈ</a:t>
            </a:r>
            <a:r>
              <a:rPr lang="es-ES" b="1" dirty="0" smtClean="0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es-ES" b="1" dirty="0" smtClean="0">
                <a:solidFill>
                  <a:srgbClr val="FF0000"/>
                </a:solidFill>
                <a:latin typeface="Comic Sans MS" pitchFamily="66" charset="0"/>
              </a:rPr>
              <a:t>NO</a:t>
            </a:r>
            <a:r>
              <a:rPr lang="es-ES" b="1" dirty="0" smtClean="0">
                <a:solidFill>
                  <a:srgbClr val="800000"/>
                </a:solidFill>
                <a:latin typeface="Comic Sans MS" pitchFamily="66" charset="0"/>
              </a:rPr>
              <a:t> ÉS </a:t>
            </a:r>
            <a:r>
              <a:rPr lang="es-ES" b="1" dirty="0">
                <a:solidFill>
                  <a:srgbClr val="800000"/>
                </a:solidFill>
                <a:latin typeface="Comic Sans MS" pitchFamily="66" charset="0"/>
              </a:rPr>
              <a:t>EL TREBALL DE RECER</a:t>
            </a:r>
            <a:r>
              <a:rPr lang="es-ES" sz="2800" b="1" dirty="0">
                <a:solidFill>
                  <a:srgbClr val="800000"/>
                </a:solidFill>
                <a:latin typeface="Comic Sans MS" pitchFamily="66" charset="0"/>
              </a:rPr>
              <a:t>CA</a:t>
            </a:r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?</a:t>
            </a:r>
            <a:endParaRPr lang="ca-ES" sz="2800" dirty="0"/>
          </a:p>
        </p:txBody>
      </p:sp>
      <p:sp>
        <p:nvSpPr>
          <p:cNvPr id="31777" name="Line 33"/>
          <p:cNvSpPr>
            <a:spLocks noChangeShapeType="1"/>
          </p:cNvSpPr>
          <p:nvPr/>
        </p:nvSpPr>
        <p:spPr bwMode="auto">
          <a:xfrm>
            <a:off x="2286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31778" name="Line 34"/>
          <p:cNvSpPr>
            <a:spLocks noChangeShapeType="1"/>
          </p:cNvSpPr>
          <p:nvPr/>
        </p:nvSpPr>
        <p:spPr bwMode="auto">
          <a:xfrm>
            <a:off x="83058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457200" y="1790700"/>
            <a:ext cx="8229600" cy="3276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Treballar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amb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un problema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d’investigació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que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sigui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massa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ampli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imprecís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restrictiu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difícil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o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inapropiat</a:t>
            </a:r>
            <a:r>
              <a:rPr lang="es-ES_tradnl" sz="2000" dirty="0" smtClean="0">
                <a:latin typeface="Comic Sans MS" pitchFamily="66" charset="0"/>
              </a:rPr>
              <a:t>. Un </a:t>
            </a:r>
            <a:r>
              <a:rPr lang="es-ES_tradnl" sz="2000" dirty="0" err="1" smtClean="0">
                <a:latin typeface="Comic Sans MS" pitchFamily="66" charset="0"/>
              </a:rPr>
              <a:t>bon</a:t>
            </a:r>
            <a:r>
              <a:rPr lang="es-ES_tradnl" sz="2000" dirty="0" smtClean="0">
                <a:latin typeface="Comic Sans MS" pitchFamily="66" charset="0"/>
              </a:rPr>
              <a:t> problema </a:t>
            </a:r>
            <a:r>
              <a:rPr lang="es-ES_tradnl" sz="2000" dirty="0" err="1" smtClean="0">
                <a:latin typeface="Comic Sans MS" pitchFamily="66" charset="0"/>
              </a:rPr>
              <a:t>d’investigació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és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aquell</a:t>
            </a:r>
            <a:r>
              <a:rPr lang="es-ES_tradnl" sz="2000" dirty="0" smtClean="0">
                <a:latin typeface="Comic Sans MS" pitchFamily="66" charset="0"/>
              </a:rPr>
              <a:t> que </a:t>
            </a:r>
            <a:r>
              <a:rPr lang="es-ES_tradnl" sz="2000" dirty="0" err="1" smtClean="0">
                <a:latin typeface="Comic Sans MS" pitchFamily="66" charset="0"/>
              </a:rPr>
              <a:t>planteja</a:t>
            </a:r>
            <a:r>
              <a:rPr lang="es-ES_tradnl" sz="2000" dirty="0" smtClean="0">
                <a:latin typeface="Comic Sans MS" pitchFamily="66" charset="0"/>
              </a:rPr>
              <a:t> una </a:t>
            </a:r>
            <a:r>
              <a:rPr lang="es-ES_tradnl" sz="2000" dirty="0" err="1" smtClean="0">
                <a:latin typeface="Comic Sans MS" pitchFamily="66" charset="0"/>
              </a:rPr>
              <a:t>qüestió</a:t>
            </a:r>
            <a:r>
              <a:rPr lang="es-ES_tradnl" sz="2000" dirty="0" smtClean="0">
                <a:latin typeface="Comic Sans MS" pitchFamily="66" charset="0"/>
              </a:rPr>
              <a:t> que </a:t>
            </a:r>
            <a:r>
              <a:rPr lang="es-ES_tradnl" sz="2000" dirty="0" err="1" smtClean="0">
                <a:latin typeface="Comic Sans MS" pitchFamily="66" charset="0"/>
              </a:rPr>
              <a:t>val</a:t>
            </a:r>
            <a:r>
              <a:rPr lang="es-ES_tradnl" sz="2000" dirty="0" smtClean="0">
                <a:latin typeface="Comic Sans MS" pitchFamily="66" charset="0"/>
              </a:rPr>
              <a:t> la pena investigar </a:t>
            </a:r>
            <a:r>
              <a:rPr lang="es-ES_tradnl" sz="2000" dirty="0" err="1" smtClean="0">
                <a:latin typeface="Comic Sans MS" pitchFamily="66" charset="0"/>
              </a:rPr>
              <a:t>i</a:t>
            </a:r>
            <a:r>
              <a:rPr lang="es-ES_tradnl" sz="2000" dirty="0" smtClean="0">
                <a:latin typeface="Comic Sans MS" pitchFamily="66" charset="0"/>
              </a:rPr>
              <a:t> que </a:t>
            </a:r>
            <a:r>
              <a:rPr lang="es-ES_tradnl" sz="2000" dirty="0" err="1" smtClean="0">
                <a:latin typeface="Comic Sans MS" pitchFamily="66" charset="0"/>
              </a:rPr>
              <a:t>pot</a:t>
            </a:r>
            <a:r>
              <a:rPr lang="es-ES_tradnl" sz="2000" dirty="0" smtClean="0">
                <a:latin typeface="Comic Sans MS" pitchFamily="66" charset="0"/>
              </a:rPr>
              <a:t> abordar-se </a:t>
            </a:r>
            <a:r>
              <a:rPr lang="es-ES_tradnl" sz="2000" dirty="0" err="1" smtClean="0">
                <a:latin typeface="Comic Sans MS" pitchFamily="66" charset="0"/>
              </a:rPr>
              <a:t>eficaçment</a:t>
            </a:r>
            <a:r>
              <a:rPr lang="es-ES_tradnl" sz="2000" dirty="0" smtClean="0">
                <a:latin typeface="Comic Sans MS" pitchFamily="66" charset="0"/>
              </a:rPr>
              <a:t>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s-ES_tradnl" sz="2000" dirty="0" smtClean="0">
              <a:latin typeface="Comic Sans MS" pitchFamily="66" charset="0"/>
            </a:endParaRPr>
          </a:p>
          <a:p>
            <a:pPr marL="342900" indent="-342900" defTabSz="457200" eaLnBrk="1" fontAlgn="auto" hangingPunct="1"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Plagiar o copiar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paràgrafs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sencers</a:t>
            </a:r>
            <a:r>
              <a:rPr lang="es-ES_tradnl" sz="2000" dirty="0" smtClean="0">
                <a:latin typeface="Comic Sans MS" pitchFamily="66" charset="0"/>
              </a:rPr>
              <a:t>. </a:t>
            </a:r>
            <a:r>
              <a:rPr lang="es-ES_tradnl" sz="2000" dirty="0" err="1" smtClean="0">
                <a:latin typeface="Comic Sans MS" pitchFamily="66" charset="0"/>
              </a:rPr>
              <a:t>Aquesta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acció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anul·la</a:t>
            </a:r>
            <a:r>
              <a:rPr lang="es-ES_tradnl" sz="2000" dirty="0" smtClean="0">
                <a:latin typeface="Comic Sans MS" pitchFamily="66" charset="0"/>
              </a:rPr>
              <a:t> la </a:t>
            </a:r>
            <a:r>
              <a:rPr lang="es-ES_tradnl" sz="2000" dirty="0" err="1" smtClean="0">
                <a:latin typeface="Comic Sans MS" pitchFamily="66" charset="0"/>
              </a:rPr>
              <a:t>validesa</a:t>
            </a:r>
            <a:r>
              <a:rPr lang="es-ES_tradnl" sz="2000" dirty="0" smtClean="0">
                <a:latin typeface="Comic Sans MS" pitchFamily="66" charset="0"/>
              </a:rPr>
              <a:t> del </a:t>
            </a:r>
            <a:r>
              <a:rPr lang="es-ES_tradnl" sz="2000" dirty="0" err="1" smtClean="0">
                <a:latin typeface="Comic Sans MS" pitchFamily="66" charset="0"/>
              </a:rPr>
              <a:t>treball</a:t>
            </a:r>
            <a:r>
              <a:rPr lang="es-ES_tradnl" sz="2000" dirty="0" smtClean="0">
                <a:latin typeface="Comic Sans MS" pitchFamily="66" charset="0"/>
              </a:rPr>
              <a:t>. </a:t>
            </a:r>
            <a:r>
              <a:rPr lang="es-ES_tradnl" sz="2000" dirty="0" err="1" smtClean="0">
                <a:latin typeface="Comic Sans MS" pitchFamily="66" charset="0"/>
              </a:rPr>
              <a:t>Només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s’admet</a:t>
            </a:r>
            <a:r>
              <a:rPr lang="es-ES_tradnl" sz="2000" dirty="0" smtClean="0">
                <a:latin typeface="Comic Sans MS" pitchFamily="66" charset="0"/>
              </a:rPr>
              <a:t> la cita literal, </a:t>
            </a:r>
            <a:r>
              <a:rPr lang="es-ES_tradnl" sz="2000" dirty="0" err="1" smtClean="0">
                <a:latin typeface="Comic Sans MS" pitchFamily="66" charset="0"/>
              </a:rPr>
              <a:t>anomenant</a:t>
            </a:r>
            <a:r>
              <a:rPr lang="es-ES_tradnl" sz="2000" dirty="0" smtClean="0">
                <a:latin typeface="Comic Sans MS" pitchFamily="66" charset="0"/>
              </a:rPr>
              <a:t> la </a:t>
            </a:r>
            <a:r>
              <a:rPr lang="es-ES_tradnl" sz="2000" dirty="0" err="1" smtClean="0">
                <a:latin typeface="Comic Sans MS" pitchFamily="66" charset="0"/>
              </a:rPr>
              <a:t>font</a:t>
            </a:r>
            <a:r>
              <a:rPr lang="es-ES_tradnl" sz="2000" dirty="0" smtClean="0">
                <a:latin typeface="Comic Sans MS" pitchFamily="66" charset="0"/>
              </a:rPr>
              <a:t>, de textos </a:t>
            </a:r>
            <a:r>
              <a:rPr lang="es-ES_tradnl" sz="2000" dirty="0" err="1" smtClean="0">
                <a:latin typeface="Comic Sans MS" pitchFamily="66" charset="0"/>
              </a:rPr>
              <a:t>molt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breus</a:t>
            </a:r>
            <a:r>
              <a:rPr lang="es-ES_tradnl" sz="2000" dirty="0" smtClean="0">
                <a:latin typeface="Comic Sans MS" pitchFamily="66" charset="0"/>
              </a:rPr>
              <a:t>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_tradnl" sz="2000" dirty="0" smtClean="0">
              <a:latin typeface="Comic Sans MS" pitchFamily="66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_tradnl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D9280-A467-42F5-B82B-552AE5D25100}" type="slidenum">
              <a:rPr lang="es-ES_tradnl"/>
              <a:pPr/>
              <a:t>9</a:t>
            </a:fld>
            <a:endParaRPr lang="es-ES_tradnl"/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2117725" y="3546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a-ES"/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276600" y="5381625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a-ES" sz="2000">
              <a:latin typeface="Comic Sans MS" pitchFamily="66" charset="0"/>
            </a:endParaRPr>
          </a:p>
        </p:txBody>
      </p:sp>
      <p:sp>
        <p:nvSpPr>
          <p:cNvPr id="31776" name="Text Box 32"/>
          <p:cNvSpPr txBox="1">
            <a:spLocks noChangeArrowheads="1"/>
          </p:cNvSpPr>
          <p:nvPr/>
        </p:nvSpPr>
        <p:spPr bwMode="auto">
          <a:xfrm>
            <a:off x="990600" y="504825"/>
            <a:ext cx="7109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A</a:t>
            </a:r>
            <a:r>
              <a:rPr lang="es-ES" sz="2800" b="1" dirty="0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es-ES" b="1" dirty="0">
                <a:solidFill>
                  <a:srgbClr val="800000"/>
                </a:solidFill>
                <a:latin typeface="Comic Sans MS" pitchFamily="66" charset="0"/>
              </a:rPr>
              <a:t>- </a:t>
            </a:r>
            <a:r>
              <a:rPr lang="ca-ES" b="1" dirty="0">
                <a:solidFill>
                  <a:srgbClr val="800000"/>
                </a:solidFill>
                <a:latin typeface="Comic Sans MS" pitchFamily="66" charset="0"/>
              </a:rPr>
              <a:t>Q</a:t>
            </a:r>
            <a:r>
              <a:rPr lang="es-ES" b="1" dirty="0">
                <a:solidFill>
                  <a:srgbClr val="800000"/>
                </a:solidFill>
                <a:latin typeface="Comic Sans MS" pitchFamily="66" charset="0"/>
              </a:rPr>
              <a:t>UÈ</a:t>
            </a:r>
            <a:r>
              <a:rPr lang="es-ES" b="1" dirty="0" smtClean="0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es-ES" b="1" dirty="0" smtClean="0">
                <a:solidFill>
                  <a:srgbClr val="FF0000"/>
                </a:solidFill>
                <a:latin typeface="Comic Sans MS" pitchFamily="66" charset="0"/>
              </a:rPr>
              <a:t>NO</a:t>
            </a:r>
            <a:r>
              <a:rPr lang="es-ES" b="1" dirty="0" smtClean="0">
                <a:solidFill>
                  <a:srgbClr val="800000"/>
                </a:solidFill>
                <a:latin typeface="Comic Sans MS" pitchFamily="66" charset="0"/>
              </a:rPr>
              <a:t> ÉS </a:t>
            </a:r>
            <a:r>
              <a:rPr lang="es-ES" b="1" dirty="0">
                <a:solidFill>
                  <a:srgbClr val="800000"/>
                </a:solidFill>
                <a:latin typeface="Comic Sans MS" pitchFamily="66" charset="0"/>
              </a:rPr>
              <a:t>EL TREBALL DE RECER</a:t>
            </a:r>
            <a:r>
              <a:rPr lang="es-ES" sz="2800" b="1" dirty="0">
                <a:solidFill>
                  <a:srgbClr val="800000"/>
                </a:solidFill>
                <a:latin typeface="Comic Sans MS" pitchFamily="66" charset="0"/>
              </a:rPr>
              <a:t>CA</a:t>
            </a:r>
            <a:r>
              <a:rPr lang="ca-ES" sz="2800" b="1" dirty="0">
                <a:solidFill>
                  <a:srgbClr val="800000"/>
                </a:solidFill>
                <a:latin typeface="Comic Sans MS" pitchFamily="66" charset="0"/>
              </a:rPr>
              <a:t>?</a:t>
            </a:r>
            <a:endParaRPr lang="ca-ES" sz="2800" dirty="0"/>
          </a:p>
        </p:txBody>
      </p:sp>
      <p:sp>
        <p:nvSpPr>
          <p:cNvPr id="31777" name="Line 33"/>
          <p:cNvSpPr>
            <a:spLocks noChangeShapeType="1"/>
          </p:cNvSpPr>
          <p:nvPr/>
        </p:nvSpPr>
        <p:spPr bwMode="auto">
          <a:xfrm>
            <a:off x="2286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31778" name="Line 34"/>
          <p:cNvSpPr>
            <a:spLocks noChangeShapeType="1"/>
          </p:cNvSpPr>
          <p:nvPr/>
        </p:nvSpPr>
        <p:spPr bwMode="auto">
          <a:xfrm>
            <a:off x="8305800" y="762000"/>
            <a:ext cx="6858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85800" y="1371600"/>
            <a:ext cx="8001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</a:pPr>
            <a:endParaRPr lang="es-ES_tradnl" sz="2000" dirty="0" smtClean="0">
              <a:latin typeface="Comic Sans MS" pitchFamily="66" charset="0"/>
            </a:endParaRP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Limitar-se a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descriure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o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exposar</a:t>
            </a:r>
            <a:r>
              <a:rPr lang="es-ES_tradnl" sz="2000" dirty="0" smtClean="0">
                <a:latin typeface="Comic Sans MS" pitchFamily="66" charset="0"/>
              </a:rPr>
              <a:t>. </a:t>
            </a:r>
            <a:r>
              <a:rPr lang="es-ES_tradnl" sz="2000" dirty="0" err="1" smtClean="0">
                <a:latin typeface="Comic Sans MS" pitchFamily="66" charset="0"/>
              </a:rPr>
              <a:t>Hi</a:t>
            </a:r>
            <a:r>
              <a:rPr lang="es-ES_tradnl" sz="2000" dirty="0" smtClean="0">
                <a:latin typeface="Comic Sans MS" pitchFamily="66" charset="0"/>
              </a:rPr>
              <a:t> ha </a:t>
            </a:r>
            <a:r>
              <a:rPr lang="es-ES_tradnl" sz="2000" dirty="0" err="1" smtClean="0">
                <a:latin typeface="Comic Sans MS" pitchFamily="66" charset="0"/>
              </a:rPr>
              <a:t>d’haver</a:t>
            </a:r>
            <a:r>
              <a:rPr lang="es-ES_tradnl" sz="2000" dirty="0" smtClean="0">
                <a:latin typeface="Comic Sans MS" pitchFamily="66" charset="0"/>
              </a:rPr>
              <a:t> una </a:t>
            </a:r>
            <a:r>
              <a:rPr lang="es-ES_tradnl" sz="2000" dirty="0" err="1" smtClean="0">
                <a:latin typeface="Comic Sans MS" pitchFamily="66" charset="0"/>
              </a:rPr>
              <a:t>aportació</a:t>
            </a:r>
            <a:r>
              <a:rPr lang="es-ES_tradnl" sz="2000" dirty="0" smtClean="0">
                <a:latin typeface="Comic Sans MS" pitchFamily="66" charset="0"/>
              </a:rPr>
              <a:t> original, </a:t>
            </a:r>
            <a:r>
              <a:rPr lang="es-ES_tradnl" sz="2000" dirty="0" err="1" smtClean="0">
                <a:latin typeface="Comic Sans MS" pitchFamily="66" charset="0"/>
              </a:rPr>
              <a:t>fonamentada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i</a:t>
            </a:r>
            <a:r>
              <a:rPr lang="es-ES_tradnl" sz="2000" dirty="0" smtClean="0"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científica</a:t>
            </a:r>
            <a:r>
              <a:rPr lang="es-ES_tradnl" sz="2000" dirty="0" smtClean="0">
                <a:latin typeface="Comic Sans MS" pitchFamily="66" charset="0"/>
              </a:rPr>
              <a:t>. </a:t>
            </a: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endParaRPr lang="es-ES_tradnl" sz="2000" dirty="0" smtClean="0">
              <a:latin typeface="Comic Sans MS" pitchFamily="66" charset="0"/>
            </a:endParaRP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Citar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fonts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que no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s’han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utilitzat</a:t>
            </a:r>
            <a:r>
              <a:rPr lang="es-ES_tradnl" sz="2000" dirty="0" smtClean="0">
                <a:latin typeface="Comic Sans MS" pitchFamily="66" charset="0"/>
              </a:rPr>
              <a:t>. </a:t>
            </a: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endParaRPr lang="es-ES_tradnl" sz="2000" dirty="0" smtClean="0">
              <a:latin typeface="Comic Sans MS" pitchFamily="66" charset="0"/>
            </a:endParaRP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No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complir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els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terminis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</a:rPr>
              <a:t>i</a:t>
            </a:r>
            <a:r>
              <a:rPr lang="es-ES_tradnl" sz="2000" dirty="0" smtClean="0">
                <a:latin typeface="Comic Sans MS" pitchFamily="66" charset="0"/>
              </a:rPr>
              <a:t> les fases </a:t>
            </a:r>
            <a:r>
              <a:rPr lang="es-ES_tradnl" sz="2000" dirty="0" err="1" smtClean="0">
                <a:latin typeface="Comic Sans MS" pitchFamily="66" charset="0"/>
              </a:rPr>
              <a:t>establerts</a:t>
            </a:r>
            <a:r>
              <a:rPr lang="es-ES_tradnl" sz="2000" dirty="0" smtClean="0">
                <a:latin typeface="Comic Sans MS" pitchFamily="66" charset="0"/>
              </a:rPr>
              <a:t>. </a:t>
            </a: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endParaRPr lang="es-ES_tradnl" sz="2000" dirty="0" smtClean="0">
              <a:latin typeface="Comic Sans MS" pitchFamily="66" charset="0"/>
            </a:endParaRP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No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mantenir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el tutor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informat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2000" dirty="0" smtClean="0">
                <a:latin typeface="Comic Sans MS" pitchFamily="66" charset="0"/>
              </a:rPr>
              <a:t>de </a:t>
            </a:r>
            <a:r>
              <a:rPr lang="es-ES_tradnl" sz="2000" dirty="0" err="1" smtClean="0">
                <a:latin typeface="Comic Sans MS" pitchFamily="66" charset="0"/>
              </a:rPr>
              <a:t>l’evolució</a:t>
            </a:r>
            <a:r>
              <a:rPr lang="es-ES_tradnl" sz="2000" dirty="0" smtClean="0">
                <a:latin typeface="Comic Sans MS" pitchFamily="66" charset="0"/>
              </a:rPr>
              <a:t> del </a:t>
            </a:r>
            <a:r>
              <a:rPr lang="es-ES_tradnl" sz="2000" dirty="0" err="1" smtClean="0">
                <a:latin typeface="Comic Sans MS" pitchFamily="66" charset="0"/>
              </a:rPr>
              <a:t>TdR</a:t>
            </a:r>
            <a:r>
              <a:rPr lang="es-ES_tradnl" sz="2000" dirty="0" smtClean="0">
                <a:latin typeface="Comic Sans MS" pitchFamily="66" charset="0"/>
              </a:rPr>
              <a:t>. </a:t>
            </a: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endParaRPr lang="es-ES_tradnl" sz="2000" dirty="0" smtClean="0">
              <a:latin typeface="Comic Sans MS" pitchFamily="66" charset="0"/>
            </a:endParaRPr>
          </a:p>
          <a:p>
            <a:pPr marL="342900" indent="-342900" defTabSz="457200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•"/>
            </a:pP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Faltar </a:t>
            </a:r>
            <a:r>
              <a:rPr lang="es-ES_tradnl" sz="2000" b="1" dirty="0" err="1" smtClean="0">
                <a:solidFill>
                  <a:srgbClr val="FF0000"/>
                </a:solidFill>
                <a:latin typeface="Comic Sans MS" pitchFamily="66" charset="0"/>
              </a:rPr>
              <a:t>injustificadament</a:t>
            </a:r>
            <a:r>
              <a:rPr lang="es-ES_tradnl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_tradnl" sz="2000" dirty="0" smtClean="0">
                <a:latin typeface="Comic Sans MS" pitchFamily="66" charset="0"/>
              </a:rPr>
              <a:t>a les </a:t>
            </a:r>
            <a:r>
              <a:rPr lang="es-ES_tradnl" sz="2000" dirty="0" err="1" smtClean="0">
                <a:latin typeface="Comic Sans MS" pitchFamily="66" charset="0"/>
              </a:rPr>
              <a:t>classes</a:t>
            </a:r>
            <a:r>
              <a:rPr lang="es-ES_tradnl" sz="2000" dirty="0" smtClean="0">
                <a:latin typeface="Comic Sans MS" pitchFamily="66" charset="0"/>
              </a:rPr>
              <a:t>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2648</Words>
  <Application>Microsoft Office PowerPoint</Application>
  <PresentationFormat>Presentació en pantalla (4:3)</PresentationFormat>
  <Paragraphs>444</Paragraphs>
  <Slides>49</Slides>
  <Notes>4</Notes>
  <HiddenSlides>5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Servidors OLE incrustats</vt:lpstr>
      </vt:variant>
      <vt:variant>
        <vt:i4>1</vt:i4>
      </vt:variant>
      <vt:variant>
        <vt:lpstr>Títols de les diapositives</vt:lpstr>
      </vt:variant>
      <vt:variant>
        <vt:i4>49</vt:i4>
      </vt:variant>
    </vt:vector>
  </HeadingPairs>
  <TitlesOfParts>
    <vt:vector size="51" baseType="lpstr">
      <vt:lpstr>Diseño predeterminado</vt:lpstr>
      <vt:lpstr>Foto de Photo Editor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urv</dc:creator>
  <cp:lastModifiedBy>Prof</cp:lastModifiedBy>
  <cp:revision>262</cp:revision>
  <dcterms:created xsi:type="dcterms:W3CDTF">2018-01-10T19:33:35Z</dcterms:created>
  <dcterms:modified xsi:type="dcterms:W3CDTF">2020-11-13T09:56:35Z</dcterms:modified>
</cp:coreProperties>
</file>