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56" r:id="rId2"/>
    <p:sldId id="325" r:id="rId3"/>
    <p:sldId id="265" r:id="rId4"/>
    <p:sldId id="276" r:id="rId5"/>
    <p:sldId id="345" r:id="rId6"/>
    <p:sldId id="347" r:id="rId7"/>
    <p:sldId id="348" r:id="rId8"/>
    <p:sldId id="346" r:id="rId9"/>
    <p:sldId id="351" r:id="rId10"/>
    <p:sldId id="327" r:id="rId11"/>
    <p:sldId id="331" r:id="rId12"/>
    <p:sldId id="332" r:id="rId13"/>
    <p:sldId id="341" r:id="rId14"/>
    <p:sldId id="328" r:id="rId15"/>
    <p:sldId id="333" r:id="rId16"/>
    <p:sldId id="339" r:id="rId17"/>
    <p:sldId id="338" r:id="rId18"/>
    <p:sldId id="334" r:id="rId19"/>
    <p:sldId id="343" r:id="rId20"/>
    <p:sldId id="329" r:id="rId21"/>
    <p:sldId id="335" r:id="rId22"/>
    <p:sldId id="344" r:id="rId23"/>
    <p:sldId id="330" r:id="rId24"/>
    <p:sldId id="340" r:id="rId25"/>
    <p:sldId id="337" r:id="rId26"/>
    <p:sldId id="336" r:id="rId27"/>
    <p:sldId id="342" r:id="rId28"/>
    <p:sldId id="268" r:id="rId29"/>
    <p:sldId id="323" r:id="rId30"/>
    <p:sldId id="322" r:id="rId31"/>
    <p:sldId id="283" r:id="rId32"/>
    <p:sldId id="306" r:id="rId33"/>
    <p:sldId id="307" r:id="rId34"/>
    <p:sldId id="308" r:id="rId35"/>
    <p:sldId id="309" r:id="rId36"/>
    <p:sldId id="310" r:id="rId37"/>
    <p:sldId id="311" r:id="rId38"/>
    <p:sldId id="314" r:id="rId39"/>
    <p:sldId id="313" r:id="rId40"/>
    <p:sldId id="315" r:id="rId41"/>
    <p:sldId id="316" r:id="rId42"/>
    <p:sldId id="264" r:id="rId43"/>
    <p:sldId id="295" r:id="rId44"/>
    <p:sldId id="296" r:id="rId45"/>
    <p:sldId id="297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800000"/>
    <a:srgbClr val="FF3399"/>
    <a:srgbClr val="00CC99"/>
    <a:srgbClr val="FFCC00"/>
    <a:srgbClr val="FFCC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6" autoAdjust="0"/>
    <p:restoredTop sz="90929" autoAdjust="0"/>
  </p:normalViewPr>
  <p:slideViewPr>
    <p:cSldViewPr>
      <p:cViewPr>
        <p:scale>
          <a:sx n="81" d="100"/>
          <a:sy n="81" d="100"/>
        </p:scale>
        <p:origin x="-123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0"/>
    </p:cViewPr>
  </p:sorterViewPr>
  <p:notesViewPr>
    <p:cSldViewPr>
      <p:cViewPr>
        <p:scale>
          <a:sx n="100" d="100"/>
          <a:sy n="100" d="100"/>
        </p:scale>
        <p:origin x="-192" y="28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72CC77-6883-4393-9E0D-C73B4B875640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61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C5D87-6ED2-455C-9D77-66502FDFC660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AD88A-ABD8-4457-9662-1D62736A2609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EEC50-250E-4F4A-A904-B28A313329F7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526-F3F5-48C5-B7D4-C11C27818DD8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>
                <a:latin typeface="Arial" charset="0"/>
              </a:rPr>
              <a:t>Guia pràctica que descriu, explica i il·lustra, pas a pas, totes les etapes i activitats per fer el treball de recerca. Constitueix també una ajuda per resoldre els dubtes, els problemes i les dificultats habituals en el procés d'investigació i en els treballs de curs.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>
                <a:latin typeface="Arial" charset="0"/>
              </a:rPr>
              <a:t>És concebuda com un manual de consulta i seguiment personal de l'estudiant, que presenta informació ordenada, clara i detallada de cadascuna de les fases de treball: des de la limitació del tema fins a l'exposició oral, passant per la fixació de la hipòtesi de partida, la planificació de la recerca, la documentació sobre el tema, la realització de les activitats de camp, l'anàlisi i interpretació de les dades obtingudes, l'elaboració i la presentació formal de la memòria escrita.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>
                <a:latin typeface="Arial" charset="0"/>
              </a:rPr>
              <a:t>ISBN: 84-7602-596-3</a:t>
            </a:r>
          </a:p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AA3D-985F-47A7-B0BC-9944B46A054B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44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2650B-6E8E-4B92-B4D9-8322389C5571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3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5244C-755C-4170-88BB-49C411E58602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74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0016-8328-4889-A1D4-CBFF1671136F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191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92A8-3DD9-48EB-8923-82521C9C4A72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707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05AD6-0C8A-47C3-A821-99DE5E3BEB12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54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45994-466B-4729-822C-06F046BA0589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7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46AE7-62DD-44D3-A1C2-CE3EB261408B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691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44B68-A41A-487B-9105-18186E466F18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376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3761-BED4-43CB-8614-D53789B04C85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546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25273-F605-4616-8949-DD2531E535B6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82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800000"/>
                </a:solidFill>
                <a:latin typeface="Comic Sans MS" pitchFamily="66" charset="0"/>
              </a:defRPr>
            </a:lvl1pPr>
          </a:lstStyle>
          <a:p>
            <a:fld id="{AC335EE6-65E4-4080-AA47-4C1183479C9F}" type="slidenum">
              <a:rPr lang="es-ES_tradnl"/>
              <a:pPr/>
              <a:t>‹#›</a:t>
            </a:fld>
            <a:endParaRPr lang="es-ES_tradnl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11125" y="6477000"/>
            <a:ext cx="232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800000"/>
                </a:solidFill>
                <a:latin typeface="Comic Sans MS" pitchFamily="66" charset="0"/>
              </a:rPr>
              <a:t>CAMP JOLIU, octubre 08</a:t>
            </a:r>
            <a:endParaRPr lang="ca-ES" sz="1400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jpe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3.jpeg"/><Relationship Id="rId10" Type="http://schemas.openxmlformats.org/officeDocument/2006/relationships/image" Target="../media/image48.wmf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FC58-9EF3-4727-9C4A-80A930D34C7D}" type="slidenum">
              <a:rPr lang="es-ES_tradnl"/>
              <a:pPr/>
              <a:t>1</a:t>
            </a:fld>
            <a:endParaRPr lang="es-ES_tradnl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85900" y="2179638"/>
            <a:ext cx="6400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6000" b="1" dirty="0" err="1">
                <a:solidFill>
                  <a:srgbClr val="800000"/>
                </a:solidFill>
                <a:latin typeface="Calibri" pitchFamily="34" charset="0"/>
              </a:rPr>
              <a:t>Com</a:t>
            </a:r>
            <a:r>
              <a:rPr lang="es-ES_tradnl" sz="60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s-ES_tradnl" sz="6000" b="1" dirty="0" err="1">
                <a:solidFill>
                  <a:srgbClr val="800000"/>
                </a:solidFill>
                <a:latin typeface="Calibri" pitchFamily="34" charset="0"/>
              </a:rPr>
              <a:t>fer</a:t>
            </a:r>
            <a:r>
              <a:rPr lang="es-ES_tradnl" sz="6000" b="1" dirty="0">
                <a:solidFill>
                  <a:srgbClr val="800000"/>
                </a:solidFill>
                <a:latin typeface="Calibri" pitchFamily="34" charset="0"/>
              </a:rPr>
              <a:t> un </a:t>
            </a:r>
            <a:r>
              <a:rPr lang="es-ES_tradnl" sz="6000" b="1" dirty="0" err="1">
                <a:solidFill>
                  <a:srgbClr val="800000"/>
                </a:solidFill>
                <a:latin typeface="Calibri" pitchFamily="34" charset="0"/>
              </a:rPr>
              <a:t>treball</a:t>
            </a:r>
            <a:r>
              <a:rPr lang="es-ES_tradnl" sz="6000" b="1" dirty="0">
                <a:solidFill>
                  <a:srgbClr val="800000"/>
                </a:solidFill>
                <a:latin typeface="Calibri" pitchFamily="34" charset="0"/>
              </a:rPr>
              <a:t> de recerca</a:t>
            </a:r>
            <a:endParaRPr lang="es-ES_tradnl" sz="6000" dirty="0">
              <a:latin typeface="Calibri" pitchFamily="34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685800" y="4267200"/>
            <a:ext cx="8077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647700" y="1981200"/>
            <a:ext cx="8077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6446"/>
            <a:ext cx="2642592" cy="123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9843-9F5A-4E00-A61A-9772C825A263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1219200" y="1219200"/>
            <a:ext cx="7010400" cy="50292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971800" y="504825"/>
            <a:ext cx="356018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u="sng" dirty="0">
                <a:solidFill>
                  <a:srgbClr val="800000"/>
                </a:solidFill>
                <a:latin typeface="Comic Sans MS" pitchFamily="66" charset="0"/>
              </a:rPr>
              <a:t>Tipus de treballs</a:t>
            </a:r>
            <a:endParaRPr lang="ca-ES" sz="3200" b="1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397000" y="1295400"/>
            <a:ext cx="5308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u="sng" dirty="0">
                <a:latin typeface="Comic Sans MS" pitchFamily="66" charset="0"/>
              </a:rPr>
              <a:t>Treballs descriptius i de catalogació</a:t>
            </a:r>
          </a:p>
          <a:p>
            <a:pPr>
              <a:lnSpc>
                <a:spcPct val="120000"/>
              </a:lnSpc>
            </a:pPr>
            <a:r>
              <a:rPr lang="es-ES" sz="1800" dirty="0">
                <a:latin typeface="Comic Sans MS" pitchFamily="66" charset="0"/>
              </a:rPr>
              <a:t>models d’anàlisi, catalogació, enquesta...</a:t>
            </a:r>
            <a:endParaRPr lang="ca-ES" sz="1800" dirty="0">
              <a:latin typeface="Comic Sans MS" pitchFamily="66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397000" y="2378075"/>
            <a:ext cx="52006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u="sng" dirty="0">
                <a:latin typeface="Comic Sans MS" pitchFamily="66" charset="0"/>
              </a:rPr>
              <a:t>Treballs explicatius</a:t>
            </a:r>
          </a:p>
          <a:p>
            <a:pPr>
              <a:lnSpc>
                <a:spcPct val="120000"/>
              </a:lnSpc>
            </a:pPr>
            <a:r>
              <a:rPr lang="es-ES" sz="1800" dirty="0">
                <a:latin typeface="Comic Sans MS" pitchFamily="66" charset="0"/>
              </a:rPr>
              <a:t>treballar amb hipòtesis, disseny experimental...</a:t>
            </a:r>
            <a:endParaRPr lang="ca-ES" sz="1800" dirty="0">
              <a:latin typeface="Comic Sans MS" pitchFamily="66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397000" y="3462338"/>
            <a:ext cx="6416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u="sng" dirty="0">
                <a:latin typeface="Comic Sans MS" pitchFamily="66" charset="0"/>
              </a:rPr>
              <a:t>Treballs comparatius</a:t>
            </a:r>
          </a:p>
          <a:p>
            <a:pPr>
              <a:lnSpc>
                <a:spcPct val="120000"/>
              </a:lnSpc>
            </a:pPr>
            <a:r>
              <a:rPr lang="es-ES" sz="1800" dirty="0">
                <a:latin typeface="Comic Sans MS" pitchFamily="66" charset="0"/>
              </a:rPr>
              <a:t>procediments de comparació, comparar cinema i literatura,</a:t>
            </a:r>
          </a:p>
          <a:p>
            <a:pPr>
              <a:lnSpc>
                <a:spcPct val="120000"/>
              </a:lnSpc>
            </a:pPr>
            <a:r>
              <a:rPr lang="es-ES" sz="1800" dirty="0">
                <a:latin typeface="Comic Sans MS" pitchFamily="66" charset="0"/>
              </a:rPr>
              <a:t>comparació de gènere, comparant idees...</a:t>
            </a:r>
            <a:endParaRPr lang="ca-ES" sz="1800" dirty="0">
              <a:latin typeface="Comic Sans MS" pitchFamily="66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397000" y="4876800"/>
            <a:ext cx="6524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u="sng" dirty="0">
                <a:latin typeface="Comic Sans MS" pitchFamily="66" charset="0"/>
              </a:rPr>
              <a:t>Estudi de cas</a:t>
            </a:r>
          </a:p>
          <a:p>
            <a:pPr>
              <a:lnSpc>
                <a:spcPct val="120000"/>
              </a:lnSpc>
            </a:pPr>
            <a:r>
              <a:rPr lang="es-ES" sz="1800" dirty="0">
                <a:latin typeface="Comic Sans MS" pitchFamily="66" charset="0"/>
              </a:rPr>
              <a:t>tècniques qualitatives, entrevista focalitzada, entrevista en</a:t>
            </a:r>
          </a:p>
          <a:p>
            <a:pPr>
              <a:lnSpc>
                <a:spcPct val="120000"/>
              </a:lnSpc>
            </a:pPr>
            <a:r>
              <a:rPr lang="es-ES" sz="1800" dirty="0">
                <a:latin typeface="Comic Sans MS" pitchFamily="66" charset="0"/>
              </a:rPr>
              <a:t>profunditat, història de vida...</a:t>
            </a:r>
            <a:endParaRPr lang="ca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/>
      <p:bldP spid="1218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04D9-66B2-4B35-8611-E99D1E3C13ED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81000" y="1295400"/>
            <a:ext cx="8534400" cy="9906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447800" y="533400"/>
            <a:ext cx="64982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u="sng" dirty="0">
                <a:solidFill>
                  <a:srgbClr val="800000"/>
                </a:solidFill>
                <a:latin typeface="Comic Sans MS" pitchFamily="66" charset="0"/>
              </a:rPr>
              <a:t>Treballs descriptius i de catalogació</a:t>
            </a:r>
            <a:endParaRPr lang="ca-ES" sz="2800" b="1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811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Es pregunten pel </a:t>
            </a:r>
            <a:r>
              <a:rPr lang="es-ES" i="1">
                <a:latin typeface="Comic Sans MS" pitchFamily="66" charset="0"/>
              </a:rPr>
              <a:t>què</a:t>
            </a:r>
            <a:r>
              <a:rPr lang="es-ES">
                <a:latin typeface="Comic Sans MS" pitchFamily="66" charset="0"/>
              </a:rPr>
              <a:t> i el </a:t>
            </a:r>
            <a:r>
              <a:rPr lang="es-ES" i="1">
                <a:latin typeface="Comic Sans MS" pitchFamily="66" charset="0"/>
              </a:rPr>
              <a:t>com</a:t>
            </a:r>
            <a:r>
              <a:rPr lang="es-ES">
                <a:latin typeface="Comic Sans MS" pitchFamily="66" charset="0"/>
              </a:rPr>
              <a:t> més que no pas pel </a:t>
            </a:r>
            <a:r>
              <a:rPr lang="es-ES" i="1">
                <a:latin typeface="Comic Sans MS" pitchFamily="66" charset="0"/>
              </a:rPr>
              <a:t>per què</a:t>
            </a:r>
            <a:endParaRPr lang="ca-ES" i="1">
              <a:latin typeface="Comic Sans MS" pitchFamily="66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190625" y="2581275"/>
            <a:ext cx="6732588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u="sng">
                <a:latin typeface="Comic Sans MS" pitchFamily="66" charset="0"/>
              </a:rPr>
              <a:t>Recollida i anàlisi</a:t>
            </a:r>
            <a:r>
              <a:rPr lang="es-ES" sz="2000">
                <a:latin typeface="Comic Sans MS" pitchFamily="66" charset="0"/>
              </a:rPr>
              <a:t> d’una quantitat rellevant de </a:t>
            </a:r>
            <a:r>
              <a:rPr lang="es-ES" sz="2000" u="sng">
                <a:latin typeface="Comic Sans MS" pitchFamily="66" charset="0"/>
              </a:rPr>
              <a:t>dades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empíriques o documentals amb l’objectiu de detectar-hi</a:t>
            </a:r>
          </a:p>
          <a:p>
            <a:pPr>
              <a:lnSpc>
                <a:spcPct val="120000"/>
              </a:lnSpc>
            </a:pPr>
            <a:r>
              <a:rPr lang="es-ES" sz="2000" u="sng">
                <a:latin typeface="Comic Sans MS" pitchFamily="66" charset="0"/>
              </a:rPr>
              <a:t>regularitats</a:t>
            </a:r>
            <a:r>
              <a:rPr lang="es-ES" sz="2000">
                <a:latin typeface="Comic Sans MS" pitchFamily="66" charset="0"/>
              </a:rPr>
              <a:t> ja sigui per tal d’establir generalitzacions 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estadístiques, fer-ne un inventari o classificació,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confeccionar una tipologia, etc.</a:t>
            </a:r>
            <a:r>
              <a:rPr lang="es-ES">
                <a:latin typeface="Comic Sans MS" pitchFamily="66" charset="0"/>
              </a:rPr>
              <a:t>  </a:t>
            </a:r>
            <a:endParaRPr lang="ca-ES" i="1">
              <a:latin typeface="Comic Sans MS" pitchFamily="66" charset="0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408113" y="5029200"/>
            <a:ext cx="5988050" cy="1014413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latin typeface="Comic Sans MS" pitchFamily="66" charset="0"/>
              </a:rPr>
              <a:t>CAL ELABORAR UN </a:t>
            </a:r>
            <a:r>
              <a:rPr lang="es-ES" u="sng">
                <a:latin typeface="Comic Sans MS" pitchFamily="66" charset="0"/>
              </a:rPr>
              <a:t>MODEL D’ANÀLISI</a:t>
            </a:r>
          </a:p>
          <a:p>
            <a:pPr algn="ctr">
              <a:lnSpc>
                <a:spcPct val="150000"/>
              </a:lnSpc>
            </a:pPr>
            <a:r>
              <a:rPr lang="es-ES">
                <a:latin typeface="Comic Sans MS" pitchFamily="66" charset="0"/>
              </a:rPr>
              <a:t>(aspectes i variables)</a:t>
            </a:r>
            <a:endParaRPr lang="ca-ES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3810-41F6-447A-92FE-1257C082B0D0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447800" y="5334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>
                <a:solidFill>
                  <a:srgbClr val="800000"/>
                </a:solidFill>
                <a:latin typeface="Comic Sans MS" pitchFamily="66" charset="0"/>
              </a:rPr>
              <a:t>Treballs descriptius i de catalogació</a:t>
            </a:r>
            <a:endParaRPr lang="ca-ES" sz="2800" u="sng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6519734" cy="489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s-ES" sz="2000" u="sng" dirty="0">
                <a:latin typeface="Comic Sans MS" pitchFamily="66" charset="0"/>
              </a:rPr>
              <a:t>EXEMPLES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s-ES" sz="2000" u="sng" dirty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>
                <a:latin typeface="Comic Sans MS" pitchFamily="66" charset="0"/>
              </a:rPr>
              <a:t>Rutes Megalítiques de l’Alt </a:t>
            </a:r>
            <a:r>
              <a:rPr lang="es-ES" sz="2000" b="1" dirty="0" smtClean="0">
                <a:latin typeface="Comic Sans MS" pitchFamily="66" charset="0"/>
              </a:rPr>
              <a:t>Empordà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 smtClean="0">
                <a:latin typeface="Comic Sans MS" pitchFamily="66" charset="0"/>
              </a:rPr>
              <a:t>Cabanes de pedra seca a l’Alt Camp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 err="1">
                <a:latin typeface="Comic Sans MS" pitchFamily="66" charset="0"/>
              </a:rPr>
              <a:t>Inventari</a:t>
            </a:r>
            <a:r>
              <a:rPr lang="es-ES" sz="2000" dirty="0">
                <a:latin typeface="Comic Sans MS" pitchFamily="66" charset="0"/>
              </a:rPr>
              <a:t> de les </a:t>
            </a:r>
            <a:r>
              <a:rPr lang="es-ES" sz="2000" dirty="0" err="1">
                <a:latin typeface="Comic Sans MS" pitchFamily="66" charset="0"/>
              </a:rPr>
              <a:t>eines</a:t>
            </a:r>
            <a:r>
              <a:rPr lang="es-ES" sz="2000" dirty="0">
                <a:latin typeface="Comic Sans MS" pitchFamily="66" charset="0"/>
              </a:rPr>
              <a:t> del camp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 err="1" smtClean="0">
                <a:latin typeface="Comic Sans MS" pitchFamily="66" charset="0"/>
              </a:rPr>
              <a:t>Recollida</a:t>
            </a:r>
            <a:r>
              <a:rPr lang="es-ES" sz="2000" dirty="0" smtClean="0">
                <a:latin typeface="Comic Sans MS" pitchFamily="66" charset="0"/>
              </a:rPr>
              <a:t> de </a:t>
            </a:r>
            <a:r>
              <a:rPr lang="es-ES" sz="2000" dirty="0" err="1" smtClean="0">
                <a:latin typeface="Comic Sans MS" pitchFamily="66" charset="0"/>
              </a:rPr>
              <a:t>dades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dels</a:t>
            </a:r>
            <a:r>
              <a:rPr lang="es-ES" sz="2000" dirty="0" smtClean="0">
                <a:latin typeface="Comic Sans MS" pitchFamily="66" charset="0"/>
              </a:rPr>
              <a:t> usos de les plantes</a:t>
            </a:r>
            <a:endParaRPr lang="es-ES" sz="2000" dirty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 err="1">
                <a:latin typeface="Comic Sans MS" pitchFamily="66" charset="0"/>
              </a:rPr>
              <a:t>Presència</a:t>
            </a:r>
            <a:r>
              <a:rPr lang="es-ES" sz="2000" dirty="0">
                <a:latin typeface="Comic Sans MS" pitchFamily="66" charset="0"/>
              </a:rPr>
              <a:t> de la dona a la </a:t>
            </a:r>
            <a:r>
              <a:rPr lang="es-ES" sz="2000" dirty="0" err="1">
                <a:latin typeface="Comic Sans MS" pitchFamily="66" charset="0"/>
              </a:rPr>
              <a:t>premsa</a:t>
            </a:r>
            <a:r>
              <a:rPr lang="es-ES" sz="2000" dirty="0">
                <a:latin typeface="Comic Sans MS" pitchFamily="66" charset="0"/>
              </a:rPr>
              <a:t> escrita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Estudi de la violència a través de la premsa comarcal</a:t>
            </a: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 smtClean="0">
                <a:latin typeface="Comic Sans MS" pitchFamily="66" charset="0"/>
              </a:rPr>
              <a:t>La imatge dels gats en la història de l’Art.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 smtClean="0">
                <a:latin typeface="Comic Sans MS" pitchFamily="66" charset="0"/>
              </a:rPr>
              <a:t>Tipologia de personatges en els videojocs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ca-ES" i="1" dirty="0">
              <a:latin typeface="Comic Sans MS" pitchFamily="66" charset="0"/>
            </a:endParaRPr>
          </a:p>
        </p:txBody>
      </p:sp>
      <p:pic>
        <p:nvPicPr>
          <p:cNvPr id="126983" name="Picture 7" descr="http://lengua.laguia2000.com/wp-content/uploads/2007/02/descrip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02" y="1295400"/>
            <a:ext cx="19852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68-A41A-487B-9105-18186E466F18}" type="slidenum">
              <a:rPr lang="es-ES_tradnl" smtClean="0"/>
              <a:pPr/>
              <a:t>13</a:t>
            </a:fld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2438400" cy="2438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81400"/>
            <a:ext cx="1752600" cy="21220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929598"/>
            <a:ext cx="1676400" cy="18870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609600"/>
            <a:ext cx="1373933" cy="2362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609600"/>
            <a:ext cx="1981200" cy="22642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581400"/>
            <a:ext cx="1739900" cy="2125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37-D527-4DAB-BEBF-9638C1B9E68A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730500" y="533400"/>
            <a:ext cx="3566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u="sng" dirty="0">
                <a:solidFill>
                  <a:srgbClr val="800000"/>
                </a:solidFill>
                <a:latin typeface="Comic Sans MS" pitchFamily="66" charset="0"/>
              </a:rPr>
              <a:t>Treballs explicatius</a:t>
            </a:r>
            <a:endParaRPr lang="ca-ES" sz="2800" b="1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81000" y="1295400"/>
            <a:ext cx="8534400" cy="16764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688975" y="1600200"/>
            <a:ext cx="796519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dirty="0">
                <a:latin typeface="Comic Sans MS" pitchFamily="66" charset="0"/>
              </a:rPr>
              <a:t>Van destinats al plantejament i/o valoració d’elements </a:t>
            </a:r>
          </a:p>
          <a:p>
            <a:r>
              <a:rPr lang="es-ES" dirty="0">
                <a:latin typeface="Comic Sans MS" pitchFamily="66" charset="0"/>
              </a:rPr>
              <a:t>explicatius, ja es tracti d’hipòtesis, raons o factors de</a:t>
            </a:r>
          </a:p>
          <a:p>
            <a:r>
              <a:rPr lang="es-ES" dirty="0">
                <a:latin typeface="Comic Sans MS" pitchFamily="66" charset="0"/>
              </a:rPr>
              <a:t>caire </a:t>
            </a:r>
            <a:r>
              <a:rPr lang="es-ES" dirty="0" smtClean="0">
                <a:latin typeface="Comic Sans MS" pitchFamily="66" charset="0"/>
              </a:rPr>
              <a:t>interpretatiu. Es pregunten  el per què</a:t>
            </a:r>
            <a:endParaRPr lang="ca-ES" i="1" dirty="0">
              <a:latin typeface="Comic Sans MS" pitchFamily="66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601788" y="4648200"/>
            <a:ext cx="6092825" cy="1014413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latin typeface="Comic Sans MS" pitchFamily="66" charset="0"/>
              </a:rPr>
              <a:t>MÈTODE </a:t>
            </a:r>
            <a:r>
              <a:rPr lang="es-ES" u="sng">
                <a:latin typeface="Comic Sans MS" pitchFamily="66" charset="0"/>
              </a:rPr>
              <a:t>CIENTÍFICO-EXPERIMENTAL</a:t>
            </a:r>
          </a:p>
          <a:p>
            <a:pPr algn="ctr">
              <a:lnSpc>
                <a:spcPct val="150000"/>
              </a:lnSpc>
            </a:pPr>
            <a:r>
              <a:rPr lang="es-ES">
                <a:latin typeface="Comic Sans MS" pitchFamily="66" charset="0"/>
              </a:rPr>
              <a:t>O </a:t>
            </a:r>
            <a:r>
              <a:rPr lang="es-ES" u="sng">
                <a:latin typeface="Comic Sans MS" pitchFamily="66" charset="0"/>
              </a:rPr>
              <a:t>HIPOTÈTICO-DEDUCTIU</a:t>
            </a:r>
            <a:endParaRPr lang="ca-ES" i="1" u="sng">
              <a:latin typeface="Comic Sans MS" pitchFamily="66" charset="0"/>
            </a:endParaRP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4305300" y="34290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72E-772F-451E-90C7-5184B3BC0DD6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730500" y="533400"/>
            <a:ext cx="3566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u="sng" dirty="0">
                <a:solidFill>
                  <a:srgbClr val="800000"/>
                </a:solidFill>
                <a:latin typeface="Comic Sans MS" pitchFamily="66" charset="0"/>
              </a:rPr>
              <a:t>Treballs explicatius</a:t>
            </a:r>
            <a:endParaRPr lang="ca-ES" sz="2800" b="1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143000" y="1676400"/>
            <a:ext cx="691038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Procés pel qual una idea o una intu</a:t>
            </a:r>
            <a:r>
              <a:rPr lang="es-ES" sz="2000">
                <a:latin typeface="Comic Sans MS" pitchFamily="66" charset="0"/>
              </a:rPr>
              <a:t>i</a:t>
            </a:r>
            <a:r>
              <a:rPr lang="ca-ES" sz="2000">
                <a:latin typeface="Comic Sans MS" pitchFamily="66" charset="0"/>
              </a:rPr>
              <a:t>ció es pot convertir en</a:t>
            </a:r>
          </a:p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una teoria acceptada per tothom.</a:t>
            </a:r>
          </a:p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No és exclusiu de les ciències experimentals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066800" y="3048000"/>
            <a:ext cx="7283450" cy="32956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Etapes: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ca-ES" sz="2000">
                <a:latin typeface="Comic Sans MS" pitchFamily="66" charset="0"/>
              </a:rPr>
              <a:t>plantejament </a:t>
            </a:r>
            <a:r>
              <a:rPr lang="ca-ES" sz="2000" b="1" u="sng">
                <a:solidFill>
                  <a:srgbClr val="800000"/>
                </a:solidFill>
                <a:latin typeface="Comic Sans MS" pitchFamily="66" charset="0"/>
              </a:rPr>
              <a:t>hipòtesi</a:t>
            </a:r>
            <a:endParaRPr lang="ca-ES" sz="2000" u="sng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	(a partir d’observacions anteriors, buscar una </a:t>
            </a:r>
          </a:p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	explicació a un fenòmen observat)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ca-ES" sz="2000">
                <a:latin typeface="Comic Sans MS" pitchFamily="66" charset="0"/>
              </a:rPr>
              <a:t>planificar </a:t>
            </a:r>
            <a:r>
              <a:rPr lang="ca-ES" sz="2000" b="1" u="sng">
                <a:solidFill>
                  <a:srgbClr val="800000"/>
                </a:solidFill>
                <a:latin typeface="Comic Sans MS" pitchFamily="66" charset="0"/>
              </a:rPr>
              <a:t>experiments</a:t>
            </a:r>
            <a:r>
              <a:rPr lang="ca-ES" sz="2000">
                <a:latin typeface="Comic Sans MS" pitchFamily="66" charset="0"/>
              </a:rPr>
              <a:t> adients per demostrar si la hipòtesi</a:t>
            </a:r>
          </a:p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és certa o falsa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ca-ES" sz="2000" b="1" u="sng">
                <a:solidFill>
                  <a:srgbClr val="800000"/>
                </a:solidFill>
                <a:latin typeface="Comic Sans MS" pitchFamily="66" charset="0"/>
              </a:rPr>
              <a:t>analitzar</a:t>
            </a:r>
            <a:r>
              <a:rPr lang="ca-ES" sz="2000">
                <a:latin typeface="Comic Sans MS" pitchFamily="66" charset="0"/>
              </a:rPr>
              <a:t> les dades obtingudes experimentalment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ca-ES" sz="2000" b="1" u="sng">
                <a:solidFill>
                  <a:srgbClr val="800000"/>
                </a:solidFill>
                <a:latin typeface="Comic Sans MS" pitchFamily="66" charset="0"/>
              </a:rPr>
              <a:t>conclusions</a:t>
            </a:r>
            <a:r>
              <a:rPr lang="ca-ES" sz="2000">
                <a:latin typeface="Comic Sans MS" pitchFamily="66" charset="0"/>
              </a:rPr>
              <a:t> - hipòtesi nova?	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295400" y="1143000"/>
            <a:ext cx="67294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 u="sng" dirty="0">
                <a:latin typeface="Comic Sans MS" pitchFamily="66" charset="0"/>
              </a:rPr>
              <a:t>Mètode científic</a:t>
            </a:r>
            <a:r>
              <a:rPr lang="es-ES" sz="2000" b="1" u="sng" dirty="0">
                <a:latin typeface="Comic Sans MS" pitchFamily="66" charset="0"/>
              </a:rPr>
              <a:t>o-</a:t>
            </a:r>
            <a:r>
              <a:rPr lang="ca-ES" sz="2000" b="1" u="sng" dirty="0">
                <a:latin typeface="Comic Sans MS" pitchFamily="66" charset="0"/>
              </a:rPr>
              <a:t>experimental (hipotètico-deductiu)</a:t>
            </a:r>
            <a:endParaRPr lang="ca-E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D83-0EBC-4F07-8E4C-406169DCF672}" type="slidenum">
              <a:rPr lang="es-ES_tradnl"/>
              <a:pPr/>
              <a:t>16</a:t>
            </a:fld>
            <a:endParaRPr lang="es-ES_tradnl"/>
          </a:p>
        </p:txBody>
      </p:sp>
      <p:pic>
        <p:nvPicPr>
          <p:cNvPr id="134147" name="Picture 3" descr="http://dis.um.es/~barzana/Imagenes/metodo_cient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86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4" name="Picture 2" descr="https://cmcruv44.files.wordpress.com/2013/11/mc3a8tode-cientc3adf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388424" cy="628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E13C-CFDD-4A7C-91E8-9D2BB1CE6B40}" type="slidenum">
              <a:rPr lang="es-ES_tradnl"/>
              <a:pPr/>
              <a:t>17</a:t>
            </a:fld>
            <a:endParaRPr lang="es-ES_tradnl"/>
          </a:p>
        </p:txBody>
      </p:sp>
      <p:pic>
        <p:nvPicPr>
          <p:cNvPr id="133123" name="Picture 3" descr="http://www.driverop.com.ar/mira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0005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730500" y="533400"/>
            <a:ext cx="3441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>
                <a:solidFill>
                  <a:srgbClr val="800000"/>
                </a:solidFill>
                <a:latin typeface="Comic Sans MS" pitchFamily="66" charset="0"/>
              </a:rPr>
              <a:t>Treballs explicatius</a:t>
            </a:r>
            <a:endParaRPr lang="ca-ES" sz="2800" u="sng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901-90F2-41D2-A15E-C5C1CBBA862B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928688" y="1524000"/>
            <a:ext cx="7605712" cy="48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s-ES" sz="2000" u="sng" dirty="0">
                <a:latin typeface="Comic Sans MS" pitchFamily="66" charset="0"/>
              </a:rPr>
              <a:t>EXEMPLES</a:t>
            </a:r>
          </a:p>
          <a:p>
            <a:pPr>
              <a:lnSpc>
                <a:spcPct val="140000"/>
              </a:lnSpc>
            </a:pPr>
            <a:endParaRPr lang="es-ES" sz="2000" u="sng" dirty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La influència del mar en les temperatures </a:t>
            </a:r>
            <a:r>
              <a:rPr lang="es-ES" sz="2000" dirty="0" smtClean="0">
                <a:latin typeface="Comic Sans MS" pitchFamily="66" charset="0"/>
              </a:rPr>
              <a:t>del Tarragonès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Les causes de la violència </a:t>
            </a:r>
            <a:r>
              <a:rPr lang="es-ES" sz="2000" dirty="0" smtClean="0">
                <a:latin typeface="Comic Sans MS" pitchFamily="66" charset="0"/>
              </a:rPr>
              <a:t>domèstica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 smtClean="0">
                <a:latin typeface="Comic Sans MS" pitchFamily="66" charset="0"/>
              </a:rPr>
              <a:t>Estudi de la influència de les xarxes socials, en la iconografia de l’autorretrat.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Estudi de la incidència dels substrats geològics en la</a:t>
            </a:r>
          </a:p>
          <a:p>
            <a:pPr>
              <a:lnSpc>
                <a:spcPct val="140000"/>
              </a:lnSpc>
            </a:pPr>
            <a:r>
              <a:rPr lang="es-ES" sz="2000" dirty="0">
                <a:latin typeface="Comic Sans MS" pitchFamily="66" charset="0"/>
              </a:rPr>
              <a:t>      composició química (carbonats, clorurs, nitrats, etc.)</a:t>
            </a:r>
          </a:p>
          <a:p>
            <a:pPr>
              <a:lnSpc>
                <a:spcPct val="140000"/>
              </a:lnSpc>
            </a:pPr>
            <a:r>
              <a:rPr lang="es-ES" sz="2000" dirty="0">
                <a:latin typeface="Comic Sans MS" pitchFamily="66" charset="0"/>
              </a:rPr>
              <a:t>      de les aigües d’un riu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Quins són els factors determinants de l’èxit escolar</a:t>
            </a:r>
          </a:p>
          <a:p>
            <a:pPr>
              <a:lnSpc>
                <a:spcPct val="140000"/>
              </a:lnSpc>
            </a:pPr>
            <a:r>
              <a:rPr lang="es-ES" sz="2000" dirty="0">
                <a:latin typeface="Comic Sans MS" pitchFamily="66" charset="0"/>
              </a:rPr>
              <a:t>      a l’educació primària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730500" y="533400"/>
            <a:ext cx="3441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 dirty="0">
                <a:solidFill>
                  <a:srgbClr val="800000"/>
                </a:solidFill>
                <a:latin typeface="Comic Sans MS" pitchFamily="66" charset="0"/>
              </a:rPr>
              <a:t>Treballs explicatius</a:t>
            </a:r>
            <a:endParaRPr lang="ca-ES" sz="2800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6629400" y="914400"/>
          <a:ext cx="172878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Foto de Photo Editor" r:id="rId3" imgW="1943371" imgH="1448002" progId="">
                  <p:embed/>
                </p:oleObj>
              </mc:Choice>
              <mc:Fallback>
                <p:oleObj name="Foto de Photo Editor" r:id="rId3" imgW="1943371" imgH="1448002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1728788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68-A41A-487B-9105-18186E466F18}" type="slidenum">
              <a:rPr lang="es-ES_tradnl" smtClean="0"/>
              <a:pPr/>
              <a:t>19</a:t>
            </a:fld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362200"/>
            <a:ext cx="3048000" cy="20283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953000"/>
            <a:ext cx="1905000" cy="11872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983480"/>
            <a:ext cx="1143000" cy="11379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036946"/>
            <a:ext cx="1447800" cy="10844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5257800"/>
            <a:ext cx="1219200" cy="780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5266122"/>
            <a:ext cx="1371600" cy="8051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5257800"/>
            <a:ext cx="1219200" cy="9132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152400"/>
            <a:ext cx="1219200" cy="15307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152400"/>
            <a:ext cx="1371600" cy="19830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800" y="152400"/>
            <a:ext cx="1981200" cy="17110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152400"/>
            <a:ext cx="11430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B9CB-E461-4130-9B26-7B7236602BB2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19810" name="Text Box 1026"/>
          <p:cNvSpPr txBox="1">
            <a:spLocks noChangeArrowheads="1"/>
          </p:cNvSpPr>
          <p:nvPr/>
        </p:nvSpPr>
        <p:spPr bwMode="auto">
          <a:xfrm>
            <a:off x="2514600" y="484188"/>
            <a:ext cx="414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800000"/>
                </a:solidFill>
                <a:latin typeface="Comic Sans MS" pitchFamily="66" charset="0"/>
              </a:rPr>
              <a:t>TREBALL DE RECERCA</a:t>
            </a:r>
            <a:endParaRPr lang="ca-ES" sz="28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9811" name="Text Box 1027"/>
          <p:cNvSpPr txBox="1">
            <a:spLocks noChangeArrowheads="1"/>
          </p:cNvSpPr>
          <p:nvPr/>
        </p:nvSpPr>
        <p:spPr bwMode="auto">
          <a:xfrm>
            <a:off x="1447800" y="1828800"/>
            <a:ext cx="6270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>
                <a:latin typeface="Comic Sans MS" pitchFamily="66" charset="0"/>
              </a:rPr>
              <a:t>A – QUÈ ÉS EL TREBALL DE RECERCA?</a:t>
            </a:r>
            <a:endParaRPr lang="ca-ES" b="1" dirty="0">
              <a:latin typeface="Comic Sans MS" pitchFamily="66" charset="0"/>
            </a:endParaRPr>
          </a:p>
        </p:txBody>
      </p:sp>
      <p:sp>
        <p:nvSpPr>
          <p:cNvPr id="119812" name="Text Box 1028"/>
          <p:cNvSpPr txBox="1">
            <a:spLocks noChangeArrowheads="1"/>
          </p:cNvSpPr>
          <p:nvPr/>
        </p:nvSpPr>
        <p:spPr bwMode="auto">
          <a:xfrm>
            <a:off x="1447800" y="2789238"/>
            <a:ext cx="603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dirty="0">
                <a:latin typeface="Comic Sans MS" pitchFamily="66" charset="0"/>
              </a:rPr>
              <a:t>B – COM DESENVOLUPAR EL TREBALL? </a:t>
            </a:r>
            <a:endParaRPr lang="ca-ES" dirty="0">
              <a:latin typeface="Comic Sans MS" pitchFamily="66" charset="0"/>
            </a:endParaRPr>
          </a:p>
        </p:txBody>
      </p:sp>
      <p:sp>
        <p:nvSpPr>
          <p:cNvPr id="119813" name="Text Box 1029"/>
          <p:cNvSpPr txBox="1">
            <a:spLocks noChangeArrowheads="1"/>
          </p:cNvSpPr>
          <p:nvPr/>
        </p:nvSpPr>
        <p:spPr bwMode="auto">
          <a:xfrm>
            <a:off x="1447800" y="3779838"/>
            <a:ext cx="557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dirty="0">
                <a:latin typeface="Comic Sans MS" pitchFamily="66" charset="0"/>
              </a:rPr>
              <a:t>C – COM PRESENTAR EL TREBALL?</a:t>
            </a:r>
            <a:endParaRPr lang="ca-ES" dirty="0">
              <a:latin typeface="Comic Sans MS" pitchFamily="66" charset="0"/>
            </a:endParaRPr>
          </a:p>
        </p:txBody>
      </p:sp>
      <p:sp>
        <p:nvSpPr>
          <p:cNvPr id="119815" name="Line 1031"/>
          <p:cNvSpPr>
            <a:spLocks noChangeShapeType="1"/>
          </p:cNvSpPr>
          <p:nvPr/>
        </p:nvSpPr>
        <p:spPr bwMode="auto">
          <a:xfrm>
            <a:off x="685800" y="746125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9816" name="Line 1032"/>
          <p:cNvSpPr>
            <a:spLocks noChangeShapeType="1"/>
          </p:cNvSpPr>
          <p:nvPr/>
        </p:nvSpPr>
        <p:spPr bwMode="auto">
          <a:xfrm>
            <a:off x="6858000" y="746125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990600" y="1371600"/>
            <a:ext cx="7162800" cy="41910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9818" name="Text Box 1034"/>
          <p:cNvSpPr txBox="1">
            <a:spLocks noChangeArrowheads="1"/>
          </p:cNvSpPr>
          <p:nvPr/>
        </p:nvSpPr>
        <p:spPr bwMode="auto">
          <a:xfrm>
            <a:off x="1065213" y="5943600"/>
            <a:ext cx="701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rgbClr val="800000"/>
                </a:solidFill>
                <a:latin typeface="Comic Sans MS" pitchFamily="66" charset="0"/>
              </a:rPr>
              <a:t>http://www.edu365.com/batxillerat/comfer/recerca/index.htm</a:t>
            </a:r>
            <a:endParaRPr lang="es-ES_tradnl"/>
          </a:p>
        </p:txBody>
      </p:sp>
      <p:sp>
        <p:nvSpPr>
          <p:cNvPr id="119820" name="Text Box 1036"/>
          <p:cNvSpPr txBox="1">
            <a:spLocks noChangeArrowheads="1"/>
          </p:cNvSpPr>
          <p:nvPr/>
        </p:nvSpPr>
        <p:spPr bwMode="auto">
          <a:xfrm>
            <a:off x="1433513" y="4648200"/>
            <a:ext cx="387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dirty="0">
                <a:latin typeface="Comic Sans MS" pitchFamily="66" charset="0"/>
              </a:rPr>
              <a:t>D – ALGUNS RECURSOS</a:t>
            </a:r>
            <a:endParaRPr lang="ca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80A-C7D1-400D-8351-EE45A54A4EF9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743200" y="533400"/>
            <a:ext cx="3794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u="sng" dirty="0">
                <a:solidFill>
                  <a:srgbClr val="800000"/>
                </a:solidFill>
                <a:latin typeface="Comic Sans MS" pitchFamily="66" charset="0"/>
              </a:rPr>
              <a:t>Treballs comparatius</a:t>
            </a:r>
            <a:endParaRPr lang="ca-ES" sz="2800" b="1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1295400"/>
            <a:ext cx="8534400" cy="20574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7969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u="sng" dirty="0">
                <a:latin typeface="Comic Sans MS" pitchFamily="66" charset="0"/>
              </a:rPr>
              <a:t>Comparació</a:t>
            </a:r>
            <a:r>
              <a:rPr lang="es-ES" dirty="0">
                <a:latin typeface="Comic Sans MS" pitchFamily="66" charset="0"/>
              </a:rPr>
              <a:t> el màxim d’exhaustiva </a:t>
            </a:r>
            <a:r>
              <a:rPr lang="es-ES" u="sng" dirty="0">
                <a:latin typeface="Comic Sans MS" pitchFamily="66" charset="0"/>
              </a:rPr>
              <a:t>entre dos o més</a:t>
            </a:r>
          </a:p>
          <a:p>
            <a:r>
              <a:rPr lang="es-ES" u="sng" dirty="0">
                <a:latin typeface="Comic Sans MS" pitchFamily="66" charset="0"/>
              </a:rPr>
              <a:t>termes</a:t>
            </a:r>
            <a:r>
              <a:rPr lang="es-ES" dirty="0">
                <a:latin typeface="Comic Sans MS" pitchFamily="66" charset="0"/>
              </a:rPr>
              <a:t> que poden ser de molt diversa índole: fenòmens</a:t>
            </a:r>
          </a:p>
          <a:p>
            <a:r>
              <a:rPr lang="es-ES" dirty="0">
                <a:latin typeface="Comic Sans MS" pitchFamily="66" charset="0"/>
              </a:rPr>
              <a:t>socials o culturals, obres artístiques, autors, textos,</a:t>
            </a:r>
          </a:p>
          <a:p>
            <a:r>
              <a:rPr lang="es-ES" dirty="0">
                <a:latin typeface="Comic Sans MS" pitchFamily="66" charset="0"/>
              </a:rPr>
              <a:t>conceptes, etc.</a:t>
            </a:r>
            <a:endParaRPr lang="ca-ES" i="1" dirty="0">
              <a:latin typeface="Comic Sans MS" pitchFamily="66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543050" y="4746625"/>
            <a:ext cx="6238875" cy="119697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>
                <a:latin typeface="Comic Sans MS" pitchFamily="66" charset="0"/>
              </a:rPr>
              <a:t>TERMES COMPARATIUS</a:t>
            </a:r>
          </a:p>
          <a:p>
            <a:pPr algn="ctr">
              <a:lnSpc>
                <a:spcPct val="150000"/>
              </a:lnSpc>
            </a:pPr>
            <a:r>
              <a:rPr lang="es-ES">
                <a:latin typeface="Comic Sans MS" pitchFamily="66" charset="0"/>
              </a:rPr>
              <a:t>CRITERIS ADEQUATS DE COMPARACIÓ</a:t>
            </a:r>
            <a:endParaRPr lang="ca-ES" i="1" u="sng">
              <a:latin typeface="Comic Sans MS" pitchFamily="66" charset="0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305300" y="36576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02B6-BF88-41FE-8D9E-9FC19B809F11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610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s-ES" sz="2000" u="sng" dirty="0">
                <a:latin typeface="Comic Sans MS" pitchFamily="66" charset="0"/>
              </a:rPr>
              <a:t>EXEMPLES</a:t>
            </a:r>
          </a:p>
          <a:p>
            <a:pPr>
              <a:lnSpc>
                <a:spcPct val="140000"/>
              </a:lnSpc>
            </a:pPr>
            <a:endParaRPr lang="es-ES" sz="2000" u="sng" dirty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>
                <a:latin typeface="Comic Sans MS" pitchFamily="66" charset="0"/>
              </a:rPr>
              <a:t>Freud i Dalí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Comparació entre una masia catalana i una vil·la romana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Dues visions de la guerra civil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>
                <a:latin typeface="Comic Sans MS" pitchFamily="66" charset="0"/>
              </a:rPr>
              <a:t>Visions de la guerra del Vietnam a través del cinema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>
                <a:latin typeface="Comic Sans MS" pitchFamily="66" charset="0"/>
              </a:rPr>
              <a:t>Comparació d’una novel·la amb la seva adaptació cinematogràfica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Què han dit els filòsofs sobre les </a:t>
            </a:r>
            <a:r>
              <a:rPr lang="es-ES" sz="2000" dirty="0" smtClean="0">
                <a:latin typeface="Comic Sans MS" pitchFamily="66" charset="0"/>
              </a:rPr>
              <a:t>dones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 smtClean="0">
                <a:latin typeface="Comic Sans MS" pitchFamily="66" charset="0"/>
              </a:rPr>
              <a:t>La representació de la família real espanyola D. Velázquez – F. Goya – A. López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s-ES" sz="2000" dirty="0">
              <a:latin typeface="Comic Sans MS" pitchFamily="66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743200" y="5334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>
                <a:solidFill>
                  <a:srgbClr val="800000"/>
                </a:solidFill>
                <a:latin typeface="Comic Sans MS" pitchFamily="66" charset="0"/>
              </a:rPr>
              <a:t>Treballs comparatius</a:t>
            </a:r>
            <a:endParaRPr lang="ca-ES" sz="2800" u="sng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130058" name="Picture 10" descr="http://img.motorpasion.com/2007/12/shelby_gt_vs_impreza_wrx_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38263"/>
            <a:ext cx="259080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68-A41A-487B-9105-18186E466F18}" type="slidenum">
              <a:rPr lang="es-ES_tradnl" smtClean="0"/>
              <a:pPr/>
              <a:t>22</a:t>
            </a:fld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0"/>
            <a:ext cx="4248727" cy="2336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3162300" cy="2578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400"/>
            <a:ext cx="3390900" cy="24003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33400"/>
            <a:ext cx="1244600" cy="16335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33399"/>
            <a:ext cx="1447800" cy="238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8C91-47C7-4A18-AA45-22D865A82370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470275" y="533400"/>
            <a:ext cx="25330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u="sng" dirty="0">
                <a:solidFill>
                  <a:srgbClr val="800000"/>
                </a:solidFill>
                <a:latin typeface="Comic Sans MS" pitchFamily="66" charset="0"/>
              </a:rPr>
              <a:t>Estudi de cas</a:t>
            </a:r>
            <a:endParaRPr lang="ca-ES" sz="2800" b="1" u="sng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81000" y="1295400"/>
            <a:ext cx="8534400" cy="16764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3105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Descoberta i comprensió del significat d’un cas particular</a:t>
            </a:r>
          </a:p>
          <a:p>
            <a:r>
              <a:rPr lang="es-ES">
                <a:latin typeface="Comic Sans MS" pitchFamily="66" charset="0"/>
              </a:rPr>
              <a:t>(casos biogràfics o de grups, fenòmens o institucions</a:t>
            </a:r>
          </a:p>
          <a:p>
            <a:r>
              <a:rPr lang="es-ES">
                <a:latin typeface="Comic Sans MS" pitchFamily="66" charset="0"/>
              </a:rPr>
              <a:t>socials) en allò que pugui tenir de sigularment rellevant</a:t>
            </a:r>
            <a:endParaRPr lang="ca-ES" i="1">
              <a:latin typeface="Comic Sans MS" pitchFamily="66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806450" y="4572000"/>
            <a:ext cx="7753350" cy="649288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>
                <a:latin typeface="Comic Sans MS" pitchFamily="66" charset="0"/>
              </a:rPr>
              <a:t>TÈCNIQUES DE RECERCA DE TIPUS </a:t>
            </a:r>
            <a:r>
              <a:rPr lang="es-ES" u="sng">
                <a:latin typeface="Comic Sans MS" pitchFamily="66" charset="0"/>
              </a:rPr>
              <a:t>QUALITATIU</a:t>
            </a:r>
            <a:endParaRPr lang="ca-ES" i="1" u="sng">
              <a:latin typeface="Comic Sans MS" pitchFamily="66" charset="0"/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4305300" y="33528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38200" y="5486400"/>
            <a:ext cx="759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(captació i comprensió de significats més que no pas descripció</a:t>
            </a:r>
          </a:p>
          <a:p>
            <a:r>
              <a:rPr lang="es-ES" sz="2000">
                <a:latin typeface="Comic Sans MS" pitchFamily="66" charset="0"/>
              </a:rPr>
              <a:t>i explicació a partir de regularitats estadístiques)</a:t>
            </a:r>
            <a:endParaRPr lang="ca-E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DEF-738F-454D-884A-5F5B5BC968CB}" type="slidenum">
              <a:rPr lang="es-ES_tradnl"/>
              <a:pPr/>
              <a:t>24</a:t>
            </a:fld>
            <a:endParaRPr lang="es-ES_tradnl"/>
          </a:p>
        </p:txBody>
      </p:sp>
      <p:pic>
        <p:nvPicPr>
          <p:cNvPr id="135171" name="Picture 3" descr="http://www.uiah.fi/projects/metodi/sspiral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148138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470275" y="533400"/>
            <a:ext cx="2397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>
                <a:solidFill>
                  <a:srgbClr val="800000"/>
                </a:solidFill>
                <a:latin typeface="Comic Sans MS" pitchFamily="66" charset="0"/>
              </a:rPr>
              <a:t>Estudi de cas</a:t>
            </a:r>
            <a:endParaRPr lang="ca-ES" sz="2800" u="sng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514600" y="5815013"/>
            <a:ext cx="446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1600">
                <a:latin typeface="Comic Sans MS" pitchFamily="66" charset="0"/>
              </a:rPr>
              <a:t>http://www.uiah.fi/projects/metodi/271.htm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209800" y="1447800"/>
            <a:ext cx="4800600" cy="4114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AA4-E973-485B-AD93-22B8F93320D8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1371600" y="1600200"/>
            <a:ext cx="6858000" cy="464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105025" y="990600"/>
            <a:ext cx="5133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b="1" u="sng">
                <a:latin typeface="Comic Sans MS" pitchFamily="66" charset="0"/>
              </a:rPr>
              <a:t>Tècniques de recerca de tipus qualitatiu</a:t>
            </a:r>
            <a:endParaRPr lang="ca-ES" sz="2000">
              <a:latin typeface="Comic Sans MS" pitchFamily="66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470275" y="533400"/>
            <a:ext cx="2397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>
                <a:solidFill>
                  <a:srgbClr val="800000"/>
                </a:solidFill>
                <a:latin typeface="Comic Sans MS" pitchFamily="66" charset="0"/>
              </a:rPr>
              <a:t>Estudi de cas</a:t>
            </a:r>
            <a:endParaRPr lang="ca-ES" sz="2800" u="sng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600200" y="1676400"/>
            <a:ext cx="63912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L’OBSERVACIÓ PARTICIPANT</a:t>
            </a:r>
            <a:r>
              <a:rPr lang="es-ES" sz="2000">
                <a:latin typeface="Comic Sans MS" pitchFamily="66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s-ES" sz="2000">
                <a:latin typeface="Comic Sans MS" pitchFamily="66" charset="0"/>
              </a:rPr>
              <a:t>Observació i registre de dades en el context natural</a:t>
            </a:r>
            <a:endParaRPr lang="ca-ES" sz="2000">
              <a:latin typeface="Comic Sans MS" pitchFamily="66" charset="0"/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600200" y="2870200"/>
            <a:ext cx="6581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L’ENTREVISTA FOCALITZADA</a:t>
            </a:r>
            <a:r>
              <a:rPr lang="es-ES" sz="2000">
                <a:latin typeface="Comic Sans MS" pitchFamily="66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s-ES" sz="2000">
                <a:latin typeface="Comic Sans MS" pitchFamily="66" charset="0"/>
              </a:rPr>
              <a:t>Entrevista que vol recollir l’impacte d’un esdeveniment</a:t>
            </a:r>
            <a:endParaRPr lang="ca-ES" sz="2000">
              <a:latin typeface="Comic Sans MS" pitchFamily="66" charset="0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600200" y="4064000"/>
            <a:ext cx="54911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L’ENTREVISTA EN PROFUNDITAT</a:t>
            </a:r>
            <a:r>
              <a:rPr lang="es-ES" sz="2000">
                <a:latin typeface="Comic Sans MS" pitchFamily="66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s-ES" sz="2000">
                <a:latin typeface="Comic Sans MS" pitchFamily="66" charset="0"/>
              </a:rPr>
              <a:t>Entrevista semidirigida, sense una pauta fixa</a:t>
            </a:r>
            <a:endParaRPr lang="ca-ES" sz="2000">
              <a:latin typeface="Comic Sans MS" pitchFamily="66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1600200" y="5257800"/>
            <a:ext cx="48069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LA HISTÒRIA DE VIDA</a:t>
            </a:r>
            <a:r>
              <a:rPr lang="es-ES" sz="2000">
                <a:latin typeface="Comic Sans MS" pitchFamily="66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s-ES" sz="2000">
                <a:latin typeface="Comic Sans MS" pitchFamily="66" charset="0"/>
              </a:rPr>
              <a:t>Relat autobiogràfic en primera persona</a:t>
            </a:r>
            <a:endParaRPr lang="ca-E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1C7A-536F-49D6-AD9A-DF65C68A5D1B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928688" y="1901825"/>
            <a:ext cx="7930376" cy="438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s-ES" sz="2000" u="sng" dirty="0">
                <a:latin typeface="Comic Sans MS" pitchFamily="66" charset="0"/>
              </a:rPr>
              <a:t>EXEMPLES</a:t>
            </a:r>
          </a:p>
          <a:p>
            <a:pPr>
              <a:lnSpc>
                <a:spcPct val="140000"/>
              </a:lnSpc>
            </a:pPr>
            <a:endParaRPr lang="es-ES" sz="2000" u="sng" dirty="0">
              <a:latin typeface="Comic Sans MS" pitchFamily="66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Biografia d’un avantpassat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L’anorèxia, un cas viscut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Història d’una associació cultural del poble/barri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Àvies, mares i filles: la història de tres generacions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El sistema penitenciari: estudi de cas de la presó de Figueres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dirty="0">
                <a:latin typeface="Comic Sans MS" pitchFamily="66" charset="0"/>
              </a:rPr>
              <a:t>Història de vida d’un </a:t>
            </a:r>
            <a:r>
              <a:rPr lang="es-ES" sz="2000" dirty="0" smtClean="0">
                <a:latin typeface="Comic Sans MS" pitchFamily="66" charset="0"/>
              </a:rPr>
              <a:t>immigrant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2000" b="1" dirty="0" smtClean="0">
                <a:latin typeface="Comic Sans MS" pitchFamily="66" charset="0"/>
              </a:rPr>
              <a:t>El grafitti a Valls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470275" y="533400"/>
            <a:ext cx="2397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u="sng">
                <a:solidFill>
                  <a:srgbClr val="800000"/>
                </a:solidFill>
                <a:latin typeface="Comic Sans MS" pitchFamily="66" charset="0"/>
              </a:rPr>
              <a:t>Estudi de cas</a:t>
            </a:r>
            <a:endParaRPr lang="ca-ES" sz="2800" u="sng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0" y="0"/>
            <a:ext cx="370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A – QUÈ ÉS EL TREBALL DE RECERCA?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57663" y="6324600"/>
            <a:ext cx="3767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1800">
                <a:latin typeface="Comic Sans MS" pitchFamily="66" charset="0"/>
              </a:rPr>
              <a:t>http://phobos.xtec.net/apinero1/</a:t>
            </a:r>
          </a:p>
        </p:txBody>
      </p:sp>
      <p:pic>
        <p:nvPicPr>
          <p:cNvPr id="131080" name="Picture 8" descr="http://www.elsalvador.com/hablemos/2005/060205/fotos/lui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4938"/>
            <a:ext cx="3162300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68-A41A-487B-9105-18186E466F18}" type="slidenum">
              <a:rPr lang="es-ES_tradnl" smtClean="0"/>
              <a:pPr/>
              <a:t>27</a:t>
            </a:fld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4127500" cy="1968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1000"/>
            <a:ext cx="3467100" cy="2349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876800"/>
            <a:ext cx="4724400" cy="9188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3657600" cy="1206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95600"/>
            <a:ext cx="2133600" cy="19603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953000"/>
            <a:ext cx="2590800" cy="14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7DBF-2C4B-4F9A-9F4C-EFB1017EF674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84400" y="1308100"/>
            <a:ext cx="551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1.</a:t>
            </a:r>
            <a:r>
              <a:rPr lang="es-ES_tradnl" b="1">
                <a:latin typeface="Comic Sans MS" pitchFamily="66" charset="0"/>
              </a:rPr>
              <a:t> Elecció de la qüestió a investigar</a:t>
            </a:r>
            <a:endParaRPr lang="es-ES_tradnl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84400" y="1995488"/>
            <a:ext cx="371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2.</a:t>
            </a:r>
            <a:r>
              <a:rPr lang="es-ES_tradnl" b="1">
                <a:latin typeface="Comic Sans MS" pitchFamily="66" charset="0"/>
              </a:rPr>
              <a:t> Especificar objectius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84400" y="2682875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3.</a:t>
            </a:r>
            <a:r>
              <a:rPr lang="es-ES_tradnl" b="1">
                <a:latin typeface="Comic Sans MS" pitchFamily="66" charset="0"/>
              </a:rPr>
              <a:t> Planificar la recerca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184400" y="3371850"/>
            <a:ext cx="398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4.</a:t>
            </a:r>
            <a:r>
              <a:rPr lang="es-ES_tradnl" b="1">
                <a:latin typeface="Comic Sans MS" pitchFamily="66" charset="0"/>
              </a:rPr>
              <a:t> Cerca de la informació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184400" y="4059238"/>
            <a:ext cx="511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5.</a:t>
            </a:r>
            <a:r>
              <a:rPr lang="es-ES_tradnl" b="1">
                <a:latin typeface="Comic Sans MS" pitchFamily="66" charset="0"/>
              </a:rPr>
              <a:t> Processament de la informació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84400" y="4748213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6.</a:t>
            </a:r>
            <a:r>
              <a:rPr lang="es-ES_tradnl" b="1">
                <a:latin typeface="Comic Sans MS" pitchFamily="66" charset="0"/>
              </a:rPr>
              <a:t> Síntesi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184400" y="5435600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7.</a:t>
            </a:r>
            <a:r>
              <a:rPr lang="es-ES_tradnl" b="1">
                <a:latin typeface="Comic Sans MS" pitchFamily="66" charset="0"/>
              </a:rPr>
              <a:t> Preavaluació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184400" y="6120415"/>
            <a:ext cx="378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800000"/>
                </a:solidFill>
                <a:latin typeface="Comic Sans MS" pitchFamily="66" charset="0"/>
              </a:rPr>
              <a:t>8.</a:t>
            </a:r>
            <a:r>
              <a:rPr lang="es-ES_tradnl" b="1" dirty="0">
                <a:latin typeface="Comic Sans MS" pitchFamily="66" charset="0"/>
              </a:rPr>
              <a:t> </a:t>
            </a:r>
            <a:r>
              <a:rPr lang="es-ES_tradnl" b="1" dirty="0" err="1">
                <a:latin typeface="Comic Sans MS" pitchFamily="66" charset="0"/>
              </a:rPr>
              <a:t>Redacció</a:t>
            </a:r>
            <a:r>
              <a:rPr lang="es-ES_tradnl" b="1" dirty="0">
                <a:latin typeface="Comic Sans MS" pitchFamily="66" charset="0"/>
              </a:rPr>
              <a:t> de </a:t>
            </a:r>
            <a:r>
              <a:rPr lang="es-ES_tradnl" b="1" dirty="0" err="1">
                <a:latin typeface="Comic Sans MS" pitchFamily="66" charset="0"/>
              </a:rPr>
              <a:t>l’informe</a:t>
            </a:r>
            <a:endParaRPr lang="es-ES_tradnl" b="1" dirty="0">
              <a:latin typeface="Comic Sans MS" pitchFamily="66" charset="0"/>
            </a:endParaRP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1725613" y="457200"/>
            <a:ext cx="597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B.</a:t>
            </a:r>
            <a:r>
              <a:rPr lang="es-ES_tradnl" sz="3200" b="1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COM DESENVOLUPAR EL TREBALL</a:t>
            </a:r>
            <a:endParaRPr lang="es-ES_tradnl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381000" y="746125"/>
            <a:ext cx="990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7924800" y="746125"/>
            <a:ext cx="990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6438" name="Picture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96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39" name="Picture 55" descr="http://images.google.es/url?q=http://www.uned.es/edu-5-orientacion-personal-y-educativa/clipbrd3.jpg&amp;usg=AFQjCNGai3EKMR_Co3TtBxmKEEdyd8OWJ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38313"/>
            <a:ext cx="685800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2" name="Picture 58" descr="http://www.nandeyby.org/web%20en%20castellano/calendari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5746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5" name="Picture 61" descr="http://www.ieslascanteras.org/FOTOSBARRA/Image/libr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241675"/>
            <a:ext cx="685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7" name="Picture 63" descr="http://www.grupoeducare.com/blog/UserFiles/Image/Intellectus/informacio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021138"/>
            <a:ext cx="685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8" name="Picture 6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5753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49" name="Picture 65" descr="j02921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6055619"/>
            <a:ext cx="58261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51" name="Object 67"/>
          <p:cNvGraphicFramePr>
            <a:graphicFrameLocks noChangeAspect="1"/>
          </p:cNvGraphicFramePr>
          <p:nvPr/>
        </p:nvGraphicFramePr>
        <p:xfrm>
          <a:off x="1325563" y="4814888"/>
          <a:ext cx="549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Foto de Photo Editor" r:id="rId11" imgW="4866667" imgH="5401429" progId="">
                  <p:embed/>
                </p:oleObj>
              </mc:Choice>
              <mc:Fallback>
                <p:oleObj name="Foto de Photo Editor" r:id="rId11" imgW="4866667" imgH="5401429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814888"/>
                        <a:ext cx="5492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E2A1-DC91-45A5-97D7-7E69A25BDAC5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990600" y="2286000"/>
            <a:ext cx="7239000" cy="1219200"/>
          </a:xfrm>
          <a:prstGeom prst="rect">
            <a:avLst/>
          </a:prstGeom>
          <a:solidFill>
            <a:srgbClr val="FFFF99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3144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092200" y="3778250"/>
            <a:ext cx="7035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i="1">
                <a:latin typeface="Comic Sans MS" pitchFamily="66" charset="0"/>
              </a:rPr>
              <a:t>Una bona pregunta científica és aquella que és susceptible</a:t>
            </a:r>
          </a:p>
          <a:p>
            <a:pPr>
              <a:lnSpc>
                <a:spcPct val="130000"/>
              </a:lnSpc>
            </a:pPr>
            <a:r>
              <a:rPr lang="ca-ES" sz="2000" i="1">
                <a:latin typeface="Comic Sans MS" pitchFamily="66" charset="0"/>
              </a:rPr>
              <a:t>d’obtenir una resposta, és a dir que és abordable.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282700" y="2438400"/>
            <a:ext cx="665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>
                <a:latin typeface="Comic Sans MS" pitchFamily="66" charset="0"/>
              </a:rPr>
              <a:t>QUÈ VULL INVESTIGAR?</a:t>
            </a:r>
          </a:p>
          <a:p>
            <a:pPr>
              <a:lnSpc>
                <a:spcPct val="130000"/>
              </a:lnSpc>
            </a:pPr>
            <a:r>
              <a:rPr lang="ca-ES" sz="2000" b="1">
                <a:latin typeface="Comic Sans MS" pitchFamily="66" charset="0"/>
              </a:rPr>
              <a:t>QUINA PREGUNTA VULL RESPONDRE I PER QUÈ?</a:t>
            </a:r>
          </a:p>
        </p:txBody>
      </p:sp>
      <p:pic>
        <p:nvPicPr>
          <p:cNvPr id="117770" name="Picture 10" descr="http://nogal.mentor.mec.es/~lbag0000/images/Pregun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1257300" y="1603375"/>
            <a:ext cx="6704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>
                <a:latin typeface="Comic Sans MS" pitchFamily="66" charset="0"/>
              </a:rPr>
              <a:t>Comenceu a enunciar el projecte en forma de </a:t>
            </a:r>
            <a:r>
              <a:rPr lang="ca-ES" sz="2000" u="sng">
                <a:latin typeface="Comic Sans MS" pitchFamily="66" charset="0"/>
              </a:rPr>
              <a:t>pregunta</a:t>
            </a:r>
            <a:r>
              <a:rPr lang="ca-ES" sz="2000">
                <a:latin typeface="Comic Sans MS" pitchFamily="66" charset="0"/>
              </a:rPr>
              <a:t>: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2616200" y="561975"/>
            <a:ext cx="551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b="1">
                <a:solidFill>
                  <a:srgbClr val="800000"/>
                </a:solidFill>
                <a:latin typeface="Comic Sans MS" pitchFamily="66" charset="0"/>
              </a:rPr>
              <a:t>1. Elecció de la qüestió a investigar</a:t>
            </a:r>
            <a:endParaRPr lang="ca-E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2514600" y="1143000"/>
            <a:ext cx="5715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C4DD-AC0C-45E1-8A9A-47B055D0F3FB}" type="slidenum">
              <a:rPr lang="es-ES_tradnl" smtClean="0"/>
              <a:pPr/>
              <a:t>3</a:t>
            </a:fld>
            <a:endParaRPr lang="es-ES_tradnl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370202" cy="13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1488" y="2346325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000">
                <a:latin typeface="Comic Sans MS" pitchFamily="66" charset="0"/>
              </a:rPr>
              <a:t>Una petita investigació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953000" y="3276600"/>
          <a:ext cx="2824163" cy="287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Foto de Photo Editor" r:id="rId4" imgW="3580952" imgH="3648584" progId="">
                  <p:embed/>
                </p:oleObj>
              </mc:Choice>
              <mc:Fallback>
                <p:oleObj name="Foto de Photo Editor" r:id="rId4" imgW="3580952" imgH="3648584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76600"/>
                        <a:ext cx="2824163" cy="2876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9225" y="2235200"/>
            <a:ext cx="480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sz="2000">
                <a:latin typeface="Comic Sans MS" pitchFamily="66" charset="0"/>
              </a:rPr>
              <a:t>Pot estar emmarcat dins d’una matèria </a:t>
            </a:r>
          </a:p>
          <a:p>
            <a:pPr algn="ctr"/>
            <a:r>
              <a:rPr lang="ca-ES" sz="2000">
                <a:latin typeface="Comic Sans MS" pitchFamily="66" charset="0"/>
              </a:rPr>
              <a:t>o pot ser interdisciplinar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90600" y="504825"/>
            <a:ext cx="727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>
                <a:solidFill>
                  <a:srgbClr val="800000"/>
                </a:solidFill>
                <a:latin typeface="Comic Sans MS" pitchFamily="66" charset="0"/>
              </a:rPr>
              <a:t> - </a:t>
            </a:r>
            <a:r>
              <a:rPr lang="ca-ES" sz="2800" b="1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sz="2800" b="1">
                <a:solidFill>
                  <a:srgbClr val="800000"/>
                </a:solidFill>
                <a:latin typeface="Comic Sans MS" pitchFamily="66" charset="0"/>
              </a:rPr>
              <a:t>UÈ ÉS EL TREBALL DE RECERCA</a:t>
            </a:r>
            <a:r>
              <a:rPr lang="ca-ES" sz="2800" b="1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674813" y="1203325"/>
            <a:ext cx="5868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sz="2000">
                <a:latin typeface="Comic Sans MS" pitchFamily="66" charset="0"/>
              </a:rPr>
              <a:t>El treball de recerca és un treball que ha de fer</a:t>
            </a:r>
          </a:p>
          <a:p>
            <a:pPr algn="ctr"/>
            <a:r>
              <a:rPr lang="ca-ES" sz="2000">
                <a:latin typeface="Comic Sans MS" pitchFamily="66" charset="0"/>
              </a:rPr>
              <a:t> </a:t>
            </a:r>
            <a:r>
              <a:rPr lang="ca-ES" sz="2000" u="sng">
                <a:latin typeface="Comic Sans MS" pitchFamily="66" charset="0"/>
              </a:rPr>
              <a:t>tot l’alumnat de Batxillerat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81000" y="2286000"/>
            <a:ext cx="3048000" cy="533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3886200" y="2209800"/>
            <a:ext cx="4953000" cy="762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4FF7-41BE-4334-BCF1-B6A408B5E92B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116763" name="Rectangle 27"/>
          <p:cNvSpPr>
            <a:spLocks noChangeArrowheads="1"/>
          </p:cNvSpPr>
          <p:nvPr/>
        </p:nvSpPr>
        <p:spPr bwMode="auto">
          <a:xfrm>
            <a:off x="685800" y="2209800"/>
            <a:ext cx="8077200" cy="3962400"/>
          </a:xfrm>
          <a:prstGeom prst="rect">
            <a:avLst/>
          </a:prstGeom>
          <a:solidFill>
            <a:srgbClr val="FFFF99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3144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616200" y="561975"/>
            <a:ext cx="551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b="1">
                <a:solidFill>
                  <a:srgbClr val="800000"/>
                </a:solidFill>
                <a:latin typeface="Comic Sans MS" pitchFamily="66" charset="0"/>
              </a:rPr>
              <a:t>1. Elecció de la qüestió a investigar</a:t>
            </a:r>
            <a:endParaRPr lang="ca-E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2514600" y="1143000"/>
            <a:ext cx="5715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1143000" y="1600200"/>
            <a:ext cx="6610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 u="sng">
                <a:latin typeface="Comic Sans MS" pitchFamily="66" charset="0"/>
              </a:rPr>
              <a:t>Criteris</a:t>
            </a:r>
            <a:r>
              <a:rPr lang="ca-ES" sz="2000">
                <a:latin typeface="Comic Sans MS" pitchFamily="66" charset="0"/>
              </a:rPr>
              <a:t> que us poden orientar a formular la  </a:t>
            </a:r>
            <a:r>
              <a:rPr lang="ca-ES" sz="2000" u="sng">
                <a:latin typeface="Comic Sans MS" pitchFamily="66" charset="0"/>
              </a:rPr>
              <a:t>pregunta</a:t>
            </a:r>
            <a:r>
              <a:rPr lang="ca-ES" sz="2000">
                <a:latin typeface="Comic Sans MS" pitchFamily="66" charset="0"/>
              </a:rPr>
              <a:t>: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914400" y="2514600"/>
            <a:ext cx="704056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>
                <a:latin typeface="Comic Sans MS" pitchFamily="66" charset="0"/>
              </a:rPr>
              <a:t>PERTINÈNCIA</a:t>
            </a:r>
            <a:r>
              <a:rPr lang="ca-ES" sz="2000">
                <a:latin typeface="Comic Sans MS" pitchFamily="66" charset="0"/>
              </a:rPr>
              <a:t>: Ha d’expressar un autèntic problema</a:t>
            </a:r>
            <a:r>
              <a:rPr lang="es-ES" sz="2000">
                <a:latin typeface="Comic Sans MS" pitchFamily="66" charset="0"/>
              </a:rPr>
              <a:t>, que</a:t>
            </a:r>
          </a:p>
          <a:p>
            <a:r>
              <a:rPr lang="es-ES" sz="2000">
                <a:latin typeface="Comic Sans MS" pitchFamily="66" charset="0"/>
              </a:rPr>
              <a:t>                          tingui algun interès</a:t>
            </a:r>
            <a:r>
              <a:rPr lang="ca-ES" sz="2000">
                <a:latin typeface="Comic Sans MS" pitchFamily="66" charset="0"/>
              </a:rPr>
              <a:t>          </a:t>
            </a: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914400" y="3454400"/>
            <a:ext cx="69675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>
                <a:latin typeface="Comic Sans MS" pitchFamily="66" charset="0"/>
              </a:rPr>
              <a:t>CLAREDAT:</a:t>
            </a:r>
            <a:r>
              <a:rPr lang="ca-ES" sz="2000">
                <a:latin typeface="Comic Sans MS" pitchFamily="66" charset="0"/>
              </a:rPr>
              <a:t> Precisa, no vaga, que permeti saber cap a on </a:t>
            </a:r>
          </a:p>
          <a:p>
            <a:r>
              <a:rPr lang="ca-ES" sz="2000">
                <a:latin typeface="Comic Sans MS" pitchFamily="66" charset="0"/>
              </a:rPr>
              <a:t>                    es vol anar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914400" y="4394200"/>
            <a:ext cx="7581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>
                <a:latin typeface="Comic Sans MS" pitchFamily="66" charset="0"/>
              </a:rPr>
              <a:t>VIABILITAT:</a:t>
            </a:r>
            <a:r>
              <a:rPr lang="ca-ES" sz="2000">
                <a:latin typeface="Comic Sans MS" pitchFamily="66" charset="0"/>
              </a:rPr>
              <a:t> Adequada a les vostres habilitats i possibilitats</a:t>
            </a: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914400" y="5029200"/>
            <a:ext cx="69707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000" b="1">
                <a:latin typeface="Comic Sans MS" pitchFamily="66" charset="0"/>
              </a:rPr>
              <a:t>REALISME:</a:t>
            </a:r>
            <a:r>
              <a:rPr lang="ca-ES" sz="2000">
                <a:latin typeface="Comic Sans MS" pitchFamily="66" charset="0"/>
              </a:rPr>
              <a:t> Proporcionada al vostres recursos personals,</a:t>
            </a:r>
          </a:p>
          <a:p>
            <a:r>
              <a:rPr lang="ca-ES" sz="2000">
                <a:latin typeface="Comic Sans MS" pitchFamily="66" charset="0"/>
              </a:rPr>
              <a:t>                    materials i tècnics</a:t>
            </a: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3B97-9383-43E4-B299-F77E84629D24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762000" y="1600200"/>
            <a:ext cx="4038600" cy="1371600"/>
          </a:xfrm>
          <a:prstGeom prst="rect">
            <a:avLst/>
          </a:prstGeom>
          <a:solidFill>
            <a:srgbClr val="FFFF99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1371600" y="5486400"/>
            <a:ext cx="5943600" cy="8382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14400" y="1851025"/>
            <a:ext cx="37179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b="1">
                <a:latin typeface="Comic Sans MS" pitchFamily="66" charset="0"/>
              </a:rPr>
              <a:t>OBSERVEU EL VOSTRE</a:t>
            </a:r>
          </a:p>
          <a:p>
            <a:pPr algn="ctr">
              <a:lnSpc>
                <a:spcPct val="120000"/>
              </a:lnSpc>
            </a:pPr>
            <a:r>
              <a:rPr lang="es-ES" b="1">
                <a:latin typeface="Comic Sans MS" pitchFamily="66" charset="0"/>
              </a:rPr>
              <a:t>VOLTANT</a:t>
            </a:r>
            <a:endParaRPr lang="ca-ES" b="1">
              <a:latin typeface="Comic Sans MS" pitchFamily="66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477678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>
                <a:latin typeface="Comic Sans MS" pitchFamily="66" charset="0"/>
              </a:rPr>
              <a:t>El món és ple de coses per a ser </a:t>
            </a:r>
            <a:endParaRPr lang="es-ES">
              <a:latin typeface="Comic Sans MS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ca-ES">
                <a:latin typeface="Comic Sans MS" pitchFamily="66" charset="0"/>
              </a:rPr>
              <a:t>interpretades i documentades </a:t>
            </a:r>
            <a:endParaRPr lang="es-ES">
              <a:latin typeface="Comic Sans MS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ca-ES">
                <a:latin typeface="Comic Sans MS" pitchFamily="66" charset="0"/>
              </a:rPr>
              <a:t>en un treball de recerca</a:t>
            </a: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3144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616200" y="561975"/>
            <a:ext cx="551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b="1">
                <a:solidFill>
                  <a:srgbClr val="800000"/>
                </a:solidFill>
                <a:latin typeface="Comic Sans MS" pitchFamily="66" charset="0"/>
              </a:rPr>
              <a:t>1. Elecció de la qüestió a investigar</a:t>
            </a:r>
            <a:endParaRPr lang="ca-E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514600" y="1143000"/>
            <a:ext cx="5715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47122" name="Picture 18" descr="http://www.worldlaughtertour.com/sections/training/images/Happy_world-gra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8098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511300" y="5557838"/>
            <a:ext cx="5716588" cy="696912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800" b="1" i="1">
                <a:latin typeface="Comic Sans MS" pitchFamily="66" charset="0"/>
              </a:rPr>
              <a:t>L’important és no deixar mai de fer-se preguntes</a:t>
            </a:r>
          </a:p>
          <a:p>
            <a:pPr>
              <a:lnSpc>
                <a:spcPct val="120000"/>
              </a:lnSpc>
            </a:pPr>
            <a:r>
              <a:rPr lang="es-ES" sz="1800">
                <a:latin typeface="Comic Sans MS" pitchFamily="66" charset="0"/>
              </a:rPr>
              <a:t>Albert Einstein, físic</a:t>
            </a:r>
            <a:endParaRPr lang="ca-ES" sz="1800">
              <a:latin typeface="Comic Sans MS" pitchFamily="66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22E-983E-4795-B646-38A2DCE14748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295400" y="5181600"/>
            <a:ext cx="6858000" cy="914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1143000" y="2514600"/>
            <a:ext cx="7239000" cy="2268538"/>
          </a:xfrm>
          <a:prstGeom prst="rect">
            <a:avLst/>
          </a:prstGeom>
          <a:solidFill>
            <a:srgbClr val="FFFF99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633663" y="561975"/>
            <a:ext cx="422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2. Especificació d’objectius</a:t>
            </a:r>
            <a:endParaRPr lang="es-ES_tradnl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2362200" y="1143000"/>
            <a:ext cx="47244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371600" y="2743200"/>
            <a:ext cx="68024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QUINS OBJECTIUS CONCRETS EM PROPOSO</a:t>
            </a:r>
            <a:r>
              <a:rPr lang="ca-ES" sz="2000" b="1">
                <a:latin typeface="Comic Sans MS" pitchFamily="66" charset="0"/>
              </a:rPr>
              <a:t>?</a:t>
            </a:r>
            <a:endParaRPr lang="es-ES" sz="2000" b="1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endParaRPr lang="ca-ES" sz="2000" b="1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QUINS SÓN ELS TRES O QUATRE ASPECTES QUE</a:t>
            </a:r>
          </a:p>
          <a:p>
            <a:pPr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M’INTERESSEN D’AQUEST PROBLEMA</a:t>
            </a:r>
            <a:r>
              <a:rPr lang="ca-ES" sz="2000" b="1">
                <a:latin typeface="Comic Sans MS" pitchFamily="66" charset="0"/>
              </a:rPr>
              <a:t>?</a:t>
            </a:r>
          </a:p>
        </p:txBody>
      </p:sp>
      <p:pic>
        <p:nvPicPr>
          <p:cNvPr id="100371" name="Picture 19" descr="http://images.google.es/url?q=http://www.uned.es/edu-5-orientacion-personal-y-educativa/clipbrd3.jpg&amp;usg=AFQjCNGai3EKMR_Co3TtBxmKEEdyd8OWJ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9812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1447800" y="5257800"/>
            <a:ext cx="65532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i="1">
                <a:latin typeface="Comic Sans MS" pitchFamily="66" charset="0"/>
              </a:rPr>
              <a:t>Els grans coneixements engendren els grans dubtes</a:t>
            </a:r>
          </a:p>
          <a:p>
            <a:pPr>
              <a:spcBef>
                <a:spcPct val="50000"/>
              </a:spcBef>
            </a:pPr>
            <a:r>
              <a:rPr lang="es-ES" sz="1800">
                <a:latin typeface="Comic Sans MS" pitchFamily="66" charset="0"/>
              </a:rPr>
              <a:t>Aristòtil, filòsof</a:t>
            </a:r>
            <a:endParaRPr lang="ca-E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B457-3ADA-4955-A3F3-B712AE85DE30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3733800" y="1752600"/>
            <a:ext cx="2971800" cy="685800"/>
          </a:xfrm>
          <a:prstGeom prst="rect">
            <a:avLst/>
          </a:prstGeom>
          <a:solidFill>
            <a:srgbClr val="FFFF99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386138" y="561975"/>
            <a:ext cx="438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3. Planificació de la recerca</a:t>
            </a:r>
            <a:endParaRPr lang="es-ES_tradnl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3048000" y="1143000"/>
            <a:ext cx="5257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962400" y="1828800"/>
            <a:ext cx="2587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000" b="1">
                <a:latin typeface="Comic Sans MS" pitchFamily="66" charset="0"/>
              </a:rPr>
              <a:t>Full de planificació 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858838" y="2743200"/>
            <a:ext cx="689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Les </a:t>
            </a:r>
            <a:r>
              <a:rPr lang="ca-ES" sz="2000" u="sng">
                <a:latin typeface="Comic Sans MS" pitchFamily="66" charset="0"/>
              </a:rPr>
              <a:t>activitats</a:t>
            </a:r>
            <a:r>
              <a:rPr lang="ca-ES" sz="2000">
                <a:latin typeface="Comic Sans MS" pitchFamily="66" charset="0"/>
              </a:rPr>
              <a:t> a realitzar en l'</a:t>
            </a:r>
            <a:r>
              <a:rPr lang="ca-ES" sz="2000" u="sng">
                <a:latin typeface="Comic Sans MS" pitchFamily="66" charset="0"/>
              </a:rPr>
              <a:t>ordre</a:t>
            </a:r>
            <a:r>
              <a:rPr lang="ca-ES" sz="2000">
                <a:latin typeface="Comic Sans MS" pitchFamily="66" charset="0"/>
              </a:rPr>
              <a:t> en què s'han de fer.</a:t>
            </a:r>
            <a:r>
              <a:rPr lang="ca-ES"/>
              <a:t> </a:t>
            </a:r>
            <a:endParaRPr lang="es-ES" sz="2000">
              <a:latin typeface="Comic Sans MS" pitchFamily="66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858838" y="3429000"/>
            <a:ext cx="6762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000">
                <a:latin typeface="Comic Sans MS" pitchFamily="66" charset="0"/>
              </a:rPr>
              <a:t>La </a:t>
            </a:r>
            <a:r>
              <a:rPr lang="es-ES" sz="2000" u="sng">
                <a:latin typeface="Comic Sans MS" pitchFamily="66" charset="0"/>
              </a:rPr>
              <a:t>programació</a:t>
            </a:r>
            <a:r>
              <a:rPr lang="es-ES" sz="2000">
                <a:latin typeface="Comic Sans MS" pitchFamily="66" charset="0"/>
              </a:rPr>
              <a:t> de les visites i/o entrevistes a realitzar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858838" y="4267200"/>
            <a:ext cx="786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El </a:t>
            </a:r>
            <a:r>
              <a:rPr lang="ca-ES" sz="2000" u="sng">
                <a:latin typeface="Comic Sans MS" pitchFamily="66" charset="0"/>
              </a:rPr>
              <a:t>període de temps</a:t>
            </a:r>
            <a:r>
              <a:rPr lang="ca-ES" sz="2000">
                <a:latin typeface="Comic Sans MS" pitchFamily="66" charset="0"/>
              </a:rPr>
              <a:t> estimat per a cada una d'aquestes activitats</a:t>
            </a:r>
            <a:endParaRPr lang="es-ES" sz="2000">
              <a:latin typeface="Comic Sans MS" pitchFamily="66" charset="0"/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858838" y="4953000"/>
            <a:ext cx="75755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La </a:t>
            </a:r>
            <a:r>
              <a:rPr lang="ca-ES" sz="2000" u="sng">
                <a:latin typeface="Comic Sans MS" pitchFamily="66" charset="0"/>
              </a:rPr>
              <a:t>relació de material</a:t>
            </a:r>
            <a:r>
              <a:rPr lang="ca-ES" sz="2000">
                <a:latin typeface="Comic Sans MS" pitchFamily="66" charset="0"/>
              </a:rPr>
              <a:t> i aparells necessaris per a desenvolupar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les activitats, els permisos que es necessiten per visitar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instal·lacions (laboratoris, aula d’informàtica, biblioteca, etc.)</a:t>
            </a:r>
            <a:endParaRPr lang="es-ES" sz="2000">
              <a:latin typeface="Comic Sans MS" pitchFamily="66" charset="0"/>
            </a:endParaRPr>
          </a:p>
        </p:txBody>
      </p:sp>
      <p:pic>
        <p:nvPicPr>
          <p:cNvPr id="101394" name="Picture 18" descr="http://www.nandeyby.org/web%20en%20castellano/calendar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7375"/>
            <a:ext cx="177482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471-755D-4159-98E8-1F97E7857EF7}" type="slidenum">
              <a:rPr lang="es-ES_tradnl"/>
              <a:pPr/>
              <a:t>34</a:t>
            </a:fld>
            <a:endParaRPr lang="es-ES_tradnl"/>
          </a:p>
        </p:txBody>
      </p:sp>
      <p:pic>
        <p:nvPicPr>
          <p:cNvPr id="102416" name="Picture 16" descr="http://www.ieslascanteras.org/FOTOSBARRA/Image/lib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905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457200" y="5638800"/>
            <a:ext cx="7620000" cy="6858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066800" y="2057400"/>
            <a:ext cx="7338568" cy="34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Observació sociocultural (realitats socioculturals)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Observació artística (</a:t>
            </a:r>
            <a:r>
              <a:rPr lang="ca-ES" sz="2000" dirty="0" smtClean="0">
                <a:latin typeface="Comic Sans MS" pitchFamily="66" charset="0"/>
              </a:rPr>
              <a:t>pintures, escultures, fotografies, etc.)</a:t>
            </a:r>
            <a:endParaRPr lang="ca-ES" sz="2000" dirty="0">
              <a:latin typeface="Comic Sans MS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Observació arquitectònica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Observació d’un disseny o instal·lació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Cerca bibliogràfica i documental (llibres, articles, arxius...)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Consulta de fonts històriques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Cerca de internet (cercadors)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 dirty="0">
                <a:latin typeface="Comic Sans MS" pitchFamily="66" charset="0"/>
              </a:rPr>
              <a:t>Cerca experimental (experiments)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582988" y="561975"/>
            <a:ext cx="398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4. Cerca de la informació</a:t>
            </a:r>
            <a:endParaRPr lang="es-ES_tradnl"/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2667000" y="1143000"/>
            <a:ext cx="6096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889250" y="1447800"/>
            <a:ext cx="5187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000" b="1" u="sng">
                <a:latin typeface="Comic Sans MS" pitchFamily="66" charset="0"/>
              </a:rPr>
              <a:t>Tècniques</a:t>
            </a:r>
            <a:r>
              <a:rPr lang="es-ES" sz="2000" b="1">
                <a:latin typeface="Comic Sans MS" pitchFamily="66" charset="0"/>
              </a:rPr>
              <a:t> en funció del tipus de recerca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533400" y="5638800"/>
            <a:ext cx="74676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b="1" i="1">
                <a:latin typeface="Comic Sans MS" pitchFamily="66" charset="0"/>
              </a:rPr>
              <a:t>Si busques resultats diferents, no facis sempre el mateix</a:t>
            </a:r>
          </a:p>
          <a:p>
            <a:pPr>
              <a:lnSpc>
                <a:spcPct val="120000"/>
              </a:lnSpc>
            </a:pPr>
            <a:r>
              <a:rPr lang="es-ES" sz="1800">
                <a:latin typeface="Comic Sans MS" pitchFamily="66" charset="0"/>
              </a:rPr>
              <a:t>Albert Einstein, físic</a:t>
            </a:r>
            <a:endParaRPr lang="ca-E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88D9-17F0-41D1-80C5-3C451312B75F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019425" y="561975"/>
            <a:ext cx="511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5. Processament de la informació</a:t>
            </a:r>
            <a:endParaRPr lang="es-ES_tradnl"/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2362200" y="1143000"/>
            <a:ext cx="6400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34369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000">
                <a:latin typeface="Comic Sans MS" pitchFamily="66" charset="0"/>
              </a:rPr>
              <a:t>Cal </a:t>
            </a:r>
            <a:r>
              <a:rPr lang="es-ES" sz="2000" u="sng">
                <a:latin typeface="Comic Sans MS" pitchFamily="66" charset="0"/>
              </a:rPr>
              <a:t>recollir totes les dades</a:t>
            </a:r>
            <a:r>
              <a:rPr lang="es-ES" sz="2000">
                <a:latin typeface="Comic Sans MS" pitchFamily="66" charset="0"/>
              </a:rPr>
              <a:t>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143000" y="2895600"/>
            <a:ext cx="21050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Fitxes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Taules i quadres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Gràfics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Càlculs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Comentaris</a:t>
            </a:r>
            <a:endParaRPr lang="es-ES" sz="2000">
              <a:latin typeface="Comic Sans MS" pitchFamily="66" charset="0"/>
            </a:endParaRPr>
          </a:p>
        </p:txBody>
      </p:sp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5241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124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2" name="Picture 18" descr="http://www.grupoeducare.com/blog/UserFiles/Image/Intellectus/informaci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488"/>
            <a:ext cx="1989138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E1B-1DC9-4F12-B17B-C75AA208A4E2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746625" y="561975"/>
            <a:ext cx="163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6. Síntesi</a:t>
            </a:r>
            <a:endParaRPr lang="es-ES_tradnl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2362200" y="1143000"/>
            <a:ext cx="6400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289175" y="3819525"/>
            <a:ext cx="5483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 u="sng">
                <a:latin typeface="Comic Sans MS" pitchFamily="66" charset="0"/>
              </a:rPr>
              <a:t>Explicar resultats</a:t>
            </a:r>
            <a:r>
              <a:rPr lang="ca-ES" sz="2000">
                <a:latin typeface="Comic Sans MS" pitchFamily="66" charset="0"/>
              </a:rPr>
              <a:t> considerant: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	coneixements teòrics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	bibliografia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 u="sng">
                <a:latin typeface="Comic Sans MS" pitchFamily="66" charset="0"/>
              </a:rPr>
              <a:t>Suggerir aplicacions</a:t>
            </a:r>
            <a:r>
              <a:rPr lang="ca-ES" sz="2000">
                <a:latin typeface="Comic Sans MS" pitchFamily="66" charset="0"/>
              </a:rPr>
              <a:t> dels resultats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 u="sng">
                <a:latin typeface="Comic Sans MS" pitchFamily="66" charset="0"/>
              </a:rPr>
              <a:t>Suggerir propostes</a:t>
            </a:r>
            <a:r>
              <a:rPr lang="ca-ES" sz="2000">
                <a:latin typeface="Comic Sans MS" pitchFamily="66" charset="0"/>
              </a:rPr>
              <a:t> per continuar la recerca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289175" y="1533525"/>
            <a:ext cx="44069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 u="sng">
                <a:latin typeface="Comic Sans MS" pitchFamily="66" charset="0"/>
              </a:rPr>
              <a:t>Interpretar</a:t>
            </a:r>
            <a:r>
              <a:rPr lang="ca-ES" sz="2000">
                <a:latin typeface="Comic Sans MS" pitchFamily="66" charset="0"/>
              </a:rPr>
              <a:t> dades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Treure </a:t>
            </a:r>
            <a:r>
              <a:rPr lang="ca-ES" sz="2000" u="sng">
                <a:latin typeface="Comic Sans MS" pitchFamily="66" charset="0"/>
              </a:rPr>
              <a:t>conclusions</a:t>
            </a:r>
            <a:r>
              <a:rPr lang="ca-ES" sz="2000">
                <a:latin typeface="Comic Sans MS" pitchFamily="66" charset="0"/>
              </a:rPr>
              <a:t>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	identificar regularitats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	correlacions entre variables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000">
                <a:latin typeface="Comic Sans MS" pitchFamily="66" charset="0"/>
              </a:rPr>
              <a:t>	relacions causa-efecte, etc.</a:t>
            </a:r>
          </a:p>
          <a:p>
            <a:endParaRPr lang="ca-ES"/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381000" y="457200"/>
          <a:ext cx="15795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Foto de Photo Editor" r:id="rId3" imgW="4866667" imgH="5401429" progId="">
                  <p:embed/>
                </p:oleObj>
              </mc:Choice>
              <mc:Fallback>
                <p:oleObj name="Foto de Photo Editor" r:id="rId3" imgW="4866667" imgH="5401429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579563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7715-97FA-42F9-B5C9-E0F9D65CD326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114800" y="2971800"/>
            <a:ext cx="4800600" cy="1828800"/>
          </a:xfrm>
          <a:prstGeom prst="rect">
            <a:avLst/>
          </a:prstGeom>
          <a:solidFill>
            <a:srgbClr val="FFFF99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645025" y="561975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7. Preavaluació</a:t>
            </a:r>
            <a:endParaRPr lang="es-ES_tradnl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3581400" y="1143000"/>
            <a:ext cx="5181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575"/>
            <a:ext cx="27813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838200" y="2333625"/>
            <a:ext cx="38417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Capacitat d’organització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Temps emprat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Elecció de variables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Materials utilitzats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Visites programades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Experiments realitzats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Economia del treball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Dinàmica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ca-ES" sz="2000">
                <a:latin typeface="Comic Sans MS" pitchFamily="66" charset="0"/>
              </a:rPr>
              <a:t>Relació amb el tutor/a		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495800" y="3124200"/>
            <a:ext cx="407193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a-ES" b="1">
                <a:latin typeface="Comic Sans MS" pitchFamily="66" charset="0"/>
              </a:rPr>
              <a:t>Es dóna per acabat?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a-ES" b="1">
                <a:latin typeface="Comic Sans MS" pitchFamily="66" charset="0"/>
              </a:rPr>
              <a:t>o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a-ES" b="1">
                <a:latin typeface="Comic Sans MS" pitchFamily="66" charset="0"/>
              </a:rPr>
              <a:t>Cal replantejar el treball?</a:t>
            </a:r>
            <a:endParaRPr lang="ca-ES" sz="2000">
              <a:latin typeface="Comic Sans MS" pitchFamily="66" charset="0"/>
            </a:endParaRP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 rot="870774">
            <a:off x="4648200" y="1828800"/>
            <a:ext cx="1524000" cy="1066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 rot="20729226" flipV="1">
            <a:off x="4495800" y="5029200"/>
            <a:ext cx="1524000" cy="1066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17D9-7A18-4B55-8B1F-4BD1F8FCEE96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3681413" y="561975"/>
            <a:ext cx="378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8. Redacció de l’informe</a:t>
            </a:r>
            <a:endParaRPr lang="es-ES_tradnl">
              <a:solidFill>
                <a:srgbClr val="800000"/>
              </a:solidFill>
            </a:endParaRPr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2362200" y="1143000"/>
            <a:ext cx="6400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3000375" y="1700213"/>
            <a:ext cx="602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Seleccioneu i ordeneu les idees que voleu exposar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3000375" y="2408238"/>
            <a:ext cx="503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Escriviu frases curtes i fàcils d’entendre</a:t>
            </a:r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>
            <a:off x="2478088" y="1695450"/>
            <a:ext cx="341312" cy="360363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77" name="AutoShape 33"/>
          <p:cNvSpPr>
            <a:spLocks noChangeArrowheads="1"/>
          </p:cNvSpPr>
          <p:nvPr/>
        </p:nvSpPr>
        <p:spPr bwMode="auto">
          <a:xfrm>
            <a:off x="2478088" y="2403475"/>
            <a:ext cx="341312" cy="360363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971550" y="3116263"/>
            <a:ext cx="697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Redacteu el nucli de l’informe, la introducció i la conclusió</a:t>
            </a:r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971550" y="3824288"/>
            <a:ext cx="496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Dividiu el nucli en apartats i subapartats</a:t>
            </a:r>
          </a:p>
        </p:txBody>
      </p:sp>
      <p:sp>
        <p:nvSpPr>
          <p:cNvPr id="108584" name="AutoShape 40"/>
          <p:cNvSpPr>
            <a:spLocks noChangeArrowheads="1"/>
          </p:cNvSpPr>
          <p:nvPr/>
        </p:nvSpPr>
        <p:spPr bwMode="auto">
          <a:xfrm>
            <a:off x="449263" y="3113088"/>
            <a:ext cx="341312" cy="360362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971550" y="4532313"/>
            <a:ext cx="643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Anoteu les referències bibliogràfiques correctament</a:t>
            </a:r>
          </a:p>
        </p:txBody>
      </p:sp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971550" y="5240338"/>
            <a:ext cx="639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Identifiqueu els annexos amb majúscules (annex A…)</a:t>
            </a:r>
          </a:p>
        </p:txBody>
      </p:sp>
      <p:sp>
        <p:nvSpPr>
          <p:cNvPr id="108587" name="AutoShape 43"/>
          <p:cNvSpPr>
            <a:spLocks noChangeArrowheads="1"/>
          </p:cNvSpPr>
          <p:nvPr/>
        </p:nvSpPr>
        <p:spPr bwMode="auto">
          <a:xfrm>
            <a:off x="449263" y="3822700"/>
            <a:ext cx="341312" cy="360363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88" name="AutoShape 44"/>
          <p:cNvSpPr>
            <a:spLocks noChangeArrowheads="1"/>
          </p:cNvSpPr>
          <p:nvPr/>
        </p:nvSpPr>
        <p:spPr bwMode="auto">
          <a:xfrm>
            <a:off x="449263" y="4530725"/>
            <a:ext cx="341312" cy="360363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89" name="AutoShape 45"/>
          <p:cNvSpPr>
            <a:spLocks noChangeArrowheads="1"/>
          </p:cNvSpPr>
          <p:nvPr/>
        </p:nvSpPr>
        <p:spPr bwMode="auto">
          <a:xfrm>
            <a:off x="449263" y="5240338"/>
            <a:ext cx="341312" cy="360362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971550" y="59499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/>
              <a:t>…..</a:t>
            </a:r>
          </a:p>
        </p:txBody>
      </p:sp>
      <p:sp>
        <p:nvSpPr>
          <p:cNvPr id="108591" name="AutoShape 47"/>
          <p:cNvSpPr>
            <a:spLocks noChangeArrowheads="1"/>
          </p:cNvSpPr>
          <p:nvPr/>
        </p:nvSpPr>
        <p:spPr bwMode="auto">
          <a:xfrm>
            <a:off x="450850" y="5949950"/>
            <a:ext cx="341313" cy="360363"/>
          </a:xfrm>
          <a:prstGeom prst="star5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08592" name="Picture 48" descr="j0292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749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0" y="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B - COM DESENVOLUPAR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75-EC90-4A09-9DF9-7C6003CB6FBF}" type="slidenum">
              <a:rPr lang="es-ES_tradnl"/>
              <a:pPr/>
              <a:t>39</a:t>
            </a:fld>
            <a:endParaRPr lang="es-ES_tradnl"/>
          </a:p>
        </p:txBody>
      </p: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4419600" y="1828800"/>
            <a:ext cx="2286000" cy="2133600"/>
            <a:chOff x="1824" y="633"/>
            <a:chExt cx="2834" cy="2849"/>
          </a:xfrm>
        </p:grpSpPr>
        <p:sp>
          <p:nvSpPr>
            <p:cNvPr id="10753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753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753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753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658938" y="504825"/>
            <a:ext cx="611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rgbClr val="800000"/>
                </a:solidFill>
                <a:latin typeface="Comic Sans MS" pitchFamily="66" charset="0"/>
              </a:rPr>
              <a:t>C. COM PRESENTAR EL TREBALL</a:t>
            </a:r>
            <a:endParaRPr lang="es-ES_tradnl" sz="2800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381000" y="746125"/>
            <a:ext cx="990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7924800" y="746125"/>
            <a:ext cx="990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4059238" y="1295400"/>
            <a:ext cx="300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latin typeface="Comic Sans MS" pitchFamily="66" charset="0"/>
              </a:rPr>
              <a:t>Presentació escrita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289425" y="4038600"/>
            <a:ext cx="254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latin typeface="Comic Sans MS" pitchFamily="66" charset="0"/>
              </a:rPr>
              <a:t>Presentació oral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107537" name="Picture 17" descr="j0198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08915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33400" y="4876800"/>
            <a:ext cx="8183563" cy="1068388"/>
          </a:xfrm>
          <a:prstGeom prst="rect">
            <a:avLst/>
          </a:prstGeom>
          <a:solidFill>
            <a:srgbClr val="99FF33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b="1" i="1">
                <a:latin typeface="Comic Sans MS" pitchFamily="66" charset="0"/>
              </a:rPr>
              <a:t>Hi ha una força més forta que el vapor, l’electricitat i l’energia</a:t>
            </a:r>
          </a:p>
          <a:p>
            <a:r>
              <a:rPr lang="es-ES" sz="2000" b="1" i="1">
                <a:latin typeface="Comic Sans MS" pitchFamily="66" charset="0"/>
              </a:rPr>
              <a:t>nuclear: la voluntat</a:t>
            </a:r>
          </a:p>
          <a:p>
            <a:pPr>
              <a:lnSpc>
                <a:spcPct val="130000"/>
              </a:lnSpc>
            </a:pPr>
            <a:r>
              <a:rPr lang="es-ES" sz="1800">
                <a:latin typeface="Comic Sans MS" pitchFamily="66" charset="0"/>
              </a:rPr>
              <a:t>Albert Einstein, físic</a:t>
            </a:r>
            <a:endParaRPr lang="ca-E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280-A467-42F5-B82B-552AE5D25100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00200" y="23622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a-ES" sz="2000" dirty="0">
                <a:latin typeface="Comic Sans MS" pitchFamily="66" charset="0"/>
              </a:rPr>
              <a:t>està dirigit per un </a:t>
            </a:r>
            <a:r>
              <a:rPr lang="ca-ES" sz="2000" u="sng" dirty="0">
                <a:latin typeface="Comic Sans MS" pitchFamily="66" charset="0"/>
              </a:rPr>
              <a:t>professor/a </a:t>
            </a:r>
            <a:r>
              <a:rPr lang="ca-ES" sz="2000" b="1" u="sng" dirty="0">
                <a:latin typeface="Comic Sans MS" pitchFamily="66" charset="0"/>
              </a:rPr>
              <a:t>-tutor/a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00200" y="1828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a-ES" sz="2000" dirty="0">
                <a:latin typeface="Comic Sans MS" pitchFamily="66" charset="0"/>
              </a:rPr>
              <a:t>equival a </a:t>
            </a:r>
            <a:r>
              <a:rPr lang="ca-ES" sz="2000" u="sng" dirty="0">
                <a:latin typeface="Comic Sans MS" pitchFamily="66" charset="0"/>
              </a:rPr>
              <a:t>2 crèdits de </a:t>
            </a:r>
            <a:r>
              <a:rPr lang="ca-ES" sz="2000" u="sng" dirty="0" smtClean="0">
                <a:latin typeface="Comic Sans MS" pitchFamily="66" charset="0"/>
              </a:rPr>
              <a:t>BAT – </a:t>
            </a:r>
            <a:r>
              <a:rPr lang="ca-ES" sz="2000" b="1" u="sng" dirty="0" smtClean="0">
                <a:latin typeface="Comic Sans MS" pitchFamily="66" charset="0"/>
              </a:rPr>
              <a:t>1 hora setmanal</a:t>
            </a:r>
            <a:endParaRPr lang="ca-ES" sz="2000" b="1" u="sng" dirty="0">
              <a:latin typeface="Comic Sans MS" pitchFamily="66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117725" y="3546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600200" y="2987675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a-ES" sz="2000" dirty="0">
                <a:latin typeface="Comic Sans MS" pitchFamily="66" charset="0"/>
              </a:rPr>
              <a:t>es presenta per </a:t>
            </a:r>
            <a:r>
              <a:rPr lang="ca-ES" sz="2000" b="1" u="sng" dirty="0">
                <a:latin typeface="Comic Sans MS" pitchFamily="66" charset="0"/>
              </a:rPr>
              <a:t>escrit</a:t>
            </a:r>
            <a:r>
              <a:rPr lang="ca-ES" sz="2000" dirty="0">
                <a:latin typeface="Comic Sans MS" pitchFamily="66" charset="0"/>
              </a:rPr>
              <a:t> i </a:t>
            </a:r>
            <a:r>
              <a:rPr lang="ca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oralment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276600" y="5381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 sz="2000">
              <a:latin typeface="Comic Sans MS" pitchFamily="66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990600" y="504825"/>
            <a:ext cx="727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>
                <a:solidFill>
                  <a:srgbClr val="800000"/>
                </a:solidFill>
                <a:latin typeface="Comic Sans MS" pitchFamily="66" charset="0"/>
              </a:rPr>
              <a:t> - </a:t>
            </a:r>
            <a:r>
              <a:rPr lang="ca-ES" sz="2800" b="1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sz="2800" b="1">
                <a:solidFill>
                  <a:srgbClr val="800000"/>
                </a:solidFill>
                <a:latin typeface="Comic Sans MS" pitchFamily="66" charset="0"/>
              </a:rPr>
              <a:t>UÈ ÉS EL TREBALL DE RECERCA</a:t>
            </a:r>
            <a:r>
              <a:rPr lang="ca-ES" sz="2800" b="1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" name="CuadroTexto 11"/>
          <p:cNvSpPr txBox="1"/>
          <p:nvPr/>
        </p:nvSpPr>
        <p:spPr>
          <a:xfrm>
            <a:off x="1600200" y="3581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s-ES_tradnl" sz="2000" dirty="0" err="1" smtClean="0">
                <a:latin typeface="Comic Sans MS" pitchFamily="66" charset="0"/>
              </a:rPr>
              <a:t>Té</a:t>
            </a:r>
            <a:r>
              <a:rPr lang="es-ES_tradnl" sz="2000" dirty="0" smtClean="0">
                <a:latin typeface="Comic Sans MS" pitchFamily="66" charset="0"/>
              </a:rPr>
              <a:t> un </a:t>
            </a:r>
            <a:r>
              <a:rPr lang="es-ES_tradnl" sz="2000" dirty="0" err="1" smtClean="0">
                <a:latin typeface="Comic Sans MS" pitchFamily="66" charset="0"/>
              </a:rPr>
              <a:t>pes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important</a:t>
            </a:r>
            <a:r>
              <a:rPr lang="es-ES_tradnl" sz="2000" dirty="0" smtClean="0">
                <a:latin typeface="Comic Sans MS" pitchFamily="66" charset="0"/>
              </a:rPr>
              <a:t> en la </a:t>
            </a:r>
            <a:r>
              <a:rPr lang="es-ES_tradnl" sz="2000" b="1" dirty="0" smtClean="0">
                <a:latin typeface="Comic Sans MS" pitchFamily="66" charset="0"/>
              </a:rPr>
              <a:t>nota </a:t>
            </a:r>
            <a:r>
              <a:rPr lang="es-ES_tradnl" sz="2000" b="1" dirty="0" err="1" smtClean="0">
                <a:latin typeface="Comic Sans MS" pitchFamily="66" charset="0"/>
              </a:rPr>
              <a:t>mitjana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de </a:t>
            </a:r>
            <a:r>
              <a:rPr lang="es-ES_tradnl" sz="2000" dirty="0" err="1" smtClean="0">
                <a:latin typeface="Comic Sans MS" pitchFamily="66" charset="0"/>
              </a:rPr>
              <a:t>Batxillerat</a:t>
            </a:r>
            <a:r>
              <a:rPr lang="es-ES_tradnl" sz="2000" dirty="0" smtClean="0">
                <a:latin typeface="Comic Sans MS" pitchFamily="66" charset="0"/>
              </a:rPr>
              <a:t> ( </a:t>
            </a:r>
            <a:r>
              <a:rPr lang="es-ES_tradnl" sz="2000" b="1" dirty="0" smtClean="0">
                <a:latin typeface="Comic Sans MS" pitchFamily="66" charset="0"/>
              </a:rPr>
              <a:t>10% </a:t>
            </a:r>
            <a:r>
              <a:rPr lang="es-ES_tradnl" sz="2000" dirty="0" smtClean="0">
                <a:latin typeface="Comic Sans MS" pitchFamily="66" charset="0"/>
              </a:rPr>
              <a:t>del total).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429-53C3-403A-A75E-871B2E85C2FC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3810000" y="1371600"/>
            <a:ext cx="4495800" cy="495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191000" y="1839913"/>
            <a:ext cx="83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u="sng">
                <a:latin typeface="Comic Sans MS" pitchFamily="66" charset="0"/>
              </a:rPr>
              <a:t>Inici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111625" y="3887788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u="sng">
                <a:latin typeface="Comic Sans MS" pitchFamily="66" charset="0"/>
              </a:rPr>
              <a:t>Cos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114800" y="5597525"/>
            <a:ext cx="855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u="sng">
                <a:latin typeface="Comic Sans MS" pitchFamily="66" charset="0"/>
              </a:rPr>
              <a:t>Final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559425" y="1671638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Portada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480050" y="3048000"/>
            <a:ext cx="157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Introducció</a:t>
            </a:r>
          </a:p>
        </p:txBody>
      </p:sp>
      <p:sp>
        <p:nvSpPr>
          <p:cNvPr id="109577" name="AutoShape 9"/>
          <p:cNvSpPr>
            <a:spLocks/>
          </p:cNvSpPr>
          <p:nvPr/>
        </p:nvSpPr>
        <p:spPr bwMode="auto">
          <a:xfrm>
            <a:off x="5127625" y="1600200"/>
            <a:ext cx="144463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5480050" y="3648075"/>
            <a:ext cx="227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Nucli de l’informe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559425" y="227171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Índex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5480050" y="4248150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Conclusions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5483225" y="4878388"/>
            <a:ext cx="267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Llista de referències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483225" y="5627688"/>
            <a:ext cx="1182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>
                <a:latin typeface="Comic Sans MS" pitchFamily="66" charset="0"/>
              </a:rPr>
              <a:t>Annexos</a:t>
            </a:r>
          </a:p>
        </p:txBody>
      </p:sp>
      <p:sp>
        <p:nvSpPr>
          <p:cNvPr id="109583" name="AutoShape 15"/>
          <p:cNvSpPr>
            <a:spLocks/>
          </p:cNvSpPr>
          <p:nvPr/>
        </p:nvSpPr>
        <p:spPr bwMode="auto">
          <a:xfrm>
            <a:off x="5011738" y="3071813"/>
            <a:ext cx="215900" cy="2160587"/>
          </a:xfrm>
          <a:prstGeom prst="leftBrace">
            <a:avLst>
              <a:gd name="adj1" fmla="val 8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584" name="AutoShape 16"/>
          <p:cNvSpPr>
            <a:spLocks/>
          </p:cNvSpPr>
          <p:nvPr/>
        </p:nvSpPr>
        <p:spPr bwMode="auto">
          <a:xfrm>
            <a:off x="5051425" y="5480050"/>
            <a:ext cx="144463" cy="692150"/>
          </a:xfrm>
          <a:prstGeom prst="leftBrace">
            <a:avLst>
              <a:gd name="adj1" fmla="val 399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4121150" y="512763"/>
            <a:ext cx="347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 b="1">
                <a:solidFill>
                  <a:srgbClr val="800000"/>
                </a:solidFill>
                <a:latin typeface="Comic Sans MS" pitchFamily="66" charset="0"/>
              </a:rPr>
              <a:t>Presentació escrita</a:t>
            </a:r>
            <a:endParaRPr lang="es-ES_tradnl"/>
          </a:p>
        </p:txBody>
      </p:sp>
      <p:pic>
        <p:nvPicPr>
          <p:cNvPr id="109588" name="Picture 20" descr="j0292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749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381000" y="3200400"/>
            <a:ext cx="3146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>
                <a:solidFill>
                  <a:srgbClr val="800000"/>
                </a:solidFill>
                <a:latin typeface="Comic Sans MS" pitchFamily="66" charset="0"/>
              </a:rPr>
              <a:t>L’informe s’ha d’escriure </a:t>
            </a:r>
          </a:p>
          <a:p>
            <a:pPr>
              <a:lnSpc>
                <a:spcPct val="120000"/>
              </a:lnSpc>
            </a:pPr>
            <a:r>
              <a:rPr lang="es-ES" sz="2000">
                <a:solidFill>
                  <a:srgbClr val="800000"/>
                </a:solidFill>
                <a:latin typeface="Comic Sans MS" pitchFamily="66" charset="0"/>
              </a:rPr>
              <a:t>en fulls DIN A4 </a:t>
            </a:r>
          </a:p>
          <a:p>
            <a:pPr>
              <a:lnSpc>
                <a:spcPct val="120000"/>
              </a:lnSpc>
            </a:pPr>
            <a:r>
              <a:rPr lang="es-ES" sz="2000">
                <a:solidFill>
                  <a:srgbClr val="800000"/>
                </a:solidFill>
                <a:latin typeface="Comic Sans MS" pitchFamily="66" charset="0"/>
              </a:rPr>
              <a:t>i presentar enquadernat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0" y="0"/>
            <a:ext cx="326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C - COM PRESENTAR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>
            <a:off x="3581400" y="1143000"/>
            <a:ext cx="5181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F9E8-D695-4EB8-A0F4-8A62266D3A8A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391025" y="512763"/>
            <a:ext cx="294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 b="1">
                <a:solidFill>
                  <a:srgbClr val="800000"/>
                </a:solidFill>
                <a:latin typeface="Comic Sans MS" pitchFamily="66" charset="0"/>
              </a:rPr>
              <a:t>Presentació oral</a:t>
            </a:r>
            <a:endParaRPr lang="es-ES_tradnl" sz="2800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3581400" y="1143000"/>
            <a:ext cx="5181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914400" y="2828925"/>
            <a:ext cx="171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Planifiqueu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914400" y="3536950"/>
            <a:ext cx="144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Prepareu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914400" y="4244975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Practiqueu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914400" y="4953000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Presenteu</a:t>
            </a:r>
          </a:p>
        </p:txBody>
      </p:sp>
      <p:pic>
        <p:nvPicPr>
          <p:cNvPr id="110606" name="Picture 14" descr="j0292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118268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7" name="Picture 15" descr="j0287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352425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1905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5181600" y="1371600"/>
            <a:ext cx="3733800" cy="1981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0" y="0"/>
            <a:ext cx="326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800000"/>
                </a:solidFill>
                <a:latin typeface="Comic Sans MS" pitchFamily="66" charset="0"/>
              </a:rPr>
              <a:t>C - COM PRESENTAR EL TREBALL</a:t>
            </a:r>
            <a:endParaRPr lang="ca-ES" sz="1400" b="1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135E-6151-4FAE-B2F8-E024EAD90FD5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200400" y="1709738"/>
            <a:ext cx="5410200" cy="26670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0193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19475" y="1958975"/>
            <a:ext cx="5064125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>
                <a:latin typeface="Comic Sans MS" pitchFamily="66" charset="0"/>
              </a:rPr>
              <a:t>El treball de recerca</a:t>
            </a:r>
            <a:r>
              <a:rPr lang="es-ES_tradnl" sz="2000">
                <a:latin typeface="Comic Sans MS" pitchFamily="66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Procés d'elaboració, memòria escrita,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exposició oral i recursos</a:t>
            </a:r>
            <a:endParaRPr lang="es-ES_tradnl" sz="2000">
              <a:latin typeface="Comic Sans MS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 sz="2000" b="1">
                <a:latin typeface="Comic Sans MS" pitchFamily="66" charset="0"/>
              </a:rPr>
              <a:t>Eusebi Coromina, Xavier Casacuberta i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 sz="2000" b="1">
                <a:latin typeface="Comic Sans MS" pitchFamily="66" charset="0"/>
              </a:rPr>
              <a:t>Dolors Quintana</a:t>
            </a:r>
            <a:endParaRPr lang="es-ES_tradnl" sz="2000">
              <a:latin typeface="Comic Sans MS" pitchFamily="66" charset="0"/>
            </a:endParaRPr>
          </a:p>
          <a:p>
            <a:endParaRPr lang="es-ES_tradnl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4988" y="1557338"/>
            <a:ext cx="2133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717800" y="457200"/>
            <a:ext cx="378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D.</a:t>
            </a:r>
            <a:r>
              <a:rPr lang="es-ES_tradnl" sz="3200" b="1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ALGUNS RECURSOS</a:t>
            </a:r>
            <a:endParaRPr lang="es-ES_tradnl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457200" y="747713"/>
            <a:ext cx="2133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6629400" y="747713"/>
            <a:ext cx="2133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8ED7-0F3B-4151-B6DB-93E063791F13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422400"/>
            <a:ext cx="8226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000" i="1" u="sng">
                <a:solidFill>
                  <a:srgbClr val="800000"/>
                </a:solidFill>
                <a:latin typeface="Comic Sans MS" pitchFamily="66" charset="0"/>
              </a:rPr>
              <a:t>Estic sota tanta pressió, va dir una artèria</a:t>
            </a:r>
            <a:endParaRPr lang="es-ES_tradnl" sz="2000" i="1" u="sng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>
                <a:latin typeface="Comic Sans MS" pitchFamily="66" charset="0"/>
              </a:rPr>
              <a:t>Treball de recerca de tipus científic</a:t>
            </a:r>
          </a:p>
          <a:p>
            <a:pPr>
              <a:lnSpc>
                <a:spcPct val="130000"/>
              </a:lnSpc>
            </a:pPr>
            <a:r>
              <a:rPr lang="es-ES_tradnl" sz="1800" u="sng">
                <a:latin typeface="Comic Sans MS" pitchFamily="66" charset="0"/>
              </a:rPr>
              <a:t>Autor</a:t>
            </a:r>
            <a:r>
              <a:rPr lang="es-ES_tradnl" sz="1800">
                <a:latin typeface="Comic Sans MS" pitchFamily="66" charset="0"/>
              </a:rPr>
              <a:t>: José Sáez Hernández</a:t>
            </a:r>
          </a:p>
          <a:p>
            <a:pPr>
              <a:lnSpc>
                <a:spcPct val="130000"/>
              </a:lnSpc>
            </a:pPr>
            <a:r>
              <a:rPr lang="es-ES_tradnl" sz="1800">
                <a:latin typeface="Comic Sans MS" pitchFamily="66" charset="0"/>
              </a:rPr>
              <a:t>Guardonat amb un Premi Cirit de l’any 2000</a:t>
            </a:r>
          </a:p>
          <a:p>
            <a:pPr>
              <a:lnSpc>
                <a:spcPct val="130000"/>
              </a:lnSpc>
            </a:pPr>
            <a:r>
              <a:rPr lang="es-ES_tradnl" sz="1800">
                <a:latin typeface="Comic Sans MS" pitchFamily="66" charset="0"/>
              </a:rPr>
              <a:t>Accés a través de </a:t>
            </a:r>
            <a:r>
              <a:rPr lang="es-ES_tradnl" sz="1600">
                <a:solidFill>
                  <a:schemeClr val="accent2"/>
                </a:solidFill>
                <a:latin typeface="Comic Sans MS" pitchFamily="66" charset="0"/>
              </a:rPr>
              <a:t>http://www.edu365.com/batxillerat/comfer/recerca/index.htm</a:t>
            </a:r>
            <a:endParaRPr lang="es-ES_tradnl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33400" y="4100513"/>
            <a:ext cx="8226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000" i="1" u="sng">
                <a:solidFill>
                  <a:srgbClr val="800000"/>
                </a:solidFill>
                <a:latin typeface="Comic Sans MS" pitchFamily="66" charset="0"/>
              </a:rPr>
              <a:t>Domòtica i edificis intel·ligents</a:t>
            </a:r>
            <a:endParaRPr lang="es-ES_tradnl" sz="2000" i="1" u="sng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>
                <a:latin typeface="Comic Sans MS" pitchFamily="66" charset="0"/>
              </a:rPr>
              <a:t>Treball de recerca sobre les característiques</a:t>
            </a:r>
          </a:p>
          <a:p>
            <a:pPr>
              <a:lnSpc>
                <a:spcPct val="130000"/>
              </a:lnSpc>
            </a:pPr>
            <a:r>
              <a:rPr lang="es-ES_tradnl" sz="1800">
                <a:latin typeface="Comic Sans MS" pitchFamily="66" charset="0"/>
              </a:rPr>
              <a:t>d’una instal·lació</a:t>
            </a:r>
          </a:p>
          <a:p>
            <a:pPr>
              <a:lnSpc>
                <a:spcPct val="130000"/>
              </a:lnSpc>
            </a:pPr>
            <a:r>
              <a:rPr lang="es-ES_tradnl" sz="1800" u="sng">
                <a:latin typeface="Comic Sans MS" pitchFamily="66" charset="0"/>
              </a:rPr>
              <a:t>Autor</a:t>
            </a:r>
            <a:r>
              <a:rPr lang="es-ES_tradnl" sz="1800">
                <a:latin typeface="Comic Sans MS" pitchFamily="66" charset="0"/>
              </a:rPr>
              <a:t>: Alexis Fresnillo</a:t>
            </a:r>
          </a:p>
          <a:p>
            <a:pPr>
              <a:lnSpc>
                <a:spcPct val="130000"/>
              </a:lnSpc>
            </a:pPr>
            <a:r>
              <a:rPr lang="es-ES_tradnl" sz="1800">
                <a:latin typeface="Comic Sans MS" pitchFamily="66" charset="0"/>
              </a:rPr>
              <a:t>Accés a través de </a:t>
            </a:r>
            <a:r>
              <a:rPr lang="es-ES_tradnl" sz="1600">
                <a:solidFill>
                  <a:schemeClr val="accent2"/>
                </a:solidFill>
                <a:latin typeface="Comic Sans MS" pitchFamily="66" charset="0"/>
              </a:rPr>
              <a:t>http://www.edu365.com/batxillerat/comfer/recerca/index.htm</a:t>
            </a:r>
            <a:endParaRPr lang="es-ES_tradnl" sz="1800">
              <a:solidFill>
                <a:schemeClr val="accent2"/>
              </a:solidFill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905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438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2717800" y="457200"/>
            <a:ext cx="378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D.</a:t>
            </a:r>
            <a:r>
              <a:rPr lang="es-ES_tradnl" sz="3200" b="1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ALGUNS RECURSOS</a:t>
            </a:r>
            <a:endParaRPr lang="es-ES_tradnl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H="1">
            <a:off x="457200" y="747713"/>
            <a:ext cx="2133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flipH="1">
            <a:off x="6629400" y="747713"/>
            <a:ext cx="2133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377D-9BCE-4052-9FCC-0F84278216B9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33400" y="1433513"/>
            <a:ext cx="82264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Disseny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 i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construcció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d’un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comptador</a:t>
            </a:r>
            <a:endParaRPr lang="es-ES_tradnl" sz="2000" i="1" u="sng" dirty="0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Geiger-Müller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 de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radioactivitat</a:t>
            </a:r>
            <a:endParaRPr lang="es-ES_tradnl" sz="2000" i="1" u="sng" dirty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 dirty="0" err="1">
                <a:latin typeface="Comic Sans MS" pitchFamily="66" charset="0"/>
              </a:rPr>
              <a:t>Treball</a:t>
            </a:r>
            <a:r>
              <a:rPr lang="es-ES_tradnl" sz="1800" dirty="0">
                <a:latin typeface="Comic Sans MS" pitchFamily="66" charset="0"/>
              </a:rPr>
              <a:t> de recerca de </a:t>
            </a:r>
            <a:r>
              <a:rPr lang="es-ES_tradnl" sz="1800" dirty="0" err="1">
                <a:latin typeface="Comic Sans MS" pitchFamily="66" charset="0"/>
              </a:rPr>
              <a:t>tipus</a:t>
            </a:r>
            <a:r>
              <a:rPr lang="es-ES_tradnl" sz="1800" dirty="0">
                <a:latin typeface="Comic Sans MS" pitchFamily="66" charset="0"/>
              </a:rPr>
              <a:t> </a:t>
            </a:r>
            <a:r>
              <a:rPr lang="es-ES_tradnl" sz="1800" dirty="0" err="1">
                <a:latin typeface="Comic Sans MS" pitchFamily="66" charset="0"/>
              </a:rPr>
              <a:t>tecnològic</a:t>
            </a:r>
            <a:endParaRPr lang="es-ES_tradnl" sz="1800" dirty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 u="sng" dirty="0" err="1">
                <a:latin typeface="Comic Sans MS" pitchFamily="66" charset="0"/>
              </a:rPr>
              <a:t>Autors</a:t>
            </a:r>
            <a:r>
              <a:rPr lang="es-ES_tradnl" sz="1800" dirty="0">
                <a:latin typeface="Comic Sans MS" pitchFamily="66" charset="0"/>
              </a:rPr>
              <a:t>: Carlos Almagro, Fernando Jiménez, Alex </a:t>
            </a:r>
            <a:r>
              <a:rPr lang="es-ES_tradnl" sz="1800" dirty="0" err="1">
                <a:latin typeface="Comic Sans MS" pitchFamily="66" charset="0"/>
              </a:rPr>
              <a:t>Villamor</a:t>
            </a:r>
            <a:endParaRPr lang="es-ES_tradnl" sz="1800" dirty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 dirty="0" err="1">
                <a:latin typeface="Comic Sans MS" pitchFamily="66" charset="0"/>
              </a:rPr>
              <a:t>Accés</a:t>
            </a:r>
            <a:r>
              <a:rPr lang="es-ES_tradnl" sz="1800" dirty="0">
                <a:latin typeface="Comic Sans MS" pitchFamily="66" charset="0"/>
              </a:rPr>
              <a:t> a través de </a:t>
            </a:r>
            <a:r>
              <a:rPr lang="es-ES_tradnl" sz="1600" dirty="0">
                <a:solidFill>
                  <a:schemeClr val="accent2"/>
                </a:solidFill>
                <a:latin typeface="Comic Sans MS" pitchFamily="66" charset="0"/>
              </a:rPr>
              <a:t>http://www.edu365.com/batxillerat/comfer/recerca/index.htm</a:t>
            </a:r>
            <a:endParaRPr lang="es-ES_tradnl" sz="1800" dirty="0">
              <a:solidFill>
                <a:schemeClr val="accent2"/>
              </a:solidFill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8615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33400" y="3948113"/>
            <a:ext cx="4273927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Det-Out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. El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làser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, un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jutge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 de</a:t>
            </a:r>
          </a:p>
          <a:p>
            <a:pPr>
              <a:lnSpc>
                <a:spcPct val="130000"/>
              </a:lnSpc>
            </a:pP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tennis</a:t>
            </a:r>
            <a:r>
              <a:rPr lang="es-ES_tradnl" sz="2000" i="1" u="sng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sz="2000" i="1" u="sng" dirty="0" err="1">
                <a:solidFill>
                  <a:srgbClr val="800000"/>
                </a:solidFill>
                <a:latin typeface="Comic Sans MS" pitchFamily="66" charset="0"/>
              </a:rPr>
              <a:t>infal·lible</a:t>
            </a:r>
            <a:endParaRPr lang="es-ES_tradnl" sz="2000" i="1" u="sng" dirty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 dirty="0" err="1">
                <a:latin typeface="Comic Sans MS" pitchFamily="66" charset="0"/>
              </a:rPr>
              <a:t>Treball</a:t>
            </a:r>
            <a:r>
              <a:rPr lang="es-ES_tradnl" sz="1800" dirty="0">
                <a:latin typeface="Comic Sans MS" pitchFamily="66" charset="0"/>
              </a:rPr>
              <a:t> de recerca de </a:t>
            </a:r>
            <a:r>
              <a:rPr lang="es-ES_tradnl" sz="1800" dirty="0" err="1">
                <a:latin typeface="Comic Sans MS" pitchFamily="66" charset="0"/>
              </a:rPr>
              <a:t>tipus</a:t>
            </a:r>
            <a:r>
              <a:rPr lang="es-ES_tradnl" sz="1800" dirty="0">
                <a:latin typeface="Comic Sans MS" pitchFamily="66" charset="0"/>
              </a:rPr>
              <a:t> </a:t>
            </a:r>
            <a:r>
              <a:rPr lang="es-ES_tradnl" sz="1800" dirty="0" err="1">
                <a:latin typeface="Comic Sans MS" pitchFamily="66" charset="0"/>
              </a:rPr>
              <a:t>tecnològic</a:t>
            </a:r>
            <a:endParaRPr lang="es-ES_tradnl" sz="1800" dirty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s-ES_tradnl" sz="1800" u="sng" dirty="0">
                <a:latin typeface="Comic Sans MS" pitchFamily="66" charset="0"/>
              </a:rPr>
              <a:t>Autor</a:t>
            </a:r>
            <a:r>
              <a:rPr lang="es-ES_tradnl" sz="1800" dirty="0">
                <a:latin typeface="Comic Sans MS" pitchFamily="66" charset="0"/>
              </a:rPr>
              <a:t>: Marc Díaz </a:t>
            </a:r>
            <a:r>
              <a:rPr lang="es-ES_tradnl" sz="1800" dirty="0" smtClean="0">
                <a:latin typeface="Comic Sans MS" pitchFamily="66" charset="0"/>
              </a:rPr>
              <a:t>Aguilar</a:t>
            </a:r>
            <a:endParaRPr lang="es-ES_tradnl" sz="1800" dirty="0">
              <a:latin typeface="Comic Sans MS" pitchFamily="66" charset="0"/>
            </a:endParaRPr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2860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2717800" y="457200"/>
            <a:ext cx="378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D.</a:t>
            </a:r>
            <a:r>
              <a:rPr lang="es-ES_tradnl" sz="3200" b="1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_tradnl" b="1">
                <a:solidFill>
                  <a:srgbClr val="800000"/>
                </a:solidFill>
                <a:latin typeface="Comic Sans MS" pitchFamily="66" charset="0"/>
              </a:rPr>
              <a:t>ALGUNS RECURSOS</a:t>
            </a:r>
            <a:endParaRPr lang="es-ES_tradnl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H="1">
            <a:off x="457200" y="747713"/>
            <a:ext cx="2133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H="1">
            <a:off x="6629400" y="747713"/>
            <a:ext cx="2133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09E8-1BE9-460B-8639-3E5C7137C6D5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87450" y="620713"/>
            <a:ext cx="497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Possibles treballs de recerca</a:t>
            </a:r>
          </a:p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de química</a:t>
            </a:r>
            <a:endParaRPr lang="es-ES_tradnl" sz="2800">
              <a:solidFill>
                <a:schemeClr val="accent2"/>
              </a:solidFill>
            </a:endParaRPr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6877050" y="476250"/>
          <a:ext cx="172878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Foto de Photo Editor" r:id="rId3" imgW="1943371" imgH="1448002" progId="">
                  <p:embed/>
                </p:oleObj>
              </mc:Choice>
              <mc:Fallback>
                <p:oleObj name="Foto de Photo Editor" r:id="rId3" imgW="1943371" imgH="1448002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6250"/>
                        <a:ext cx="1728788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0825" y="2565400"/>
            <a:ext cx="8674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1.- Contingut de cafeïna en begudes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Extracció líquid-líquid, cristal·lització i mesura de p.f.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Bibliografia: B. C. Richardson, T. G. Chasteen, </a:t>
            </a:r>
            <a:r>
              <a:rPr lang="es-ES" sz="2000" i="1">
                <a:latin typeface="Comic Sans MS" pitchFamily="66" charset="0"/>
              </a:rPr>
              <a:t>A lab. manual</a:t>
            </a:r>
            <a:r>
              <a:rPr lang="es-ES" sz="2000">
                <a:latin typeface="Comic Sans MS" pitchFamily="66" charset="0"/>
              </a:rPr>
              <a:t>, exp. p. 211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	          K. L. Williamson, </a:t>
            </a:r>
            <a:r>
              <a:rPr lang="es-ES" sz="2000" i="1">
                <a:latin typeface="Comic Sans MS" pitchFamily="66" charset="0"/>
              </a:rPr>
              <a:t>Macroscale and micro. Org. Exp</a:t>
            </a:r>
            <a:r>
              <a:rPr lang="es-ES" sz="2000">
                <a:latin typeface="Comic Sans MS" pitchFamily="66" charset="0"/>
              </a:rPr>
              <a:t>., p. 127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50825" y="4581525"/>
            <a:ext cx="85518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2.- Determinació de teobromina i cafeïna en xocolates i productes </a:t>
            </a:r>
          </a:p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del cacao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Extracció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Bibliografia: D. C. Harris, </a:t>
            </a:r>
            <a:r>
              <a:rPr lang="es-ES" sz="2000" i="1">
                <a:latin typeface="Comic Sans MS" pitchFamily="66" charset="0"/>
              </a:rPr>
              <a:t>Análisis Químico Cuantitativo</a:t>
            </a:r>
            <a:r>
              <a:rPr lang="es-ES" sz="2000">
                <a:latin typeface="Comic Sans MS" pitchFamily="66" charset="0"/>
              </a:rPr>
              <a:t>, p. 1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403350" y="1844675"/>
            <a:ext cx="388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  <a:latin typeface="Comic Sans MS" pitchFamily="66" charset="0"/>
              </a:rPr>
              <a:t>Extraccions - Separacions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876B-7BBF-4895-B2D6-6781852CA209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96260" name="Text Box 1028"/>
          <p:cNvSpPr txBox="1">
            <a:spLocks noChangeArrowheads="1"/>
          </p:cNvSpPr>
          <p:nvPr/>
        </p:nvSpPr>
        <p:spPr bwMode="auto">
          <a:xfrm>
            <a:off x="250825" y="2205038"/>
            <a:ext cx="67922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 dirty="0">
                <a:latin typeface="Comic Sans MS" pitchFamily="66" charset="0"/>
              </a:rPr>
              <a:t>3.- </a:t>
            </a:r>
            <a:r>
              <a:rPr lang="es-ES" sz="2000" b="1" dirty="0" err="1">
                <a:latin typeface="Comic Sans MS" pitchFamily="66" charset="0"/>
              </a:rPr>
              <a:t>Extracció</a:t>
            </a:r>
            <a:r>
              <a:rPr lang="es-ES" sz="2000" b="1" dirty="0">
                <a:latin typeface="Comic Sans MS" pitchFamily="66" charset="0"/>
              </a:rPr>
              <a:t> de </a:t>
            </a:r>
            <a:r>
              <a:rPr lang="es-ES" sz="2000" b="1" dirty="0" err="1">
                <a:latin typeface="Comic Sans MS" pitchFamily="66" charset="0"/>
              </a:rPr>
              <a:t>diferents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colorants</a:t>
            </a:r>
            <a:r>
              <a:rPr lang="es-ES" sz="2000" b="1" dirty="0">
                <a:latin typeface="Comic Sans MS" pitchFamily="66" charset="0"/>
              </a:rPr>
              <a:t> de </a:t>
            </a:r>
            <a:r>
              <a:rPr lang="es-ES" sz="2000" b="1" dirty="0" err="1">
                <a:latin typeface="Comic Sans MS" pitchFamily="66" charset="0"/>
              </a:rPr>
              <a:t>llaminadures</a:t>
            </a:r>
            <a:endParaRPr lang="es-ES" sz="2000" b="1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latin typeface="Comic Sans MS" pitchFamily="66" charset="0"/>
              </a:rPr>
              <a:t>  </a:t>
            </a:r>
            <a:r>
              <a:rPr lang="es-ES" sz="2000" dirty="0" err="1">
                <a:latin typeface="Comic Sans MS" pitchFamily="66" charset="0"/>
              </a:rPr>
              <a:t>Mètode</a:t>
            </a:r>
            <a:r>
              <a:rPr lang="es-ES" sz="2000" dirty="0">
                <a:latin typeface="Comic Sans MS" pitchFamily="66" charset="0"/>
              </a:rPr>
              <a:t>: </a:t>
            </a:r>
            <a:r>
              <a:rPr lang="es-ES" sz="2000" dirty="0" err="1">
                <a:latin typeface="Comic Sans MS" pitchFamily="66" charset="0"/>
              </a:rPr>
              <a:t>Extracció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amb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aigua</a:t>
            </a:r>
            <a:endParaRPr lang="es-ES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latin typeface="Comic Sans MS" pitchFamily="66" charset="0"/>
              </a:rPr>
              <a:t> </a:t>
            </a:r>
          </a:p>
        </p:txBody>
      </p:sp>
      <p:sp>
        <p:nvSpPr>
          <p:cNvPr id="96261" name="Text Box 1029"/>
          <p:cNvSpPr txBox="1">
            <a:spLocks noChangeArrowheads="1"/>
          </p:cNvSpPr>
          <p:nvPr/>
        </p:nvSpPr>
        <p:spPr bwMode="auto">
          <a:xfrm>
            <a:off x="250825" y="4149725"/>
            <a:ext cx="8715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4.- Mesura del contingut d’alcohol en begudes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Destil·lació i mesura de la densitat (hidròmetre)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Bibliografia: B. C. Richardson, T. G. Chasteen, </a:t>
            </a:r>
            <a:r>
              <a:rPr lang="es-ES" sz="2000" i="1">
                <a:latin typeface="Comic Sans MS" pitchFamily="66" charset="0"/>
              </a:rPr>
              <a:t>A lab. manual</a:t>
            </a:r>
            <a:r>
              <a:rPr lang="es-ES" sz="2000">
                <a:latin typeface="Comic Sans MS" pitchFamily="66" charset="0"/>
              </a:rPr>
              <a:t>, exp. p. 109</a:t>
            </a:r>
          </a:p>
        </p:txBody>
      </p:sp>
      <p:graphicFrame>
        <p:nvGraphicFramePr>
          <p:cNvPr id="96262" name="Object 1030"/>
          <p:cNvGraphicFramePr>
            <a:graphicFrameLocks noChangeAspect="1"/>
          </p:cNvGraphicFramePr>
          <p:nvPr/>
        </p:nvGraphicFramePr>
        <p:xfrm>
          <a:off x="6877050" y="476250"/>
          <a:ext cx="172878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Foto de Photo Editor" r:id="rId3" imgW="1943371" imgH="1448002" progId="">
                  <p:embed/>
                </p:oleObj>
              </mc:Choice>
              <mc:Fallback>
                <p:oleObj name="Foto de Photo Editor" r:id="rId3" imgW="1943371" imgH="14480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6250"/>
                        <a:ext cx="1728788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3" name="Text Box 1031"/>
          <p:cNvSpPr txBox="1">
            <a:spLocks noChangeArrowheads="1"/>
          </p:cNvSpPr>
          <p:nvPr/>
        </p:nvSpPr>
        <p:spPr bwMode="auto">
          <a:xfrm>
            <a:off x="1187450" y="620713"/>
            <a:ext cx="497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Possibles treballs de recerca</a:t>
            </a:r>
          </a:p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de química</a:t>
            </a:r>
            <a:endParaRPr lang="es-ES_tradnl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0B7-4B35-49BD-9977-4C0F62EB21E7}" type="slidenum">
              <a:rPr lang="es-ES_tradnl"/>
              <a:pPr/>
              <a:t>47</a:t>
            </a:fld>
            <a:endParaRPr lang="es-ES_tradnl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6877050" y="476250"/>
          <a:ext cx="172878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Foto de Photo Editor" r:id="rId3" imgW="1943371" imgH="1448002" progId="">
                  <p:embed/>
                </p:oleObj>
              </mc:Choice>
              <mc:Fallback>
                <p:oleObj name="Foto de Photo Editor" r:id="rId3" imgW="1943371" imgH="144800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6250"/>
                        <a:ext cx="1728788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187450" y="620713"/>
            <a:ext cx="497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Possibles treballs de recerca</a:t>
            </a:r>
          </a:p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de química</a:t>
            </a:r>
            <a:endParaRPr lang="es-ES_tradnl" sz="2800">
              <a:solidFill>
                <a:schemeClr val="accent2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87645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1.- Anàlisi de la vitamina C per volumetria àcid-base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Volumetria àcid-base (NaOH com a valorant de l’àcid ascòrbic)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Bibliografia: H. R. Hunt, T. F. Block, G. M. Mc Kelvy, Lab. Exper. p. 199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8512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2.- Anàlisi de vinagres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Volumetria àcid-base (NaOH com a valorant)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Bibliografia: H. R. Hunt, T. F. Block, G. M. Mc Kelvy, Lab. Exper. p. 103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403350" y="1773238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  <a:latin typeface="Comic Sans MS" pitchFamily="66" charset="0"/>
              </a:rPr>
              <a:t>Volumetries àcid-base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6664-C125-446D-8D3C-CDB24598FA56}" type="slidenum">
              <a:rPr lang="es-ES_tradnl"/>
              <a:pPr/>
              <a:t>48</a:t>
            </a:fld>
            <a:endParaRPr lang="es-ES_tradnl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6877050" y="476250"/>
          <a:ext cx="172878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Foto de Photo Editor" r:id="rId3" imgW="1943371" imgH="1448002" progId="">
                  <p:embed/>
                </p:oleObj>
              </mc:Choice>
              <mc:Fallback>
                <p:oleObj name="Foto de Photo Editor" r:id="rId3" imgW="1943371" imgH="144800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6250"/>
                        <a:ext cx="1728788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187450" y="620713"/>
            <a:ext cx="497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Possibles treballs de recerca</a:t>
            </a:r>
          </a:p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de química</a:t>
            </a:r>
            <a:endParaRPr lang="es-ES_tradnl" sz="2800">
              <a:solidFill>
                <a:schemeClr val="accent2"/>
              </a:solidFill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702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3.- Anàlisi d’antiàcids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Volumetria àcid-base (HCl com a valorant)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Bibliografia: J. A. Beran, Chemistry in laboratory, p. 237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50825" y="3860800"/>
            <a:ext cx="8039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4.- Anàlisi d’amoníac en medicaments contra les picades</a:t>
            </a:r>
          </a:p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  </a:t>
            </a:r>
            <a:r>
              <a:rPr lang="es-ES" sz="2000">
                <a:latin typeface="Comic Sans MS" pitchFamily="66" charset="0"/>
              </a:rPr>
              <a:t>Mètode: Volumetria àcid-base (HCl com a valorant)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 Bibliografia: Orientacions per al professorat de Batxillerat en la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     realització de Treballs de Recerca, Col·legi Oficial de Químics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     de Catalunya, 1999.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E07D-829C-4765-9C19-C4C8A14A64ED}" type="slidenum">
              <a:rPr lang="es-ES_tradnl"/>
              <a:pPr/>
              <a:t>49</a:t>
            </a:fld>
            <a:endParaRPr lang="es-ES_tradnl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6877050" y="476250"/>
          <a:ext cx="172878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Foto de Photo Editor" r:id="rId3" imgW="1943371" imgH="1448002" progId="">
                  <p:embed/>
                </p:oleObj>
              </mc:Choice>
              <mc:Fallback>
                <p:oleObj name="Foto de Photo Editor" r:id="rId3" imgW="1943371" imgH="144800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6250"/>
                        <a:ext cx="1728788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187450" y="620713"/>
            <a:ext cx="497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Possibles treballs de recerca</a:t>
            </a:r>
          </a:p>
          <a:p>
            <a:pPr algn="ctr"/>
            <a:r>
              <a:rPr lang="es-ES_tradnl" sz="2800">
                <a:solidFill>
                  <a:schemeClr val="accent2"/>
                </a:solidFill>
                <a:latin typeface="Comic Sans MS" pitchFamily="66" charset="0"/>
              </a:rPr>
              <a:t>de química</a:t>
            </a:r>
            <a:endParaRPr lang="es-ES_tradnl" sz="2800">
              <a:solidFill>
                <a:schemeClr val="accent2"/>
              </a:solidFill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7280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1.- Anàlisi de la duresa de les aigües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Volumetria de complexació (EDTA com a valorant)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Bibliografia: J. A. Beran, Chemistry in laboratory, p. 263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8553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2.- Anàlisi de contingut d’àcid fosfòric en begudes de cola</a:t>
            </a:r>
          </a:p>
          <a:p>
            <a:pPr>
              <a:lnSpc>
                <a:spcPct val="120000"/>
              </a:lnSpc>
            </a:pPr>
            <a:r>
              <a:rPr lang="es-ES" sz="2000" b="1">
                <a:latin typeface="Comic Sans MS" pitchFamily="66" charset="0"/>
              </a:rPr>
              <a:t> per pHmetria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 Mètode: pHmetria  (NaOH com a valorant i registre de pH)</a:t>
            </a:r>
          </a:p>
          <a:p>
            <a:pPr>
              <a:lnSpc>
                <a:spcPct val="120000"/>
              </a:lnSpc>
            </a:pPr>
            <a:r>
              <a:rPr lang="es-ES" sz="2000">
                <a:latin typeface="Comic Sans MS" pitchFamily="66" charset="0"/>
              </a:rPr>
              <a:t> Bibliografia: H. R. Hunt, T. F. Block, G. M. Mc Kelvy, Lab. Exper. p. 245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403350" y="1773238"/>
            <a:ext cx="411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  <a:latin typeface="Comic Sans MS" pitchFamily="66" charset="0"/>
              </a:rPr>
              <a:t>Volumetries de complexació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280-A467-42F5-B82B-552AE5D25100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295400" y="1690062"/>
            <a:ext cx="73152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Es </a:t>
            </a:r>
            <a:r>
              <a:rPr lang="es-ES_tradnl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defineix</a:t>
            </a:r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com</a:t>
            </a:r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endParaRPr lang="es-ES_tradnl" sz="2000" dirty="0" smtClean="0">
              <a:latin typeface="Comic Sans MS" pitchFamily="66" charset="0"/>
            </a:endParaRPr>
          </a:p>
          <a:p>
            <a:r>
              <a:rPr lang="es-ES_tradnl" sz="2000" dirty="0" smtClean="0">
                <a:latin typeface="Comic Sans MS" pitchFamily="66" charset="0"/>
              </a:rPr>
              <a:t> un </a:t>
            </a:r>
            <a:r>
              <a:rPr lang="es-ES_tradnl" sz="2000" b="1" dirty="0" err="1" smtClean="0">
                <a:latin typeface="Comic Sans MS" pitchFamily="66" charset="0"/>
              </a:rPr>
              <a:t>estudi</a:t>
            </a:r>
            <a:r>
              <a:rPr lang="es-ES_tradnl" sz="2000" b="1" dirty="0" smtClean="0">
                <a:latin typeface="Comic Sans MS" pitchFamily="66" charset="0"/>
              </a:rPr>
              <a:t> a </a:t>
            </a:r>
            <a:r>
              <a:rPr lang="es-ES_tradnl" sz="2000" b="1" dirty="0" err="1" smtClean="0">
                <a:latin typeface="Comic Sans MS" pitchFamily="66" charset="0"/>
              </a:rPr>
              <a:t>fons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d’un</a:t>
            </a:r>
            <a:r>
              <a:rPr lang="es-ES_tradnl" sz="2000" b="1" dirty="0" smtClean="0">
                <a:latin typeface="Comic Sans MS" pitchFamily="66" charset="0"/>
              </a:rPr>
              <a:t> tema </a:t>
            </a:r>
            <a:r>
              <a:rPr lang="es-ES_tradnl" sz="2000" b="1" dirty="0" err="1" smtClean="0">
                <a:latin typeface="Comic Sans MS" pitchFamily="66" charset="0"/>
              </a:rPr>
              <a:t>ben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delimitat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en una </a:t>
            </a:r>
            <a:r>
              <a:rPr lang="es-ES_tradnl" sz="2000" dirty="0" err="1" smtClean="0">
                <a:latin typeface="Comic Sans MS" pitchFamily="66" charset="0"/>
              </a:rPr>
              <a:t>matèria</a:t>
            </a:r>
            <a:r>
              <a:rPr lang="es-ES_tradnl" sz="2000" dirty="0" smtClean="0">
                <a:latin typeface="Comic Sans MS" pitchFamily="66" charset="0"/>
              </a:rPr>
              <a:t> determinada, que </a:t>
            </a:r>
            <a:r>
              <a:rPr lang="es-ES_tradnl" sz="2000" dirty="0" err="1" smtClean="0">
                <a:latin typeface="Comic Sans MS" pitchFamily="66" charset="0"/>
              </a:rPr>
              <a:t>té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com</a:t>
            </a:r>
            <a:r>
              <a:rPr lang="es-ES_tradnl" sz="2000" dirty="0" smtClean="0">
                <a:latin typeface="Comic Sans MS" pitchFamily="66" charset="0"/>
              </a:rPr>
              <a:t> a </a:t>
            </a:r>
            <a:r>
              <a:rPr lang="es-ES_tradnl" sz="2000" dirty="0" err="1" smtClean="0">
                <a:latin typeface="Comic Sans MS" pitchFamily="66" charset="0"/>
              </a:rPr>
              <a:t>objectiu</a:t>
            </a:r>
            <a:r>
              <a:rPr lang="es-ES_tradnl" sz="2000" dirty="0" smtClean="0">
                <a:latin typeface="Comic Sans MS" pitchFamily="66" charset="0"/>
              </a:rPr>
              <a:t> fomentar el </a:t>
            </a:r>
            <a:r>
              <a:rPr lang="es-ES_tradnl" sz="2000" dirty="0" err="1" smtClean="0">
                <a:latin typeface="Comic Sans MS" pitchFamily="66" charset="0"/>
              </a:rPr>
              <a:t>desenvolupament</a:t>
            </a:r>
            <a:r>
              <a:rPr lang="es-ES_tradnl" sz="2000" dirty="0" smtClean="0">
                <a:latin typeface="Comic Sans MS" pitchFamily="66" charset="0"/>
              </a:rPr>
              <a:t> de les </a:t>
            </a:r>
            <a:r>
              <a:rPr lang="es-ES_tradnl" sz="2000" dirty="0" err="1" smtClean="0">
                <a:latin typeface="Comic Sans MS" pitchFamily="66" charset="0"/>
              </a:rPr>
              <a:t>habilitats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d’investigació</a:t>
            </a:r>
            <a:r>
              <a:rPr lang="es-ES_tradnl" sz="2000" b="1" dirty="0" smtClean="0">
                <a:latin typeface="Comic Sans MS" pitchFamily="66" charset="0"/>
              </a:rPr>
              <a:t>, </a:t>
            </a:r>
            <a:r>
              <a:rPr lang="es-ES_tradnl" sz="2000" b="1" dirty="0" err="1" smtClean="0">
                <a:latin typeface="Comic Sans MS" pitchFamily="66" charset="0"/>
              </a:rPr>
              <a:t>redacció</a:t>
            </a:r>
            <a:r>
              <a:rPr lang="es-ES_tradnl" sz="2000" b="1" dirty="0" smtClean="0">
                <a:latin typeface="Comic Sans MS" pitchFamily="66" charset="0"/>
              </a:rPr>
              <a:t>, </a:t>
            </a:r>
            <a:r>
              <a:rPr lang="es-ES_tradnl" sz="2000" b="1" dirty="0" err="1" smtClean="0">
                <a:latin typeface="Comic Sans MS" pitchFamily="66" charset="0"/>
              </a:rPr>
              <a:t>descobriment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intel·lectual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i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creativitat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així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com</a:t>
            </a:r>
            <a:r>
              <a:rPr lang="es-ES_tradnl" sz="2000" dirty="0" smtClean="0">
                <a:latin typeface="Comic Sans MS" pitchFamily="66" charset="0"/>
              </a:rPr>
              <a:t> el </a:t>
            </a:r>
            <a:r>
              <a:rPr lang="es-ES_tradnl" sz="2000" b="1" dirty="0" err="1" smtClean="0">
                <a:latin typeface="Comic Sans MS" pitchFamily="66" charset="0"/>
              </a:rPr>
              <a:t>tractament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autònom</a:t>
            </a:r>
            <a:r>
              <a:rPr lang="es-ES_tradnl" sz="2000" b="1" dirty="0" smtClean="0">
                <a:latin typeface="Comic Sans MS" pitchFamily="66" charset="0"/>
              </a:rPr>
              <a:t> de la </a:t>
            </a:r>
            <a:r>
              <a:rPr lang="es-ES_tradnl" sz="2000" b="1" dirty="0" err="1" smtClean="0">
                <a:latin typeface="Comic Sans MS" pitchFamily="66" charset="0"/>
              </a:rPr>
              <a:t>informació</a:t>
            </a:r>
            <a:r>
              <a:rPr lang="es-ES_tradnl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s-ES_tradnl" sz="2000" dirty="0" smtClean="0">
              <a:latin typeface="Comic Sans MS" pitchFamily="66" charset="0"/>
            </a:endParaRPr>
          </a:p>
          <a:p>
            <a:pPr>
              <a:buNone/>
            </a:pPr>
            <a:endParaRPr lang="es-ES_tradnl" sz="2000" dirty="0" smtClean="0">
              <a:latin typeface="Comic Sans MS" pitchFamily="66" charset="0"/>
            </a:endParaRPr>
          </a:p>
          <a:p>
            <a:r>
              <a:rPr lang="es-ES_tradnl" sz="2000" dirty="0" smtClean="0">
                <a:latin typeface="Comic Sans MS" pitchFamily="66" charset="0"/>
              </a:rPr>
              <a:t>El </a:t>
            </a:r>
            <a:r>
              <a:rPr lang="es-ES_tradnl" sz="2000" dirty="0" err="1" smtClean="0">
                <a:latin typeface="Comic Sans MS" pitchFamily="66" charset="0"/>
              </a:rPr>
              <a:t>treball</a:t>
            </a:r>
            <a:r>
              <a:rPr lang="es-ES_tradnl" sz="2000" dirty="0" smtClean="0">
                <a:latin typeface="Comic Sans MS" pitchFamily="66" charset="0"/>
              </a:rPr>
              <a:t> de recerca </a:t>
            </a:r>
            <a:r>
              <a:rPr lang="es-ES_tradnl" sz="2000" dirty="0" err="1" smtClean="0">
                <a:latin typeface="Comic Sans MS" pitchFamily="66" charset="0"/>
              </a:rPr>
              <a:t>ofereix</a:t>
            </a:r>
            <a:r>
              <a:rPr lang="es-ES_tradnl" sz="2000" dirty="0" smtClean="0">
                <a:latin typeface="Comic Sans MS" pitchFamily="66" charset="0"/>
              </a:rPr>
              <a:t> a </a:t>
            </a:r>
            <a:r>
              <a:rPr lang="es-ES_tradnl" sz="2000" dirty="0" err="1" smtClean="0">
                <a:latin typeface="Comic Sans MS" pitchFamily="66" charset="0"/>
              </a:rPr>
              <a:t>l’alumne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l’oportunitat</a:t>
            </a:r>
            <a:r>
              <a:rPr lang="es-ES_tradnl" sz="2000" dirty="0" smtClean="0">
                <a:latin typeface="Comic Sans MS" pitchFamily="66" charset="0"/>
              </a:rPr>
              <a:t> de </a:t>
            </a:r>
            <a:r>
              <a:rPr lang="es-ES_tradnl" sz="2000" dirty="0" err="1" smtClean="0">
                <a:latin typeface="Comic Sans MS" pitchFamily="66" charset="0"/>
              </a:rPr>
              <a:t>realitzar</a:t>
            </a:r>
            <a:r>
              <a:rPr lang="es-ES_tradnl" sz="2000" dirty="0" smtClean="0">
                <a:latin typeface="Comic Sans MS" pitchFamily="66" charset="0"/>
              </a:rPr>
              <a:t> una recerca individual sobre un </a:t>
            </a:r>
            <a:r>
              <a:rPr lang="es-ES_tradnl" sz="2000" b="1" dirty="0" smtClean="0">
                <a:latin typeface="Comic Sans MS" pitchFamily="66" charset="0"/>
              </a:rPr>
              <a:t>tema que </a:t>
            </a:r>
            <a:r>
              <a:rPr lang="es-ES_tradnl" sz="2000" b="1" dirty="0" err="1" smtClean="0">
                <a:latin typeface="Comic Sans MS" pitchFamily="66" charset="0"/>
              </a:rPr>
              <a:t>ell</a:t>
            </a:r>
            <a:r>
              <a:rPr lang="es-ES_tradnl" sz="2000" b="1" dirty="0" smtClean="0">
                <a:latin typeface="Comic Sans MS" pitchFamily="66" charset="0"/>
              </a:rPr>
              <a:t> ha </a:t>
            </a:r>
            <a:r>
              <a:rPr lang="es-ES_tradnl" sz="2000" b="1" dirty="0" err="1" smtClean="0">
                <a:latin typeface="Comic Sans MS" pitchFamily="66" charset="0"/>
              </a:rPr>
              <a:t>triat</a:t>
            </a:r>
            <a:r>
              <a:rPr lang="es-ES_tradnl" sz="2000" b="1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117725" y="3546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276600" y="5381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 sz="2000">
              <a:latin typeface="Comic Sans MS" pitchFamily="66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990600" y="504825"/>
            <a:ext cx="727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 - 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UÈ ÉS EL TREBALL DE RECERCA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 dirty="0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68-A41A-487B-9105-18186E466F18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990600" y="504825"/>
            <a:ext cx="727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 - 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UÈ ÉS EL TREBALL DE RECERCA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 dirty="0"/>
          </a:p>
        </p:txBody>
      </p:sp>
      <p:sp>
        <p:nvSpPr>
          <p:cNvPr id="4" name="Line 33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1447800"/>
            <a:ext cx="8229600" cy="5117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162" b="1" u="sng" dirty="0" smtClean="0">
                <a:solidFill>
                  <a:srgbClr val="00664D"/>
                </a:solidFill>
                <a:latin typeface="Comic Sans MS" pitchFamily="66" charset="0"/>
              </a:rPr>
              <a:t>OBJECTIUS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_tradnl" sz="2162" dirty="0" smtClean="0">
              <a:latin typeface="Comic Sans MS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162" dirty="0" err="1" smtClean="0">
                <a:latin typeface="Comic Sans MS" pitchFamily="66" charset="0"/>
              </a:rPr>
              <a:t>Amb</a:t>
            </a:r>
            <a:r>
              <a:rPr lang="es-ES_tradnl" sz="2162" dirty="0" smtClean="0">
                <a:latin typeface="Comic Sans MS" pitchFamily="66" charset="0"/>
              </a:rPr>
              <a:t> el </a:t>
            </a:r>
            <a:r>
              <a:rPr lang="es-ES_tradnl" sz="2162" dirty="0" err="1" smtClean="0">
                <a:latin typeface="Comic Sans MS" pitchFamily="66" charset="0"/>
              </a:rPr>
              <a:t>TdR</a:t>
            </a:r>
            <a:r>
              <a:rPr lang="es-ES_tradnl" sz="2162" dirty="0" smtClean="0">
                <a:latin typeface="Comic Sans MS" pitchFamily="66" charset="0"/>
              </a:rPr>
              <a:t> es </a:t>
            </a:r>
            <a:r>
              <a:rPr lang="es-ES_tradnl" sz="2162" dirty="0" err="1" smtClean="0">
                <a:latin typeface="Comic Sans MS" pitchFamily="66" charset="0"/>
              </a:rPr>
              <a:t>pretén</a:t>
            </a:r>
            <a:r>
              <a:rPr lang="es-ES_tradnl" sz="2162" dirty="0" smtClean="0">
                <a:latin typeface="Comic Sans MS" pitchFamily="66" charset="0"/>
              </a:rPr>
              <a:t> que </a:t>
            </a:r>
            <a:r>
              <a:rPr lang="es-ES_tradnl" sz="2162" dirty="0" err="1" smtClean="0">
                <a:latin typeface="Comic Sans MS" pitchFamily="66" charset="0"/>
              </a:rPr>
              <a:t>els</a:t>
            </a:r>
            <a:r>
              <a:rPr lang="es-ES_tradnl" sz="2162" dirty="0" smtClean="0">
                <a:latin typeface="Comic Sans MS" pitchFamily="66" charset="0"/>
              </a:rPr>
              <a:t> </a:t>
            </a:r>
            <a:r>
              <a:rPr lang="es-ES_tradnl" sz="2162" dirty="0" err="1" smtClean="0">
                <a:latin typeface="Comic Sans MS" pitchFamily="66" charset="0"/>
              </a:rPr>
              <a:t>alumnes</a:t>
            </a:r>
            <a:r>
              <a:rPr lang="es-ES_tradnl" sz="2162" dirty="0" smtClean="0">
                <a:latin typeface="Comic Sans MS" pitchFamily="66" charset="0"/>
              </a:rPr>
              <a:t>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_tradnl" sz="2162" dirty="0" smtClean="0">
              <a:latin typeface="Comic Sans MS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2162" dirty="0" smtClean="0">
                <a:latin typeface="Comic Sans MS" pitchFamily="66" charset="0"/>
              </a:rPr>
              <a:t>1. </a:t>
            </a:r>
            <a:r>
              <a:rPr lang="es-ES_tradnl" sz="2162" b="1" dirty="0" err="1" smtClean="0">
                <a:latin typeface="Comic Sans MS" pitchFamily="66" charset="0"/>
              </a:rPr>
              <a:t>Planifiquin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i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desenvolupin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dirty="0" smtClean="0">
                <a:latin typeface="Comic Sans MS" pitchFamily="66" charset="0"/>
              </a:rPr>
              <a:t>un </a:t>
            </a:r>
            <a:r>
              <a:rPr lang="es-ES_tradnl" sz="2162" dirty="0" err="1" smtClean="0">
                <a:latin typeface="Comic Sans MS" pitchFamily="66" charset="0"/>
              </a:rPr>
              <a:t>projecte</a:t>
            </a:r>
            <a:r>
              <a:rPr lang="es-ES_tradnl" sz="2162" dirty="0" smtClean="0">
                <a:latin typeface="Comic Sans MS" pitchFamily="66" charset="0"/>
              </a:rPr>
              <a:t> </a:t>
            </a:r>
            <a:r>
              <a:rPr lang="es-ES_tradnl" sz="2162" dirty="0" err="1" smtClean="0">
                <a:latin typeface="Comic Sans MS" pitchFamily="66" charset="0"/>
              </a:rPr>
              <a:t>d’investigació</a:t>
            </a:r>
            <a:r>
              <a:rPr lang="es-ES_tradnl" sz="2162" dirty="0" smtClean="0">
                <a:latin typeface="Comic Sans MS" pitchFamily="66" charset="0"/>
              </a:rPr>
              <a:t> </a:t>
            </a:r>
            <a:r>
              <a:rPr lang="es-ES_tradnl" sz="2162" dirty="0" err="1" smtClean="0">
                <a:latin typeface="Comic Sans MS" pitchFamily="66" charset="0"/>
              </a:rPr>
              <a:t>precís</a:t>
            </a:r>
            <a:r>
              <a:rPr lang="es-ES_tradnl" sz="2162" dirty="0" smtClean="0">
                <a:latin typeface="Comic Sans MS" pitchFamily="66" charset="0"/>
              </a:rPr>
              <a:t> que </a:t>
            </a:r>
            <a:r>
              <a:rPr lang="es-ES_tradnl" sz="2162" dirty="0" err="1" smtClean="0">
                <a:latin typeface="Comic Sans MS" pitchFamily="66" charset="0"/>
              </a:rPr>
              <a:t>impliqui</a:t>
            </a:r>
            <a:r>
              <a:rPr lang="es-ES_tradnl" sz="2162" dirty="0" smtClean="0">
                <a:latin typeface="Comic Sans MS" pitchFamily="66" charset="0"/>
              </a:rPr>
              <a:t> </a:t>
            </a:r>
            <a:r>
              <a:rPr lang="es-ES_tradnl" sz="2162" b="1" dirty="0" smtClean="0">
                <a:latin typeface="Comic Sans MS" pitchFamily="66" charset="0"/>
              </a:rPr>
              <a:t>iniciativa </a:t>
            </a:r>
            <a:r>
              <a:rPr lang="es-ES_tradnl" sz="2162" b="1" dirty="0" err="1" smtClean="0">
                <a:latin typeface="Comic Sans MS" pitchFamily="66" charset="0"/>
              </a:rPr>
              <a:t>intel·lectual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i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reflexió</a:t>
            </a:r>
            <a:r>
              <a:rPr lang="es-ES_tradnl" sz="2162" dirty="0" smtClean="0">
                <a:latin typeface="Comic Sans MS" pitchFamily="66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sz="2162" dirty="0" smtClean="0">
              <a:latin typeface="Comic Sans MS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2162" dirty="0" smtClean="0">
                <a:latin typeface="Comic Sans MS" pitchFamily="66" charset="0"/>
              </a:rPr>
              <a:t>2.</a:t>
            </a:r>
            <a:r>
              <a:rPr lang="es-ES_tradnl" sz="2162" b="1" dirty="0" err="1" smtClean="0">
                <a:latin typeface="Comic Sans MS" pitchFamily="66" charset="0"/>
              </a:rPr>
              <a:t>Recopilin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i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interpretin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dirty="0" smtClean="0">
                <a:latin typeface="Comic Sans MS" pitchFamily="66" charset="0"/>
              </a:rPr>
              <a:t>material de </a:t>
            </a:r>
            <a:r>
              <a:rPr lang="es-ES_tradnl" sz="2162" dirty="0" err="1" smtClean="0">
                <a:latin typeface="Comic Sans MS" pitchFamily="66" charset="0"/>
              </a:rPr>
              <a:t>fonts</a:t>
            </a:r>
            <a:r>
              <a:rPr lang="es-ES_tradnl" sz="2162" dirty="0" smtClean="0">
                <a:latin typeface="Comic Sans MS" pitchFamily="66" charset="0"/>
              </a:rPr>
              <a:t> </a:t>
            </a:r>
            <a:r>
              <a:rPr lang="es-ES_tradnl" sz="2162" dirty="0" err="1" smtClean="0">
                <a:latin typeface="Comic Sans MS" pitchFamily="66" charset="0"/>
              </a:rPr>
              <a:t>d’informació</a:t>
            </a:r>
            <a:r>
              <a:rPr lang="es-ES_tradnl" sz="2162" dirty="0" smtClean="0">
                <a:latin typeface="Comic Sans MS" pitchFamily="66" charset="0"/>
              </a:rPr>
              <a:t> </a:t>
            </a:r>
            <a:r>
              <a:rPr lang="es-ES_tradnl" sz="2162" dirty="0" err="1" smtClean="0">
                <a:latin typeface="Comic Sans MS" pitchFamily="66" charset="0"/>
              </a:rPr>
              <a:t>adequades</a:t>
            </a:r>
            <a:r>
              <a:rPr lang="es-ES_tradnl" sz="2162" dirty="0" smtClean="0">
                <a:latin typeface="Comic Sans MS" pitchFamily="66" charset="0"/>
              </a:rPr>
              <a:t> al problema </a:t>
            </a:r>
            <a:r>
              <a:rPr lang="es-ES_tradnl" sz="2162" dirty="0" err="1" smtClean="0">
                <a:latin typeface="Comic Sans MS" pitchFamily="66" charset="0"/>
              </a:rPr>
              <a:t>d’investigació</a:t>
            </a:r>
            <a:r>
              <a:rPr lang="es-ES_tradnl" sz="2162" dirty="0" smtClean="0">
                <a:latin typeface="Comic Sans MS" pitchFamily="66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_tradnl" sz="2162" dirty="0" smtClean="0">
              <a:latin typeface="Comic Sans MS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2162" dirty="0" smtClean="0">
                <a:latin typeface="Comic Sans MS" pitchFamily="66" charset="0"/>
              </a:rPr>
              <a:t>3. </a:t>
            </a:r>
            <a:r>
              <a:rPr lang="es-ES_tradnl" sz="2162" b="1" dirty="0" err="1" smtClean="0">
                <a:latin typeface="Comic Sans MS" pitchFamily="66" charset="0"/>
              </a:rPr>
              <a:t>Estructurin</a:t>
            </a:r>
            <a:r>
              <a:rPr lang="es-ES_tradnl" sz="2162" b="1" dirty="0" smtClean="0">
                <a:latin typeface="Comic Sans MS" pitchFamily="66" charset="0"/>
              </a:rPr>
              <a:t> un </a:t>
            </a:r>
            <a:r>
              <a:rPr lang="es-ES_tradnl" sz="2162" b="1" dirty="0" err="1" smtClean="0">
                <a:latin typeface="Comic Sans MS" pitchFamily="66" charset="0"/>
              </a:rPr>
              <a:t>conjunt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lògic</a:t>
            </a:r>
            <a:r>
              <a:rPr lang="es-ES_tradnl" sz="2162" b="1" dirty="0" smtClean="0">
                <a:latin typeface="Comic Sans MS" pitchFamily="66" charset="0"/>
              </a:rPr>
              <a:t> de temes </a:t>
            </a:r>
            <a:r>
              <a:rPr lang="es-ES_tradnl" sz="2162" b="1" dirty="0" err="1" smtClean="0">
                <a:latin typeface="Comic Sans MS" pitchFamily="66" charset="0"/>
              </a:rPr>
              <a:t>i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b="1" dirty="0" err="1" smtClean="0">
                <a:latin typeface="Comic Sans MS" pitchFamily="66" charset="0"/>
              </a:rPr>
              <a:t>subtemes</a:t>
            </a:r>
            <a:r>
              <a:rPr lang="es-ES_tradnl" sz="2162" b="1" dirty="0" smtClean="0">
                <a:latin typeface="Comic Sans MS" pitchFamily="66" charset="0"/>
              </a:rPr>
              <a:t> </a:t>
            </a:r>
            <a:r>
              <a:rPr lang="es-ES_tradnl" sz="2162" dirty="0" smtClean="0">
                <a:latin typeface="Comic Sans MS" pitchFamily="66" charset="0"/>
              </a:rPr>
              <a:t>al </a:t>
            </a:r>
            <a:r>
              <a:rPr lang="es-ES_tradnl" sz="2162" dirty="0" err="1" smtClean="0">
                <a:latin typeface="Comic Sans MS" pitchFamily="66" charset="0"/>
              </a:rPr>
              <a:t>voltant</a:t>
            </a:r>
            <a:r>
              <a:rPr lang="es-ES_tradnl" sz="2162" dirty="0" smtClean="0">
                <a:latin typeface="Comic Sans MS" pitchFamily="66" charset="0"/>
              </a:rPr>
              <a:t> de la </a:t>
            </a:r>
            <a:r>
              <a:rPr lang="es-ES_tradnl" sz="2162" dirty="0" err="1" smtClean="0">
                <a:latin typeface="Comic Sans MS" pitchFamily="66" charset="0"/>
              </a:rPr>
              <a:t>tesi</a:t>
            </a:r>
            <a:r>
              <a:rPr lang="es-ES_tradnl" sz="2162" dirty="0" smtClean="0">
                <a:latin typeface="Comic Sans MS" pitchFamily="66" charset="0"/>
              </a:rPr>
              <a:t> central.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68-A41A-487B-9105-18186E466F18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990600" y="504825"/>
            <a:ext cx="727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 - 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UÈ ÉS EL TREBALL DE RECERCA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 dirty="0"/>
          </a:p>
        </p:txBody>
      </p:sp>
      <p:sp>
        <p:nvSpPr>
          <p:cNvPr id="4" name="Line 33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85800" y="16764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dirty="0" smtClean="0">
                <a:latin typeface="Comic Sans MS" pitchFamily="66" charset="0"/>
              </a:rPr>
              <a:t>4. </a:t>
            </a:r>
            <a:r>
              <a:rPr lang="es-ES_tradnl" sz="2000" b="1" dirty="0" err="1" smtClean="0">
                <a:latin typeface="Comic Sans MS" pitchFamily="66" charset="0"/>
              </a:rPr>
              <a:t>Presentin</a:t>
            </a:r>
            <a:r>
              <a:rPr lang="es-ES_tradnl" sz="2000" b="1" dirty="0" smtClean="0">
                <a:latin typeface="Comic Sans MS" pitchFamily="66" charset="0"/>
              </a:rPr>
              <a:t> un </a:t>
            </a:r>
            <a:r>
              <a:rPr lang="es-ES_tradnl" sz="2000" b="1" dirty="0" err="1" smtClean="0">
                <a:latin typeface="Comic Sans MS" pitchFamily="66" charset="0"/>
              </a:rPr>
              <a:t>text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escrit</a:t>
            </a:r>
            <a:r>
              <a:rPr lang="es-ES_tradnl" sz="2000" b="1" dirty="0" smtClean="0">
                <a:latin typeface="Comic Sans MS" pitchFamily="66" charset="0"/>
              </a:rPr>
              <a:t> en un </a:t>
            </a:r>
            <a:r>
              <a:rPr lang="es-ES_tradnl" sz="2000" b="1" dirty="0" err="1" smtClean="0">
                <a:latin typeface="Comic Sans MS" pitchFamily="66" charset="0"/>
              </a:rPr>
              <a:t>format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adequat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a la </a:t>
            </a:r>
            <a:r>
              <a:rPr lang="es-ES_tradnl" sz="2000" dirty="0" err="1" smtClean="0">
                <a:latin typeface="Comic Sans MS" pitchFamily="66" charset="0"/>
              </a:rPr>
              <a:t>matèria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i</a:t>
            </a:r>
            <a:r>
              <a:rPr lang="es-ES_tradnl" sz="2000" dirty="0" smtClean="0">
                <a:latin typeface="Comic Sans MS" pitchFamily="66" charset="0"/>
              </a:rPr>
              <a:t> en </a:t>
            </a:r>
            <a:r>
              <a:rPr lang="es-ES_tradnl" sz="2000" dirty="0" err="1" smtClean="0">
                <a:latin typeface="Comic Sans MS" pitchFamily="66" charset="0"/>
              </a:rPr>
              <a:t>combinació</a:t>
            </a:r>
            <a:r>
              <a:rPr lang="es-ES_tradnl" sz="2000" dirty="0" smtClean="0">
                <a:latin typeface="Comic Sans MS" pitchFamily="66" charset="0"/>
              </a:rPr>
              <a:t>, si </a:t>
            </a:r>
            <a:r>
              <a:rPr lang="es-ES_tradnl" sz="2000" dirty="0" err="1" smtClean="0">
                <a:latin typeface="Comic Sans MS" pitchFamily="66" charset="0"/>
              </a:rPr>
              <a:t>escau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amb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altres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llenguatges</a:t>
            </a:r>
            <a:r>
              <a:rPr lang="es-ES_tradnl" sz="2000" dirty="0" smtClean="0">
                <a:latin typeface="Comic Sans MS" pitchFamily="66" charset="0"/>
              </a:rPr>
              <a:t>: </a:t>
            </a:r>
            <a:r>
              <a:rPr lang="es-ES_tradnl" sz="2000" dirty="0" err="1" smtClean="0">
                <a:latin typeface="Comic Sans MS" pitchFamily="66" charset="0"/>
              </a:rPr>
              <a:t>formulació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imatge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infografia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llenguatge</a:t>
            </a:r>
            <a:r>
              <a:rPr lang="es-ES_tradnl" sz="2000" dirty="0" smtClean="0">
                <a:latin typeface="Comic Sans MS" pitchFamily="66" charset="0"/>
              </a:rPr>
              <a:t> audiovisual, </a:t>
            </a:r>
            <a:r>
              <a:rPr lang="es-ES_tradnl" sz="2000" dirty="0" err="1" smtClean="0">
                <a:latin typeface="Comic Sans MS" pitchFamily="66" charset="0"/>
              </a:rPr>
              <a:t>artístic</a:t>
            </a:r>
            <a:r>
              <a:rPr lang="es-ES_tradnl" sz="2000" b="1" dirty="0" smtClean="0">
                <a:latin typeface="Comic Sans MS" pitchFamily="66" charset="0"/>
              </a:rPr>
              <a:t>.</a:t>
            </a:r>
            <a:r>
              <a:rPr lang="es-ES_tradnl" sz="2000" dirty="0" smtClean="0">
                <a:latin typeface="Comic Sans MS" pitchFamily="66" charset="0"/>
              </a:rPr>
              <a:t>.. </a:t>
            </a: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dirty="0" smtClean="0">
                <a:latin typeface="Comic Sans MS" pitchFamily="66" charset="0"/>
              </a:rPr>
              <a:t>5. </a:t>
            </a:r>
            <a:r>
              <a:rPr lang="es-ES_tradnl" sz="2000" b="1" dirty="0" err="1" smtClean="0">
                <a:latin typeface="Comic Sans MS" pitchFamily="66" charset="0"/>
              </a:rPr>
              <a:t>Utilitzin</a:t>
            </a:r>
            <a:r>
              <a:rPr lang="es-ES_tradnl" sz="2000" b="1" dirty="0" smtClean="0">
                <a:latin typeface="Comic Sans MS" pitchFamily="66" charset="0"/>
              </a:rPr>
              <a:t> la </a:t>
            </a:r>
            <a:r>
              <a:rPr lang="es-ES_tradnl" sz="2000" b="1" dirty="0" err="1" smtClean="0">
                <a:latin typeface="Comic Sans MS" pitchFamily="66" charset="0"/>
              </a:rPr>
              <a:t>terminologia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i</a:t>
            </a:r>
            <a:r>
              <a:rPr lang="es-ES_tradnl" sz="2000" b="1" dirty="0" smtClean="0">
                <a:latin typeface="Comic Sans MS" pitchFamily="66" charset="0"/>
              </a:rPr>
              <a:t> el </a:t>
            </a:r>
            <a:r>
              <a:rPr lang="es-ES_tradnl" sz="2000" b="1" dirty="0" err="1" smtClean="0">
                <a:latin typeface="Comic Sans MS" pitchFamily="66" charset="0"/>
              </a:rPr>
              <a:t>llenguatge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adequats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a la </a:t>
            </a:r>
            <a:r>
              <a:rPr lang="es-ES_tradnl" sz="2000" dirty="0" err="1" smtClean="0">
                <a:latin typeface="Comic Sans MS" pitchFamily="66" charset="0"/>
              </a:rPr>
              <a:t>matèria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mostrantdomini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i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comprensió</a:t>
            </a:r>
            <a:r>
              <a:rPr lang="es-ES_tradnl" sz="2000" dirty="0" smtClean="0">
                <a:latin typeface="Comic Sans MS" pitchFamily="66" charset="0"/>
              </a:rPr>
              <a:t> del tema. </a:t>
            </a: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dirty="0" smtClean="0">
                <a:latin typeface="Comic Sans MS" pitchFamily="66" charset="0"/>
              </a:rPr>
              <a:t>6. </a:t>
            </a:r>
            <a:r>
              <a:rPr lang="es-ES_tradnl" sz="2000" b="1" dirty="0" err="1" smtClean="0">
                <a:latin typeface="Comic Sans MS" pitchFamily="66" charset="0"/>
              </a:rPr>
              <a:t>Exposin</a:t>
            </a:r>
            <a:r>
              <a:rPr lang="es-ES_tradnl" sz="2000" b="1" dirty="0" smtClean="0">
                <a:latin typeface="Comic Sans MS" pitchFamily="66" charset="0"/>
              </a:rPr>
              <a:t> de manera oral, </a:t>
            </a:r>
            <a:r>
              <a:rPr lang="es-ES_tradnl" sz="2000" b="1" dirty="0" err="1" smtClean="0">
                <a:latin typeface="Comic Sans MS" pitchFamily="66" charset="0"/>
              </a:rPr>
              <a:t>amb</a:t>
            </a:r>
            <a:r>
              <a:rPr lang="es-ES_tradnl" sz="2000" b="1" dirty="0" smtClean="0">
                <a:latin typeface="Comic Sans MS" pitchFamily="66" charset="0"/>
              </a:rPr>
              <a:t> </a:t>
            </a:r>
            <a:r>
              <a:rPr lang="es-ES_tradnl" sz="2000" b="1" dirty="0" err="1" smtClean="0">
                <a:latin typeface="Comic Sans MS" pitchFamily="66" charset="0"/>
              </a:rPr>
              <a:t>suport</a:t>
            </a:r>
            <a:r>
              <a:rPr lang="es-ES_tradnl" sz="2000" b="1" dirty="0" smtClean="0">
                <a:latin typeface="Comic Sans MS" pitchFamily="66" charset="0"/>
              </a:rPr>
              <a:t> si </a:t>
            </a:r>
            <a:r>
              <a:rPr lang="es-ES_tradnl" sz="2000" b="1" dirty="0" err="1" smtClean="0">
                <a:latin typeface="Comic Sans MS" pitchFamily="66" charset="0"/>
              </a:rPr>
              <a:t>s’escau</a:t>
            </a:r>
            <a:r>
              <a:rPr lang="es-ES_tradnl" sz="2000" b="1" dirty="0" smtClean="0">
                <a:latin typeface="Comic Sans MS" pitchFamily="66" charset="0"/>
              </a:rPr>
              <a:t> audiovisual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els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eixos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bàsics</a:t>
            </a:r>
            <a:r>
              <a:rPr lang="es-ES_tradnl" sz="2000" dirty="0" smtClean="0">
                <a:latin typeface="Comic Sans MS" pitchFamily="66" charset="0"/>
              </a:rPr>
              <a:t> del </a:t>
            </a:r>
            <a:r>
              <a:rPr lang="es-ES_tradnl" sz="2000" dirty="0" err="1" smtClean="0">
                <a:latin typeface="Comic Sans MS" pitchFamily="66" charset="0"/>
              </a:rPr>
              <a:t>TdR</a:t>
            </a:r>
            <a:r>
              <a:rPr lang="es-ES_tradnl" sz="2000" dirty="0" smtClean="0">
                <a:latin typeface="Comic Sans MS" pitchFamily="66" charset="0"/>
              </a:rPr>
              <a:t>: </a:t>
            </a:r>
            <a:r>
              <a:rPr lang="es-ES_tradnl" sz="2000" dirty="0" err="1" smtClean="0">
                <a:latin typeface="Comic Sans MS" pitchFamily="66" charset="0"/>
              </a:rPr>
              <a:t>plantejament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objectius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continguts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bàsics</a:t>
            </a:r>
            <a:r>
              <a:rPr lang="es-ES_tradnl" sz="2000" dirty="0" smtClean="0">
                <a:latin typeface="Comic Sans MS" pitchFamily="66" charset="0"/>
              </a:rPr>
              <a:t>, </a:t>
            </a:r>
            <a:r>
              <a:rPr lang="es-ES_tradnl" sz="2000" dirty="0" err="1" smtClean="0">
                <a:latin typeface="Comic Sans MS" pitchFamily="66" charset="0"/>
              </a:rPr>
              <a:t>conclusions</a:t>
            </a:r>
            <a:r>
              <a:rPr lang="es-ES_tradnl" sz="2000" dirty="0" smtClean="0">
                <a:latin typeface="Comic Sans MS" pitchFamily="66" charset="0"/>
              </a:rPr>
              <a:t>...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280-A467-42F5-B82B-552AE5D25100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117725" y="3546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276600" y="5381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 sz="2000">
              <a:latin typeface="Comic Sans MS" pitchFamily="66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990600" y="504825"/>
            <a:ext cx="7109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" b="1" dirty="0">
                <a:solidFill>
                  <a:srgbClr val="800000"/>
                </a:solidFill>
                <a:latin typeface="Comic Sans MS" pitchFamily="66" charset="0"/>
              </a:rPr>
              <a:t>- </a:t>
            </a:r>
            <a:r>
              <a:rPr lang="ca-ES" b="1" dirty="0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b="1" dirty="0">
                <a:solidFill>
                  <a:srgbClr val="800000"/>
                </a:solidFill>
                <a:latin typeface="Comic Sans MS" pitchFamily="66" charset="0"/>
              </a:rPr>
              <a:t>UÈ</a:t>
            </a:r>
            <a:r>
              <a:rPr lang="es-ES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r>
              <a:rPr lang="es-ES" b="1" dirty="0" smtClean="0">
                <a:solidFill>
                  <a:srgbClr val="800000"/>
                </a:solidFill>
                <a:latin typeface="Comic Sans MS" pitchFamily="66" charset="0"/>
              </a:rPr>
              <a:t> ÉS </a:t>
            </a:r>
            <a:r>
              <a:rPr lang="es-ES" b="1" dirty="0">
                <a:solidFill>
                  <a:srgbClr val="800000"/>
                </a:solidFill>
                <a:latin typeface="Comic Sans MS" pitchFamily="66" charset="0"/>
              </a:rPr>
              <a:t>EL TREBALL DE RECER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CA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 dirty="0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57200" y="17907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Treballar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amb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un problema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d’investigació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que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sigui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massa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ampli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imprecís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restrictiu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difícil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o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inapropiat</a:t>
            </a:r>
            <a:r>
              <a:rPr lang="es-ES_tradnl" sz="2000" dirty="0" smtClean="0">
                <a:latin typeface="Comic Sans MS" pitchFamily="66" charset="0"/>
              </a:rPr>
              <a:t>. Un </a:t>
            </a:r>
            <a:r>
              <a:rPr lang="es-ES_tradnl" sz="2000" dirty="0" err="1" smtClean="0">
                <a:latin typeface="Comic Sans MS" pitchFamily="66" charset="0"/>
              </a:rPr>
              <a:t>bon</a:t>
            </a:r>
            <a:r>
              <a:rPr lang="es-ES_tradnl" sz="2000" dirty="0" smtClean="0">
                <a:latin typeface="Comic Sans MS" pitchFamily="66" charset="0"/>
              </a:rPr>
              <a:t> problema </a:t>
            </a:r>
            <a:r>
              <a:rPr lang="es-ES_tradnl" sz="2000" dirty="0" err="1" smtClean="0">
                <a:latin typeface="Comic Sans MS" pitchFamily="66" charset="0"/>
              </a:rPr>
              <a:t>d’investigació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és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aquell</a:t>
            </a:r>
            <a:r>
              <a:rPr lang="es-ES_tradnl" sz="2000" dirty="0" smtClean="0">
                <a:latin typeface="Comic Sans MS" pitchFamily="66" charset="0"/>
              </a:rPr>
              <a:t> que </a:t>
            </a:r>
            <a:r>
              <a:rPr lang="es-ES_tradnl" sz="2000" dirty="0" err="1" smtClean="0">
                <a:latin typeface="Comic Sans MS" pitchFamily="66" charset="0"/>
              </a:rPr>
              <a:t>planteja</a:t>
            </a:r>
            <a:r>
              <a:rPr lang="es-ES_tradnl" sz="2000" dirty="0" smtClean="0">
                <a:latin typeface="Comic Sans MS" pitchFamily="66" charset="0"/>
              </a:rPr>
              <a:t> una </a:t>
            </a:r>
            <a:r>
              <a:rPr lang="es-ES_tradnl" sz="2000" dirty="0" err="1" smtClean="0">
                <a:latin typeface="Comic Sans MS" pitchFamily="66" charset="0"/>
              </a:rPr>
              <a:t>qüestió</a:t>
            </a:r>
            <a:r>
              <a:rPr lang="es-ES_tradnl" sz="2000" dirty="0" smtClean="0">
                <a:latin typeface="Comic Sans MS" pitchFamily="66" charset="0"/>
              </a:rPr>
              <a:t> que </a:t>
            </a:r>
            <a:r>
              <a:rPr lang="es-ES_tradnl" sz="2000" dirty="0" err="1" smtClean="0">
                <a:latin typeface="Comic Sans MS" pitchFamily="66" charset="0"/>
              </a:rPr>
              <a:t>val</a:t>
            </a:r>
            <a:r>
              <a:rPr lang="es-ES_tradnl" sz="2000" dirty="0" smtClean="0">
                <a:latin typeface="Comic Sans MS" pitchFamily="66" charset="0"/>
              </a:rPr>
              <a:t> la pena investigar </a:t>
            </a:r>
            <a:r>
              <a:rPr lang="es-ES_tradnl" sz="2000" dirty="0" err="1" smtClean="0">
                <a:latin typeface="Comic Sans MS" pitchFamily="66" charset="0"/>
              </a:rPr>
              <a:t>i</a:t>
            </a:r>
            <a:r>
              <a:rPr lang="es-ES_tradnl" sz="2000" dirty="0" smtClean="0">
                <a:latin typeface="Comic Sans MS" pitchFamily="66" charset="0"/>
              </a:rPr>
              <a:t> que </a:t>
            </a:r>
            <a:r>
              <a:rPr lang="es-ES_tradnl" sz="2000" dirty="0" err="1" smtClean="0">
                <a:latin typeface="Comic Sans MS" pitchFamily="66" charset="0"/>
              </a:rPr>
              <a:t>pot</a:t>
            </a:r>
            <a:r>
              <a:rPr lang="es-ES_tradnl" sz="2000" dirty="0" smtClean="0">
                <a:latin typeface="Comic Sans MS" pitchFamily="66" charset="0"/>
              </a:rPr>
              <a:t> abordar-se </a:t>
            </a:r>
            <a:r>
              <a:rPr lang="es-ES_tradnl" sz="2000" dirty="0" err="1" smtClean="0">
                <a:latin typeface="Comic Sans MS" pitchFamily="66" charset="0"/>
              </a:rPr>
              <a:t>eficaçment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Plagiar o copiar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paràgrafs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sencers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  <a:r>
              <a:rPr lang="es-ES_tradnl" sz="2000" dirty="0" err="1" smtClean="0">
                <a:latin typeface="Comic Sans MS" pitchFamily="66" charset="0"/>
              </a:rPr>
              <a:t>Aquesta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acció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anul·la</a:t>
            </a:r>
            <a:r>
              <a:rPr lang="es-ES_tradnl" sz="2000" dirty="0" smtClean="0">
                <a:latin typeface="Comic Sans MS" pitchFamily="66" charset="0"/>
              </a:rPr>
              <a:t> la </a:t>
            </a:r>
            <a:r>
              <a:rPr lang="es-ES_tradnl" sz="2000" dirty="0" err="1" smtClean="0">
                <a:latin typeface="Comic Sans MS" pitchFamily="66" charset="0"/>
              </a:rPr>
              <a:t>validesa</a:t>
            </a:r>
            <a:r>
              <a:rPr lang="es-ES_tradnl" sz="2000" dirty="0" smtClean="0">
                <a:latin typeface="Comic Sans MS" pitchFamily="66" charset="0"/>
              </a:rPr>
              <a:t> del </a:t>
            </a:r>
            <a:r>
              <a:rPr lang="es-ES_tradnl" sz="2000" dirty="0" err="1" smtClean="0">
                <a:latin typeface="Comic Sans MS" pitchFamily="66" charset="0"/>
              </a:rPr>
              <a:t>treball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  <a:r>
              <a:rPr lang="es-ES_tradnl" sz="2000" dirty="0" err="1" smtClean="0">
                <a:latin typeface="Comic Sans MS" pitchFamily="66" charset="0"/>
              </a:rPr>
              <a:t>Només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s’admet</a:t>
            </a:r>
            <a:r>
              <a:rPr lang="es-ES_tradnl" sz="2000" dirty="0" smtClean="0">
                <a:latin typeface="Comic Sans MS" pitchFamily="66" charset="0"/>
              </a:rPr>
              <a:t> la cita literal, </a:t>
            </a:r>
            <a:r>
              <a:rPr lang="es-ES_tradnl" sz="2000" dirty="0" err="1" smtClean="0">
                <a:latin typeface="Comic Sans MS" pitchFamily="66" charset="0"/>
              </a:rPr>
              <a:t>anomenant</a:t>
            </a:r>
            <a:r>
              <a:rPr lang="es-ES_tradnl" sz="2000" dirty="0" smtClean="0">
                <a:latin typeface="Comic Sans MS" pitchFamily="66" charset="0"/>
              </a:rPr>
              <a:t> la </a:t>
            </a:r>
            <a:r>
              <a:rPr lang="es-ES_tradnl" sz="2000" dirty="0" err="1" smtClean="0">
                <a:latin typeface="Comic Sans MS" pitchFamily="66" charset="0"/>
              </a:rPr>
              <a:t>font</a:t>
            </a:r>
            <a:r>
              <a:rPr lang="es-ES_tradnl" sz="2000" dirty="0" smtClean="0">
                <a:latin typeface="Comic Sans MS" pitchFamily="66" charset="0"/>
              </a:rPr>
              <a:t>, de textos </a:t>
            </a:r>
            <a:r>
              <a:rPr lang="es-ES_tradnl" sz="2000" dirty="0" err="1" smtClean="0">
                <a:latin typeface="Comic Sans MS" pitchFamily="66" charset="0"/>
              </a:rPr>
              <a:t>molt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breus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_tradnl" sz="2000" dirty="0" smtClean="0">
              <a:latin typeface="Comic Sans MS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280-A467-42F5-B82B-552AE5D25100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117725" y="3546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276600" y="5381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a-ES" sz="2000">
              <a:latin typeface="Comic Sans MS" pitchFamily="66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990600" y="504825"/>
            <a:ext cx="7109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A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" b="1" dirty="0">
                <a:solidFill>
                  <a:srgbClr val="800000"/>
                </a:solidFill>
                <a:latin typeface="Comic Sans MS" pitchFamily="66" charset="0"/>
              </a:rPr>
              <a:t>- </a:t>
            </a:r>
            <a:r>
              <a:rPr lang="ca-ES" b="1" dirty="0">
                <a:solidFill>
                  <a:srgbClr val="800000"/>
                </a:solidFill>
                <a:latin typeface="Comic Sans MS" pitchFamily="66" charset="0"/>
              </a:rPr>
              <a:t>Q</a:t>
            </a:r>
            <a:r>
              <a:rPr lang="es-ES" b="1" dirty="0">
                <a:solidFill>
                  <a:srgbClr val="800000"/>
                </a:solidFill>
                <a:latin typeface="Comic Sans MS" pitchFamily="66" charset="0"/>
              </a:rPr>
              <a:t>UÈ</a:t>
            </a:r>
            <a:r>
              <a:rPr lang="es-ES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r>
              <a:rPr lang="es-ES" b="1" dirty="0" smtClean="0">
                <a:solidFill>
                  <a:srgbClr val="800000"/>
                </a:solidFill>
                <a:latin typeface="Comic Sans MS" pitchFamily="66" charset="0"/>
              </a:rPr>
              <a:t> ÉS </a:t>
            </a:r>
            <a:r>
              <a:rPr lang="es-ES" b="1" dirty="0">
                <a:solidFill>
                  <a:srgbClr val="800000"/>
                </a:solidFill>
                <a:latin typeface="Comic Sans MS" pitchFamily="66" charset="0"/>
              </a:rPr>
              <a:t>EL TREBALL DE RECER</a:t>
            </a:r>
            <a:r>
              <a:rPr lang="es-ES" sz="2800" b="1" dirty="0">
                <a:solidFill>
                  <a:srgbClr val="800000"/>
                </a:solidFill>
                <a:latin typeface="Comic Sans MS" pitchFamily="66" charset="0"/>
              </a:rPr>
              <a:t>CA</a:t>
            </a:r>
            <a:r>
              <a:rPr lang="ca-ES" sz="2800" b="1" dirty="0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ca-ES" sz="2800" dirty="0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286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305800" y="762000"/>
            <a:ext cx="685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85800" y="13716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Limitar-se a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descriure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o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exposar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  <a:r>
              <a:rPr lang="es-ES_tradnl" sz="2000" dirty="0" err="1" smtClean="0">
                <a:latin typeface="Comic Sans MS" pitchFamily="66" charset="0"/>
              </a:rPr>
              <a:t>Hi</a:t>
            </a:r>
            <a:r>
              <a:rPr lang="es-ES_tradnl" sz="2000" dirty="0" smtClean="0">
                <a:latin typeface="Comic Sans MS" pitchFamily="66" charset="0"/>
              </a:rPr>
              <a:t> ha </a:t>
            </a:r>
            <a:r>
              <a:rPr lang="es-ES_tradnl" sz="2000" dirty="0" err="1" smtClean="0">
                <a:latin typeface="Comic Sans MS" pitchFamily="66" charset="0"/>
              </a:rPr>
              <a:t>d’haver</a:t>
            </a:r>
            <a:r>
              <a:rPr lang="es-ES_tradnl" sz="2000" dirty="0" smtClean="0">
                <a:latin typeface="Comic Sans MS" pitchFamily="66" charset="0"/>
              </a:rPr>
              <a:t> una </a:t>
            </a:r>
            <a:r>
              <a:rPr lang="es-ES_tradnl" sz="2000" dirty="0" err="1" smtClean="0">
                <a:latin typeface="Comic Sans MS" pitchFamily="66" charset="0"/>
              </a:rPr>
              <a:t>aportació</a:t>
            </a:r>
            <a:r>
              <a:rPr lang="es-ES_tradnl" sz="2000" dirty="0" smtClean="0">
                <a:latin typeface="Comic Sans MS" pitchFamily="66" charset="0"/>
              </a:rPr>
              <a:t> original, </a:t>
            </a:r>
            <a:r>
              <a:rPr lang="es-ES_tradnl" sz="2000" dirty="0" err="1" smtClean="0">
                <a:latin typeface="Comic Sans MS" pitchFamily="66" charset="0"/>
              </a:rPr>
              <a:t>fonamentada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i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científica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Citar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fonts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que no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s’han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utilitzat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complir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els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terminis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</a:rPr>
              <a:t>i</a:t>
            </a:r>
            <a:r>
              <a:rPr lang="es-ES_tradnl" sz="2000" dirty="0" smtClean="0">
                <a:latin typeface="Comic Sans MS" pitchFamily="66" charset="0"/>
              </a:rPr>
              <a:t> les fases </a:t>
            </a:r>
            <a:r>
              <a:rPr lang="es-ES_tradnl" sz="2000" dirty="0" err="1" smtClean="0">
                <a:latin typeface="Comic Sans MS" pitchFamily="66" charset="0"/>
              </a:rPr>
              <a:t>establerts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mantenir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el tutor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informat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de </a:t>
            </a:r>
            <a:r>
              <a:rPr lang="es-ES_tradnl" sz="2000" dirty="0" err="1" smtClean="0">
                <a:latin typeface="Comic Sans MS" pitchFamily="66" charset="0"/>
              </a:rPr>
              <a:t>l’evolució</a:t>
            </a:r>
            <a:r>
              <a:rPr lang="es-ES_tradnl" sz="2000" dirty="0" smtClean="0">
                <a:latin typeface="Comic Sans MS" pitchFamily="66" charset="0"/>
              </a:rPr>
              <a:t> del </a:t>
            </a:r>
            <a:r>
              <a:rPr lang="es-ES_tradnl" sz="2000" dirty="0" err="1" smtClean="0">
                <a:latin typeface="Comic Sans MS" pitchFamily="66" charset="0"/>
              </a:rPr>
              <a:t>TdR</a:t>
            </a:r>
            <a:r>
              <a:rPr lang="es-ES_tradnl" sz="2000" dirty="0" smtClean="0">
                <a:latin typeface="Comic Sans MS" pitchFamily="66" charset="0"/>
              </a:rPr>
              <a:t>. </a:t>
            </a: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defTabSz="4572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Faltar </a:t>
            </a:r>
            <a:r>
              <a:rPr lang="es-ES_tradnl" sz="2000" b="1" dirty="0" err="1" smtClean="0">
                <a:solidFill>
                  <a:srgbClr val="FF0000"/>
                </a:solidFill>
                <a:latin typeface="Comic Sans MS" pitchFamily="66" charset="0"/>
              </a:rPr>
              <a:t>injustificadament</a:t>
            </a:r>
            <a:r>
              <a:rPr lang="es-ES_tradnl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a les </a:t>
            </a:r>
            <a:r>
              <a:rPr lang="es-ES_tradnl" sz="2000" dirty="0" err="1" smtClean="0">
                <a:latin typeface="Comic Sans MS" pitchFamily="66" charset="0"/>
              </a:rPr>
              <a:t>classes</a:t>
            </a:r>
            <a:r>
              <a:rPr lang="es-ES_tradnl" sz="2000" dirty="0" smtClean="0">
                <a:latin typeface="Comic Sans MS" pitchFamily="66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2648</Words>
  <Application>Microsoft Office PowerPoint</Application>
  <PresentationFormat>Presentació en pantalla (4:3)</PresentationFormat>
  <Paragraphs>444</Paragraphs>
  <Slides>49</Slides>
  <Notes>4</Notes>
  <HiddenSlides>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49</vt:i4>
      </vt:variant>
    </vt:vector>
  </HeadingPairs>
  <TitlesOfParts>
    <vt:vector size="51" baseType="lpstr">
      <vt:lpstr>Diseño predeterminado</vt:lpstr>
      <vt:lpstr>Foto de Photo Editor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urv</dc:creator>
  <cp:lastModifiedBy>Prof</cp:lastModifiedBy>
  <cp:revision>262</cp:revision>
  <dcterms:created xsi:type="dcterms:W3CDTF">2018-01-10T19:33:35Z</dcterms:created>
  <dcterms:modified xsi:type="dcterms:W3CDTF">2020-11-13T09:56:35Z</dcterms:modified>
</cp:coreProperties>
</file>