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6" r:id="rId11"/>
    <p:sldId id="265" r:id="rId12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0C86-C2FB-634F-898A-77926C28285B}" type="datetimeFigureOut">
              <a:rPr lang="es-ES_tradnl" smtClean="0"/>
              <a:pPr/>
              <a:t>13/11/2020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BB89-8CBA-C841-AEA7-7B4B8FF1ADF9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0C86-C2FB-634F-898A-77926C28285B}" type="datetimeFigureOut">
              <a:rPr lang="es-ES_tradnl" smtClean="0"/>
              <a:pPr/>
              <a:t>13/11/2020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BB89-8CBA-C841-AEA7-7B4B8FF1ADF9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0C86-C2FB-634F-898A-77926C28285B}" type="datetimeFigureOut">
              <a:rPr lang="es-ES_tradnl" smtClean="0"/>
              <a:pPr/>
              <a:t>13/11/2020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BB89-8CBA-C841-AEA7-7B4B8FF1ADF9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0C86-C2FB-634F-898A-77926C28285B}" type="datetimeFigureOut">
              <a:rPr lang="es-ES_tradnl" smtClean="0"/>
              <a:pPr/>
              <a:t>13/11/2020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BB89-8CBA-C841-AEA7-7B4B8FF1ADF9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0C86-C2FB-634F-898A-77926C28285B}" type="datetimeFigureOut">
              <a:rPr lang="es-ES_tradnl" smtClean="0"/>
              <a:pPr/>
              <a:t>13/11/2020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BB89-8CBA-C841-AEA7-7B4B8FF1ADF9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0C86-C2FB-634F-898A-77926C28285B}" type="datetimeFigureOut">
              <a:rPr lang="es-ES_tradnl" smtClean="0"/>
              <a:pPr/>
              <a:t>13/11/2020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BB89-8CBA-C841-AEA7-7B4B8FF1ADF9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0C86-C2FB-634F-898A-77926C28285B}" type="datetimeFigureOut">
              <a:rPr lang="es-ES_tradnl" smtClean="0"/>
              <a:pPr/>
              <a:t>13/11/2020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BB89-8CBA-C841-AEA7-7B4B8FF1ADF9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0C86-C2FB-634F-898A-77926C28285B}" type="datetimeFigureOut">
              <a:rPr lang="es-ES_tradnl" smtClean="0"/>
              <a:pPr/>
              <a:t>13/11/2020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BB89-8CBA-C841-AEA7-7B4B8FF1ADF9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0C86-C2FB-634F-898A-77926C28285B}" type="datetimeFigureOut">
              <a:rPr lang="es-ES_tradnl" smtClean="0"/>
              <a:pPr/>
              <a:t>13/11/2020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BB89-8CBA-C841-AEA7-7B4B8FF1ADF9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0C86-C2FB-634F-898A-77926C28285B}" type="datetimeFigureOut">
              <a:rPr lang="es-ES_tradnl" smtClean="0"/>
              <a:pPr/>
              <a:t>13/11/2020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BB89-8CBA-C841-AEA7-7B4B8FF1ADF9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0C86-C2FB-634F-898A-77926C28285B}" type="datetimeFigureOut">
              <a:rPr lang="es-ES_tradnl" smtClean="0"/>
              <a:pPr/>
              <a:t>13/11/2020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BB89-8CBA-C841-AEA7-7B4B8FF1ADF9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30C86-C2FB-634F-898A-77926C28285B}" type="datetimeFigureOut">
              <a:rPr lang="es-ES_tradnl" smtClean="0"/>
              <a:pPr/>
              <a:t>13/11/2020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EBB89-8CBA-C841-AEA7-7B4B8FF1ADF9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27689" y="2130425"/>
            <a:ext cx="8067379" cy="1470025"/>
          </a:xfrm>
        </p:spPr>
        <p:txBody>
          <a:bodyPr/>
          <a:lstStyle/>
          <a:p>
            <a:r>
              <a:rPr lang="es-ES_tradnl" dirty="0" smtClean="0"/>
              <a:t>QUÈ ÉS UN TREBALL DE RECERCA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738694"/>
            <a:ext cx="6400800" cy="1752600"/>
          </a:xfrm>
        </p:spPr>
        <p:txBody>
          <a:bodyPr/>
          <a:lstStyle/>
          <a:p>
            <a:r>
              <a:rPr lang="es-ES_tradnl" dirty="0" smtClean="0"/>
              <a:t>INSTITUT NARCÍS OLLER</a:t>
            </a:r>
          </a:p>
          <a:p>
            <a:r>
              <a:rPr lang="es-ES_tradnl" dirty="0" err="1" smtClean="0"/>
              <a:t>Coordinació</a:t>
            </a:r>
            <a:r>
              <a:rPr lang="es-ES_tradnl" dirty="0" smtClean="0"/>
              <a:t> de </a:t>
            </a:r>
            <a:r>
              <a:rPr lang="es-ES_tradnl" dirty="0" err="1" smtClean="0"/>
              <a:t>batxillerat</a:t>
            </a:r>
            <a:endParaRPr lang="es-ES_trad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 smtClean="0"/>
              <a:t>PRÀCTIQUES</a:t>
            </a:r>
            <a:r>
              <a:rPr lang="es-ES_tradnl" dirty="0" smtClean="0"/>
              <a:t> QUE </a:t>
            </a:r>
            <a:r>
              <a:rPr lang="es-ES_tradnl" dirty="0" err="1" smtClean="0"/>
              <a:t>S’HAN</a:t>
            </a:r>
            <a:r>
              <a:rPr lang="es-ES_tradnl" dirty="0" smtClean="0"/>
              <a:t> </a:t>
            </a:r>
            <a:r>
              <a:rPr lang="es-ES_tradnl" dirty="0" err="1" smtClean="0"/>
              <a:t>D’EVITAR</a:t>
            </a:r>
            <a:r>
              <a:rPr lang="es-ES_tradnl" dirty="0" smtClean="0"/>
              <a:t>: </a:t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Treballar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un problema </a:t>
            </a:r>
            <a:r>
              <a:rPr lang="es-ES_tradnl" dirty="0" err="1" smtClean="0"/>
              <a:t>d’investigació</a:t>
            </a:r>
            <a:r>
              <a:rPr lang="es-ES_tradnl" dirty="0" smtClean="0"/>
              <a:t> que </a:t>
            </a:r>
            <a:r>
              <a:rPr lang="es-ES_tradnl" dirty="0" err="1" smtClean="0"/>
              <a:t>sigui</a:t>
            </a:r>
            <a:r>
              <a:rPr lang="es-ES_tradnl" dirty="0" smtClean="0"/>
              <a:t> </a:t>
            </a:r>
            <a:r>
              <a:rPr lang="es-ES_tradnl" dirty="0" err="1" smtClean="0"/>
              <a:t>massa</a:t>
            </a:r>
            <a:r>
              <a:rPr lang="es-ES_tradnl" dirty="0" smtClean="0"/>
              <a:t> </a:t>
            </a:r>
            <a:r>
              <a:rPr lang="es-ES_tradnl" dirty="0" err="1" smtClean="0"/>
              <a:t>ampli</a:t>
            </a:r>
            <a:r>
              <a:rPr lang="es-ES_tradnl" dirty="0" smtClean="0"/>
              <a:t>, </a:t>
            </a:r>
            <a:r>
              <a:rPr lang="es-ES_tradnl" dirty="0" err="1" smtClean="0"/>
              <a:t>imprecís</a:t>
            </a:r>
            <a:r>
              <a:rPr lang="es-ES_tradnl" dirty="0" smtClean="0"/>
              <a:t>, </a:t>
            </a:r>
            <a:r>
              <a:rPr lang="es-ES_tradnl" dirty="0" err="1" smtClean="0"/>
              <a:t>restrictiu</a:t>
            </a:r>
            <a:r>
              <a:rPr lang="es-ES_tradnl" dirty="0" smtClean="0"/>
              <a:t>, </a:t>
            </a:r>
            <a:r>
              <a:rPr lang="es-ES_tradnl" dirty="0" err="1" smtClean="0"/>
              <a:t>difícil</a:t>
            </a:r>
            <a:r>
              <a:rPr lang="es-ES_tradnl" dirty="0" smtClean="0"/>
              <a:t> o </a:t>
            </a:r>
            <a:r>
              <a:rPr lang="es-ES_tradnl" dirty="0" err="1" smtClean="0"/>
              <a:t>inapropiat</a:t>
            </a:r>
            <a:r>
              <a:rPr lang="es-ES_tradnl" dirty="0" smtClean="0"/>
              <a:t>. Un </a:t>
            </a:r>
            <a:r>
              <a:rPr lang="es-ES_tradnl" dirty="0" err="1" smtClean="0"/>
              <a:t>bon</a:t>
            </a:r>
            <a:r>
              <a:rPr lang="es-ES_tradnl" dirty="0" smtClean="0"/>
              <a:t> problema </a:t>
            </a:r>
            <a:r>
              <a:rPr lang="es-ES_tradnl" dirty="0" err="1" smtClean="0"/>
              <a:t>d’investigació</a:t>
            </a:r>
            <a:r>
              <a:rPr lang="es-ES_tradnl" dirty="0" smtClean="0"/>
              <a:t> </a:t>
            </a:r>
            <a:r>
              <a:rPr lang="es-ES_tradnl" dirty="0" err="1" smtClean="0"/>
              <a:t>és</a:t>
            </a:r>
            <a:r>
              <a:rPr lang="es-ES_tradnl" dirty="0" smtClean="0"/>
              <a:t> </a:t>
            </a:r>
            <a:r>
              <a:rPr lang="es-ES_tradnl" dirty="0" err="1" smtClean="0"/>
              <a:t>aquell</a:t>
            </a:r>
            <a:r>
              <a:rPr lang="es-ES_tradnl" dirty="0" smtClean="0"/>
              <a:t> que </a:t>
            </a:r>
            <a:r>
              <a:rPr lang="es-ES_tradnl" dirty="0" err="1" smtClean="0"/>
              <a:t>planteja</a:t>
            </a:r>
            <a:r>
              <a:rPr lang="es-ES_tradnl" dirty="0" smtClean="0"/>
              <a:t> una </a:t>
            </a:r>
            <a:r>
              <a:rPr lang="es-ES_tradnl" dirty="0" err="1" smtClean="0"/>
              <a:t>qüestió</a:t>
            </a:r>
            <a:r>
              <a:rPr lang="es-ES_tradnl" dirty="0" smtClean="0"/>
              <a:t> que </a:t>
            </a:r>
            <a:r>
              <a:rPr lang="es-ES_tradnl" dirty="0" err="1" smtClean="0"/>
              <a:t>val</a:t>
            </a:r>
            <a:r>
              <a:rPr lang="es-ES_tradnl" dirty="0" smtClean="0"/>
              <a:t> la pena investigar </a:t>
            </a:r>
            <a:r>
              <a:rPr lang="es-ES_tradnl" dirty="0" err="1" smtClean="0"/>
              <a:t>i</a:t>
            </a:r>
            <a:r>
              <a:rPr lang="es-ES_tradnl" dirty="0" smtClean="0"/>
              <a:t> que </a:t>
            </a:r>
            <a:r>
              <a:rPr lang="es-ES_tradnl" dirty="0" err="1" smtClean="0"/>
              <a:t>pot</a:t>
            </a:r>
            <a:r>
              <a:rPr lang="es-ES_tradnl" dirty="0" smtClean="0"/>
              <a:t> abordar-se </a:t>
            </a:r>
            <a:r>
              <a:rPr lang="es-ES_tradnl" dirty="0" err="1" smtClean="0"/>
              <a:t>eficaçment</a:t>
            </a:r>
            <a:r>
              <a:rPr lang="es-ES_tradnl" dirty="0" smtClean="0"/>
              <a:t>. 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_tradnl" dirty="0" smtClean="0"/>
              <a:t>Plagiar o copiar </a:t>
            </a:r>
            <a:r>
              <a:rPr lang="es-ES_tradnl" dirty="0" err="1" smtClean="0"/>
              <a:t>paràgrafs</a:t>
            </a:r>
            <a:r>
              <a:rPr lang="es-ES_tradnl" dirty="0" smtClean="0"/>
              <a:t> </a:t>
            </a:r>
            <a:r>
              <a:rPr lang="es-ES_tradnl" dirty="0" err="1" smtClean="0"/>
              <a:t>sencers</a:t>
            </a:r>
            <a:r>
              <a:rPr lang="es-ES_tradnl" dirty="0" smtClean="0"/>
              <a:t>. </a:t>
            </a:r>
            <a:r>
              <a:rPr lang="es-ES_tradnl" dirty="0" err="1" smtClean="0"/>
              <a:t>Aquesta</a:t>
            </a:r>
            <a:r>
              <a:rPr lang="es-ES_tradnl" dirty="0" smtClean="0"/>
              <a:t> </a:t>
            </a:r>
            <a:r>
              <a:rPr lang="es-ES_tradnl" dirty="0" err="1" smtClean="0"/>
              <a:t>acció</a:t>
            </a:r>
            <a:r>
              <a:rPr lang="es-ES_tradnl" dirty="0" smtClean="0"/>
              <a:t> </a:t>
            </a:r>
            <a:r>
              <a:rPr lang="es-ES_tradnl" dirty="0" err="1" smtClean="0"/>
              <a:t>anul·la</a:t>
            </a:r>
            <a:r>
              <a:rPr lang="es-ES_tradnl" dirty="0" smtClean="0"/>
              <a:t> la </a:t>
            </a:r>
            <a:r>
              <a:rPr lang="es-ES_tradnl" dirty="0" err="1" smtClean="0"/>
              <a:t>validesa</a:t>
            </a:r>
            <a:r>
              <a:rPr lang="es-ES_tradnl" dirty="0" smtClean="0"/>
              <a:t> del </a:t>
            </a:r>
            <a:r>
              <a:rPr lang="es-ES_tradnl" dirty="0" err="1" smtClean="0"/>
              <a:t>treball</a:t>
            </a:r>
            <a:r>
              <a:rPr lang="es-ES_tradnl" dirty="0" smtClean="0"/>
              <a:t>. </a:t>
            </a:r>
            <a:r>
              <a:rPr lang="es-ES_tradnl" dirty="0" err="1" smtClean="0"/>
              <a:t>Només</a:t>
            </a:r>
            <a:r>
              <a:rPr lang="es-ES_tradnl" dirty="0" smtClean="0"/>
              <a:t> </a:t>
            </a:r>
            <a:r>
              <a:rPr lang="es-ES_tradnl" dirty="0" err="1" smtClean="0"/>
              <a:t>s’admet</a:t>
            </a:r>
            <a:r>
              <a:rPr lang="es-ES_tradnl" dirty="0" smtClean="0"/>
              <a:t> la cita literal, </a:t>
            </a:r>
            <a:r>
              <a:rPr lang="es-ES_tradnl" dirty="0" err="1" smtClean="0"/>
              <a:t>anomenant</a:t>
            </a:r>
            <a:r>
              <a:rPr lang="es-ES_tradnl" dirty="0" smtClean="0"/>
              <a:t> la </a:t>
            </a:r>
            <a:r>
              <a:rPr lang="es-ES_tradnl" dirty="0" err="1" smtClean="0"/>
              <a:t>font</a:t>
            </a:r>
            <a:r>
              <a:rPr lang="es-ES_tradnl" dirty="0" smtClean="0"/>
              <a:t>, de textos </a:t>
            </a:r>
            <a:r>
              <a:rPr lang="es-ES_tradnl" dirty="0" err="1" smtClean="0"/>
              <a:t>molt</a:t>
            </a:r>
            <a:r>
              <a:rPr lang="es-ES_tradnl" dirty="0" smtClean="0"/>
              <a:t> </a:t>
            </a:r>
            <a:r>
              <a:rPr lang="es-ES_tradnl" dirty="0" err="1" smtClean="0"/>
              <a:t>breus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Limitar-se a </a:t>
            </a:r>
            <a:r>
              <a:rPr lang="es-ES_tradnl" dirty="0" err="1" smtClean="0"/>
              <a:t>descriure</a:t>
            </a:r>
            <a:r>
              <a:rPr lang="es-ES_tradnl" dirty="0" smtClean="0"/>
              <a:t> o </a:t>
            </a:r>
            <a:r>
              <a:rPr lang="es-ES_tradnl" dirty="0" err="1" smtClean="0"/>
              <a:t>exposar</a:t>
            </a:r>
            <a:r>
              <a:rPr lang="es-ES_tradnl" dirty="0" smtClean="0"/>
              <a:t>. </a:t>
            </a:r>
            <a:r>
              <a:rPr lang="es-ES_tradnl" dirty="0" err="1" smtClean="0"/>
              <a:t>Hi</a:t>
            </a:r>
            <a:r>
              <a:rPr lang="es-ES_tradnl" dirty="0" smtClean="0"/>
              <a:t> ha </a:t>
            </a:r>
            <a:r>
              <a:rPr lang="es-ES_tradnl" dirty="0" err="1" smtClean="0"/>
              <a:t>d’haver</a:t>
            </a:r>
            <a:r>
              <a:rPr lang="es-ES_tradnl" dirty="0" smtClean="0"/>
              <a:t> una </a:t>
            </a:r>
            <a:r>
              <a:rPr lang="es-ES_tradnl" dirty="0" err="1" smtClean="0"/>
              <a:t>aportació</a:t>
            </a:r>
            <a:r>
              <a:rPr lang="es-ES_tradnl" dirty="0" smtClean="0"/>
              <a:t> original, </a:t>
            </a:r>
            <a:r>
              <a:rPr lang="es-ES_tradnl" dirty="0" err="1" smtClean="0"/>
              <a:t>fonamentada</a:t>
            </a:r>
            <a:r>
              <a:rPr lang="es-ES_tradnl" dirty="0" smtClean="0"/>
              <a:t> </a:t>
            </a:r>
            <a:r>
              <a:rPr lang="es-ES_tradnl" dirty="0" err="1" smtClean="0"/>
              <a:t>i</a:t>
            </a:r>
            <a:r>
              <a:rPr lang="es-ES_tradnl" dirty="0" smtClean="0"/>
              <a:t> </a:t>
            </a:r>
            <a:r>
              <a:rPr lang="es-ES_tradnl" dirty="0" err="1" smtClean="0"/>
              <a:t>científica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Citar </a:t>
            </a:r>
            <a:r>
              <a:rPr lang="es-ES_tradnl" dirty="0" err="1" smtClean="0"/>
              <a:t>fonts</a:t>
            </a:r>
            <a:r>
              <a:rPr lang="es-ES_tradnl" dirty="0" smtClean="0"/>
              <a:t> que no </a:t>
            </a:r>
            <a:r>
              <a:rPr lang="es-ES_tradnl" dirty="0" err="1" smtClean="0"/>
              <a:t>s’han</a:t>
            </a:r>
            <a:r>
              <a:rPr lang="es-ES_tradnl" dirty="0" smtClean="0"/>
              <a:t> </a:t>
            </a:r>
            <a:r>
              <a:rPr lang="es-ES_tradnl" dirty="0" err="1" smtClean="0"/>
              <a:t>utilitzat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No </a:t>
            </a:r>
            <a:r>
              <a:rPr lang="es-ES_tradnl" dirty="0" err="1" smtClean="0"/>
              <a:t>complir</a:t>
            </a:r>
            <a:r>
              <a:rPr lang="es-ES_tradnl" dirty="0" smtClean="0"/>
              <a:t> </a:t>
            </a:r>
            <a:r>
              <a:rPr lang="es-ES_tradnl" dirty="0" err="1" smtClean="0"/>
              <a:t>els</a:t>
            </a:r>
            <a:r>
              <a:rPr lang="es-ES_tradnl" dirty="0" smtClean="0"/>
              <a:t> </a:t>
            </a:r>
            <a:r>
              <a:rPr lang="es-ES_tradnl" dirty="0" err="1" smtClean="0"/>
              <a:t>terminis</a:t>
            </a:r>
            <a:r>
              <a:rPr lang="es-ES_tradnl" dirty="0" smtClean="0"/>
              <a:t> </a:t>
            </a:r>
            <a:r>
              <a:rPr lang="es-ES_tradnl" dirty="0" err="1" smtClean="0"/>
              <a:t>i</a:t>
            </a:r>
            <a:r>
              <a:rPr lang="es-ES_tradnl" dirty="0" smtClean="0"/>
              <a:t> les fases </a:t>
            </a:r>
            <a:r>
              <a:rPr lang="es-ES_tradnl" dirty="0" err="1" smtClean="0"/>
              <a:t>establerts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No </a:t>
            </a:r>
            <a:r>
              <a:rPr lang="es-ES_tradnl" dirty="0" err="1" smtClean="0"/>
              <a:t>mantenir</a:t>
            </a:r>
            <a:r>
              <a:rPr lang="es-ES_tradnl" dirty="0" smtClean="0"/>
              <a:t> el tutor </a:t>
            </a:r>
            <a:r>
              <a:rPr lang="es-ES_tradnl" dirty="0" err="1" smtClean="0"/>
              <a:t>informat</a:t>
            </a:r>
            <a:r>
              <a:rPr lang="es-ES_tradnl" dirty="0" smtClean="0"/>
              <a:t> de </a:t>
            </a:r>
            <a:r>
              <a:rPr lang="es-ES_tradnl" dirty="0" err="1" smtClean="0"/>
              <a:t>l’evolució</a:t>
            </a:r>
            <a:r>
              <a:rPr lang="es-ES_tradnl" dirty="0" smtClean="0"/>
              <a:t> del </a:t>
            </a:r>
            <a:r>
              <a:rPr lang="es-ES_tradnl" dirty="0" err="1" smtClean="0"/>
              <a:t>TdR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Faltar </a:t>
            </a:r>
            <a:r>
              <a:rPr lang="es-ES_tradnl" dirty="0" err="1" smtClean="0"/>
              <a:t>injustificadament</a:t>
            </a:r>
            <a:r>
              <a:rPr lang="es-ES_tradnl" dirty="0" smtClean="0"/>
              <a:t> a les </a:t>
            </a:r>
            <a:r>
              <a:rPr lang="es-ES_tradnl" dirty="0" err="1" smtClean="0"/>
              <a:t>classes</a:t>
            </a:r>
            <a:r>
              <a:rPr lang="es-ES_tradnl" dirty="0" smtClean="0"/>
              <a:t> 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sz="1800" dirty="0" smtClean="0"/>
              <a:t>El </a:t>
            </a:r>
            <a:r>
              <a:rPr lang="es-ES_tradnl" sz="1800" dirty="0" err="1" smtClean="0"/>
              <a:t>Treball</a:t>
            </a:r>
            <a:r>
              <a:rPr lang="es-ES_tradnl" sz="1800" dirty="0" smtClean="0"/>
              <a:t> de Recerca (</a:t>
            </a:r>
            <a:r>
              <a:rPr lang="es-ES_tradnl" sz="1800" dirty="0" err="1" smtClean="0"/>
              <a:t>TdR</a:t>
            </a:r>
            <a:r>
              <a:rPr lang="es-ES_tradnl" sz="1800" dirty="0" smtClean="0"/>
              <a:t>) </a:t>
            </a:r>
            <a:r>
              <a:rPr lang="es-ES_tradnl" sz="1800" dirty="0" err="1" smtClean="0"/>
              <a:t>és</a:t>
            </a:r>
            <a:r>
              <a:rPr lang="es-ES_tradnl" sz="1800" dirty="0" smtClean="0"/>
              <a:t> una </a:t>
            </a:r>
            <a:r>
              <a:rPr lang="es-ES_tradnl" sz="1800" dirty="0" err="1" smtClean="0"/>
              <a:t>matèria</a:t>
            </a:r>
            <a:r>
              <a:rPr lang="es-ES_tradnl" sz="1800" dirty="0" smtClean="0"/>
              <a:t> de </a:t>
            </a:r>
            <a:r>
              <a:rPr lang="es-ES_tradnl" sz="1800" dirty="0" err="1" smtClean="0"/>
              <a:t>Batxillerat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amb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dedicació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horària</a:t>
            </a:r>
            <a:r>
              <a:rPr lang="es-ES_tradnl" sz="1800" dirty="0" smtClean="0"/>
              <a:t> habitual </a:t>
            </a:r>
            <a:r>
              <a:rPr lang="es-ES_tradnl" sz="1800" dirty="0" err="1" smtClean="0"/>
              <a:t>d’una</a:t>
            </a:r>
            <a:r>
              <a:rPr lang="es-ES_tradnl" sz="1800" dirty="0" smtClean="0"/>
              <a:t> hora/</a:t>
            </a:r>
            <a:r>
              <a:rPr lang="es-ES_tradnl" sz="1800" dirty="0" err="1" smtClean="0"/>
              <a:t>setmana</a:t>
            </a:r>
            <a:r>
              <a:rPr lang="es-ES_tradnl" sz="1800" dirty="0" smtClean="0"/>
              <a:t>. </a:t>
            </a:r>
          </a:p>
          <a:p>
            <a:r>
              <a:rPr lang="es-ES_tradnl" sz="1800" dirty="0" err="1" smtClean="0"/>
              <a:t>Té</a:t>
            </a:r>
            <a:r>
              <a:rPr lang="es-ES_tradnl" sz="1800" dirty="0" smtClean="0"/>
              <a:t> un </a:t>
            </a:r>
            <a:r>
              <a:rPr lang="es-ES_tradnl" sz="1800" dirty="0" err="1" smtClean="0"/>
              <a:t>pes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important</a:t>
            </a:r>
            <a:r>
              <a:rPr lang="es-ES_tradnl" sz="1800" dirty="0" smtClean="0"/>
              <a:t> en la nota </a:t>
            </a:r>
            <a:r>
              <a:rPr lang="es-ES_tradnl" sz="1800" dirty="0" err="1" smtClean="0"/>
              <a:t>mitjana</a:t>
            </a:r>
            <a:r>
              <a:rPr lang="es-ES_tradnl" sz="1800" dirty="0" smtClean="0"/>
              <a:t> de </a:t>
            </a:r>
            <a:r>
              <a:rPr lang="es-ES_tradnl" sz="1800" dirty="0" err="1" smtClean="0"/>
              <a:t>Batxillerat</a:t>
            </a:r>
            <a:r>
              <a:rPr lang="es-ES_tradnl" sz="1800" dirty="0" smtClean="0"/>
              <a:t> ( 10% del total).</a:t>
            </a:r>
          </a:p>
          <a:p>
            <a:endParaRPr lang="es-ES_tradnl" sz="1800" dirty="0" smtClean="0"/>
          </a:p>
          <a:p>
            <a:r>
              <a:rPr lang="es-ES_tradnl" sz="1800" dirty="0" smtClean="0"/>
              <a:t> El </a:t>
            </a:r>
            <a:r>
              <a:rPr lang="es-ES_tradnl" sz="1800" dirty="0" err="1" smtClean="0"/>
              <a:t>Treball</a:t>
            </a:r>
            <a:r>
              <a:rPr lang="es-ES_tradnl" sz="1800" dirty="0" smtClean="0"/>
              <a:t> de Recerca (</a:t>
            </a:r>
            <a:r>
              <a:rPr lang="es-ES_tradnl" sz="1800" dirty="0" err="1" smtClean="0"/>
              <a:t>TdR</a:t>
            </a:r>
            <a:r>
              <a:rPr lang="es-ES_tradnl" sz="1800" dirty="0" smtClean="0"/>
              <a:t>) </a:t>
            </a:r>
            <a:r>
              <a:rPr lang="es-ES_tradnl" sz="1800" dirty="0" err="1" smtClean="0"/>
              <a:t>és</a:t>
            </a:r>
            <a:r>
              <a:rPr lang="es-ES_tradnl" sz="1800" dirty="0" smtClean="0"/>
              <a:t> una </a:t>
            </a:r>
            <a:r>
              <a:rPr lang="es-ES_tradnl" sz="1800" dirty="0" err="1" smtClean="0"/>
              <a:t>matèria</a:t>
            </a:r>
            <a:r>
              <a:rPr lang="es-ES_tradnl" sz="1800" dirty="0" smtClean="0"/>
              <a:t> de </a:t>
            </a:r>
            <a:r>
              <a:rPr lang="es-ES_tradnl" sz="1800" dirty="0" err="1" smtClean="0"/>
              <a:t>Batxillerat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amb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dedicació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horària</a:t>
            </a:r>
            <a:r>
              <a:rPr lang="es-ES_tradnl" sz="1800" dirty="0" smtClean="0"/>
              <a:t> habitual </a:t>
            </a:r>
            <a:r>
              <a:rPr lang="es-ES_tradnl" sz="1800" dirty="0" err="1" smtClean="0"/>
              <a:t>d’una</a:t>
            </a:r>
            <a:r>
              <a:rPr lang="es-ES_tradnl" sz="1800" dirty="0" smtClean="0"/>
              <a:t> hora/</a:t>
            </a:r>
            <a:r>
              <a:rPr lang="es-ES_tradnl" sz="1800" dirty="0" err="1" smtClean="0"/>
              <a:t>setmana</a:t>
            </a:r>
            <a:r>
              <a:rPr lang="es-ES_tradnl" sz="1800" dirty="0" smtClean="0"/>
              <a:t>. </a:t>
            </a:r>
            <a:r>
              <a:rPr lang="es-ES_tradnl" sz="1800" dirty="0" err="1" smtClean="0"/>
              <a:t>Té</a:t>
            </a:r>
            <a:r>
              <a:rPr lang="es-ES_tradnl" sz="1800" dirty="0" smtClean="0"/>
              <a:t> un </a:t>
            </a:r>
            <a:r>
              <a:rPr lang="es-ES_tradnl" sz="1800" dirty="0" err="1" smtClean="0"/>
              <a:t>pes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important</a:t>
            </a:r>
            <a:r>
              <a:rPr lang="es-ES_tradnl" sz="1800" dirty="0" smtClean="0"/>
              <a:t> en la nota </a:t>
            </a:r>
            <a:r>
              <a:rPr lang="es-ES_tradnl" sz="1800" dirty="0" err="1" smtClean="0"/>
              <a:t>mitjana</a:t>
            </a:r>
            <a:r>
              <a:rPr lang="es-ES_tradnl" sz="1800" dirty="0" smtClean="0"/>
              <a:t> de </a:t>
            </a:r>
            <a:r>
              <a:rPr lang="es-ES_tradnl" sz="1800" dirty="0" err="1" smtClean="0"/>
              <a:t>Batxillerat</a:t>
            </a:r>
            <a:r>
              <a:rPr lang="es-ES_tradnl" sz="1800" dirty="0" smtClean="0"/>
              <a:t> ( 10% del total). 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s-ES_tradnl" dirty="0" smtClean="0"/>
              <a:t>Es </a:t>
            </a:r>
            <a:r>
              <a:rPr lang="es-ES_tradnl" dirty="0" err="1" smtClean="0"/>
              <a:t>defineix</a:t>
            </a:r>
            <a:r>
              <a:rPr lang="es-ES_tradnl" dirty="0" smtClean="0"/>
              <a:t> </a:t>
            </a:r>
            <a:r>
              <a:rPr lang="es-ES_tradnl" dirty="0" err="1" smtClean="0"/>
              <a:t>com</a:t>
            </a:r>
            <a:r>
              <a:rPr lang="es-ES_tradnl" dirty="0" smtClean="0"/>
              <a:t>:</a:t>
            </a:r>
          </a:p>
          <a:p>
            <a:r>
              <a:rPr lang="es-ES_tradnl" dirty="0" smtClean="0"/>
              <a:t> un </a:t>
            </a:r>
            <a:r>
              <a:rPr lang="es-ES_tradnl" dirty="0" err="1" smtClean="0"/>
              <a:t>estudi</a:t>
            </a:r>
            <a:r>
              <a:rPr lang="es-ES_tradnl" dirty="0" smtClean="0"/>
              <a:t> a </a:t>
            </a:r>
            <a:r>
              <a:rPr lang="es-ES_tradnl" dirty="0" err="1" smtClean="0"/>
              <a:t>fons</a:t>
            </a:r>
            <a:r>
              <a:rPr lang="es-ES_tradnl" dirty="0" smtClean="0"/>
              <a:t> </a:t>
            </a:r>
            <a:r>
              <a:rPr lang="es-ES_tradnl" dirty="0" err="1" smtClean="0"/>
              <a:t>d’un</a:t>
            </a:r>
            <a:r>
              <a:rPr lang="es-ES_tradnl" dirty="0" smtClean="0"/>
              <a:t> tema </a:t>
            </a:r>
            <a:r>
              <a:rPr lang="es-ES_tradnl" dirty="0" err="1" smtClean="0"/>
              <a:t>ben</a:t>
            </a:r>
            <a:r>
              <a:rPr lang="es-ES_tradnl" dirty="0" smtClean="0"/>
              <a:t> </a:t>
            </a:r>
            <a:r>
              <a:rPr lang="es-ES_tradnl" dirty="0" err="1" smtClean="0"/>
              <a:t>delimitat</a:t>
            </a:r>
            <a:r>
              <a:rPr lang="es-ES_tradnl" dirty="0" smtClean="0"/>
              <a:t> en una </a:t>
            </a:r>
            <a:r>
              <a:rPr lang="es-ES_tradnl" dirty="0" err="1" smtClean="0"/>
              <a:t>matèria</a:t>
            </a:r>
            <a:r>
              <a:rPr lang="es-ES_tradnl" dirty="0" smtClean="0"/>
              <a:t> determinada, que </a:t>
            </a:r>
            <a:r>
              <a:rPr lang="es-ES_tradnl" dirty="0" err="1" smtClean="0"/>
              <a:t>té</a:t>
            </a:r>
            <a:r>
              <a:rPr lang="es-ES_tradnl" dirty="0" smtClean="0"/>
              <a:t> </a:t>
            </a:r>
            <a:r>
              <a:rPr lang="es-ES_tradnl" dirty="0" err="1" smtClean="0"/>
              <a:t>com</a:t>
            </a:r>
            <a:r>
              <a:rPr lang="es-ES_tradnl" dirty="0" smtClean="0"/>
              <a:t> a </a:t>
            </a:r>
            <a:r>
              <a:rPr lang="es-ES_tradnl" dirty="0" err="1" smtClean="0"/>
              <a:t>objectiu</a:t>
            </a:r>
            <a:r>
              <a:rPr lang="es-ES_tradnl" dirty="0" smtClean="0"/>
              <a:t> fomentar el </a:t>
            </a:r>
            <a:r>
              <a:rPr lang="es-ES_tradnl" dirty="0" err="1" smtClean="0"/>
              <a:t>desenvolupament</a:t>
            </a:r>
            <a:r>
              <a:rPr lang="es-ES_tradnl" dirty="0" smtClean="0"/>
              <a:t> de les </a:t>
            </a:r>
            <a:r>
              <a:rPr lang="es-ES_tradnl" dirty="0" err="1" smtClean="0"/>
              <a:t>habilitats</a:t>
            </a:r>
            <a:r>
              <a:rPr lang="es-ES_tradnl" dirty="0" smtClean="0"/>
              <a:t> </a:t>
            </a:r>
            <a:r>
              <a:rPr lang="es-ES_tradnl" dirty="0" err="1" smtClean="0"/>
              <a:t>d’investigació</a:t>
            </a:r>
            <a:r>
              <a:rPr lang="es-ES_tradnl" dirty="0" smtClean="0"/>
              <a:t>, </a:t>
            </a:r>
            <a:r>
              <a:rPr lang="es-ES_tradnl" dirty="0" err="1" smtClean="0"/>
              <a:t>redacció</a:t>
            </a:r>
            <a:r>
              <a:rPr lang="es-ES_tradnl" dirty="0" smtClean="0"/>
              <a:t>, </a:t>
            </a:r>
            <a:r>
              <a:rPr lang="es-ES_tradnl" dirty="0" err="1" smtClean="0"/>
              <a:t>descobriment</a:t>
            </a:r>
            <a:r>
              <a:rPr lang="es-ES_tradnl" dirty="0" smtClean="0"/>
              <a:t> </a:t>
            </a:r>
            <a:r>
              <a:rPr lang="es-ES_tradnl" dirty="0" err="1" smtClean="0"/>
              <a:t>intel·lectual</a:t>
            </a:r>
            <a:r>
              <a:rPr lang="es-ES_tradnl" dirty="0" smtClean="0"/>
              <a:t> </a:t>
            </a:r>
            <a:r>
              <a:rPr lang="es-ES_tradnl" dirty="0" err="1" smtClean="0"/>
              <a:t>i</a:t>
            </a:r>
            <a:r>
              <a:rPr lang="es-ES_tradnl" dirty="0" smtClean="0"/>
              <a:t> </a:t>
            </a:r>
            <a:r>
              <a:rPr lang="es-ES_tradnl" dirty="0" err="1" smtClean="0"/>
              <a:t>creativitat</a:t>
            </a:r>
            <a:r>
              <a:rPr lang="es-ES_tradnl" dirty="0" smtClean="0"/>
              <a:t>, </a:t>
            </a:r>
            <a:r>
              <a:rPr lang="es-ES_tradnl" dirty="0" err="1" smtClean="0"/>
              <a:t>així</a:t>
            </a:r>
            <a:r>
              <a:rPr lang="es-ES_tradnl" dirty="0" smtClean="0"/>
              <a:t> </a:t>
            </a:r>
            <a:r>
              <a:rPr lang="es-ES_tradnl" dirty="0" err="1" smtClean="0"/>
              <a:t>com</a:t>
            </a:r>
            <a:r>
              <a:rPr lang="es-ES_tradnl" dirty="0" smtClean="0"/>
              <a:t> el </a:t>
            </a:r>
            <a:r>
              <a:rPr lang="es-ES_tradnl" dirty="0" err="1" smtClean="0"/>
              <a:t>tractament</a:t>
            </a:r>
            <a:r>
              <a:rPr lang="es-ES_tradnl" dirty="0" smtClean="0"/>
              <a:t> </a:t>
            </a:r>
            <a:r>
              <a:rPr lang="es-ES_tradnl" dirty="0" err="1" smtClean="0"/>
              <a:t>autònom</a:t>
            </a:r>
            <a:r>
              <a:rPr lang="es-ES_tradnl" dirty="0" smtClean="0"/>
              <a:t> de la </a:t>
            </a:r>
            <a:r>
              <a:rPr lang="es-ES_tradnl" dirty="0" err="1" smtClean="0"/>
              <a:t>informació</a:t>
            </a:r>
            <a:r>
              <a:rPr lang="es-ES_tradnl" dirty="0" smtClean="0"/>
              <a:t>.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El </a:t>
            </a:r>
            <a:r>
              <a:rPr lang="es-ES_tradnl" dirty="0" err="1" smtClean="0"/>
              <a:t>treball</a:t>
            </a:r>
            <a:r>
              <a:rPr lang="es-ES_tradnl" dirty="0" smtClean="0"/>
              <a:t> de recerca </a:t>
            </a:r>
            <a:r>
              <a:rPr lang="es-ES_tradnl" dirty="0" err="1" smtClean="0"/>
              <a:t>ofereix</a:t>
            </a:r>
            <a:r>
              <a:rPr lang="es-ES_tradnl" dirty="0" smtClean="0"/>
              <a:t> a </a:t>
            </a:r>
            <a:r>
              <a:rPr lang="es-ES_tradnl" dirty="0" err="1" smtClean="0"/>
              <a:t>l’alumne</a:t>
            </a:r>
            <a:r>
              <a:rPr lang="es-ES_tradnl" dirty="0" smtClean="0"/>
              <a:t> </a:t>
            </a:r>
            <a:r>
              <a:rPr lang="es-ES_tradnl" dirty="0" err="1" smtClean="0"/>
              <a:t>l’oportunitat</a:t>
            </a:r>
            <a:r>
              <a:rPr lang="es-ES_tradnl" dirty="0" smtClean="0"/>
              <a:t> de </a:t>
            </a:r>
            <a:r>
              <a:rPr lang="es-ES_tradnl" dirty="0" err="1" smtClean="0"/>
              <a:t>realitzar</a:t>
            </a:r>
            <a:r>
              <a:rPr lang="es-ES_tradnl" dirty="0" smtClean="0"/>
              <a:t> una recerca individual sobre un tema que </a:t>
            </a:r>
            <a:r>
              <a:rPr lang="es-ES_tradnl" dirty="0" err="1" smtClean="0"/>
              <a:t>ell</a:t>
            </a:r>
            <a:r>
              <a:rPr lang="es-ES_tradnl" dirty="0" smtClean="0"/>
              <a:t> ha </a:t>
            </a:r>
            <a:r>
              <a:rPr lang="es-ES_tradnl" dirty="0" err="1" smtClean="0"/>
              <a:t>triat</a:t>
            </a:r>
            <a:r>
              <a:rPr lang="es-ES_tradnl" dirty="0" smtClean="0"/>
              <a:t>. </a:t>
            </a:r>
          </a:p>
          <a:p>
            <a:pPr>
              <a:buNone/>
            </a:pPr>
            <a:r>
              <a:rPr lang="es-ES_tradnl" dirty="0" smtClean="0"/>
              <a:t> 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El </a:t>
            </a:r>
            <a:r>
              <a:rPr lang="es-ES_tradnl" dirty="0" err="1" smtClean="0"/>
              <a:t>resultat</a:t>
            </a:r>
            <a:r>
              <a:rPr lang="es-ES_tradnl" dirty="0" smtClean="0"/>
              <a:t> del </a:t>
            </a:r>
            <a:r>
              <a:rPr lang="es-ES_tradnl" dirty="0" err="1" smtClean="0"/>
              <a:t>TdR</a:t>
            </a:r>
            <a:r>
              <a:rPr lang="es-ES_tradnl" dirty="0" smtClean="0"/>
              <a:t> </a:t>
            </a:r>
            <a:r>
              <a:rPr lang="es-ES_tradnl" dirty="0" err="1" smtClean="0"/>
              <a:t>és</a:t>
            </a:r>
            <a:r>
              <a:rPr lang="es-ES_tradnl" dirty="0" smtClean="0"/>
              <a:t> un </a:t>
            </a:r>
            <a:r>
              <a:rPr lang="es-ES_tradnl" dirty="0" err="1" smtClean="0"/>
              <a:t>treball</a:t>
            </a:r>
            <a:r>
              <a:rPr lang="es-ES_tradnl" dirty="0" smtClean="0"/>
              <a:t> </a:t>
            </a:r>
            <a:r>
              <a:rPr lang="es-ES_tradnl" dirty="0" err="1" smtClean="0"/>
              <a:t>escrit</a:t>
            </a:r>
            <a:r>
              <a:rPr lang="es-ES_tradnl" dirty="0" smtClean="0"/>
              <a:t> </a:t>
            </a:r>
            <a:r>
              <a:rPr lang="es-ES_tradnl" dirty="0" err="1" smtClean="0"/>
              <a:t>estructurat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una </a:t>
            </a:r>
            <a:r>
              <a:rPr lang="es-ES_tradnl" dirty="0" err="1" smtClean="0"/>
              <a:t>presentació</a:t>
            </a:r>
            <a:r>
              <a:rPr lang="es-ES_tradnl" dirty="0" smtClean="0"/>
              <a:t> formal que </a:t>
            </a:r>
            <a:r>
              <a:rPr lang="es-ES_tradnl" dirty="0" err="1" smtClean="0"/>
              <a:t>s’ajusta</a:t>
            </a:r>
            <a:r>
              <a:rPr lang="es-ES_tradnl" dirty="0" smtClean="0"/>
              <a:t> a unes pautes </a:t>
            </a:r>
            <a:r>
              <a:rPr lang="es-ES_tradnl" dirty="0" err="1" smtClean="0"/>
              <a:t>predeterminades</a:t>
            </a:r>
            <a:r>
              <a:rPr lang="es-ES_tradnl" dirty="0" smtClean="0"/>
              <a:t> 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err="1" smtClean="0"/>
              <a:t>Aquest</a:t>
            </a:r>
            <a:r>
              <a:rPr lang="es-ES_tradnl" dirty="0" smtClean="0"/>
              <a:t> </a:t>
            </a:r>
            <a:r>
              <a:rPr lang="es-ES_tradnl" dirty="0" err="1" smtClean="0"/>
              <a:t>treball</a:t>
            </a:r>
            <a:r>
              <a:rPr lang="es-ES_tradnl" dirty="0" smtClean="0"/>
              <a:t> </a:t>
            </a:r>
            <a:r>
              <a:rPr lang="es-ES_tradnl" dirty="0" err="1" smtClean="0"/>
              <a:t>escrit</a:t>
            </a:r>
            <a:r>
              <a:rPr lang="es-ES_tradnl" dirty="0" smtClean="0"/>
              <a:t> </a:t>
            </a:r>
            <a:r>
              <a:rPr lang="es-ES_tradnl" dirty="0" err="1" smtClean="0"/>
              <a:t>és</a:t>
            </a:r>
            <a:r>
              <a:rPr lang="es-ES_tradnl" dirty="0" smtClean="0"/>
              <a:t> </a:t>
            </a:r>
            <a:r>
              <a:rPr lang="es-ES_tradnl" dirty="0" err="1" smtClean="0"/>
              <a:t>objecte</a:t>
            </a:r>
            <a:r>
              <a:rPr lang="es-ES_tradnl" dirty="0" smtClean="0"/>
              <a:t> </a:t>
            </a:r>
            <a:r>
              <a:rPr lang="es-ES_tradnl" dirty="0" err="1" smtClean="0"/>
              <a:t>també</a:t>
            </a:r>
            <a:r>
              <a:rPr lang="es-ES_tradnl" dirty="0" smtClean="0"/>
              <a:t> </a:t>
            </a:r>
            <a:r>
              <a:rPr lang="es-ES_tradnl" dirty="0" err="1" smtClean="0"/>
              <a:t>d’una</a:t>
            </a:r>
            <a:r>
              <a:rPr lang="es-ES_tradnl" dirty="0" smtClean="0"/>
              <a:t> </a:t>
            </a:r>
            <a:r>
              <a:rPr lang="es-ES_tradnl" dirty="0" err="1" smtClean="0"/>
              <a:t>exposició</a:t>
            </a:r>
            <a:r>
              <a:rPr lang="es-ES_tradnl" dirty="0" smtClean="0"/>
              <a:t> oral. 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Es posa </a:t>
            </a:r>
            <a:r>
              <a:rPr lang="es-ES_tradnl" dirty="0" err="1" smtClean="0"/>
              <a:t>èmfasi</a:t>
            </a:r>
            <a:r>
              <a:rPr lang="es-ES_tradnl" dirty="0" smtClean="0"/>
              <a:t> en el </a:t>
            </a:r>
            <a:r>
              <a:rPr lang="es-ES_tradnl" dirty="0" err="1" smtClean="0"/>
              <a:t>procés</a:t>
            </a:r>
            <a:r>
              <a:rPr lang="es-ES_tradnl" dirty="0" smtClean="0"/>
              <a:t> </a:t>
            </a:r>
            <a:r>
              <a:rPr lang="es-ES_tradnl" dirty="0" err="1" smtClean="0"/>
              <a:t>d’efectuar</a:t>
            </a:r>
            <a:r>
              <a:rPr lang="es-ES_tradnl" dirty="0" smtClean="0"/>
              <a:t> una </a:t>
            </a:r>
            <a:r>
              <a:rPr lang="es-ES_tradnl" dirty="0" err="1" smtClean="0"/>
              <a:t>investigació</a:t>
            </a:r>
            <a:r>
              <a:rPr lang="es-ES_tradnl" dirty="0" smtClean="0"/>
              <a:t> personal, en les </a:t>
            </a:r>
            <a:r>
              <a:rPr lang="es-ES_tradnl" dirty="0" err="1" smtClean="0"/>
              <a:t>estratègies</a:t>
            </a:r>
            <a:r>
              <a:rPr lang="es-ES_tradnl" dirty="0" smtClean="0"/>
              <a:t> de cerca </a:t>
            </a:r>
            <a:r>
              <a:rPr lang="es-ES_tradnl" dirty="0" err="1" smtClean="0"/>
              <a:t>i</a:t>
            </a:r>
            <a:r>
              <a:rPr lang="es-ES_tradnl" dirty="0" smtClean="0"/>
              <a:t> </a:t>
            </a:r>
            <a:r>
              <a:rPr lang="es-ES_tradnl" dirty="0" err="1" smtClean="0"/>
              <a:t>ús</a:t>
            </a:r>
            <a:r>
              <a:rPr lang="es-ES_tradnl" dirty="0" smtClean="0"/>
              <a:t> de la </a:t>
            </a:r>
            <a:r>
              <a:rPr lang="es-ES_tradnl" dirty="0" err="1" smtClean="0"/>
              <a:t>informació</a:t>
            </a:r>
            <a:r>
              <a:rPr lang="es-ES_tradnl" dirty="0" smtClean="0"/>
              <a:t>, en la </a:t>
            </a:r>
            <a:r>
              <a:rPr lang="es-ES_tradnl" dirty="0" err="1" smtClean="0"/>
              <a:t>comunicació</a:t>
            </a:r>
            <a:r>
              <a:rPr lang="es-ES_tradnl" dirty="0" smtClean="0"/>
              <a:t> de les idees </a:t>
            </a:r>
            <a:r>
              <a:rPr lang="es-ES_tradnl" dirty="0" err="1" smtClean="0"/>
              <a:t>i</a:t>
            </a:r>
            <a:r>
              <a:rPr lang="es-ES_tradnl" dirty="0" smtClean="0"/>
              <a:t> la </a:t>
            </a:r>
            <a:r>
              <a:rPr lang="es-ES_tradnl" dirty="0" err="1" smtClean="0"/>
              <a:t>informació</a:t>
            </a:r>
            <a:r>
              <a:rPr lang="es-ES_tradnl" dirty="0" smtClean="0"/>
              <a:t> de forma </a:t>
            </a:r>
            <a:r>
              <a:rPr lang="es-ES_tradnl" dirty="0" err="1" smtClean="0"/>
              <a:t>lògica</a:t>
            </a:r>
            <a:r>
              <a:rPr lang="es-ES_tradnl" dirty="0" smtClean="0"/>
              <a:t> </a:t>
            </a:r>
            <a:r>
              <a:rPr lang="es-ES_tradnl" dirty="0" err="1" smtClean="0"/>
              <a:t>i</a:t>
            </a:r>
            <a:r>
              <a:rPr lang="es-ES_tradnl" dirty="0" smtClean="0"/>
              <a:t> </a:t>
            </a:r>
            <a:r>
              <a:rPr lang="es-ES_tradnl" dirty="0" err="1" smtClean="0"/>
              <a:t>coherent</a:t>
            </a:r>
            <a:r>
              <a:rPr lang="es-ES_tradnl" dirty="0" smtClean="0"/>
              <a:t>, </a:t>
            </a:r>
            <a:r>
              <a:rPr lang="es-ES_tradnl" dirty="0" err="1" smtClean="0"/>
              <a:t>i</a:t>
            </a:r>
            <a:r>
              <a:rPr lang="es-ES_tradnl" dirty="0" smtClean="0"/>
              <a:t> en la </a:t>
            </a:r>
            <a:r>
              <a:rPr lang="es-ES_tradnl" dirty="0" err="1" smtClean="0"/>
              <a:t>presentació</a:t>
            </a:r>
            <a:r>
              <a:rPr lang="es-ES_tradnl" dirty="0" smtClean="0"/>
              <a:t> general del </a:t>
            </a:r>
            <a:r>
              <a:rPr lang="es-ES_tradnl" dirty="0" err="1" smtClean="0"/>
              <a:t>treball</a:t>
            </a:r>
            <a:r>
              <a:rPr lang="es-ES_tradnl" dirty="0" smtClean="0"/>
              <a:t>. </a:t>
            </a:r>
            <a:endParaRPr lang="es-ES_trad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2. OBJECTIUS </a:t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00142"/>
            <a:ext cx="8229600" cy="5464934"/>
          </a:xfrm>
        </p:spPr>
        <p:txBody>
          <a:bodyPr>
            <a:normAutofit fontScale="92500" lnSpcReduction="20000"/>
          </a:bodyPr>
          <a:lstStyle/>
          <a:p>
            <a:r>
              <a:rPr lang="es-ES_tradnl" dirty="0" err="1" smtClean="0"/>
              <a:t>Amb</a:t>
            </a:r>
            <a:r>
              <a:rPr lang="es-ES_tradnl" dirty="0" smtClean="0"/>
              <a:t> el </a:t>
            </a:r>
            <a:r>
              <a:rPr lang="es-ES_tradnl" dirty="0" err="1" smtClean="0"/>
              <a:t>TdR</a:t>
            </a:r>
            <a:r>
              <a:rPr lang="es-ES_tradnl" dirty="0" smtClean="0"/>
              <a:t> es </a:t>
            </a:r>
            <a:r>
              <a:rPr lang="es-ES_tradnl" dirty="0" err="1" smtClean="0"/>
              <a:t>pretén</a:t>
            </a:r>
            <a:r>
              <a:rPr lang="es-ES_tradnl" dirty="0" smtClean="0"/>
              <a:t> que </a:t>
            </a:r>
            <a:r>
              <a:rPr lang="es-ES_tradnl" dirty="0" err="1" smtClean="0"/>
              <a:t>els</a:t>
            </a:r>
            <a:r>
              <a:rPr lang="es-ES_tradnl" dirty="0" smtClean="0"/>
              <a:t> </a:t>
            </a:r>
            <a:r>
              <a:rPr lang="es-ES_tradnl" dirty="0" err="1" smtClean="0"/>
              <a:t>alumnes</a:t>
            </a:r>
            <a:r>
              <a:rPr lang="es-ES_tradnl" dirty="0" smtClean="0"/>
              <a:t>: </a:t>
            </a:r>
          </a:p>
          <a:p>
            <a:endParaRPr lang="es-ES_tradnl" dirty="0" smtClean="0"/>
          </a:p>
          <a:p>
            <a:r>
              <a:rPr lang="es-ES_tradnl" dirty="0" smtClean="0"/>
              <a:t>1. </a:t>
            </a:r>
            <a:r>
              <a:rPr lang="es-ES_tradnl" dirty="0" err="1" smtClean="0"/>
              <a:t>Planifiquin</a:t>
            </a:r>
            <a:r>
              <a:rPr lang="es-ES_tradnl" dirty="0" smtClean="0"/>
              <a:t> </a:t>
            </a:r>
            <a:r>
              <a:rPr lang="es-ES_tradnl" dirty="0" err="1" smtClean="0"/>
              <a:t>i</a:t>
            </a:r>
            <a:r>
              <a:rPr lang="es-ES_tradnl" dirty="0" smtClean="0"/>
              <a:t> </a:t>
            </a:r>
            <a:r>
              <a:rPr lang="es-ES_tradnl" dirty="0" err="1" smtClean="0"/>
              <a:t>desenvolupin</a:t>
            </a:r>
            <a:r>
              <a:rPr lang="es-ES_tradnl" dirty="0" smtClean="0"/>
              <a:t> un </a:t>
            </a:r>
            <a:r>
              <a:rPr lang="es-ES_tradnl" dirty="0" err="1" smtClean="0"/>
              <a:t>projecte</a:t>
            </a:r>
            <a:r>
              <a:rPr lang="es-ES_tradnl" dirty="0" smtClean="0"/>
              <a:t> </a:t>
            </a:r>
            <a:r>
              <a:rPr lang="es-ES_tradnl" dirty="0" err="1" smtClean="0"/>
              <a:t>d’investigació</a:t>
            </a:r>
            <a:r>
              <a:rPr lang="es-ES_tradnl" dirty="0" smtClean="0"/>
              <a:t> </a:t>
            </a:r>
            <a:r>
              <a:rPr lang="es-ES_tradnl" dirty="0" err="1" smtClean="0"/>
              <a:t>precís</a:t>
            </a:r>
            <a:r>
              <a:rPr lang="es-ES_tradnl" dirty="0" smtClean="0"/>
              <a:t> que </a:t>
            </a:r>
            <a:r>
              <a:rPr lang="es-ES_tradnl" dirty="0" err="1" smtClean="0"/>
              <a:t>impliqui</a:t>
            </a:r>
            <a:r>
              <a:rPr lang="es-ES_tradnl" dirty="0" smtClean="0"/>
              <a:t> iniciativa </a:t>
            </a:r>
            <a:r>
              <a:rPr lang="es-ES_tradnl" dirty="0" err="1" smtClean="0"/>
              <a:t>intel·lectual</a:t>
            </a:r>
            <a:r>
              <a:rPr lang="es-ES_tradnl" dirty="0" smtClean="0"/>
              <a:t> </a:t>
            </a:r>
            <a:r>
              <a:rPr lang="es-ES_tradnl" dirty="0" err="1" smtClean="0"/>
              <a:t>i</a:t>
            </a:r>
            <a:r>
              <a:rPr lang="es-ES_tradnl" dirty="0" smtClean="0"/>
              <a:t> </a:t>
            </a:r>
            <a:r>
              <a:rPr lang="es-ES_tradnl" dirty="0" err="1" smtClean="0"/>
              <a:t>reflexió</a:t>
            </a:r>
            <a:r>
              <a:rPr lang="es-ES_tradnl" dirty="0" smtClean="0"/>
              <a:t>. 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2.</a:t>
            </a:r>
            <a:r>
              <a:rPr lang="es-ES_tradnl" dirty="0" err="1" smtClean="0"/>
              <a:t>Recopilin</a:t>
            </a:r>
            <a:r>
              <a:rPr lang="es-ES_tradnl" dirty="0" smtClean="0"/>
              <a:t> </a:t>
            </a:r>
            <a:r>
              <a:rPr lang="es-ES_tradnl" dirty="0" err="1" smtClean="0"/>
              <a:t>i</a:t>
            </a:r>
            <a:r>
              <a:rPr lang="es-ES_tradnl" dirty="0" smtClean="0"/>
              <a:t> </a:t>
            </a:r>
            <a:r>
              <a:rPr lang="es-ES_tradnl" dirty="0" err="1" smtClean="0"/>
              <a:t>interpretin</a:t>
            </a:r>
            <a:r>
              <a:rPr lang="es-ES_tradnl" dirty="0" smtClean="0"/>
              <a:t> material de </a:t>
            </a:r>
            <a:r>
              <a:rPr lang="es-ES_tradnl" dirty="0" err="1" smtClean="0"/>
              <a:t>fonts</a:t>
            </a:r>
            <a:r>
              <a:rPr lang="es-ES_tradnl" dirty="0" smtClean="0"/>
              <a:t> </a:t>
            </a:r>
            <a:r>
              <a:rPr lang="es-ES_tradnl" dirty="0" err="1" smtClean="0"/>
              <a:t>d’informació</a:t>
            </a:r>
            <a:r>
              <a:rPr lang="es-ES_tradnl" dirty="0" smtClean="0"/>
              <a:t> </a:t>
            </a:r>
            <a:r>
              <a:rPr lang="es-ES_tradnl" dirty="0" err="1" smtClean="0"/>
              <a:t>adequades</a:t>
            </a:r>
            <a:r>
              <a:rPr lang="es-ES_tradnl" dirty="0" smtClean="0"/>
              <a:t> </a:t>
            </a:r>
            <a:r>
              <a:rPr lang="es-ES_tradnl" dirty="0" err="1" smtClean="0"/>
              <a:t>alproblema</a:t>
            </a:r>
            <a:r>
              <a:rPr lang="es-ES_tradnl" dirty="0" smtClean="0"/>
              <a:t> </a:t>
            </a:r>
            <a:r>
              <a:rPr lang="es-ES_tradnl" dirty="0" err="1" smtClean="0"/>
              <a:t>d’investigació</a:t>
            </a:r>
            <a:r>
              <a:rPr lang="es-ES_tradnl" dirty="0" smtClean="0"/>
              <a:t>. </a:t>
            </a:r>
          </a:p>
          <a:p>
            <a:endParaRPr lang="es-ES_tradnl" dirty="0" smtClean="0"/>
          </a:p>
          <a:p>
            <a:r>
              <a:rPr lang="es-ES_tradnl" dirty="0" smtClean="0"/>
              <a:t>3. </a:t>
            </a:r>
            <a:r>
              <a:rPr lang="es-ES_tradnl" dirty="0" err="1" smtClean="0"/>
              <a:t>Estructurin</a:t>
            </a:r>
            <a:r>
              <a:rPr lang="es-ES_tradnl" dirty="0" smtClean="0"/>
              <a:t> un </a:t>
            </a:r>
            <a:r>
              <a:rPr lang="es-ES_tradnl" dirty="0" err="1" smtClean="0"/>
              <a:t>conjunt</a:t>
            </a:r>
            <a:r>
              <a:rPr lang="es-ES_tradnl" dirty="0" smtClean="0"/>
              <a:t> </a:t>
            </a:r>
            <a:r>
              <a:rPr lang="es-ES_tradnl" dirty="0" err="1" smtClean="0"/>
              <a:t>lògic</a:t>
            </a:r>
            <a:r>
              <a:rPr lang="es-ES_tradnl" dirty="0" smtClean="0"/>
              <a:t> de temes </a:t>
            </a:r>
            <a:r>
              <a:rPr lang="es-ES_tradnl" dirty="0" err="1" smtClean="0"/>
              <a:t>i</a:t>
            </a:r>
            <a:r>
              <a:rPr lang="es-ES_tradnl" dirty="0" smtClean="0"/>
              <a:t> </a:t>
            </a:r>
            <a:r>
              <a:rPr lang="es-ES_tradnl" dirty="0" err="1" smtClean="0"/>
              <a:t>subtemes</a:t>
            </a:r>
            <a:r>
              <a:rPr lang="es-ES_tradnl" dirty="0" smtClean="0"/>
              <a:t> al </a:t>
            </a:r>
            <a:r>
              <a:rPr lang="es-ES_tradnl" dirty="0" err="1" smtClean="0"/>
              <a:t>voltant</a:t>
            </a:r>
            <a:r>
              <a:rPr lang="es-ES_tradnl" dirty="0" smtClean="0"/>
              <a:t> de la </a:t>
            </a:r>
            <a:r>
              <a:rPr lang="es-ES_tradnl" dirty="0" err="1" smtClean="0"/>
              <a:t>tesi</a:t>
            </a:r>
            <a:r>
              <a:rPr lang="es-ES_tradnl" dirty="0" smtClean="0"/>
              <a:t> central.</a:t>
            </a:r>
            <a:br>
              <a:rPr lang="es-ES_tradnl" dirty="0" smtClean="0"/>
            </a:b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420380"/>
            <a:ext cx="8229600" cy="5894257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4. </a:t>
            </a:r>
            <a:r>
              <a:rPr lang="es-ES_tradnl" dirty="0" err="1" smtClean="0"/>
              <a:t>Presentin</a:t>
            </a:r>
            <a:r>
              <a:rPr lang="es-ES_tradnl" dirty="0" smtClean="0"/>
              <a:t> un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escrit</a:t>
            </a:r>
            <a:r>
              <a:rPr lang="es-ES_tradnl" dirty="0" smtClean="0"/>
              <a:t> en un </a:t>
            </a:r>
            <a:r>
              <a:rPr lang="es-ES_tradnl" dirty="0" err="1" smtClean="0"/>
              <a:t>format</a:t>
            </a:r>
            <a:r>
              <a:rPr lang="es-ES_tradnl" dirty="0" smtClean="0"/>
              <a:t> </a:t>
            </a:r>
            <a:r>
              <a:rPr lang="es-ES_tradnl" dirty="0" err="1" smtClean="0"/>
              <a:t>adequat</a:t>
            </a:r>
            <a:r>
              <a:rPr lang="es-ES_tradnl" dirty="0" smtClean="0"/>
              <a:t> a la </a:t>
            </a:r>
            <a:r>
              <a:rPr lang="es-ES_tradnl" dirty="0" err="1" smtClean="0"/>
              <a:t>matèria</a:t>
            </a:r>
            <a:r>
              <a:rPr lang="es-ES_tradnl" dirty="0" smtClean="0"/>
              <a:t> </a:t>
            </a:r>
            <a:r>
              <a:rPr lang="es-ES_tradnl" dirty="0" err="1" smtClean="0"/>
              <a:t>i</a:t>
            </a:r>
            <a:r>
              <a:rPr lang="es-ES_tradnl" dirty="0" smtClean="0"/>
              <a:t> en </a:t>
            </a:r>
            <a:r>
              <a:rPr lang="es-ES_tradnl" dirty="0" err="1" smtClean="0"/>
              <a:t>combinació</a:t>
            </a:r>
            <a:r>
              <a:rPr lang="es-ES_tradnl" dirty="0" smtClean="0"/>
              <a:t>, si </a:t>
            </a:r>
            <a:r>
              <a:rPr lang="es-ES_tradnl" dirty="0" err="1" smtClean="0"/>
              <a:t>escau</a:t>
            </a:r>
            <a:r>
              <a:rPr lang="es-ES_tradnl" dirty="0" smtClean="0"/>
              <a:t>, </a:t>
            </a:r>
            <a:r>
              <a:rPr lang="es-ES_tradnl" dirty="0" err="1" smtClean="0"/>
              <a:t>amb</a:t>
            </a:r>
            <a:r>
              <a:rPr lang="es-ES_tradnl" dirty="0" smtClean="0"/>
              <a:t> </a:t>
            </a:r>
            <a:r>
              <a:rPr lang="es-ES_tradnl" dirty="0" err="1" smtClean="0"/>
              <a:t>altres</a:t>
            </a:r>
            <a:r>
              <a:rPr lang="es-ES_tradnl" dirty="0" smtClean="0"/>
              <a:t> </a:t>
            </a:r>
            <a:r>
              <a:rPr lang="es-ES_tradnl" dirty="0" err="1" smtClean="0"/>
              <a:t>llenguatges</a:t>
            </a:r>
            <a:r>
              <a:rPr lang="es-ES_tradnl" dirty="0" smtClean="0"/>
              <a:t>: </a:t>
            </a:r>
            <a:r>
              <a:rPr lang="es-ES_tradnl" dirty="0" err="1" smtClean="0"/>
              <a:t>formulació</a:t>
            </a:r>
            <a:r>
              <a:rPr lang="es-ES_tradnl" dirty="0" smtClean="0"/>
              <a:t>, </a:t>
            </a:r>
            <a:r>
              <a:rPr lang="es-ES_tradnl" dirty="0" err="1" smtClean="0"/>
              <a:t>imatge</a:t>
            </a:r>
            <a:r>
              <a:rPr lang="es-ES_tradnl" dirty="0" smtClean="0"/>
              <a:t>, </a:t>
            </a:r>
            <a:r>
              <a:rPr lang="es-ES_tradnl" dirty="0" err="1" smtClean="0"/>
              <a:t>infografia</a:t>
            </a:r>
            <a:r>
              <a:rPr lang="es-ES_tradnl" dirty="0" smtClean="0"/>
              <a:t>, </a:t>
            </a:r>
            <a:r>
              <a:rPr lang="es-ES_tradnl" dirty="0" err="1" smtClean="0"/>
              <a:t>llenguatge</a:t>
            </a:r>
            <a:r>
              <a:rPr lang="es-ES_tradnl" dirty="0" smtClean="0"/>
              <a:t> audiovisual, </a:t>
            </a:r>
            <a:r>
              <a:rPr lang="es-ES_tradnl" dirty="0" err="1" smtClean="0"/>
              <a:t>artístic</a:t>
            </a:r>
            <a:r>
              <a:rPr lang="es-ES_tradnl" dirty="0" smtClean="0"/>
              <a:t>... </a:t>
            </a:r>
          </a:p>
          <a:p>
            <a:endParaRPr lang="es-ES_tradnl" dirty="0" smtClean="0"/>
          </a:p>
          <a:p>
            <a:r>
              <a:rPr lang="es-ES_tradnl" dirty="0" smtClean="0"/>
              <a:t>5. </a:t>
            </a:r>
            <a:r>
              <a:rPr lang="es-ES_tradnl" dirty="0" err="1" smtClean="0"/>
              <a:t>Utilitzin</a:t>
            </a:r>
            <a:r>
              <a:rPr lang="es-ES_tradnl" dirty="0" smtClean="0"/>
              <a:t> la </a:t>
            </a:r>
            <a:r>
              <a:rPr lang="es-ES_tradnl" dirty="0" err="1" smtClean="0"/>
              <a:t>terminologia</a:t>
            </a:r>
            <a:r>
              <a:rPr lang="es-ES_tradnl" dirty="0" smtClean="0"/>
              <a:t> </a:t>
            </a:r>
            <a:r>
              <a:rPr lang="es-ES_tradnl" dirty="0" err="1" smtClean="0"/>
              <a:t>i</a:t>
            </a:r>
            <a:r>
              <a:rPr lang="es-ES_tradnl" dirty="0" smtClean="0"/>
              <a:t> el </a:t>
            </a:r>
            <a:r>
              <a:rPr lang="es-ES_tradnl" dirty="0" err="1" smtClean="0"/>
              <a:t>llenguatge</a:t>
            </a:r>
            <a:r>
              <a:rPr lang="es-ES_tradnl" dirty="0" smtClean="0"/>
              <a:t> </a:t>
            </a:r>
            <a:r>
              <a:rPr lang="es-ES_tradnl" dirty="0" err="1" smtClean="0"/>
              <a:t>adequats</a:t>
            </a:r>
            <a:r>
              <a:rPr lang="es-ES_tradnl" dirty="0" smtClean="0"/>
              <a:t> a la </a:t>
            </a:r>
            <a:r>
              <a:rPr lang="es-ES_tradnl" dirty="0" err="1" smtClean="0"/>
              <a:t>matèria</a:t>
            </a:r>
            <a:r>
              <a:rPr lang="es-ES_tradnl" dirty="0" smtClean="0"/>
              <a:t>, </a:t>
            </a:r>
            <a:r>
              <a:rPr lang="es-ES_tradnl" dirty="0" err="1" smtClean="0"/>
              <a:t>mostrantdomini</a:t>
            </a:r>
            <a:r>
              <a:rPr lang="es-ES_tradnl" dirty="0" smtClean="0"/>
              <a:t> </a:t>
            </a:r>
            <a:r>
              <a:rPr lang="es-ES_tradnl" dirty="0" err="1" smtClean="0"/>
              <a:t>i</a:t>
            </a:r>
            <a:r>
              <a:rPr lang="es-ES_tradnl" dirty="0" smtClean="0"/>
              <a:t> </a:t>
            </a:r>
            <a:r>
              <a:rPr lang="es-ES_tradnl" dirty="0" err="1" smtClean="0"/>
              <a:t>comprensió</a:t>
            </a:r>
            <a:r>
              <a:rPr lang="es-ES_tradnl" dirty="0" smtClean="0"/>
              <a:t> del tema. </a:t>
            </a:r>
          </a:p>
          <a:p>
            <a:endParaRPr lang="es-ES_tradnl" dirty="0" smtClean="0"/>
          </a:p>
          <a:p>
            <a:r>
              <a:rPr lang="es-ES_tradnl" dirty="0" smtClean="0"/>
              <a:t>6. </a:t>
            </a:r>
            <a:r>
              <a:rPr lang="es-ES_tradnl" dirty="0" err="1" smtClean="0"/>
              <a:t>Exposin</a:t>
            </a:r>
            <a:r>
              <a:rPr lang="es-ES_tradnl" dirty="0" smtClean="0"/>
              <a:t> de manera oral, </a:t>
            </a:r>
            <a:r>
              <a:rPr lang="es-ES_tradnl" dirty="0" err="1" smtClean="0"/>
              <a:t>amb</a:t>
            </a:r>
            <a:r>
              <a:rPr lang="es-ES_tradnl" dirty="0" smtClean="0"/>
              <a:t> </a:t>
            </a:r>
            <a:r>
              <a:rPr lang="es-ES_tradnl" dirty="0" err="1" smtClean="0"/>
              <a:t>suport</a:t>
            </a:r>
            <a:r>
              <a:rPr lang="es-ES_tradnl" dirty="0" smtClean="0"/>
              <a:t> si </a:t>
            </a:r>
            <a:r>
              <a:rPr lang="es-ES_tradnl" dirty="0" err="1" smtClean="0"/>
              <a:t>s’escau</a:t>
            </a:r>
            <a:r>
              <a:rPr lang="es-ES_tradnl" dirty="0" smtClean="0"/>
              <a:t> audiovisual, </a:t>
            </a:r>
            <a:r>
              <a:rPr lang="es-ES_tradnl" dirty="0" err="1" smtClean="0"/>
              <a:t>els</a:t>
            </a:r>
            <a:r>
              <a:rPr lang="es-ES_tradnl" dirty="0" smtClean="0"/>
              <a:t> </a:t>
            </a:r>
            <a:r>
              <a:rPr lang="es-ES_tradnl" dirty="0" err="1" smtClean="0"/>
              <a:t>eixos</a:t>
            </a:r>
            <a:r>
              <a:rPr lang="es-ES_tradnl" dirty="0" smtClean="0"/>
              <a:t> </a:t>
            </a:r>
            <a:r>
              <a:rPr lang="es-ES_tradnl" dirty="0" err="1" smtClean="0"/>
              <a:t>bàsics</a:t>
            </a:r>
            <a:r>
              <a:rPr lang="es-ES_tradnl" dirty="0" smtClean="0"/>
              <a:t> del </a:t>
            </a:r>
            <a:r>
              <a:rPr lang="es-ES_tradnl" dirty="0" err="1" smtClean="0"/>
              <a:t>TdR</a:t>
            </a:r>
            <a:r>
              <a:rPr lang="es-ES_tradnl" dirty="0" smtClean="0"/>
              <a:t>: </a:t>
            </a:r>
            <a:r>
              <a:rPr lang="es-ES_tradnl" dirty="0" err="1" smtClean="0"/>
              <a:t>plantejament</a:t>
            </a:r>
            <a:r>
              <a:rPr lang="es-ES_tradnl" dirty="0" smtClean="0"/>
              <a:t>, </a:t>
            </a:r>
            <a:r>
              <a:rPr lang="es-ES_tradnl" dirty="0" err="1" smtClean="0"/>
              <a:t>objectius</a:t>
            </a:r>
            <a:r>
              <a:rPr lang="es-ES_tradnl" dirty="0" smtClean="0"/>
              <a:t>, </a:t>
            </a:r>
            <a:r>
              <a:rPr lang="es-ES_tradnl" dirty="0" err="1" smtClean="0"/>
              <a:t>continguts</a:t>
            </a:r>
            <a:r>
              <a:rPr lang="es-ES_tradnl" dirty="0" smtClean="0"/>
              <a:t> </a:t>
            </a:r>
            <a:r>
              <a:rPr lang="es-ES_tradnl" dirty="0" err="1" smtClean="0"/>
              <a:t>bàsics</a:t>
            </a:r>
            <a:r>
              <a:rPr lang="es-ES_tradnl" dirty="0" smtClean="0"/>
              <a:t>, </a:t>
            </a:r>
            <a:r>
              <a:rPr lang="es-ES_tradnl" dirty="0" err="1" smtClean="0"/>
              <a:t>conclusions</a:t>
            </a:r>
            <a:r>
              <a:rPr lang="es-ES_tradnl" dirty="0" smtClean="0"/>
              <a:t>... 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EL TUTOR DEL TREBALL DE RECERCA </a:t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_tradnl" dirty="0" smtClean="0"/>
              <a:t>La figura del tutor del </a:t>
            </a:r>
            <a:r>
              <a:rPr lang="es-ES_tradnl" dirty="0" err="1" smtClean="0"/>
              <a:t>TdR</a:t>
            </a:r>
            <a:r>
              <a:rPr lang="es-ES_tradnl" dirty="0" smtClean="0"/>
              <a:t> </a:t>
            </a:r>
            <a:r>
              <a:rPr lang="es-ES_tradnl" dirty="0" err="1" smtClean="0"/>
              <a:t>és</a:t>
            </a:r>
            <a:r>
              <a:rPr lang="es-ES_tradnl" dirty="0" smtClean="0"/>
              <a:t> </a:t>
            </a:r>
            <a:r>
              <a:rPr lang="es-ES_tradnl" dirty="0" err="1" smtClean="0"/>
              <a:t>clau</a:t>
            </a:r>
            <a:r>
              <a:rPr lang="es-ES_tradnl" dirty="0" smtClean="0"/>
              <a:t> </a:t>
            </a:r>
            <a:r>
              <a:rPr lang="es-ES_tradnl" dirty="0" err="1" smtClean="0"/>
              <a:t>perquè</a:t>
            </a:r>
            <a:r>
              <a:rPr lang="es-ES_tradnl" dirty="0" smtClean="0"/>
              <a:t> </a:t>
            </a:r>
            <a:r>
              <a:rPr lang="es-ES_tradnl" dirty="0" err="1" smtClean="0"/>
              <a:t>l’experiència</a:t>
            </a:r>
            <a:r>
              <a:rPr lang="es-ES_tradnl" dirty="0" smtClean="0"/>
              <a:t> </a:t>
            </a:r>
            <a:r>
              <a:rPr lang="es-ES_tradnl" dirty="0" err="1" smtClean="0"/>
              <a:t>per</a:t>
            </a:r>
            <a:r>
              <a:rPr lang="es-ES_tradnl" dirty="0" smtClean="0"/>
              <a:t> a </a:t>
            </a:r>
            <a:r>
              <a:rPr lang="es-ES_tradnl" dirty="0" err="1" smtClean="0"/>
              <a:t>l’alumne</a:t>
            </a:r>
            <a:r>
              <a:rPr lang="es-ES_tradnl" dirty="0" smtClean="0"/>
              <a:t> </a:t>
            </a:r>
            <a:r>
              <a:rPr lang="es-ES_tradnl" dirty="0" err="1" smtClean="0"/>
              <a:t>sigui</a:t>
            </a:r>
            <a:r>
              <a:rPr lang="es-ES_tradnl" dirty="0" smtClean="0"/>
              <a:t> </a:t>
            </a:r>
            <a:r>
              <a:rPr lang="es-ES_tradnl" dirty="0" err="1" smtClean="0"/>
              <a:t>reeixida</a:t>
            </a:r>
            <a:r>
              <a:rPr lang="es-ES_tradnl" dirty="0" smtClean="0"/>
              <a:t>. Cal que </a:t>
            </a:r>
            <a:r>
              <a:rPr lang="es-ES_tradnl" dirty="0" err="1" smtClean="0"/>
              <a:t>l’alumne</a:t>
            </a:r>
            <a:r>
              <a:rPr lang="es-ES_tradnl" dirty="0" smtClean="0"/>
              <a:t>, des del primer </a:t>
            </a:r>
            <a:r>
              <a:rPr lang="es-ES_tradnl" dirty="0" err="1" smtClean="0"/>
              <a:t>dia</a:t>
            </a:r>
            <a:r>
              <a:rPr lang="es-ES_tradnl" dirty="0" smtClean="0"/>
              <a:t>, </a:t>
            </a:r>
            <a:r>
              <a:rPr lang="es-ES_tradnl" dirty="0" err="1" smtClean="0"/>
              <a:t>hi</a:t>
            </a:r>
            <a:r>
              <a:rPr lang="es-ES_tradnl" dirty="0" smtClean="0"/>
              <a:t> </a:t>
            </a:r>
            <a:r>
              <a:rPr lang="es-ES_tradnl" dirty="0" err="1" smtClean="0"/>
              <a:t>confiï</a:t>
            </a:r>
            <a:r>
              <a:rPr lang="es-ES_tradnl" dirty="0" smtClean="0"/>
              <a:t>, li </a:t>
            </a:r>
            <a:r>
              <a:rPr lang="es-ES_tradnl" dirty="0" err="1" smtClean="0"/>
              <a:t>expressi</a:t>
            </a:r>
            <a:r>
              <a:rPr lang="es-ES_tradnl" dirty="0" smtClean="0"/>
              <a:t> </a:t>
            </a:r>
            <a:r>
              <a:rPr lang="es-ES_tradnl" dirty="0" err="1" smtClean="0"/>
              <a:t>els</a:t>
            </a:r>
            <a:r>
              <a:rPr lang="es-ES_tradnl" dirty="0" smtClean="0"/>
              <a:t> </a:t>
            </a:r>
            <a:r>
              <a:rPr lang="es-ES_tradnl" dirty="0" err="1" smtClean="0"/>
              <a:t>seus</a:t>
            </a:r>
            <a:r>
              <a:rPr lang="es-ES_tradnl" dirty="0" smtClean="0"/>
              <a:t> </a:t>
            </a:r>
            <a:r>
              <a:rPr lang="es-ES_tradnl" dirty="0" err="1" smtClean="0"/>
              <a:t>dubtes</a:t>
            </a:r>
            <a:r>
              <a:rPr lang="es-ES_tradnl" dirty="0" smtClean="0"/>
              <a:t>, li </a:t>
            </a:r>
            <a:r>
              <a:rPr lang="es-ES_tradnl" dirty="0" err="1" smtClean="0"/>
              <a:t>mostri</a:t>
            </a:r>
            <a:r>
              <a:rPr lang="es-ES_tradnl" dirty="0" smtClean="0"/>
              <a:t> </a:t>
            </a:r>
            <a:r>
              <a:rPr lang="es-ES_tradnl" dirty="0" err="1" smtClean="0"/>
              <a:t>els</a:t>
            </a:r>
            <a:r>
              <a:rPr lang="es-ES_tradnl" dirty="0" smtClean="0"/>
              <a:t> </a:t>
            </a:r>
            <a:r>
              <a:rPr lang="es-ES_tradnl" dirty="0" err="1" smtClean="0"/>
              <a:t>seus</a:t>
            </a:r>
            <a:r>
              <a:rPr lang="es-ES_tradnl" dirty="0" smtClean="0"/>
              <a:t> </a:t>
            </a:r>
            <a:r>
              <a:rPr lang="es-ES_tradnl" dirty="0" err="1" smtClean="0"/>
              <a:t>avenços</a:t>
            </a:r>
            <a:r>
              <a:rPr lang="es-ES_tradnl" dirty="0" smtClean="0"/>
              <a:t>, </a:t>
            </a:r>
            <a:r>
              <a:rPr lang="es-ES_tradnl" dirty="0" err="1" smtClean="0"/>
              <a:t>l’escolti</a:t>
            </a:r>
            <a:r>
              <a:rPr lang="es-ES_tradnl" dirty="0" smtClean="0"/>
              <a:t>... 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El tutor del </a:t>
            </a:r>
            <a:r>
              <a:rPr lang="es-ES_tradnl" dirty="0" err="1" smtClean="0"/>
              <a:t>TdR</a:t>
            </a:r>
            <a:r>
              <a:rPr lang="es-ES_tradnl" dirty="0" smtClean="0"/>
              <a:t> no ha de ser qui </a:t>
            </a:r>
            <a:r>
              <a:rPr lang="es-ES_tradnl" dirty="0" err="1" smtClean="0"/>
              <a:t>porti</a:t>
            </a:r>
            <a:r>
              <a:rPr lang="es-ES_tradnl" dirty="0" smtClean="0"/>
              <a:t> la iniciativa, ni ha de ser el qui es </a:t>
            </a:r>
            <a:r>
              <a:rPr lang="es-ES_tradnl" dirty="0" err="1" smtClean="0"/>
              <a:t>dediqui</a:t>
            </a:r>
            <a:r>
              <a:rPr lang="es-ES_tradnl" dirty="0" smtClean="0"/>
              <a:t> a </a:t>
            </a:r>
            <a:r>
              <a:rPr lang="es-ES_tradnl" dirty="0" err="1" smtClean="0"/>
              <a:t>empaitar</a:t>
            </a:r>
            <a:r>
              <a:rPr lang="es-ES_tradnl" dirty="0" smtClean="0"/>
              <a:t> </a:t>
            </a:r>
            <a:r>
              <a:rPr lang="es-ES_tradnl" dirty="0" err="1" smtClean="0"/>
              <a:t>l’alumne</a:t>
            </a:r>
            <a:r>
              <a:rPr lang="es-ES_tradnl" dirty="0" smtClean="0"/>
              <a:t> , </a:t>
            </a:r>
            <a:r>
              <a:rPr lang="es-ES_tradnl" dirty="0" err="1" smtClean="0"/>
              <a:t>tot</a:t>
            </a:r>
            <a:r>
              <a:rPr lang="es-ES_tradnl" dirty="0" smtClean="0"/>
              <a:t> </a:t>
            </a:r>
            <a:r>
              <a:rPr lang="es-ES_tradnl" dirty="0" err="1" smtClean="0"/>
              <a:t>recordant</a:t>
            </a:r>
            <a:r>
              <a:rPr lang="es-ES_tradnl" dirty="0" smtClean="0"/>
              <a:t>-li </a:t>
            </a:r>
            <a:r>
              <a:rPr lang="es-ES_tradnl" dirty="0" err="1" smtClean="0"/>
              <a:t>terminis</a:t>
            </a:r>
            <a:r>
              <a:rPr lang="es-ES_tradnl" dirty="0" smtClean="0"/>
              <a:t>, </a:t>
            </a:r>
            <a:r>
              <a:rPr lang="es-ES_tradnl" dirty="0" err="1" smtClean="0"/>
              <a:t>deures</a:t>
            </a:r>
            <a:r>
              <a:rPr lang="es-ES_tradnl" dirty="0" smtClean="0"/>
              <a:t>, </a:t>
            </a:r>
            <a:r>
              <a:rPr lang="es-ES_tradnl" dirty="0" err="1" smtClean="0"/>
              <a:t>fulls</a:t>
            </a:r>
            <a:r>
              <a:rPr lang="es-ES_tradnl" dirty="0" smtClean="0"/>
              <a:t> que ha </a:t>
            </a:r>
            <a:r>
              <a:rPr lang="es-ES_tradnl" dirty="0" err="1" smtClean="0"/>
              <a:t>d’omplir</a:t>
            </a:r>
            <a:r>
              <a:rPr lang="es-ES_tradnl" dirty="0" smtClean="0"/>
              <a:t>.... La iniciativa ha de ser </a:t>
            </a:r>
            <a:r>
              <a:rPr lang="es-ES_tradnl" dirty="0" err="1" smtClean="0"/>
              <a:t>sempre</a:t>
            </a:r>
            <a:r>
              <a:rPr lang="es-ES_tradnl" dirty="0" smtClean="0"/>
              <a:t> de </a:t>
            </a:r>
            <a:r>
              <a:rPr lang="es-ES_tradnl" dirty="0" err="1" smtClean="0"/>
              <a:t>l’alumne</a:t>
            </a:r>
            <a:r>
              <a:rPr lang="es-ES_tradnl" dirty="0" smtClean="0"/>
              <a:t>. </a:t>
            </a:r>
          </a:p>
          <a:p>
            <a:endParaRPr lang="es-ES_tradnl" dirty="0" smtClean="0"/>
          </a:p>
          <a:p>
            <a:r>
              <a:rPr lang="es-ES_tradnl" dirty="0" smtClean="0"/>
              <a:t>Es </a:t>
            </a:r>
            <a:r>
              <a:rPr lang="es-ES_tradnl" dirty="0" err="1" smtClean="0"/>
              <a:t>recomana</a:t>
            </a:r>
            <a:r>
              <a:rPr lang="es-ES_tradnl" dirty="0" smtClean="0"/>
              <a:t> </a:t>
            </a:r>
            <a:r>
              <a:rPr lang="es-ES_tradnl" dirty="0" err="1" smtClean="0"/>
              <a:t>l’ús</a:t>
            </a:r>
            <a:r>
              <a:rPr lang="es-ES_tradnl" dirty="0" smtClean="0"/>
              <a:t> del </a:t>
            </a:r>
            <a:r>
              <a:rPr lang="es-ES_tradnl" dirty="0" err="1" smtClean="0"/>
              <a:t>correu</a:t>
            </a:r>
            <a:r>
              <a:rPr lang="es-ES_tradnl" dirty="0" smtClean="0"/>
              <a:t> </a:t>
            </a:r>
            <a:r>
              <a:rPr lang="es-ES_tradnl" dirty="0" err="1" smtClean="0"/>
              <a:t>electrònic</a:t>
            </a:r>
            <a:r>
              <a:rPr lang="es-ES_tradnl" dirty="0" smtClean="0"/>
              <a:t> , </a:t>
            </a:r>
            <a:r>
              <a:rPr lang="es-ES_tradnl" dirty="0" err="1" smtClean="0"/>
              <a:t>moodle</a:t>
            </a:r>
            <a:r>
              <a:rPr lang="es-ES_tradnl" dirty="0" smtClean="0"/>
              <a:t> o </a:t>
            </a:r>
            <a:r>
              <a:rPr lang="es-ES_tradnl" dirty="0" err="1" smtClean="0"/>
              <a:t>similars</a:t>
            </a:r>
            <a:r>
              <a:rPr lang="es-ES_tradnl" dirty="0" smtClean="0"/>
              <a:t> </a:t>
            </a:r>
            <a:r>
              <a:rPr lang="es-ES_tradnl" dirty="0" err="1" smtClean="0"/>
              <a:t>per</a:t>
            </a:r>
            <a:r>
              <a:rPr lang="es-ES_tradnl" dirty="0" smtClean="0"/>
              <a:t> a la </a:t>
            </a:r>
            <a:r>
              <a:rPr lang="es-ES_tradnl" dirty="0" err="1" smtClean="0"/>
              <a:t>tramesa</a:t>
            </a:r>
            <a:r>
              <a:rPr lang="es-ES_tradnl" dirty="0" smtClean="0"/>
              <a:t> de material. En </a:t>
            </a:r>
            <a:r>
              <a:rPr lang="es-ES_tradnl" dirty="0" err="1" smtClean="0"/>
              <a:t>tot</a:t>
            </a:r>
            <a:r>
              <a:rPr lang="es-ES_tradnl" dirty="0" smtClean="0"/>
              <a:t> cas, </a:t>
            </a:r>
            <a:r>
              <a:rPr lang="es-ES_tradnl" dirty="0" err="1" smtClean="0"/>
              <a:t>és</a:t>
            </a:r>
            <a:r>
              <a:rPr lang="es-ES_tradnl" dirty="0" smtClean="0"/>
              <a:t> el tutor qui </a:t>
            </a:r>
            <a:r>
              <a:rPr lang="es-ES_tradnl" dirty="0" err="1" smtClean="0"/>
              <a:t>estableix</a:t>
            </a:r>
            <a:r>
              <a:rPr lang="es-ES_tradnl" dirty="0" smtClean="0"/>
              <a:t> </a:t>
            </a:r>
            <a:r>
              <a:rPr lang="es-ES_tradnl" dirty="0" err="1" smtClean="0"/>
              <a:t>els</a:t>
            </a:r>
            <a:r>
              <a:rPr lang="es-ES_tradnl" dirty="0" smtClean="0"/>
              <a:t> </a:t>
            </a:r>
            <a:r>
              <a:rPr lang="es-ES_tradnl" dirty="0" err="1" smtClean="0"/>
              <a:t>mecanismes</a:t>
            </a:r>
            <a:r>
              <a:rPr lang="es-ES_tradnl" dirty="0" smtClean="0"/>
              <a:t> de </a:t>
            </a:r>
            <a:r>
              <a:rPr lang="es-ES_tradnl" dirty="0" err="1" smtClean="0"/>
              <a:t>lliurament</a:t>
            </a:r>
            <a:r>
              <a:rPr lang="es-ES_tradnl" dirty="0" smtClean="0"/>
              <a:t> de material. 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PLANTEJAR UN TDR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dirty="0" smtClean="0"/>
              <a:t>EL TEMA</a:t>
            </a:r>
          </a:p>
          <a:p>
            <a:r>
              <a:rPr lang="es-ES_tradnl" dirty="0" smtClean="0"/>
              <a:t>ACOTAR EL TEMA</a:t>
            </a:r>
          </a:p>
          <a:p>
            <a:r>
              <a:rPr lang="es-ES_tradnl" dirty="0" smtClean="0"/>
              <a:t>LA PREGUNTA </a:t>
            </a:r>
            <a:r>
              <a:rPr lang="es-ES_tradnl" dirty="0" err="1" smtClean="0"/>
              <a:t>–</a:t>
            </a:r>
            <a:r>
              <a:rPr lang="es-ES_tradnl" dirty="0" smtClean="0"/>
              <a:t> HIPÒTESI DE TREBALL</a:t>
            </a:r>
          </a:p>
          <a:p>
            <a:r>
              <a:rPr lang="es-ES_tradnl" dirty="0" smtClean="0"/>
              <a:t>ELS OBJECTIUS</a:t>
            </a:r>
          </a:p>
          <a:p>
            <a:r>
              <a:rPr lang="es-ES_tradnl" dirty="0" smtClean="0"/>
              <a:t>LES FONTS </a:t>
            </a:r>
            <a:r>
              <a:rPr lang="es-ES_tradnl" dirty="0" err="1" smtClean="0"/>
              <a:t>D’INFORMACIÓ</a:t>
            </a:r>
            <a:endParaRPr lang="es-ES_tradnl" dirty="0" smtClean="0"/>
          </a:p>
          <a:p>
            <a:r>
              <a:rPr lang="es-ES_tradnl" dirty="0" smtClean="0"/>
              <a:t>EL TREBALL DE CAMP </a:t>
            </a:r>
            <a:r>
              <a:rPr lang="es-ES_tradnl" dirty="0" err="1" smtClean="0"/>
              <a:t>–</a:t>
            </a:r>
            <a:r>
              <a:rPr lang="es-ES_tradnl" dirty="0" smtClean="0"/>
              <a:t> PRÀCTIC </a:t>
            </a:r>
            <a:r>
              <a:rPr lang="es-ES_tradnl" dirty="0" err="1" smtClean="0"/>
              <a:t>–</a:t>
            </a:r>
            <a:r>
              <a:rPr lang="es-ES_tradnl" dirty="0" smtClean="0"/>
              <a:t> EXPERIMENTAL,…</a:t>
            </a:r>
          </a:p>
          <a:p>
            <a:r>
              <a:rPr lang="es-ES_tradnl" dirty="0" smtClean="0"/>
              <a:t>EL TRACTAMENT </a:t>
            </a:r>
            <a:r>
              <a:rPr lang="es-ES_tradnl" dirty="0" err="1" smtClean="0"/>
              <a:t>D’INFORMACIÓ</a:t>
            </a:r>
            <a:r>
              <a:rPr lang="es-ES_tradnl" dirty="0" smtClean="0"/>
              <a:t> (</a:t>
            </a:r>
            <a:r>
              <a:rPr lang="es-ES_tradnl" dirty="0" err="1" smtClean="0"/>
              <a:t>Anàlisi</a:t>
            </a:r>
            <a:r>
              <a:rPr lang="es-ES_tradnl" dirty="0" smtClean="0"/>
              <a:t>, </a:t>
            </a:r>
            <a:r>
              <a:rPr lang="es-ES_tradnl" dirty="0" err="1" smtClean="0"/>
              <a:t>comparació</a:t>
            </a:r>
            <a:r>
              <a:rPr lang="es-ES_tradnl" dirty="0" smtClean="0"/>
              <a:t>, </a:t>
            </a:r>
            <a:r>
              <a:rPr lang="es-ES_tradnl" dirty="0" err="1" smtClean="0"/>
              <a:t>selecció</a:t>
            </a:r>
            <a:r>
              <a:rPr lang="es-ES_tradnl" dirty="0" smtClean="0"/>
              <a:t>, 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657</Words>
  <Application>Microsoft Office PowerPoint</Application>
  <PresentationFormat>Presentació en pantalla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11</vt:i4>
      </vt:variant>
    </vt:vector>
  </HeadingPairs>
  <TitlesOfParts>
    <vt:vector size="12" baseType="lpstr">
      <vt:lpstr>Tema de Office</vt:lpstr>
      <vt:lpstr>QUÈ ÉS UN TREBALL DE RECERCA</vt:lpstr>
      <vt:lpstr>Presentació del PowerPoint</vt:lpstr>
      <vt:lpstr>Presentació del PowerPoint</vt:lpstr>
      <vt:lpstr>Presentació del PowerPoint</vt:lpstr>
      <vt:lpstr>Presentació del PowerPoint</vt:lpstr>
      <vt:lpstr>2. OBJECTIUS  </vt:lpstr>
      <vt:lpstr>Presentació del PowerPoint</vt:lpstr>
      <vt:lpstr>EL TUTOR DEL TREBALL DE RECERCA  </vt:lpstr>
      <vt:lpstr>PLANTEJAR UN TDR</vt:lpstr>
      <vt:lpstr>PRÀCTIQUES QUE S’HAN D’EVITAR:  </vt:lpstr>
      <vt:lpstr>Presentació del PowerPoint</vt:lpstr>
    </vt:vector>
  </TitlesOfParts>
  <Company>rvc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RAMON VILELLA CUADRADA</dc:creator>
  <cp:lastModifiedBy>Prof</cp:lastModifiedBy>
  <cp:revision>4</cp:revision>
  <dcterms:created xsi:type="dcterms:W3CDTF">2020-11-12T17:39:20Z</dcterms:created>
  <dcterms:modified xsi:type="dcterms:W3CDTF">2020-11-13T09:55:58Z</dcterms:modified>
</cp:coreProperties>
</file>