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9753600" cx="17475200"/>
  <p:notesSz cx="17475200" cy="97536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r:id="rId29" roundtripDataSignature="AMtx7mjmYT7caYv902tC9oD7Uv/K+oyf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E0965A7-618D-4E46-874B-709DE9EE19A1}">
  <a:tblStyle styleId="{2E0965A7-618D-4E46-874B-709DE9EE19A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customschemas.google.com/relationships/presentationmetadata" Target="meta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8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9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0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1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2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3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4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5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6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7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2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8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9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b5c979c0c6_0_0:notes"/>
          <p:cNvSpPr/>
          <p:nvPr>
            <p:ph idx="2" type="sldImg"/>
          </p:nvPr>
        </p:nvSpPr>
        <p:spPr>
          <a:xfrm>
            <a:off x="2913100" y="731500"/>
            <a:ext cx="116508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b5c979c0c6_0_0:notes"/>
          <p:cNvSpPr txBox="1"/>
          <p:nvPr>
            <p:ph idx="1" type="body"/>
          </p:nvPr>
        </p:nvSpPr>
        <p:spPr>
          <a:xfrm>
            <a:off x="1747500" y="4632950"/>
            <a:ext cx="139803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3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b5c979c0c6_0_6:notes"/>
          <p:cNvSpPr/>
          <p:nvPr>
            <p:ph idx="2" type="sldImg"/>
          </p:nvPr>
        </p:nvSpPr>
        <p:spPr>
          <a:xfrm>
            <a:off x="2913100" y="731500"/>
            <a:ext cx="116508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b5c979c0c6_0_6:notes"/>
          <p:cNvSpPr txBox="1"/>
          <p:nvPr>
            <p:ph idx="1" type="body"/>
          </p:nvPr>
        </p:nvSpPr>
        <p:spPr>
          <a:xfrm>
            <a:off x="1747500" y="4632950"/>
            <a:ext cx="139803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4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b5c979c0c6_0_12:notes"/>
          <p:cNvSpPr/>
          <p:nvPr>
            <p:ph idx="2" type="sldImg"/>
          </p:nvPr>
        </p:nvSpPr>
        <p:spPr>
          <a:xfrm>
            <a:off x="2913100" y="731500"/>
            <a:ext cx="116508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b5c979c0c6_0_12:notes"/>
          <p:cNvSpPr txBox="1"/>
          <p:nvPr>
            <p:ph idx="1" type="body"/>
          </p:nvPr>
        </p:nvSpPr>
        <p:spPr>
          <a:xfrm>
            <a:off x="1747500" y="4632950"/>
            <a:ext cx="13980300" cy="43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6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/>
          <p:nvPr>
            <p:ph idx="1" type="body"/>
          </p:nvPr>
        </p:nvSpPr>
        <p:spPr>
          <a:xfrm>
            <a:off x="1747500" y="4632950"/>
            <a:ext cx="13980150" cy="4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7:notes"/>
          <p:cNvSpPr/>
          <p:nvPr>
            <p:ph idx="2" type="sldImg"/>
          </p:nvPr>
        </p:nvSpPr>
        <p:spPr>
          <a:xfrm>
            <a:off x="2913100" y="731500"/>
            <a:ext cx="116507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1"/>
          <p:cNvSpPr txBox="1"/>
          <p:nvPr>
            <p:ph type="title"/>
          </p:nvPr>
        </p:nvSpPr>
        <p:spPr>
          <a:xfrm>
            <a:off x="956716" y="599016"/>
            <a:ext cx="14999335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100"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1"/>
          <p:cNvSpPr txBox="1"/>
          <p:nvPr>
            <p:ph idx="1" type="body"/>
          </p:nvPr>
        </p:nvSpPr>
        <p:spPr>
          <a:xfrm>
            <a:off x="873760" y="2243328"/>
            <a:ext cx="15727680" cy="6437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1"/>
          <p:cNvSpPr txBox="1"/>
          <p:nvPr>
            <p:ph idx="11" type="ftr"/>
          </p:nvPr>
        </p:nvSpPr>
        <p:spPr>
          <a:xfrm>
            <a:off x="5941568" y="9070848"/>
            <a:ext cx="5592064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1"/>
          <p:cNvSpPr txBox="1"/>
          <p:nvPr>
            <p:ph idx="10" type="dt"/>
          </p:nvPr>
        </p:nvSpPr>
        <p:spPr>
          <a:xfrm>
            <a:off x="873760" y="9070848"/>
            <a:ext cx="4019296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1"/>
          <p:cNvSpPr txBox="1"/>
          <p:nvPr>
            <p:ph idx="12" type="sldNum"/>
          </p:nvPr>
        </p:nvSpPr>
        <p:spPr>
          <a:xfrm>
            <a:off x="12582144" y="9070848"/>
            <a:ext cx="4019296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/>
          <p:nvPr>
            <p:ph type="ctrTitle"/>
          </p:nvPr>
        </p:nvSpPr>
        <p:spPr>
          <a:xfrm>
            <a:off x="1310640" y="3023616"/>
            <a:ext cx="14853920" cy="2048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100"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2"/>
          <p:cNvSpPr txBox="1"/>
          <p:nvPr>
            <p:ph idx="1" type="subTitle"/>
          </p:nvPr>
        </p:nvSpPr>
        <p:spPr>
          <a:xfrm>
            <a:off x="2621280" y="5462016"/>
            <a:ext cx="1223264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2"/>
          <p:cNvSpPr txBox="1"/>
          <p:nvPr>
            <p:ph idx="11" type="ftr"/>
          </p:nvPr>
        </p:nvSpPr>
        <p:spPr>
          <a:xfrm>
            <a:off x="5941568" y="9070848"/>
            <a:ext cx="5592064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2"/>
          <p:cNvSpPr txBox="1"/>
          <p:nvPr>
            <p:ph idx="10" type="dt"/>
          </p:nvPr>
        </p:nvSpPr>
        <p:spPr>
          <a:xfrm>
            <a:off x="873760" y="9070848"/>
            <a:ext cx="4019296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2"/>
          <p:cNvSpPr txBox="1"/>
          <p:nvPr>
            <p:ph idx="12" type="sldNum"/>
          </p:nvPr>
        </p:nvSpPr>
        <p:spPr>
          <a:xfrm>
            <a:off x="12582144" y="9070848"/>
            <a:ext cx="4019296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/>
          <p:nvPr>
            <p:ph type="title"/>
          </p:nvPr>
        </p:nvSpPr>
        <p:spPr>
          <a:xfrm>
            <a:off x="956716" y="599016"/>
            <a:ext cx="14999335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100"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idx="1" type="body"/>
          </p:nvPr>
        </p:nvSpPr>
        <p:spPr>
          <a:xfrm>
            <a:off x="873760" y="2243328"/>
            <a:ext cx="7601712" cy="6437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3"/>
          <p:cNvSpPr txBox="1"/>
          <p:nvPr>
            <p:ph idx="2" type="body"/>
          </p:nvPr>
        </p:nvSpPr>
        <p:spPr>
          <a:xfrm>
            <a:off x="8999728" y="2243328"/>
            <a:ext cx="7601712" cy="6437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3"/>
          <p:cNvSpPr txBox="1"/>
          <p:nvPr>
            <p:ph idx="11" type="ftr"/>
          </p:nvPr>
        </p:nvSpPr>
        <p:spPr>
          <a:xfrm>
            <a:off x="5941568" y="9070848"/>
            <a:ext cx="5592064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3"/>
          <p:cNvSpPr txBox="1"/>
          <p:nvPr>
            <p:ph idx="10" type="dt"/>
          </p:nvPr>
        </p:nvSpPr>
        <p:spPr>
          <a:xfrm>
            <a:off x="873760" y="9070848"/>
            <a:ext cx="4019296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2" type="sldNum"/>
          </p:nvPr>
        </p:nvSpPr>
        <p:spPr>
          <a:xfrm>
            <a:off x="12582144" y="9070848"/>
            <a:ext cx="4019296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16600" y="3327400"/>
            <a:ext cx="5842000" cy="55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8700" y="1346200"/>
            <a:ext cx="419100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9400" y="1346200"/>
            <a:ext cx="406400" cy="6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4"/>
          <p:cNvSpPr/>
          <p:nvPr/>
        </p:nvSpPr>
        <p:spPr>
          <a:xfrm>
            <a:off x="1739900" y="1162050"/>
            <a:ext cx="3501390" cy="0"/>
          </a:xfrm>
          <a:custGeom>
            <a:rect b="b" l="l" r="r" t="t"/>
            <a:pathLst>
              <a:path extrusionOk="0" h="120000" w="3501390">
                <a:moveTo>
                  <a:pt x="0" y="0"/>
                </a:moveTo>
                <a:lnTo>
                  <a:pt x="3500966" y="0"/>
                </a:lnTo>
              </a:path>
            </a:pathLst>
          </a:custGeom>
          <a:noFill/>
          <a:ln cap="flat" cmpd="sng" w="12700">
            <a:solidFill>
              <a:srgbClr val="9090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5" name="Google Shape;35;p24"/>
          <p:cNvSpPr txBox="1"/>
          <p:nvPr>
            <p:ph type="title"/>
          </p:nvPr>
        </p:nvSpPr>
        <p:spPr>
          <a:xfrm>
            <a:off x="956716" y="599016"/>
            <a:ext cx="14999335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100"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4"/>
          <p:cNvSpPr txBox="1"/>
          <p:nvPr>
            <p:ph idx="11" type="ftr"/>
          </p:nvPr>
        </p:nvSpPr>
        <p:spPr>
          <a:xfrm>
            <a:off x="5941568" y="9070848"/>
            <a:ext cx="5592064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4"/>
          <p:cNvSpPr txBox="1"/>
          <p:nvPr>
            <p:ph idx="10" type="dt"/>
          </p:nvPr>
        </p:nvSpPr>
        <p:spPr>
          <a:xfrm>
            <a:off x="873760" y="9070848"/>
            <a:ext cx="4019296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4"/>
          <p:cNvSpPr txBox="1"/>
          <p:nvPr>
            <p:ph idx="12" type="sldNum"/>
          </p:nvPr>
        </p:nvSpPr>
        <p:spPr>
          <a:xfrm>
            <a:off x="12582144" y="9070848"/>
            <a:ext cx="4019296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5"/>
          <p:cNvSpPr txBox="1"/>
          <p:nvPr>
            <p:ph idx="11" type="ftr"/>
          </p:nvPr>
        </p:nvSpPr>
        <p:spPr>
          <a:xfrm>
            <a:off x="5941568" y="9070848"/>
            <a:ext cx="5592064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5"/>
          <p:cNvSpPr txBox="1"/>
          <p:nvPr>
            <p:ph idx="10" type="dt"/>
          </p:nvPr>
        </p:nvSpPr>
        <p:spPr>
          <a:xfrm>
            <a:off x="873760" y="9070848"/>
            <a:ext cx="4019296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2" type="sldNum"/>
          </p:nvPr>
        </p:nvSpPr>
        <p:spPr>
          <a:xfrm>
            <a:off x="12582144" y="9070848"/>
            <a:ext cx="4019296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/>
          <p:nvPr>
            <p:ph type="title"/>
          </p:nvPr>
        </p:nvSpPr>
        <p:spPr>
          <a:xfrm>
            <a:off x="956716" y="599016"/>
            <a:ext cx="14999335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100" u="none" cap="none" strike="noStrike"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0"/>
          <p:cNvSpPr txBox="1"/>
          <p:nvPr>
            <p:ph idx="1" type="body"/>
          </p:nvPr>
        </p:nvSpPr>
        <p:spPr>
          <a:xfrm>
            <a:off x="873760" y="2243328"/>
            <a:ext cx="15727680" cy="6437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1" type="ftr"/>
          </p:nvPr>
        </p:nvSpPr>
        <p:spPr>
          <a:xfrm>
            <a:off x="5941568" y="9070848"/>
            <a:ext cx="5592064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20"/>
          <p:cNvSpPr txBox="1"/>
          <p:nvPr>
            <p:ph idx="10" type="dt"/>
          </p:nvPr>
        </p:nvSpPr>
        <p:spPr>
          <a:xfrm>
            <a:off x="873760" y="9070848"/>
            <a:ext cx="4019296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" name="Google Shape;10;p20"/>
          <p:cNvSpPr txBox="1"/>
          <p:nvPr>
            <p:ph idx="12" type="sldNum"/>
          </p:nvPr>
        </p:nvSpPr>
        <p:spPr>
          <a:xfrm>
            <a:off x="12582144" y="9070848"/>
            <a:ext cx="4019296" cy="487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7.jpg"/><Relationship Id="rId5" Type="http://schemas.openxmlformats.org/officeDocument/2006/relationships/image" Target="../media/image49.jpg"/><Relationship Id="rId6" Type="http://schemas.openxmlformats.org/officeDocument/2006/relationships/image" Target="../media/image30.png"/><Relationship Id="rId7" Type="http://schemas.openxmlformats.org/officeDocument/2006/relationships/image" Target="../media/image39.png"/><Relationship Id="rId8" Type="http://schemas.openxmlformats.org/officeDocument/2006/relationships/image" Target="../media/image3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3.png"/><Relationship Id="rId13" Type="http://schemas.openxmlformats.org/officeDocument/2006/relationships/image" Target="../media/image9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Relationship Id="rId5" Type="http://schemas.openxmlformats.org/officeDocument/2006/relationships/image" Target="../media/image1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Relationship Id="rId8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jpg"/><Relationship Id="rId10" Type="http://schemas.openxmlformats.org/officeDocument/2006/relationships/image" Target="../media/image25.png"/><Relationship Id="rId13" Type="http://schemas.openxmlformats.org/officeDocument/2006/relationships/hyperlink" Target="http://www.arduino.cc/en/software" TargetMode="External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8.png"/><Relationship Id="rId5" Type="http://schemas.openxmlformats.org/officeDocument/2006/relationships/image" Target="../media/image12.png"/><Relationship Id="rId6" Type="http://schemas.openxmlformats.org/officeDocument/2006/relationships/image" Target="../media/image19.png"/><Relationship Id="rId7" Type="http://schemas.openxmlformats.org/officeDocument/2006/relationships/image" Target="../media/image22.png"/><Relationship Id="rId8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3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4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400" y="457200"/>
            <a:ext cx="16078200" cy="891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/>
          <p:nvPr>
            <p:ph type="title"/>
          </p:nvPr>
        </p:nvSpPr>
        <p:spPr>
          <a:xfrm>
            <a:off x="4171445" y="292900"/>
            <a:ext cx="10755000" cy="1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18750">
            <a:spAutoFit/>
          </a:bodyPr>
          <a:lstStyle/>
          <a:p>
            <a:pPr indent="-942975" lvl="0" marL="955039" marR="5080" rtl="0" algn="l">
              <a:lnSpc>
                <a:spcPct val="7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600">
                <a:solidFill>
                  <a:srgbClr val="212121"/>
                </a:solidFill>
              </a:rPr>
              <a:t>C</a:t>
            </a:r>
            <a:r>
              <a:rPr lang="en-US" sz="7600">
                <a:solidFill>
                  <a:srgbClr val="242424"/>
                </a:solidFill>
              </a:rPr>
              <a:t>ircuit </a:t>
            </a:r>
            <a:r>
              <a:rPr lang="en-US" sz="7600">
                <a:solidFill>
                  <a:srgbClr val="212121"/>
                </a:solidFill>
              </a:rPr>
              <a:t>complet.</a:t>
            </a:r>
            <a:endParaRPr sz="7600"/>
          </a:p>
        </p:txBody>
      </p:sp>
      <p:pic>
        <p:nvPicPr>
          <p:cNvPr id="139" name="Google Shape;13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2145" y="1735690"/>
            <a:ext cx="1293091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8"/>
          <p:cNvSpPr txBox="1"/>
          <p:nvPr/>
        </p:nvSpPr>
        <p:spPr>
          <a:xfrm>
            <a:off x="2172156" y="6348304"/>
            <a:ext cx="13834500" cy="3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</a:rPr>
              <a:t>Connexió dels motors:</a:t>
            </a:r>
            <a:endParaRPr b="1" sz="20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-US" sz="1800">
                <a:solidFill>
                  <a:schemeClr val="dk1"/>
                </a:solidFill>
              </a:rPr>
              <a:t>Motor A (Esquerra):</a:t>
            </a:r>
            <a:r>
              <a:rPr lang="en-US" sz="1800">
                <a:solidFill>
                  <a:schemeClr val="dk1"/>
                </a:solidFill>
              </a:rPr>
              <a:t> Connecta els dos cables als borns </a:t>
            </a:r>
            <a:r>
              <a:rPr b="1" lang="en-US" sz="1800">
                <a:solidFill>
                  <a:schemeClr val="dk1"/>
                </a:solidFill>
              </a:rPr>
              <a:t>OUT1</a:t>
            </a:r>
            <a:r>
              <a:rPr lang="en-US" sz="1800">
                <a:solidFill>
                  <a:schemeClr val="dk1"/>
                </a:solidFill>
              </a:rPr>
              <a:t> i </a:t>
            </a:r>
            <a:r>
              <a:rPr b="1" lang="en-US" sz="1800">
                <a:solidFill>
                  <a:schemeClr val="dk1"/>
                </a:solidFill>
              </a:rPr>
              <a:t>OUT2</a:t>
            </a:r>
            <a:r>
              <a:rPr lang="en-US" sz="1800">
                <a:solidFill>
                  <a:schemeClr val="dk1"/>
                </a:solidFill>
              </a:rPr>
              <a:t>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-US" sz="1800">
                <a:solidFill>
                  <a:schemeClr val="dk1"/>
                </a:solidFill>
              </a:rPr>
              <a:t>Motor B (Dreta):</a:t>
            </a:r>
            <a:r>
              <a:rPr lang="en-US" sz="1800">
                <a:solidFill>
                  <a:schemeClr val="dk1"/>
                </a:solidFill>
              </a:rPr>
              <a:t> Connecta els dos cables als borns </a:t>
            </a:r>
            <a:r>
              <a:rPr b="1" lang="en-US" sz="1800">
                <a:solidFill>
                  <a:schemeClr val="dk1"/>
                </a:solidFill>
              </a:rPr>
              <a:t>OUT3</a:t>
            </a:r>
            <a:r>
              <a:rPr lang="en-US" sz="1800">
                <a:solidFill>
                  <a:schemeClr val="dk1"/>
                </a:solidFill>
              </a:rPr>
              <a:t> i </a:t>
            </a:r>
            <a:r>
              <a:rPr b="1" lang="en-US" sz="1800">
                <a:solidFill>
                  <a:schemeClr val="dk1"/>
                </a:solidFill>
              </a:rPr>
              <a:t>OUT4</a:t>
            </a:r>
            <a:r>
              <a:rPr lang="en-US" sz="1800">
                <a:solidFill>
                  <a:schemeClr val="dk1"/>
                </a:solidFill>
              </a:rPr>
              <a:t>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Alimentació Elèctrica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-US" sz="1800">
                <a:solidFill>
                  <a:schemeClr val="dk1"/>
                </a:solidFill>
              </a:rPr>
              <a:t>12V (o VCC):</a:t>
            </a:r>
            <a:r>
              <a:rPr lang="en-US" sz="1800">
                <a:solidFill>
                  <a:schemeClr val="dk1"/>
                </a:solidFill>
              </a:rPr>
              <a:t> Aquí va el cable </a:t>
            </a:r>
            <a:r>
              <a:rPr b="1" lang="en-US" sz="1800">
                <a:solidFill>
                  <a:schemeClr val="dk1"/>
                </a:solidFill>
              </a:rPr>
              <a:t>positiu (+)</a:t>
            </a:r>
            <a:r>
              <a:rPr lang="en-US" sz="1800">
                <a:solidFill>
                  <a:schemeClr val="dk1"/>
                </a:solidFill>
              </a:rPr>
              <a:t> de la bateria externa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-US" sz="1800">
                <a:solidFill>
                  <a:schemeClr val="dk1"/>
                </a:solidFill>
              </a:rPr>
              <a:t>GND (Terra):</a:t>
            </a:r>
            <a:r>
              <a:rPr lang="en-US" sz="1800">
                <a:solidFill>
                  <a:schemeClr val="dk1"/>
                </a:solidFill>
              </a:rPr>
              <a:t> Aquí va el cable </a:t>
            </a:r>
            <a:r>
              <a:rPr b="1" lang="en-US" sz="1800">
                <a:solidFill>
                  <a:schemeClr val="dk1"/>
                </a:solidFill>
              </a:rPr>
              <a:t>negatiu (-)</a:t>
            </a:r>
            <a:r>
              <a:rPr lang="en-US" sz="1800">
                <a:solidFill>
                  <a:schemeClr val="dk1"/>
                </a:solidFill>
              </a:rPr>
              <a:t> de la bateria.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⚠️ IMPORTANT (Massa comuna):</a:t>
            </a:r>
            <a:r>
              <a:rPr lang="en-US" sz="1800">
                <a:solidFill>
                  <a:schemeClr val="dk1"/>
                </a:solidFill>
              </a:rPr>
              <a:t> Perquè la placa (Arduino/ESP32) i el L298N s'entenguin, </a:t>
            </a:r>
            <a:r>
              <a:rPr b="1" lang="en-US" sz="1800">
                <a:solidFill>
                  <a:schemeClr val="dk1"/>
                </a:solidFill>
              </a:rPr>
              <a:t>han de compartir el GND</a:t>
            </a:r>
            <a:r>
              <a:rPr lang="en-US" sz="1800">
                <a:solidFill>
                  <a:schemeClr val="dk1"/>
                </a:solidFill>
              </a:rPr>
              <a:t>. Per tant, al born GND del L298N hi han d'arribar dos cables: el negatiu de la bateria I UN CABLE que vingui del pin GND de la placa controladora.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 txBox="1"/>
          <p:nvPr/>
        </p:nvSpPr>
        <p:spPr>
          <a:xfrm>
            <a:off x="426814" y="315383"/>
            <a:ext cx="4107179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B33F46"/>
                </a:solidFill>
                <a:latin typeface="Arial"/>
                <a:ea typeface="Arial"/>
                <a:cs typeface="Arial"/>
                <a:sym typeface="Arial"/>
              </a:rPr>
              <a:t>Fase </a:t>
            </a:r>
            <a:r>
              <a:rPr lang="en-US" sz="2900">
                <a:solidFill>
                  <a:srgbClr val="C4383F"/>
                </a:solidFill>
                <a:latin typeface="Arial"/>
                <a:ea typeface="Arial"/>
                <a:cs typeface="Arial"/>
                <a:sym typeface="Arial"/>
              </a:rPr>
              <a:t>2: </a:t>
            </a:r>
            <a:r>
              <a:rPr lang="en-US" sz="2900">
                <a:solidFill>
                  <a:srgbClr val="C32F36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2900">
                <a:solidFill>
                  <a:srgbClr val="AC3D42"/>
                </a:solidFill>
                <a:latin typeface="Arial"/>
                <a:ea typeface="Arial"/>
                <a:cs typeface="Arial"/>
                <a:sym typeface="Arial"/>
              </a:rPr>
              <a:t>Programació</a:t>
            </a:r>
            <a:endParaRPr sz="2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000" y="1377317"/>
            <a:ext cx="15880923" cy="7080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5200" y="762000"/>
            <a:ext cx="15108336" cy="8287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800" y="475989"/>
            <a:ext cx="15544800" cy="8632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401" y="551724"/>
            <a:ext cx="16188622" cy="866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2578100"/>
            <a:ext cx="3009900" cy="49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5100" y="4025900"/>
            <a:ext cx="965200" cy="17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81900" y="4114800"/>
            <a:ext cx="889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36000" y="4584700"/>
            <a:ext cx="419100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07500" y="4737100"/>
            <a:ext cx="1104900" cy="27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02900" y="4597400"/>
            <a:ext cx="381000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137900" y="3632200"/>
            <a:ext cx="5638800" cy="237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3"/>
          <p:cNvSpPr/>
          <p:nvPr/>
        </p:nvSpPr>
        <p:spPr>
          <a:xfrm>
            <a:off x="4953000" y="4861983"/>
            <a:ext cx="1452245" cy="0"/>
          </a:xfrm>
          <a:custGeom>
            <a:rect b="b" l="l" r="r" t="t"/>
            <a:pathLst>
              <a:path extrusionOk="0" h="120000" w="1452245">
                <a:moveTo>
                  <a:pt x="0" y="0"/>
                </a:moveTo>
                <a:lnTo>
                  <a:pt x="1452033" y="0"/>
                </a:lnTo>
              </a:path>
            </a:pathLst>
          </a:custGeom>
          <a:noFill/>
          <a:ln cap="flat" cmpd="sng" w="29625">
            <a:solidFill>
              <a:srgbClr val="383F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74" name="Google Shape;174;p13"/>
          <p:cNvSpPr txBox="1"/>
          <p:nvPr>
            <p:ph type="title"/>
          </p:nvPr>
        </p:nvSpPr>
        <p:spPr>
          <a:xfrm>
            <a:off x="956716" y="599016"/>
            <a:ext cx="14999335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00">
                <a:solidFill>
                  <a:srgbClr val="313131"/>
                </a:solidFill>
              </a:rPr>
              <a:t>La </a:t>
            </a:r>
            <a:r>
              <a:rPr lang="en-US" sz="8300">
                <a:solidFill>
                  <a:srgbClr val="2D2D2D"/>
                </a:solidFill>
              </a:rPr>
              <a:t>conversa </a:t>
            </a:r>
            <a:r>
              <a:rPr lang="en-US" sz="8300">
                <a:solidFill>
                  <a:srgbClr val="2A2A2A"/>
                </a:solidFill>
              </a:rPr>
              <a:t>entre </a:t>
            </a:r>
            <a:r>
              <a:rPr lang="en-US" sz="8300">
                <a:solidFill>
                  <a:srgbClr val="2B2B2B"/>
                </a:solidFill>
              </a:rPr>
              <a:t>el </a:t>
            </a:r>
            <a:r>
              <a:rPr lang="en-US" sz="8300">
                <a:solidFill>
                  <a:srgbClr val="2A2A2A"/>
                </a:solidFill>
              </a:rPr>
              <a:t>mòbil </a:t>
            </a:r>
            <a:r>
              <a:rPr lang="en-US" sz="8300">
                <a:solidFill>
                  <a:srgbClr val="313131"/>
                </a:solidFill>
              </a:rPr>
              <a:t>i </a:t>
            </a:r>
            <a:r>
              <a:rPr lang="en-US" sz="8300">
                <a:solidFill>
                  <a:srgbClr val="2A2A2A"/>
                </a:solidFill>
              </a:rPr>
              <a:t>el </a:t>
            </a:r>
            <a:r>
              <a:rPr lang="en-US" sz="8300">
                <a:solidFill>
                  <a:srgbClr val="2B2B2B"/>
                </a:solidFill>
              </a:rPr>
              <a:t>robot.</a:t>
            </a:r>
            <a:endParaRPr sz="8300"/>
          </a:p>
        </p:txBody>
      </p:sp>
      <p:sp>
        <p:nvSpPr>
          <p:cNvPr id="175" name="Google Shape;175;p13"/>
          <p:cNvSpPr txBox="1"/>
          <p:nvPr/>
        </p:nvSpPr>
        <p:spPr>
          <a:xfrm>
            <a:off x="7357650" y="5675841"/>
            <a:ext cx="361315" cy="628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50">
                <a:solidFill>
                  <a:srgbClr val="3131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 sz="39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13"/>
          <p:cNvSpPr txBox="1"/>
          <p:nvPr/>
        </p:nvSpPr>
        <p:spPr>
          <a:xfrm>
            <a:off x="11588404" y="4671130"/>
            <a:ext cx="967740" cy="417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0">
                <a:latin typeface="Times New Roman"/>
                <a:ea typeface="Times New Roman"/>
                <a:cs typeface="Times New Roman"/>
                <a:sym typeface="Times New Roman"/>
              </a:rPr>
              <a:t>ESP32</a:t>
            </a:r>
            <a:endParaRPr sz="25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7" name="Google Shape;177;p13"/>
          <p:cNvSpPr txBox="1"/>
          <p:nvPr/>
        </p:nvSpPr>
        <p:spPr>
          <a:xfrm>
            <a:off x="11371781" y="6147152"/>
            <a:ext cx="1384935" cy="459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>
                <a:latin typeface="Times New Roman"/>
                <a:ea typeface="Times New Roman"/>
                <a:cs typeface="Times New Roman"/>
                <a:sym typeface="Times New Roman"/>
              </a:rPr>
              <a:t>El Cervell</a:t>
            </a:r>
            <a:endParaRPr sz="28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p13"/>
          <p:cNvSpPr txBox="1"/>
          <p:nvPr/>
        </p:nvSpPr>
        <p:spPr>
          <a:xfrm>
            <a:off x="13603541" y="4411486"/>
            <a:ext cx="2173605" cy="629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8763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onsolas"/>
                <a:ea typeface="Consolas"/>
                <a:cs typeface="Consolas"/>
                <a:sym typeface="Consolas"/>
              </a:rPr>
              <a:t>(d	rebuda ==</a:t>
            </a:r>
            <a:endParaRPr sz="20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>
                <a:latin typeface="Consolas"/>
                <a:ea typeface="Consolas"/>
                <a:cs typeface="Consolas"/>
                <a:sym typeface="Consolas"/>
              </a:rPr>
              <a:t>motorEndavant();</a:t>
            </a:r>
            <a:endParaRPr sz="195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79" name="Google Shape;179;p13"/>
          <p:cNvSpPr txBox="1"/>
          <p:nvPr/>
        </p:nvSpPr>
        <p:spPr>
          <a:xfrm>
            <a:off x="2088598" y="8087077"/>
            <a:ext cx="13282930" cy="528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0" rtl="0" algn="ctr">
              <a:lnSpc>
                <a:spcPct val="115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50">
                <a:latin typeface="Arial"/>
                <a:ea typeface="Arial"/>
                <a:cs typeface="Arial"/>
                <a:sym typeface="Arial"/>
              </a:rPr>
              <a:t>L'app no envia ordres complexes, només caràcters.</a:t>
            </a:r>
            <a:endParaRPr sz="35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3"/>
          <p:cNvSpPr txBox="1"/>
          <p:nvPr/>
        </p:nvSpPr>
        <p:spPr>
          <a:xfrm>
            <a:off x="16109480" y="9413522"/>
            <a:ext cx="1226820" cy="258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G  NotebookLM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1400" y="557308"/>
            <a:ext cx="15468600" cy="868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6200" y="729505"/>
            <a:ext cx="15087600" cy="8465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000" y="492544"/>
            <a:ext cx="15773400" cy="8811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276" y="304800"/>
            <a:ext cx="16366524" cy="9027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000" y="3924300"/>
            <a:ext cx="2336800" cy="2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6000" y="3924300"/>
            <a:ext cx="2349500" cy="2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5700" y="3924300"/>
            <a:ext cx="2336800" cy="2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02700" y="3924300"/>
            <a:ext cx="2349500" cy="2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569700" y="3924300"/>
            <a:ext cx="2349500" cy="2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249400" y="3924300"/>
            <a:ext cx="2336800" cy="2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21200" y="3048000"/>
            <a:ext cx="419100" cy="5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200900" y="3048000"/>
            <a:ext cx="406400" cy="5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55200" y="3060700"/>
            <a:ext cx="4318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2547600" y="3060700"/>
            <a:ext cx="4064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5214600" y="3048000"/>
            <a:ext cx="419100" cy="5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"/>
          <p:cNvSpPr txBox="1"/>
          <p:nvPr>
            <p:ph type="title"/>
          </p:nvPr>
        </p:nvSpPr>
        <p:spPr>
          <a:xfrm>
            <a:off x="899783" y="385586"/>
            <a:ext cx="11693525" cy="9759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21590" rtl="0" algn="l">
              <a:lnSpc>
                <a:spcPct val="1067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solidFill>
                  <a:srgbClr val="1F1F1F"/>
                </a:solidFill>
              </a:rPr>
              <a:t>Fases del projecte</a:t>
            </a:r>
            <a:endParaRPr sz="7200"/>
          </a:p>
        </p:txBody>
      </p:sp>
      <p:graphicFrame>
        <p:nvGraphicFramePr>
          <p:cNvPr id="64" name="Google Shape;64;p2"/>
          <p:cNvGraphicFramePr/>
          <p:nvPr/>
        </p:nvGraphicFramePr>
        <p:xfrm>
          <a:off x="1119955" y="660540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{2E0965A7-618D-4E46-874B-709DE9EE19A1}</a:tableStyleId>
              </a:tblPr>
              <a:tblGrid>
                <a:gridCol w="2180600"/>
                <a:gridCol w="2992125"/>
                <a:gridCol w="2140575"/>
                <a:gridCol w="3164850"/>
                <a:gridCol w="2590800"/>
                <a:gridCol w="2113275"/>
              </a:tblGrid>
              <a:tr h="374025">
                <a:tc>
                  <a:txBody>
                    <a:bodyPr/>
                    <a:lstStyle/>
                    <a:p>
                      <a:pPr indent="0" lvl="0" marL="0" marR="293370" rtl="0" algn="ctr">
                        <a:lnSpc>
                          <a:spcPct val="1096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Connexions </a:t>
                      </a:r>
                      <a:r>
                        <a:rPr lang="en-US" sz="2600" u="none" cap="none" strike="noStrike">
                          <a:solidFill>
                            <a:srgbClr val="18181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endParaRPr sz="2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marR="129539" rtl="0" algn="ctr">
                        <a:lnSpc>
                          <a:spcPct val="1096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Programació</a:t>
                      </a:r>
                      <a:endParaRPr sz="2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67945" marR="0" rtl="0" algn="ctr">
                        <a:lnSpc>
                          <a:spcPct val="1096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Connexió</a:t>
                      </a:r>
                      <a:endParaRPr sz="2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108585" marR="0" rtl="0" algn="ctr">
                        <a:lnSpc>
                          <a:spcPct val="1096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Desenvolupament</a:t>
                      </a:r>
                      <a:endParaRPr sz="2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marR="163195" rtl="0" algn="ctr">
                        <a:lnSpc>
                          <a:spcPct val="1096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Integració </a:t>
                      </a:r>
                      <a:r>
                        <a:rPr lang="en-US" sz="2600" u="none" cap="none" strike="noStrike">
                          <a:solidFill>
                            <a:srgbClr val="08080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del</a:t>
                      </a:r>
                      <a:endParaRPr sz="2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marR="41910" rtl="0" algn="r">
                        <a:lnSpc>
                          <a:spcPct val="1096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Presentació</a:t>
                      </a:r>
                      <a:endParaRPr sz="2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noFill/>
                  </a:tcPr>
                </a:tc>
              </a:tr>
              <a:tr h="374025">
                <a:tc>
                  <a:txBody>
                    <a:bodyPr/>
                    <a:lstStyle/>
                    <a:p>
                      <a:pPr indent="0" lvl="0" marL="0" marR="312420" rtl="0" algn="ctr">
                        <a:lnSpc>
                          <a:spcPct val="1096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Estructura</a:t>
                      </a:r>
                      <a:endParaRPr sz="2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marR="98425" rtl="0" algn="ctr">
                        <a:lnSpc>
                          <a:spcPct val="1096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solidFill>
                            <a:srgbClr val="0A0A0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del </a:t>
                      </a:r>
                      <a:r>
                        <a:rPr lang="en-US" sz="2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Robot Mòbil</a:t>
                      </a:r>
                      <a:endParaRPr sz="2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83820" marR="0" rtl="0" algn="ctr">
                        <a:lnSpc>
                          <a:spcPct val="1096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Bluetooth</a:t>
                      </a:r>
                      <a:endParaRPr sz="2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100330" marR="0" rtl="0" algn="ctr">
                        <a:lnSpc>
                          <a:spcPct val="1096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solidFill>
                            <a:srgbClr val="0A0A0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 </a:t>
                      </a:r>
                      <a:r>
                        <a:rPr lang="en-US" sz="2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l'App</a:t>
                      </a:r>
                      <a:endParaRPr sz="2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marR="183515" rtl="0" algn="ctr">
                        <a:lnSpc>
                          <a:spcPct val="1096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Sistema</a:t>
                      </a:r>
                      <a:endParaRPr sz="2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noFill/>
                  </a:tcPr>
                </a:tc>
                <a:tc>
                  <a:txBody>
                    <a:bodyPr/>
                    <a:lstStyle/>
                    <a:p>
                      <a:pPr indent="0" lvl="0" marL="0" marR="24130" rtl="0" algn="r">
                        <a:lnSpc>
                          <a:spcPct val="1096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u="none" cap="none" strike="noStrike">
                          <a:solidFill>
                            <a:srgbClr val="0A0A0A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del </a:t>
                      </a:r>
                      <a:r>
                        <a:rPr lang="en-US" sz="2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Projecte</a:t>
                      </a:r>
                      <a:endParaRPr sz="26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noFill/>
                  </a:tcPr>
                </a:tc>
              </a:tr>
            </a:tbl>
          </a:graphicData>
        </a:graphic>
      </p:graphicFrame>
      <p:sp>
        <p:nvSpPr>
          <p:cNvPr id="65" name="Google Shape;65;p2"/>
          <p:cNvSpPr txBox="1"/>
          <p:nvPr/>
        </p:nvSpPr>
        <p:spPr>
          <a:xfrm>
            <a:off x="16107384" y="9439980"/>
            <a:ext cx="1232535" cy="2266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G NotebookLM</a:t>
            </a: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149"/>
            <a:ext cx="17475200" cy="977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2559" y="0"/>
            <a:ext cx="17537759" cy="9718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g3b5c979c0c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300" y="767923"/>
            <a:ext cx="15506701" cy="87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2463800"/>
            <a:ext cx="15494000" cy="31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3"/>
          <p:cNvSpPr txBox="1"/>
          <p:nvPr>
            <p:ph type="title"/>
          </p:nvPr>
        </p:nvSpPr>
        <p:spPr>
          <a:xfrm>
            <a:off x="956716" y="599016"/>
            <a:ext cx="14999335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5825">
            <a:spAutoFit/>
          </a:bodyPr>
          <a:lstStyle/>
          <a:p>
            <a:pPr indent="0" lvl="0" marL="647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rgbClr val="1C1C1C"/>
                </a:solidFill>
              </a:rPr>
              <a:t>Alguns components</a:t>
            </a:r>
            <a:endParaRPr sz="7500"/>
          </a:p>
        </p:txBody>
      </p:sp>
      <p:sp>
        <p:nvSpPr>
          <p:cNvPr id="72" name="Google Shape;72;p3"/>
          <p:cNvSpPr txBox="1"/>
          <p:nvPr/>
        </p:nvSpPr>
        <p:spPr>
          <a:xfrm>
            <a:off x="982191" y="5851525"/>
            <a:ext cx="4432300" cy="2042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161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50">
                <a:solidFill>
                  <a:srgbClr val="131313"/>
                </a:solidFill>
                <a:latin typeface="Cambria"/>
                <a:ea typeface="Cambria"/>
                <a:cs typeface="Cambria"/>
                <a:sym typeface="Cambria"/>
              </a:rPr>
              <a:t>ESP32</a:t>
            </a:r>
            <a:endParaRPr sz="4150">
              <a:latin typeface="Cambria"/>
              <a:ea typeface="Cambria"/>
              <a:cs typeface="Cambria"/>
              <a:sym typeface="Cambria"/>
            </a:endParaRPr>
          </a:p>
          <a:p>
            <a:pPr indent="21590" lvl="0" marL="35560" marR="5080" rtl="0" algn="l">
              <a:lnSpc>
                <a:spcPct val="107100"/>
              </a:lnSpc>
              <a:spcBef>
                <a:spcPts val="1455"/>
              </a:spcBef>
              <a:spcAft>
                <a:spcPts val="0"/>
              </a:spcAft>
              <a:buNone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Un	microcontrolador potent amb 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Wi-Fi i Bluetooth integrats. És el </a:t>
            </a: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centre de totes les operacions.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" name="Google Shape;73;p3"/>
          <p:cNvSpPr txBox="1"/>
          <p:nvPr/>
        </p:nvSpPr>
        <p:spPr>
          <a:xfrm>
            <a:off x="6355796" y="5860344"/>
            <a:ext cx="4766945" cy="24382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35560" rtl="0" algn="l">
              <a:lnSpc>
                <a:spcPct val="11626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50">
                <a:solidFill>
                  <a:srgbClr val="18181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Driver </a:t>
            </a:r>
            <a:r>
              <a:rPr lang="en-US" sz="4150">
                <a:solidFill>
                  <a:srgbClr val="1313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L298N</a:t>
            </a:r>
            <a:endParaRPr sz="41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7780" lvl="0" marL="32384" marR="5080" rtl="0" algn="l">
              <a:lnSpc>
                <a:spcPct val="102899"/>
              </a:lnSpc>
              <a:spcBef>
                <a:spcPts val="1530"/>
              </a:spcBef>
              <a:spcAft>
                <a:spcPts val="0"/>
              </a:spcAft>
              <a:buNone/>
            </a:pPr>
            <a:r>
              <a:rPr lang="en-US" sz="2550">
                <a:latin typeface="Times New Roman"/>
                <a:ea typeface="Times New Roman"/>
                <a:cs typeface="Times New Roman"/>
                <a:sym typeface="Times New Roman"/>
              </a:rPr>
              <a:t>El controlador que dóna la força elèctrica	necessària als motors per moure's sinó podríem cremar la placa.</a:t>
            </a:r>
            <a:endParaRPr sz="25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" name="Google Shape;74;p3"/>
          <p:cNvSpPr txBox="1"/>
          <p:nvPr/>
        </p:nvSpPr>
        <p:spPr>
          <a:xfrm>
            <a:off x="11727896" y="5860344"/>
            <a:ext cx="4557395" cy="2054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rtl="0" algn="l">
              <a:lnSpc>
                <a:spcPct val="1175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111111"/>
                </a:solidFill>
                <a:latin typeface="Cambria"/>
                <a:ea typeface="Cambria"/>
                <a:cs typeface="Cambria"/>
                <a:sym typeface="Cambria"/>
              </a:rPr>
              <a:t>Final </a:t>
            </a:r>
            <a:r>
              <a:rPr lang="en-US" sz="4300">
                <a:solidFill>
                  <a:srgbClr val="181818"/>
                </a:solidFill>
                <a:latin typeface="Cambria"/>
                <a:ea typeface="Cambria"/>
                <a:cs typeface="Cambria"/>
                <a:sym typeface="Cambria"/>
              </a:rPr>
              <a:t>de </a:t>
            </a:r>
            <a:r>
              <a:rPr lang="en-US" sz="4150">
                <a:solidFill>
                  <a:srgbClr val="151515"/>
                </a:solidFill>
                <a:latin typeface="Cambria"/>
                <a:ea typeface="Cambria"/>
                <a:cs typeface="Cambria"/>
                <a:sym typeface="Cambria"/>
              </a:rPr>
              <a:t>Cursa</a:t>
            </a:r>
            <a:endParaRPr sz="4150">
              <a:latin typeface="Cambria"/>
              <a:ea typeface="Cambria"/>
              <a:cs typeface="Cambria"/>
              <a:sym typeface="Cambria"/>
            </a:endParaRPr>
          </a:p>
          <a:p>
            <a:pPr indent="8255" lvl="0" marL="24130" marR="5080" rtl="0" algn="l">
              <a:lnSpc>
                <a:spcPct val="1094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Un sensor mecànic que permet al robot 'sentir' quan ha arribat al límit inferior i s’atura el motor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"/>
          <p:cNvSpPr txBox="1"/>
          <p:nvPr/>
        </p:nvSpPr>
        <p:spPr>
          <a:xfrm>
            <a:off x="16110407" y="9439980"/>
            <a:ext cx="1223645" cy="2266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Times New Roman"/>
                <a:ea typeface="Times New Roman"/>
                <a:cs typeface="Times New Roman"/>
                <a:sym typeface="Times New Roman"/>
              </a:rPr>
              <a:t>G	NotebookLM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g3b5c979c0c6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7036063" cy="960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600" y="5283200"/>
            <a:ext cx="635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5800" y="6070600"/>
            <a:ext cx="52197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31300" y="5295900"/>
            <a:ext cx="685800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12400" y="6057900"/>
            <a:ext cx="407670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1700" y="2324100"/>
            <a:ext cx="508000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06600" y="3200400"/>
            <a:ext cx="7239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44000" y="2311400"/>
            <a:ext cx="6350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4"/>
          <p:cNvSpPr/>
          <p:nvPr/>
        </p:nvSpPr>
        <p:spPr>
          <a:xfrm>
            <a:off x="10441516" y="4093633"/>
            <a:ext cx="0" cy="215900"/>
          </a:xfrm>
          <a:custGeom>
            <a:rect b="b" l="l" r="r" t="t"/>
            <a:pathLst>
              <a:path extrusionOk="0" h="215900" w="120000">
                <a:moveTo>
                  <a:pt x="0" y="215900"/>
                </a:moveTo>
                <a:lnTo>
                  <a:pt x="0" y="0"/>
                </a:lnTo>
              </a:path>
            </a:pathLst>
          </a:custGeom>
          <a:noFill/>
          <a:ln cap="flat" cmpd="sng" w="12700">
            <a:solidFill>
              <a:srgbClr val="6070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93" name="Google Shape;93;p4"/>
          <p:cNvGrpSpPr/>
          <p:nvPr/>
        </p:nvGrpSpPr>
        <p:grpSpPr>
          <a:xfrm>
            <a:off x="10435166" y="4093633"/>
            <a:ext cx="5727700" cy="215900"/>
            <a:chOff x="10435166" y="4093633"/>
            <a:chExt cx="5727700" cy="215900"/>
          </a:xfrm>
        </p:grpSpPr>
        <p:sp>
          <p:nvSpPr>
            <p:cNvPr id="94" name="Google Shape;94;p4"/>
            <p:cNvSpPr/>
            <p:nvPr/>
          </p:nvSpPr>
          <p:spPr>
            <a:xfrm>
              <a:off x="16156520" y="4093633"/>
              <a:ext cx="0" cy="215900"/>
            </a:xfrm>
            <a:custGeom>
              <a:rect b="b" l="l" r="r" t="t"/>
              <a:pathLst>
                <a:path extrusionOk="0" h="215900" w="120000">
                  <a:moveTo>
                    <a:pt x="0" y="215900"/>
                  </a:moveTo>
                  <a:lnTo>
                    <a:pt x="0" y="0"/>
                  </a:lnTo>
                </a:path>
              </a:pathLst>
            </a:custGeom>
            <a:noFill/>
            <a:ln cap="flat" cmpd="sng" w="12700">
              <a:solidFill>
                <a:srgbClr val="6070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10435166" y="4099983"/>
              <a:ext cx="5727700" cy="0"/>
            </a:xfrm>
            <a:custGeom>
              <a:rect b="b" l="l" r="r" t="t"/>
              <a:pathLst>
                <a:path extrusionOk="0" h="120000" w="5727700">
                  <a:moveTo>
                    <a:pt x="0" y="0"/>
                  </a:moveTo>
                  <a:lnTo>
                    <a:pt x="5727700" y="0"/>
                  </a:lnTo>
                </a:path>
              </a:pathLst>
            </a:custGeom>
            <a:noFill/>
            <a:ln cap="flat" cmpd="sng" w="12700">
              <a:solidFill>
                <a:srgbClr val="6070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10435166" y="4303183"/>
              <a:ext cx="5727700" cy="0"/>
            </a:xfrm>
            <a:custGeom>
              <a:rect b="b" l="l" r="r" t="t"/>
              <a:pathLst>
                <a:path extrusionOk="0" h="120000" w="5727700">
                  <a:moveTo>
                    <a:pt x="0" y="0"/>
                  </a:moveTo>
                  <a:lnTo>
                    <a:pt x="5727700" y="0"/>
                  </a:lnTo>
                </a:path>
              </a:pathLst>
            </a:custGeom>
            <a:noFill/>
            <a:ln cap="flat" cmpd="sng" w="12700">
              <a:solidFill>
                <a:srgbClr val="6070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97" name="Google Shape;97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433800" y="3149600"/>
            <a:ext cx="114300" cy="1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464800" y="3124200"/>
            <a:ext cx="787400" cy="1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312400" y="3073400"/>
            <a:ext cx="638810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4"/>
          <p:cNvSpPr txBox="1"/>
          <p:nvPr>
            <p:ph type="title"/>
          </p:nvPr>
        </p:nvSpPr>
        <p:spPr>
          <a:xfrm>
            <a:off x="824001" y="720372"/>
            <a:ext cx="15266669" cy="829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50">
                <a:solidFill>
                  <a:srgbClr val="181818"/>
                </a:solidFill>
                <a:latin typeface="Cambria"/>
                <a:ea typeface="Cambria"/>
                <a:cs typeface="Cambria"/>
                <a:sym typeface="Cambria"/>
              </a:rPr>
              <a:t>Preparem </a:t>
            </a:r>
            <a:r>
              <a:rPr lang="en-US" sz="5250">
                <a:solidFill>
                  <a:srgbClr val="131313"/>
                </a:solidFill>
                <a:latin typeface="Cambria"/>
                <a:ea typeface="Cambria"/>
                <a:cs typeface="Cambria"/>
                <a:sym typeface="Cambria"/>
              </a:rPr>
              <a:t>l'entorn: </a:t>
            </a:r>
            <a:r>
              <a:rPr lang="en-US" sz="5250">
                <a:solidFill>
                  <a:srgbClr val="181818"/>
                </a:solidFill>
                <a:latin typeface="Cambria"/>
                <a:ea typeface="Cambria"/>
                <a:cs typeface="Cambria"/>
                <a:sym typeface="Cambria"/>
              </a:rPr>
              <a:t>La configuració </a:t>
            </a:r>
            <a:r>
              <a:rPr lang="en-US" sz="5250">
                <a:solidFill>
                  <a:srgbClr val="1A1A1A"/>
                </a:solidFill>
                <a:latin typeface="Cambria"/>
                <a:ea typeface="Cambria"/>
                <a:cs typeface="Cambria"/>
                <a:sym typeface="Cambria"/>
              </a:rPr>
              <a:t>de </a:t>
            </a:r>
            <a:r>
              <a:rPr lang="en-US" sz="5250">
                <a:solidFill>
                  <a:srgbClr val="161616"/>
                </a:solidFill>
                <a:latin typeface="Cambria"/>
                <a:ea typeface="Cambria"/>
                <a:cs typeface="Cambria"/>
                <a:sym typeface="Cambria"/>
              </a:rPr>
              <a:t>Í'Arduino IDE.</a:t>
            </a:r>
            <a:endParaRPr sz="525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4"/>
          <p:cNvSpPr txBox="1"/>
          <p:nvPr/>
        </p:nvSpPr>
        <p:spPr>
          <a:xfrm>
            <a:off x="1961860" y="2200275"/>
            <a:ext cx="12016740" cy="1601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131313"/>
                </a:solidFill>
                <a:latin typeface="Cambria"/>
                <a:ea typeface="Cambria"/>
                <a:cs typeface="Cambria"/>
                <a:sym typeface="Cambria"/>
              </a:rPr>
              <a:t>Descarregar </a:t>
            </a:r>
            <a:r>
              <a:rPr lang="en-US" sz="4300">
                <a:solidFill>
                  <a:srgbClr val="0A0A0A"/>
                </a:solidFill>
                <a:latin typeface="Cambria"/>
                <a:ea typeface="Cambria"/>
                <a:cs typeface="Cambria"/>
                <a:sym typeface="Cambria"/>
              </a:rPr>
              <a:t>l'IDE.	</a:t>
            </a:r>
            <a:r>
              <a:rPr lang="en-US" sz="4350">
                <a:solidFill>
                  <a:srgbClr val="161616"/>
                </a:solidFill>
                <a:latin typeface="Cambria"/>
                <a:ea typeface="Cambria"/>
                <a:cs typeface="Cambria"/>
                <a:sym typeface="Cambria"/>
              </a:rPr>
              <a:t>Afegir </a:t>
            </a:r>
            <a:r>
              <a:rPr lang="en-US" sz="4350">
                <a:solidFill>
                  <a:srgbClr val="131313"/>
                </a:solidFill>
                <a:latin typeface="Cambria"/>
                <a:ea typeface="Cambria"/>
                <a:cs typeface="Cambria"/>
                <a:sym typeface="Cambria"/>
              </a:rPr>
              <a:t>la </a:t>
            </a:r>
            <a:r>
              <a:rPr lang="en-US" sz="435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>Placa.</a:t>
            </a:r>
            <a:endParaRPr sz="4350">
              <a:latin typeface="Cambria"/>
              <a:ea typeface="Cambria"/>
              <a:cs typeface="Cambria"/>
              <a:sym typeface="Cambria"/>
            </a:endParaRPr>
          </a:p>
          <a:p>
            <a:pPr indent="0" lvl="0" marL="1049020" rtl="0" algn="l">
              <a:lnSpc>
                <a:spcPct val="100000"/>
              </a:lnSpc>
              <a:spcBef>
                <a:spcPts val="3679"/>
              </a:spcBef>
              <a:spcAft>
                <a:spcPts val="0"/>
              </a:spcAft>
              <a:buNone/>
            </a:pPr>
            <a:r>
              <a:rPr lang="en-US" sz="29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13"/>
              </a:rPr>
              <a:t>https://www.arduino.cc/en/software</a:t>
            </a:r>
            <a:endParaRPr sz="2900"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102" name="Google Shape;102;p4"/>
          <p:cNvGraphicFramePr/>
          <p:nvPr/>
        </p:nvGraphicFramePr>
        <p:xfrm>
          <a:off x="10295466" y="309668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{2E0965A7-618D-4E46-874B-709DE9EE19A1}</a:tableStyleId>
              </a:tblPr>
              <a:tblGrid>
                <a:gridCol w="6350000"/>
              </a:tblGrid>
              <a:tr h="285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7C576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C576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7C576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668650">
                <a:tc>
                  <a:txBody>
                    <a:bodyPr/>
                    <a:lstStyle/>
                    <a:p>
                      <a:pPr indent="0" lvl="0" marL="160655" marR="0" rtl="0" algn="l">
                        <a:lnSpc>
                          <a:spcPct val="105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50" u="none" cap="none" strike="noStrike">
                          <a:solidFill>
                            <a:srgbClr val="0C0C0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ViMor </a:t>
                      </a:r>
                      <a:r>
                        <a:rPr lang="en-US" sz="1250" u="none" cap="none" strike="noStrike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wxninde</a:t>
                      </a:r>
                      <a:endParaRPr sz="1250" u="none" cap="none" strike="noStrik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0" lvl="0" marL="175260" marR="0" rtl="0"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50" u="sng" cap="none" strike="noStrike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	</a:t>
                      </a:r>
                      <a:r>
                        <a:rPr lang="en-US" sz="1250" u="none" cap="none" strike="noStrike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Bus</a:t>
                      </a:r>
                      <a:endParaRPr sz="1250" u="none" cap="none" strike="noStrik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0" lvl="0" marL="86360" marR="0" rtl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50" u="sng" cap="none" strike="noStrike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Afl‹litineal </a:t>
                      </a:r>
                      <a:r>
                        <a:rPr lang="en-US" sz="1250" u="sng" cap="none" strike="noStrike">
                          <a:solidFill>
                            <a:srgbClr val="1A1A1A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hr›arrI• </a:t>
                      </a:r>
                      <a:r>
                        <a:rPr lang="en-US" sz="1250" u="sng" cap="none" strike="noStrike">
                          <a:solidFill>
                            <a:srgbClr val="595959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mananw </a:t>
                      </a:r>
                      <a:r>
                        <a:rPr lang="en-US" sz="1250" u="sng" cap="none" strike="noStrike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DIRI	</a:t>
                      </a:r>
                      <a:endParaRPr sz="1250" u="none" cap="none" strike="noStrik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7C576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C576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C576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C576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313050">
                <a:tc>
                  <a:txBody>
                    <a:bodyPr/>
                    <a:lstStyle/>
                    <a:p>
                      <a:pPr indent="0" lvl="0" marL="208279" marR="0" rtl="0" algn="l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50" u="none" cap="none" strike="noStrike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hTlpa.y/raw.gi\hubuawcontent.com/espreaszfyarouinoeap32ygnpages/package.esq5z_inoex,\aon	</a:t>
                      </a:r>
                      <a:r>
                        <a:rPr lang="en-US" sz="1250" u="none" cap="none" strike="noStrike">
                          <a:solidFill>
                            <a:srgbClr val="567789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/&amp;</a:t>
                      </a:r>
                      <a:endParaRPr sz="1250" u="none" cap="none" strike="noStrik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7C576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C576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C576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C576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  <a:tr h="147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12700">
                      <a:solidFill>
                        <a:srgbClr val="7C576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7C576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7C576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7C576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3" name="Google Shape;103;p4"/>
          <p:cNvSpPr txBox="1"/>
          <p:nvPr/>
        </p:nvSpPr>
        <p:spPr>
          <a:xfrm>
            <a:off x="1947853" y="5169605"/>
            <a:ext cx="4273550" cy="702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50">
                <a:solidFill>
                  <a:srgbClr val="0A0A0A"/>
                </a:solidFill>
                <a:latin typeface="Cambria"/>
                <a:ea typeface="Cambria"/>
                <a:cs typeface="Cambria"/>
                <a:sym typeface="Cambria"/>
              </a:rPr>
              <a:t>Instal•lar </a:t>
            </a:r>
            <a:r>
              <a:rPr lang="en-US" sz="445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>l'ESP32.</a:t>
            </a:r>
            <a:endParaRPr sz="445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4" name="Google Shape;104;p4"/>
          <p:cNvSpPr txBox="1"/>
          <p:nvPr/>
        </p:nvSpPr>
        <p:spPr>
          <a:xfrm>
            <a:off x="10320114" y="5178425"/>
            <a:ext cx="5861685" cy="6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5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>Seleccionar </a:t>
            </a:r>
            <a:r>
              <a:rPr lang="en-US" sz="4350">
                <a:solidFill>
                  <a:srgbClr val="111111"/>
                </a:solidFill>
                <a:latin typeface="Cambria"/>
                <a:ea typeface="Cambria"/>
                <a:cs typeface="Cambria"/>
                <a:sym typeface="Cambria"/>
              </a:rPr>
              <a:t>Placa </a:t>
            </a:r>
            <a:r>
              <a:rPr lang="en-US" sz="4350">
                <a:solidFill>
                  <a:srgbClr val="0F0F0F"/>
                </a:solidFill>
                <a:latin typeface="Cambria"/>
                <a:ea typeface="Cambria"/>
                <a:cs typeface="Cambria"/>
                <a:sym typeface="Cambria"/>
              </a:rPr>
              <a:t>i </a:t>
            </a:r>
            <a:r>
              <a:rPr lang="en-US" sz="4350">
                <a:solidFill>
                  <a:srgbClr val="0E0E0E"/>
                </a:solidFill>
                <a:latin typeface="Cambria"/>
                <a:ea typeface="Cambria"/>
                <a:cs typeface="Cambria"/>
                <a:sym typeface="Cambria"/>
              </a:rPr>
              <a:t>Port.</a:t>
            </a:r>
            <a:endParaRPr sz="435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5" name="Google Shape;105;p4"/>
          <p:cNvSpPr txBox="1"/>
          <p:nvPr/>
        </p:nvSpPr>
        <p:spPr>
          <a:xfrm>
            <a:off x="10705252" y="6486525"/>
            <a:ext cx="1197610" cy="773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50">
                <a:latin typeface="Cambria"/>
                <a:ea typeface="Cambria"/>
                <a:cs typeface="Cambria"/>
                <a:sym typeface="Cambria"/>
              </a:rPr>
              <a:t>Select Board</a:t>
            </a:r>
            <a:endParaRPr sz="1850">
              <a:latin typeface="Cambria"/>
              <a:ea typeface="Cambria"/>
              <a:cs typeface="Cambria"/>
              <a:sym typeface="Cambria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1480"/>
              </a:spcBef>
              <a:spcAft>
                <a:spcPts val="0"/>
              </a:spcAft>
              <a:buNone/>
            </a:pP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BOARDS</a:t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6" name="Google Shape;106;p4"/>
          <p:cNvSpPr txBox="1"/>
          <p:nvPr/>
        </p:nvSpPr>
        <p:spPr>
          <a:xfrm>
            <a:off x="856415" y="8685035"/>
            <a:ext cx="15357475" cy="9886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50">
                <a:latin typeface="Arial"/>
                <a:ea typeface="Arial"/>
                <a:cs typeface="Arial"/>
                <a:sym typeface="Arial"/>
              </a:rPr>
              <a:t>Instal·lar millor la versió 2.0.17 per connectar la ESP32</a:t>
            </a:r>
            <a:endParaRPr sz="3250">
              <a:latin typeface="Arial"/>
              <a:ea typeface="Arial"/>
              <a:cs typeface="Arial"/>
              <a:sym typeface="Arial"/>
            </a:endParaRPr>
          </a:p>
          <a:p>
            <a:pPr indent="0" lvl="0" marL="0" marR="444500" rtl="0" algn="r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None/>
            </a:pPr>
            <a:r>
              <a:rPr lang="en-US" sz="1600">
                <a:latin typeface="Cambria"/>
                <a:ea typeface="Cambria"/>
                <a:cs typeface="Cambria"/>
                <a:sym typeface="Cambria"/>
              </a:rPr>
              <a:t>G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4"/>
          <p:cNvSpPr txBox="1"/>
          <p:nvPr/>
        </p:nvSpPr>
        <p:spPr>
          <a:xfrm>
            <a:off x="16346017" y="9404702"/>
            <a:ext cx="988694" cy="269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mbria"/>
                <a:ea typeface="Cambria"/>
                <a:cs typeface="Cambria"/>
                <a:sym typeface="Cambria"/>
              </a:rPr>
              <a:t>NotebookLM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b5c979c0c6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3124200"/>
            <a:ext cx="5648325" cy="432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b5c979c0c6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3925" y="3205163"/>
            <a:ext cx="7591425" cy="416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000" y="262315"/>
            <a:ext cx="16611600" cy="931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400" y="315154"/>
            <a:ext cx="16002000" cy="90372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òrmula de Cremallera i pinyó | Cremalleras, Piñones, Videos" id="124" name="Google Shape;12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61600" y="6019800"/>
            <a:ext cx="4514850" cy="158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6700" y="3136900"/>
            <a:ext cx="6654800" cy="40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7"/>
          <p:cNvSpPr txBox="1"/>
          <p:nvPr/>
        </p:nvSpPr>
        <p:spPr>
          <a:xfrm>
            <a:off x="717467" y="545394"/>
            <a:ext cx="6960870" cy="491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50">
                <a:solidFill>
                  <a:srgbClr val="4B758C"/>
                </a:solidFill>
                <a:latin typeface="Arial"/>
                <a:ea typeface="Arial"/>
                <a:cs typeface="Arial"/>
                <a:sym typeface="Arial"/>
              </a:rPr>
              <a:t>Fase </a:t>
            </a:r>
            <a:r>
              <a:rPr lang="en-US" sz="3050">
                <a:solidFill>
                  <a:srgbClr val="3F6477"/>
                </a:solidFill>
                <a:latin typeface="Arial"/>
                <a:ea typeface="Arial"/>
                <a:cs typeface="Arial"/>
                <a:sym typeface="Arial"/>
              </a:rPr>
              <a:t>1: </a:t>
            </a:r>
            <a:r>
              <a:rPr lang="en-US" sz="3050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Muntatge </a:t>
            </a:r>
            <a:r>
              <a:rPr lang="en-US" sz="305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n-US" sz="3050">
                <a:solidFill>
                  <a:srgbClr val="131313"/>
                </a:solidFill>
                <a:latin typeface="Arial"/>
                <a:ea typeface="Arial"/>
                <a:cs typeface="Arial"/>
                <a:sym typeface="Arial"/>
              </a:rPr>
              <a:t>l'Estructura i </a:t>
            </a:r>
            <a:r>
              <a:rPr lang="en-US" sz="305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n-US" sz="3050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Circuit.</a:t>
            </a:r>
            <a:endParaRPr sz="30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7"/>
          <p:cNvSpPr txBox="1"/>
          <p:nvPr>
            <p:ph type="title"/>
          </p:nvPr>
        </p:nvSpPr>
        <p:spPr>
          <a:xfrm>
            <a:off x="3856765" y="1453091"/>
            <a:ext cx="9732645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700">
                <a:solidFill>
                  <a:srgbClr val="212121"/>
                </a:solidFill>
              </a:rPr>
              <a:t>Dotant	robot de </a:t>
            </a:r>
            <a:r>
              <a:rPr lang="en-US" sz="7700">
                <a:solidFill>
                  <a:srgbClr val="1F1F1F"/>
                </a:solidFill>
              </a:rPr>
              <a:t>"Tacte".</a:t>
            </a:r>
            <a:endParaRPr sz="7700"/>
          </a:p>
        </p:txBody>
      </p:sp>
      <p:sp>
        <p:nvSpPr>
          <p:cNvPr id="132" name="Google Shape;132;p7"/>
          <p:cNvSpPr txBox="1"/>
          <p:nvPr/>
        </p:nvSpPr>
        <p:spPr>
          <a:xfrm>
            <a:off x="7510005" y="4330347"/>
            <a:ext cx="340360" cy="3536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>
                <a:latin typeface="Arial"/>
                <a:ea typeface="Arial"/>
                <a:cs typeface="Arial"/>
                <a:sym typeface="Arial"/>
              </a:rPr>
              <a:t>D5</a:t>
            </a:r>
            <a:endParaRPr sz="21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7"/>
          <p:cNvSpPr txBox="1"/>
          <p:nvPr/>
        </p:nvSpPr>
        <p:spPr>
          <a:xfrm>
            <a:off x="3277157" y="7780514"/>
            <a:ext cx="10998835" cy="941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125">
            <a:spAutoFit/>
          </a:bodyPr>
          <a:lstStyle/>
          <a:p>
            <a:pPr indent="0" lvl="0" marL="0" rtl="0" algn="ctr">
              <a:lnSpc>
                <a:spcPct val="1184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Aquest </a:t>
            </a:r>
            <a:r>
              <a:rPr lang="en-US" sz="2950">
                <a:latin typeface="Arial"/>
                <a:ea typeface="Arial"/>
                <a:cs typeface="Arial"/>
                <a:sym typeface="Arial"/>
              </a:rPr>
              <a:t>sensor </a:t>
            </a:r>
            <a:r>
              <a:rPr lang="en-US" sz="295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és </a:t>
            </a:r>
            <a:r>
              <a:rPr lang="en-US" sz="2950">
                <a:latin typeface="Arial"/>
                <a:ea typeface="Arial"/>
                <a:cs typeface="Arial"/>
                <a:sym typeface="Arial"/>
              </a:rPr>
              <a:t>clau. Permet </a:t>
            </a:r>
            <a:r>
              <a:rPr lang="en-US" sz="295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al </a:t>
            </a:r>
            <a:r>
              <a:rPr lang="en-US" sz="2950">
                <a:latin typeface="Arial"/>
                <a:ea typeface="Arial"/>
                <a:cs typeface="Arial"/>
                <a:sym typeface="Arial"/>
              </a:rPr>
              <a:t>robot saber on </a:t>
            </a:r>
            <a:r>
              <a:rPr lang="en-US" sz="2950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és </a:t>
            </a:r>
            <a:r>
              <a:rPr lang="en-US" sz="2950"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2950">
                <a:solidFill>
                  <a:srgbClr val="070707"/>
                </a:solidFill>
                <a:latin typeface="Arial"/>
                <a:ea typeface="Arial"/>
                <a:cs typeface="Arial"/>
                <a:sym typeface="Arial"/>
              </a:rPr>
              <a:t>seva </a:t>
            </a:r>
            <a:r>
              <a:rPr lang="en-US" sz="2950">
                <a:latin typeface="Arial"/>
                <a:ea typeface="Arial"/>
                <a:cs typeface="Arial"/>
                <a:sym typeface="Arial"/>
              </a:rPr>
              <a:t>posició "zero",</a:t>
            </a:r>
            <a:endParaRPr sz="2950">
              <a:latin typeface="Arial"/>
              <a:ea typeface="Arial"/>
              <a:cs typeface="Arial"/>
              <a:sym typeface="Arial"/>
            </a:endParaRPr>
          </a:p>
          <a:p>
            <a:pPr indent="0" lvl="0" marL="0" marR="22860" rtl="0" algn="ctr">
              <a:lnSpc>
                <a:spcPct val="1185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Arial"/>
                <a:ea typeface="Arial"/>
                <a:cs typeface="Arial"/>
                <a:sym typeface="Arial"/>
              </a:rPr>
              <a:t>evitant sobreesforços i garantint precisió.</a:t>
            </a:r>
            <a:endParaRPr sz="3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2026-01-08T23:37:21Z</dcterms:created>
  <dc:creator>Bea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2026-01-08T00:00:00Z</vt:filetime>
  </property>
  <property fmtid="{D5CDD505-2E9C-101B-9397-08002B2CF9AE}" pid="3" name="LastSaved">
    <vt:filetime>2026-01-08T00:00:00Z</vt:filetime>
  </property>
</Properties>
</file>