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526" r:id="rId2"/>
    <p:sldId id="565" r:id="rId3"/>
    <p:sldId id="575" r:id="rId4"/>
    <p:sldId id="566" r:id="rId5"/>
    <p:sldId id="567" r:id="rId6"/>
    <p:sldId id="576" r:id="rId7"/>
    <p:sldId id="568" r:id="rId8"/>
    <p:sldId id="577" r:id="rId9"/>
    <p:sldId id="569" r:id="rId10"/>
    <p:sldId id="570" r:id="rId11"/>
    <p:sldId id="578" r:id="rId12"/>
    <p:sldId id="579" r:id="rId13"/>
    <p:sldId id="580" r:id="rId14"/>
    <p:sldId id="571" r:id="rId15"/>
    <p:sldId id="581" r:id="rId16"/>
    <p:sldId id="572" r:id="rId17"/>
    <p:sldId id="573" r:id="rId18"/>
    <p:sldId id="574" r:id="rId19"/>
    <p:sldId id="562" r:id="rId20"/>
  </p:sldIdLst>
  <p:sldSz cx="9144000" cy="6858000" type="screen4x3"/>
  <p:notesSz cx="6858000" cy="994568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  <a:srgbClr val="FFFFFF"/>
    <a:srgbClr val="DDDDDD"/>
    <a:srgbClr val="C0C0C0"/>
    <a:srgbClr val="993366"/>
    <a:srgbClr val="FFFF00"/>
    <a:srgbClr val="777777"/>
    <a:srgbClr val="E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8391" autoAdjust="0"/>
  </p:normalViewPr>
  <p:slideViewPr>
    <p:cSldViewPr snapToGrid="0">
      <p:cViewPr varScale="1">
        <p:scale>
          <a:sx n="105" d="100"/>
          <a:sy n="105" d="100"/>
        </p:scale>
        <p:origin x="1752" y="78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620"/>
    </p:cViewPr>
  </p:sorterViewPr>
  <p:notesViewPr>
    <p:cSldViewPr snapToGrid="0">
      <p:cViewPr>
        <p:scale>
          <a:sx n="100" d="100"/>
          <a:sy n="100" d="100"/>
        </p:scale>
        <p:origin x="-114" y="223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2901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550"/>
            <a:ext cx="2979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480550"/>
            <a:ext cx="2901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8603623-ACAC-45D2-BBC2-2D17615127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2813"/>
            <a:ext cx="5029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FDA65BC-0BB2-4220-A767-A2F388AB28F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1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10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11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12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13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14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15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16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17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18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2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3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4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5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6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7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8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803EC-A0E8-44E3-9E94-F74C1BB06764}" type="slidenum">
              <a:rPr lang="es-ES_tradnl" sz="1200" b="0" u="none">
                <a:latin typeface="Times New Roman" pitchFamily="18" charset="0"/>
              </a:rPr>
              <a:pPr algn="r"/>
              <a:t>9</a:t>
            </a:fld>
            <a:endParaRPr lang="es-ES_tradnl" sz="12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 para editar estilo título patrón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0A847867-3EC5-478C-9A7F-752C264B0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AB441-E15C-4FA4-9DD6-315DA516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45720-1E5C-48E5-B5BC-42CF85A29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990600" y="457200"/>
            <a:ext cx="7772400" cy="5486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0F1F5-CB81-46B6-B6A8-B05DB747F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87E92-A105-4716-9225-4E29AB3D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865E-0D9B-4EB4-B2BA-B502E8348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D38D-2A74-4B62-B95A-2220EB1D2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FAB0-51F2-4CF6-B1CB-BF2D93163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85E52-1C9C-45D9-9A86-BCF2740D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37A1B-7A86-46A8-8193-B679841F6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7816-F405-499B-99BB-86A421571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4FBA-6C73-4CE4-9C87-E33D0E12E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533400" y="238125"/>
            <a:ext cx="8339138" cy="639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3075" name="Picture 4" descr="minispi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0" y="0"/>
            <a:ext cx="1063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estilo título patrón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="0" u="none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 u="none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 u="none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9DEA35B6-23C1-4939-A53C-2C65B4585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209040" y="548640"/>
            <a:ext cx="7315200" cy="14465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ca-ES" sz="1600" u="none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ca-ES" sz="3600" u="none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MP06</a:t>
            </a:r>
            <a:endParaRPr lang="ca-ES" sz="3600" u="none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r>
              <a:rPr lang="ca-ES" sz="3600" u="none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ANÀLISI ESTÈTICA</a:t>
            </a:r>
            <a:endParaRPr lang="ca-ES" sz="3600" u="none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07290" y="3094773"/>
            <a:ext cx="3202337" cy="230832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r>
              <a:rPr lang="ca-ES" sz="3600" u="none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CFGM</a:t>
            </a:r>
          </a:p>
          <a:p>
            <a:r>
              <a:rPr lang="ca-ES" sz="3600" u="none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ESTÈTICA I BELLESA</a:t>
            </a:r>
            <a:endParaRPr lang="es-ES" sz="3600" u="none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endParaRPr lang="ca-ES" sz="3600" u="none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25602" name="Picture 2" descr="https://www.acidodivertido.com/wp-content/uploads/2014/07/Quiero-parecerme-a-esta-modelo-fam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482" y="2760290"/>
            <a:ext cx="4042873" cy="3032155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31493" y="871848"/>
            <a:ext cx="79304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ca-ES" sz="2400" u="none">
                <a:solidFill>
                  <a:srgbClr val="3333FF"/>
                </a:solidFill>
              </a:rPr>
              <a:t>2.4 Llum de Wood</a:t>
            </a:r>
          </a:p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es-ES" sz="2400" b="0" u="none"/>
              <a:t>Es basa en la fluorescència que emeten certes substàncies en incidir sobre elles un feix de llum ultraviolada.</a:t>
            </a:r>
            <a:endParaRPr lang="es-ES" sz="2400" b="0" u="none" dirty="0"/>
          </a:p>
        </p:txBody>
      </p:sp>
      <p:pic>
        <p:nvPicPr>
          <p:cNvPr id="30722" name="Picture 2" descr="http://img.medicalexpo.es/images_me/photo-g/79716-2943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057" y="3435418"/>
            <a:ext cx="3105356" cy="2478277"/>
          </a:xfrm>
          <a:prstGeom prst="rect">
            <a:avLst/>
          </a:prstGeom>
          <a:noFill/>
        </p:spPr>
      </p:pic>
      <p:pic>
        <p:nvPicPr>
          <p:cNvPr id="30724" name="Picture 4" descr="https://classtetica.files.wordpress.com/2014/09/pigmentacion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5732" y="2256090"/>
            <a:ext cx="4969165" cy="3290131"/>
          </a:xfrm>
          <a:prstGeom prst="rect">
            <a:avLst/>
          </a:prstGeom>
          <a:noFill/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5B46D447-2F37-410A-818E-04A4641B8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31493" y="1071139"/>
            <a:ext cx="79304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es-ES" sz="2400" b="0" u="none"/>
              <a:t>El llum de Wood es pot emprar en el diagnòstic de certes patologies dermatològiques:</a:t>
            </a:r>
          </a:p>
          <a:p>
            <a:pPr marL="539750" lvl="2" indent="-539750" algn="l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2400" b="0" u="none"/>
              <a:t>Les infeccions per </a:t>
            </a:r>
            <a:r>
              <a:rPr lang="es-ES" sz="2400" b="0" u="none">
                <a:solidFill>
                  <a:srgbClr val="3333FF"/>
                </a:solidFill>
              </a:rPr>
              <a:t>microespores</a:t>
            </a:r>
            <a:r>
              <a:rPr lang="es-ES" sz="2400" b="0" u="none"/>
              <a:t> es detecten ja que provoquen una </a:t>
            </a:r>
            <a:r>
              <a:rPr lang="es-ES" sz="2400" b="0" u="none">
                <a:solidFill>
                  <a:srgbClr val="FF0000"/>
                </a:solidFill>
              </a:rPr>
              <a:t>fluorescència verda</a:t>
            </a:r>
            <a:r>
              <a:rPr lang="es-ES" sz="2400" b="0" u="none"/>
              <a:t>.</a:t>
            </a:r>
          </a:p>
          <a:p>
            <a:pPr marL="539750" lvl="2" indent="-539750" algn="l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2400" b="0" u="none"/>
              <a:t>La </a:t>
            </a:r>
            <a:r>
              <a:rPr lang="es-ES" sz="2400" b="0" u="none">
                <a:solidFill>
                  <a:srgbClr val="3333FF"/>
                </a:solidFill>
              </a:rPr>
              <a:t>pitiriasi versicolor </a:t>
            </a:r>
            <a:r>
              <a:rPr lang="es-ES" sz="2400" b="0" u="none"/>
              <a:t>emet una </a:t>
            </a:r>
            <a:r>
              <a:rPr lang="es-ES" sz="2400" b="0" u="none">
                <a:solidFill>
                  <a:srgbClr val="FF0000"/>
                </a:solidFill>
              </a:rPr>
              <a:t>fluorescència groga </a:t>
            </a:r>
            <a:r>
              <a:rPr lang="es-ES" sz="2400" b="0" u="none"/>
              <a:t>i pot detectar-se abans que sigui clínicament aparent.</a:t>
            </a:r>
          </a:p>
          <a:p>
            <a:pPr marL="539750" lvl="2" indent="-539750" algn="l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2400" b="0" u="none"/>
              <a:t>La </a:t>
            </a:r>
            <a:r>
              <a:rPr lang="es-ES" sz="2400" b="0" u="none">
                <a:solidFill>
                  <a:srgbClr val="3333FF"/>
                </a:solidFill>
              </a:rPr>
              <a:t>psoriasi</a:t>
            </a:r>
            <a:r>
              <a:rPr lang="es-ES" sz="2400" b="0" u="none"/>
              <a:t> s'observa sota la llum de Wood com una </a:t>
            </a:r>
            <a:r>
              <a:rPr lang="es-ES" sz="2400" b="0" u="none">
                <a:solidFill>
                  <a:srgbClr val="FF0000"/>
                </a:solidFill>
              </a:rPr>
              <a:t>fluorescència platejada</a:t>
            </a:r>
            <a:r>
              <a:rPr lang="es-ES" sz="2400" b="0" u="none"/>
              <a:t>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2268C35-377A-4FD5-8DF3-6257E1321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917466" y="1014630"/>
          <a:ext cx="776527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8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062">
                <a:tc>
                  <a:txBody>
                    <a:bodyPr/>
                    <a:lstStyle/>
                    <a:p>
                      <a:r>
                        <a:rPr lang="es-ES" sz="1600" b="0" kern="120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Normes i precausions d’ús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S’ha de realitzar en un espai fosc.</a:t>
                      </a:r>
                    </a:p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Comprobar</a:t>
                      </a:r>
                      <a:r>
                        <a:rPr lang="es-E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si està apagada i endollar</a:t>
                      </a: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S'espera 3 o 4 minuts abans de començar l'anàlisi per arribar al seu màxim poder d'emissió.</a:t>
                      </a:r>
                    </a:p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 zona ha d'estar neta i lliure de cosmètics.</a:t>
                      </a:r>
                    </a:p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 col·loca la llum a una distància d'uns 20-25 cm de la zona a examinar.</a:t>
                      </a:r>
                    </a:p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 s'ha de dirigir sobre els ulls per evitar dany. En analitzar la cara, el client ha tancar</a:t>
                      </a:r>
                      <a:r>
                        <a:rPr lang="es-E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els ulls.</a:t>
                      </a:r>
                      <a:endParaRPr lang="es-E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Higiene,</a:t>
                      </a:r>
                      <a:r>
                        <a:rPr lang="es-ES" sz="1600" baseline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 desinfecció i manteniment.</a:t>
                      </a:r>
                      <a:endParaRPr lang="es-ES" sz="160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Netejar la lent amb un producte adequat abans i després de la seva ocupació.</a:t>
                      </a:r>
                    </a:p>
                    <a:p>
                      <a:pPr marL="176213" indent="-176213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Evitar les marques dels dits a la lent durant la seva utilització.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4B1BCB0C-C61C-4076-BA1F-0849D7C18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31493" y="824956"/>
            <a:ext cx="793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es-ES" sz="2400" b="0" u="none"/>
              <a:t>Les fluorescències són indicatives d'un tipus o característica de pell. El més adequat és consultar la taula que proporciona el fabricant.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996461" y="2147276"/>
          <a:ext cx="774895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8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FLUORESCÈNCIA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INTERPRETACIÓ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>
                          <a:latin typeface="Arial" pitchFamily="34" charset="0"/>
                          <a:cs typeface="Arial" pitchFamily="34" charset="0"/>
                        </a:rPr>
                        <a:t>Blanquinosa i brillant.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>
                          <a:latin typeface="Arial" pitchFamily="34" charset="0"/>
                          <a:cs typeface="Arial" pitchFamily="34" charset="0"/>
                        </a:rPr>
                        <a:t>Pell gruixuda i queratinitzada.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>
                          <a:latin typeface="Arial" pitchFamily="34" charset="0"/>
                          <a:cs typeface="Arial" pitchFamily="34" charset="0"/>
                        </a:rPr>
                        <a:t>Fosca.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latin typeface="Arial" pitchFamily="34" charset="0"/>
                          <a:cs typeface="Arial" pitchFamily="34" charset="0"/>
                        </a:rPr>
                        <a:t>Pell fina i poc queratinitzada.</a:t>
                      </a:r>
                      <a:endParaRPr lang="es-E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>
                          <a:latin typeface="Arial" pitchFamily="34" charset="0"/>
                          <a:cs typeface="Arial" pitchFamily="34" charset="0"/>
                        </a:rPr>
                        <a:t>Violeta intens.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>
                          <a:latin typeface="Arial" pitchFamily="34" charset="0"/>
                          <a:cs typeface="Arial" pitchFamily="34" charset="0"/>
                        </a:rPr>
                        <a:t>Pell hidratada.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>
                          <a:latin typeface="Arial" pitchFamily="34" charset="0"/>
                          <a:cs typeface="Arial" pitchFamily="34" charset="0"/>
                        </a:rPr>
                        <a:t>Violeta feble.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>
                          <a:latin typeface="Arial" pitchFamily="34" charset="0"/>
                          <a:cs typeface="Arial" pitchFamily="34" charset="0"/>
                        </a:rPr>
                        <a:t>Pell deshidratada.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>
                          <a:latin typeface="Arial" pitchFamily="34" charset="0"/>
                          <a:cs typeface="Arial" pitchFamily="34" charset="0"/>
                        </a:rPr>
                        <a:t>Groc / rosàcia.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>
                          <a:latin typeface="Arial" pitchFamily="34" charset="0"/>
                          <a:cs typeface="Arial" pitchFamily="34" charset="0"/>
                        </a:rPr>
                        <a:t>Pell grassa</a:t>
                      </a:r>
                      <a:r>
                        <a:rPr lang="es-ES" sz="2000" baseline="0">
                          <a:latin typeface="Arial" pitchFamily="34" charset="0"/>
                          <a:cs typeface="Arial" pitchFamily="34" charset="0"/>
                        </a:rPr>
                        <a:t> o seborreica</a:t>
                      </a:r>
                      <a:r>
                        <a:rPr lang="es-ES" sz="200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>
                          <a:latin typeface="Arial" pitchFamily="34" charset="0"/>
                          <a:cs typeface="Arial" pitchFamily="34" charset="0"/>
                        </a:rPr>
                        <a:t>Ataronjada.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>
                          <a:latin typeface="Arial" pitchFamily="34" charset="0"/>
                          <a:cs typeface="Arial" pitchFamily="34" charset="0"/>
                        </a:rPr>
                        <a:t>Acne i barbs.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>
                          <a:latin typeface="Arial" pitchFamily="34" charset="0"/>
                          <a:cs typeface="Arial" pitchFamily="34" charset="0"/>
                        </a:rPr>
                        <a:t>Punts brillants.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>
                          <a:latin typeface="Arial" pitchFamily="34" charset="0"/>
                          <a:cs typeface="Arial" pitchFamily="34" charset="0"/>
                        </a:rPr>
                        <a:t>Microquistes.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5C55D06E-ADC9-4A13-A1BE-6C3710BF3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31493" y="871848"/>
            <a:ext cx="79304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ca-ES" sz="2400" u="none">
                <a:solidFill>
                  <a:srgbClr val="3333FF"/>
                </a:solidFill>
              </a:rPr>
              <a:t>2.5 Sebómetro</a:t>
            </a:r>
          </a:p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es-ES" sz="2400" b="0" u="none"/>
              <a:t>Es basa en el mateix efecte que té lloc quan un full de paper es taca d'oli: sembla que es torna transparent.</a:t>
            </a:r>
            <a:endParaRPr lang="es-ES" sz="2400" b="0" u="none" dirty="0"/>
          </a:p>
        </p:txBody>
      </p:sp>
      <p:pic>
        <p:nvPicPr>
          <p:cNvPr id="34818" name="Picture 2" descr="http://www.diagnosticoyprotocolo.com/EQUIPO%20ANALISIS%20FACIAL%20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064" y="2200082"/>
            <a:ext cx="2381250" cy="1685926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3467100" y="2236857"/>
            <a:ext cx="5372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400" b="0" u="none"/>
              <a:t>Realitza una mesura quantitativa dels lípids presents a la superfície cutània. </a:t>
            </a:r>
            <a:endParaRPr lang="es-ES" sz="24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177" y="3012831"/>
            <a:ext cx="1747159" cy="300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1016000" y="4203701"/>
            <a:ext cx="599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400" b="0" u="none"/>
              <a:t>Disposa d'una sonda que porta al seu interior un rotllo de pel·lícula adhesiva mate que en posar-la en contacte amb la pell recull el greix de la superfície. </a:t>
            </a:r>
            <a:endParaRPr lang="es-ES" sz="24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37B4055-2FF6-4E60-8510-91901F96C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940912" y="1170546"/>
          <a:ext cx="7765278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8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062">
                <a:tc>
                  <a:txBody>
                    <a:bodyPr/>
                    <a:lstStyle/>
                    <a:p>
                      <a:r>
                        <a:rPr lang="es-ES" sz="1600" b="0" kern="120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Normes i precausions d’ús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Comprobar</a:t>
                      </a:r>
                      <a:r>
                        <a:rPr lang="es-E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si està apagada i endollar</a:t>
                      </a: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Col·locar</a:t>
                      </a:r>
                      <a:r>
                        <a:rPr lang="es-E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 sonda sobre la pell a analitzar durant uns 30 segons perquè reculli els lípids cutanis.</a:t>
                      </a:r>
                    </a:p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Prendre nota dels resultats.</a:t>
                      </a:r>
                    </a:p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 poden realitzar diverses mesures en diferents zones de la pell.</a:t>
                      </a: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acabar l'observació s'apaga i desendolla.</a:t>
                      </a:r>
                      <a:endParaRPr lang="es-ES" sz="2000" b="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481">
                <a:tc>
                  <a:txBody>
                    <a:bodyPr/>
                    <a:lstStyle/>
                    <a:p>
                      <a:r>
                        <a:rPr lang="es-ES" sz="160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Higiene,</a:t>
                      </a:r>
                      <a:r>
                        <a:rPr lang="es-ES" sz="1600" baseline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 desinfecció i manteniment.</a:t>
                      </a:r>
                      <a:endParaRPr lang="es-ES" sz="160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Cada vegada que s'efectuï un nou mesurament es farà avançar cinta de plàstic.</a:t>
                      </a:r>
                    </a:p>
                    <a:p>
                      <a:pPr marL="176213" indent="-176213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Quan el rotllo s'esgoti es col·locarà un de nou.</a:t>
                      </a:r>
                    </a:p>
                    <a:p>
                      <a:pPr marL="176213" indent="-176213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 durà a terme la higiene i desinfecció abans i després de cada ús amb productes adequats.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37A7914D-0A29-42A4-8C83-314B9E471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31493" y="871848"/>
            <a:ext cx="79304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ca-ES" sz="2400" u="none">
                <a:solidFill>
                  <a:srgbClr val="3333FF"/>
                </a:solidFill>
              </a:rPr>
              <a:t>2.6 </a:t>
            </a:r>
            <a:r>
              <a:rPr lang="es-ES" sz="2400" u="none">
                <a:solidFill>
                  <a:srgbClr val="3333FF"/>
                </a:solidFill>
              </a:rPr>
              <a:t>Mesurador del grau d'hidratació cutània: corneómetro.</a:t>
            </a:r>
          </a:p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es-ES" sz="2400" b="0" u="none"/>
              <a:t>Mesura el grau d'hidratació de les capes superiors de la pell a través de la conductivitat i resistència cutània.</a:t>
            </a:r>
            <a:endParaRPr lang="ca-ES" sz="2400" b="0" u="none"/>
          </a:p>
        </p:txBody>
      </p:sp>
      <p:pic>
        <p:nvPicPr>
          <p:cNvPr id="36866" name="Picture 2" descr="http://www.microcaya.com/fotos-productos/corne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299" y="2551942"/>
            <a:ext cx="5010150" cy="3457576"/>
          </a:xfrm>
          <a:prstGeom prst="rect">
            <a:avLst/>
          </a:prstGeom>
          <a:noFill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19CC73E-6946-4710-963A-F11F9AC33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31493" y="871848"/>
            <a:ext cx="79304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ca-ES" sz="2400" u="none">
                <a:solidFill>
                  <a:srgbClr val="3333FF"/>
                </a:solidFill>
              </a:rPr>
              <a:t>2.7 </a:t>
            </a:r>
            <a:r>
              <a:rPr lang="es-ES" sz="2400" u="none">
                <a:solidFill>
                  <a:srgbClr val="3333FF"/>
                </a:solidFill>
              </a:rPr>
              <a:t>Mesurador del pH cutani.</a:t>
            </a:r>
          </a:p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es-ES" sz="2400" b="0" u="none"/>
              <a:t>També es diu pH-metre. Ofereix valors molt fiables. És capaç de proporcionar mesures precises del pH de productes cosmètics.</a:t>
            </a:r>
            <a:endParaRPr lang="ca-ES" sz="2400" b="0" u="none"/>
          </a:p>
        </p:txBody>
      </p:sp>
      <p:pic>
        <p:nvPicPr>
          <p:cNvPr id="2050" name="Picture 2" descr="http://www.microcaya.com/fotos-productos/ph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1347" y="2526306"/>
            <a:ext cx="5010150" cy="3457576"/>
          </a:xfrm>
          <a:prstGeom prst="rect">
            <a:avLst/>
          </a:prstGeom>
          <a:noFill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3832ACD-ADB1-43BA-AC0F-2B6CC3DFD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31493" y="871848"/>
            <a:ext cx="79304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ca-ES" sz="2400" u="none">
                <a:solidFill>
                  <a:srgbClr val="3333FF"/>
                </a:solidFill>
              </a:rPr>
              <a:t>2.8 </a:t>
            </a:r>
            <a:r>
              <a:rPr lang="es-ES" sz="2400" u="none">
                <a:solidFill>
                  <a:srgbClr val="3333FF"/>
                </a:solidFill>
              </a:rPr>
              <a:t>Analitzador de pell.</a:t>
            </a:r>
          </a:p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es-ES" sz="2400" b="0" u="none"/>
              <a:t>Al mercat podem trobar equips molt senzills que només poden donar mesures del </a:t>
            </a:r>
            <a:r>
              <a:rPr lang="es-ES" sz="2400" b="0" u="none">
                <a:solidFill>
                  <a:srgbClr val="FF0000"/>
                </a:solidFill>
              </a:rPr>
              <a:t>grau d’hidratació </a:t>
            </a:r>
            <a:r>
              <a:rPr lang="es-ES" sz="2400" b="0" u="none"/>
              <a:t>i de </a:t>
            </a:r>
            <a:r>
              <a:rPr lang="es-ES" sz="2400" b="0" u="none">
                <a:solidFill>
                  <a:srgbClr val="FF0000"/>
                </a:solidFill>
              </a:rPr>
              <a:t>quantitat de lípids</a:t>
            </a:r>
            <a:r>
              <a:rPr lang="es-ES" sz="2400" b="0" u="none"/>
              <a:t> o equips complexos amb software que poden donar informació personalitzada i adaptada al tipus de pell del client.</a:t>
            </a:r>
            <a:endParaRPr lang="ca-ES" sz="2400" b="0" u="none"/>
          </a:p>
        </p:txBody>
      </p:sp>
      <p:pic>
        <p:nvPicPr>
          <p:cNvPr id="40962" name="Picture 2" descr="http://www.farmaciaortopediaonline.es/images/dplite/dplite_P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8310" y="3341406"/>
            <a:ext cx="2206810" cy="2606468"/>
          </a:xfrm>
          <a:prstGeom prst="rect">
            <a:avLst/>
          </a:prstGeom>
          <a:noFill/>
        </p:spPr>
      </p:pic>
      <p:pic>
        <p:nvPicPr>
          <p:cNvPr id="40964" name="Picture 4" descr="http://www.microcaya.com/fotos-productos/germa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4923" y="2975490"/>
            <a:ext cx="4170872" cy="2878379"/>
          </a:xfrm>
          <a:prstGeom prst="rect">
            <a:avLst/>
          </a:prstGeom>
          <a:noFill/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191AB3B-6517-4687-BE50-65499F194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Line 3"/>
          <p:cNvSpPr>
            <a:spLocks noChangeShapeType="1"/>
          </p:cNvSpPr>
          <p:nvPr/>
        </p:nvSpPr>
        <p:spPr bwMode="auto">
          <a:xfrm>
            <a:off x="1243013" y="881063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endParaRPr lang="es-ES" sz="2400" u="none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23963" y="1654175"/>
            <a:ext cx="7258050" cy="2713038"/>
            <a:chOff x="771" y="1042"/>
            <a:chExt cx="4572" cy="1709"/>
          </a:xfrm>
        </p:grpSpPr>
        <p:sp>
          <p:nvSpPr>
            <p:cNvPr id="135176" name="Text Box 8"/>
            <p:cNvSpPr txBox="1">
              <a:spLocks noChangeArrowheads="1"/>
            </p:cNvSpPr>
            <p:nvPr/>
          </p:nvSpPr>
          <p:spPr bwMode="auto">
            <a:xfrm>
              <a:off x="771" y="2175"/>
              <a:ext cx="4522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pPr marL="381000" indent="-381000" algn="l">
                <a:buSzPct val="140000"/>
              </a:pPr>
              <a:r>
                <a:rPr lang="es-ES" sz="5400" u="none">
                  <a:solidFill>
                    <a:srgbClr val="003300"/>
                  </a:solidFill>
                  <a:latin typeface="Calibri" pitchFamily="34" charset="0"/>
                </a:rPr>
                <a:t>Preguntes ?</a:t>
              </a:r>
            </a:p>
          </p:txBody>
        </p:sp>
        <p:sp>
          <p:nvSpPr>
            <p:cNvPr id="135178" name="Text Box 10"/>
            <p:cNvSpPr txBox="1">
              <a:spLocks noChangeArrowheads="1"/>
            </p:cNvSpPr>
            <p:nvPr/>
          </p:nvSpPr>
          <p:spPr bwMode="auto">
            <a:xfrm>
              <a:off x="821" y="1042"/>
              <a:ext cx="452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pPr marL="381000" indent="-381000" algn="l">
                <a:buSzPct val="140000"/>
              </a:pPr>
              <a:r>
                <a:rPr lang="es-ES" sz="1800" u="none">
                  <a:solidFill>
                    <a:srgbClr val="996633"/>
                  </a:solidFill>
                  <a:latin typeface="Calibri" pitchFamily="34" charset="0"/>
                </a:rPr>
                <a:t>Mercès per la vostre atenció</a:t>
              </a:r>
              <a:endParaRPr lang="es-ES" sz="1600" u="none">
                <a:solidFill>
                  <a:srgbClr val="996633"/>
                </a:solidFill>
                <a:latin typeface="Calibri" pitchFamily="34" charset="0"/>
              </a:endParaRPr>
            </a:p>
          </p:txBody>
        </p:sp>
      </p:grp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2387600" y="2411413"/>
            <a:ext cx="4887913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s-ES" sz="6000" u="none">
                <a:solidFill>
                  <a:srgbClr val="663300"/>
                </a:solidFill>
                <a:latin typeface="Calibri" pitchFamily="34" charset="0"/>
              </a:rPr>
              <a:t>Fí de la presentació</a:t>
            </a:r>
          </a:p>
        </p:txBody>
      </p:sp>
      <p:pic>
        <p:nvPicPr>
          <p:cNvPr id="13" name="Picture 19" descr="D:\INTERINATGE\LA SERRETA\C13.ANATOMIA\DOCUMENTS DEL CREDIT\UD 5-8\IMATGES\peluqueria-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380" y="325438"/>
            <a:ext cx="838200" cy="923925"/>
          </a:xfrm>
          <a:prstGeom prst="rect">
            <a:avLst/>
          </a:prstGeom>
          <a:noFill/>
        </p:spPr>
      </p:pic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262063" y="6034605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33287 L 4.16667E-6 9.15395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31493" y="871848"/>
            <a:ext cx="79304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a-ES" sz="2400" u="none" dirty="0">
                <a:solidFill>
                  <a:srgbClr val="FF0000"/>
                </a:solidFill>
              </a:rPr>
              <a:t>Anàlisi de la pell i els seus annexos</a:t>
            </a:r>
          </a:p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ca-ES" sz="2400" b="0" u="none" dirty="0"/>
              <a:t>L'anàlisi de la pell i els seus annexos reconèixer el seu estat i identificar possible alteracions.</a:t>
            </a:r>
          </a:p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ca-ES" sz="2400" b="0" u="none" dirty="0"/>
              <a:t>Protocol:</a:t>
            </a:r>
          </a:p>
          <a:p>
            <a:pPr marL="457200" lvl="2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a-ES" sz="2400" u="none" dirty="0"/>
              <a:t>Tècniques d'exploració</a:t>
            </a:r>
            <a:r>
              <a:rPr lang="ca-ES" sz="2400" b="0" u="none" dirty="0"/>
              <a:t>: observació visual, tacte i palpació. Posteriorment, ús d’equips de análisi de la pell o de diagnòstic</a:t>
            </a:r>
          </a:p>
          <a:p>
            <a:pPr marL="457200" lvl="2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a-ES" sz="2400" u="none" dirty="0"/>
              <a:t>Domini de coneixements bàsics</a:t>
            </a:r>
            <a:r>
              <a:rPr lang="ca-ES" sz="2400" b="0" u="none" dirty="0"/>
              <a:t>.</a:t>
            </a:r>
          </a:p>
          <a:p>
            <a:pPr marL="457200" lvl="2" indent="-45720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sz="2400" b="0" u="none" dirty="0" err="1">
                <a:solidFill>
                  <a:srgbClr val="3333FF"/>
                </a:solidFill>
              </a:rPr>
              <a:t>Anatomia</a:t>
            </a:r>
            <a:r>
              <a:rPr lang="es-ES" sz="2400" b="0" u="none" dirty="0">
                <a:solidFill>
                  <a:srgbClr val="3333FF"/>
                </a:solidFill>
              </a:rPr>
              <a:t> i </a:t>
            </a:r>
            <a:r>
              <a:rPr lang="es-ES" sz="2400" b="0" u="none" dirty="0" err="1">
                <a:solidFill>
                  <a:srgbClr val="3333FF"/>
                </a:solidFill>
              </a:rPr>
              <a:t>fisiologia</a:t>
            </a:r>
            <a:r>
              <a:rPr lang="es-ES" sz="2400" b="0" u="none" dirty="0"/>
              <a:t>: </a:t>
            </a:r>
            <a:r>
              <a:rPr lang="es-ES" sz="2400" b="0" u="none" dirty="0" err="1"/>
              <a:t>desviacions</a:t>
            </a:r>
            <a:r>
              <a:rPr lang="es-ES" sz="2400" b="0" u="none" dirty="0"/>
              <a:t> de la </a:t>
            </a:r>
            <a:r>
              <a:rPr lang="es-ES" sz="2400" b="0" u="none" dirty="0" err="1"/>
              <a:t>pell</a:t>
            </a:r>
            <a:r>
              <a:rPr lang="es-ES" sz="2400" b="0" u="none" dirty="0"/>
              <a:t> (</a:t>
            </a:r>
            <a:r>
              <a:rPr lang="es-ES" sz="2400" b="0" u="none" dirty="0" err="1"/>
              <a:t>edat</a:t>
            </a:r>
            <a:r>
              <a:rPr lang="es-ES" sz="2400" b="0" u="none" dirty="0"/>
              <a:t> i sexe).</a:t>
            </a:r>
          </a:p>
          <a:p>
            <a:pPr marL="457200" lvl="2" indent="-45720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sz="2400" b="0" u="none" dirty="0">
                <a:solidFill>
                  <a:srgbClr val="3333FF"/>
                </a:solidFill>
              </a:rPr>
              <a:t>Característiques i </a:t>
            </a:r>
            <a:r>
              <a:rPr lang="es-ES" sz="2400" b="0" u="none" dirty="0" err="1">
                <a:solidFill>
                  <a:srgbClr val="3333FF"/>
                </a:solidFill>
              </a:rPr>
              <a:t>propietats</a:t>
            </a:r>
            <a:r>
              <a:rPr lang="es-ES" sz="2400" b="0" u="none" dirty="0">
                <a:solidFill>
                  <a:srgbClr val="3333FF"/>
                </a:solidFill>
              </a:rPr>
              <a:t>: </a:t>
            </a:r>
            <a:r>
              <a:rPr lang="es-ES" sz="2400" b="0" u="none" dirty="0" err="1"/>
              <a:t>tipus</a:t>
            </a:r>
            <a:r>
              <a:rPr lang="es-ES" sz="2400" b="0" u="none" dirty="0"/>
              <a:t> de </a:t>
            </a:r>
            <a:r>
              <a:rPr lang="es-ES" sz="2400" b="0" u="none" dirty="0" err="1"/>
              <a:t>pell</a:t>
            </a:r>
            <a:r>
              <a:rPr lang="es-ES" sz="2400" b="0" u="none" dirty="0"/>
              <a:t>.</a:t>
            </a:r>
            <a:endParaRPr lang="es-ES" sz="2400" u="none" dirty="0"/>
          </a:p>
          <a:p>
            <a:pPr marL="457200" lvl="2" indent="-457200" algn="l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s-ES" sz="2400" b="0" u="none" dirty="0"/>
          </a:p>
          <a:p>
            <a:pPr marL="457200" lvl="2" indent="-457200" algn="l">
              <a:spcBef>
                <a:spcPts val="600"/>
              </a:spcBef>
              <a:spcAft>
                <a:spcPts val="600"/>
              </a:spcAft>
            </a:pPr>
            <a:endParaRPr lang="ca-ES" sz="2400" b="0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31493" y="884548"/>
            <a:ext cx="7930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sz="2400" b="0" u="none">
                <a:solidFill>
                  <a:srgbClr val="3333FF"/>
                </a:solidFill>
              </a:rPr>
              <a:t>Característiques i símptomes: </a:t>
            </a:r>
            <a:r>
              <a:rPr lang="es-ES" sz="2400" b="0" u="none"/>
              <a:t>alteracions.</a:t>
            </a:r>
          </a:p>
          <a:p>
            <a:pPr marL="457200" lvl="2" indent="-45720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sz="2400" b="0" u="none">
                <a:solidFill>
                  <a:srgbClr val="3333FF"/>
                </a:solidFill>
              </a:rPr>
              <a:t>Recepció i acomodació del client</a:t>
            </a:r>
            <a:r>
              <a:rPr lang="es-ES" sz="2400" b="0" u="none"/>
              <a:t>: dades, entrevista.</a:t>
            </a:r>
          </a:p>
          <a:p>
            <a:pPr marL="457200" lvl="2" indent="-45720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sz="2400" b="0" u="none">
                <a:solidFill>
                  <a:srgbClr val="3333FF"/>
                </a:solidFill>
              </a:rPr>
              <a:t>Realització i informació </a:t>
            </a:r>
            <a:r>
              <a:rPr lang="es-ES" sz="2400" b="0" u="none"/>
              <a:t>de l’exploració.</a:t>
            </a:r>
          </a:p>
          <a:p>
            <a:pPr marL="457200" lvl="2" indent="-45720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sz="2400" b="0" u="none">
                <a:solidFill>
                  <a:srgbClr val="3333FF"/>
                </a:solidFill>
              </a:rPr>
              <a:t>Ús i informació </a:t>
            </a:r>
            <a:r>
              <a:rPr lang="es-ES" sz="2400" b="0" u="none"/>
              <a:t>dels equips utilitzats.</a:t>
            </a:r>
            <a:endParaRPr lang="es-ES" sz="2400" b="0" u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2419597"/>
            <a:ext cx="4813300" cy="362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E343F57-B141-4A0B-BC42-8D0F04C74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31493" y="871848"/>
            <a:ext cx="7930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ca-ES" sz="2400" u="none">
                <a:solidFill>
                  <a:srgbClr val="FF0000"/>
                </a:solidFill>
              </a:rPr>
              <a:t>Equips emprats en l'anàlisi</a:t>
            </a:r>
          </a:p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ca-ES" sz="2400" b="0" u="none"/>
              <a:t>Els principals es classifiquen en dos grups.</a:t>
            </a:r>
          </a:p>
          <a:p>
            <a:pPr marL="360363" lvl="2" indent="-360363" algn="l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a-ES" sz="2400" b="0" u="none"/>
              <a:t>equips òptics: amplien la imatge</a:t>
            </a:r>
          </a:p>
          <a:p>
            <a:pPr marL="360363" lvl="2" indent="-360363" algn="l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a-ES" sz="2400" b="0" u="none"/>
              <a:t>Equips que analitzen l'estat de l'emulsió epicutánea.</a:t>
            </a:r>
            <a:endParaRPr lang="es-ES" sz="2400" b="0" u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474" y="3104143"/>
            <a:ext cx="7453231" cy="27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556B032-7180-4DFA-BC00-A965B1542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31493" y="871848"/>
            <a:ext cx="36044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ca-ES" sz="2400" u="none">
                <a:solidFill>
                  <a:srgbClr val="3333FF"/>
                </a:solidFill>
              </a:rPr>
              <a:t>2.1 Lupa</a:t>
            </a:r>
          </a:p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es-ES" sz="2400" b="0" u="none"/>
              <a:t>Molt utilitzat en estètica.</a:t>
            </a:r>
          </a:p>
          <a:p>
            <a:pPr marL="0" lvl="2" algn="l">
              <a:spcBef>
                <a:spcPts val="600"/>
              </a:spcBef>
              <a:spcAft>
                <a:spcPts val="600"/>
              </a:spcAft>
            </a:pPr>
            <a:endParaRPr lang="es-ES" sz="2400" b="0" u="none" dirty="0"/>
          </a:p>
        </p:txBody>
      </p:sp>
      <p:pic>
        <p:nvPicPr>
          <p:cNvPr id="2052" name="Picture 4" descr="http://mlb-s1-p.mlstatic.com/lupa-lente-de-aumento-para-mesa-bancada-estetica-led-220-v-22989-MLB20240009911_022015-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534" y="2664168"/>
            <a:ext cx="3032792" cy="3133049"/>
          </a:xfrm>
          <a:prstGeom prst="rect">
            <a:avLst/>
          </a:prstGeom>
          <a:noFill/>
        </p:spPr>
      </p:pic>
      <p:pic>
        <p:nvPicPr>
          <p:cNvPr id="2054" name="Picture 6" descr="http://www.venoptix.com/blog/wp-content/uploads/2013/09/analy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963" y="1171431"/>
            <a:ext cx="4180439" cy="2786959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4464767" y="4152459"/>
            <a:ext cx="4149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es-ES" sz="2400" b="0" u="none"/>
              <a:t>Proporciona una imatge augmentada de la pell que pot confirmar els detalls que s’observen a simple vista.</a:t>
            </a:r>
            <a:endParaRPr lang="es-ES" sz="2400" b="0" u="none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8EF1621-C959-4161-841D-7C614C644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922351" y="1292076"/>
          <a:ext cx="7765278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8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062">
                <a:tc>
                  <a:txBody>
                    <a:bodyPr/>
                    <a:lstStyle/>
                    <a:p>
                      <a:r>
                        <a:rPr lang="es-ES" sz="1600" b="0" kern="120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Normes i precausions d’ús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Comprobar</a:t>
                      </a:r>
                      <a:r>
                        <a:rPr lang="es-E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si està apagada i endollar</a:t>
                      </a: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Posar a una distància d'uns 10 o 20 cm de la i s’encén el llum.</a:t>
                      </a:r>
                    </a:p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 recomana al client que tanqui els ulls .</a:t>
                      </a:r>
                    </a:p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acabar l'observació s'apaga i desendolla.</a:t>
                      </a:r>
                    </a:p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Mirar de no tocar la lent per evitar deixar empremtes o marques que dificultin la visió.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Higiene,</a:t>
                      </a:r>
                      <a:r>
                        <a:rPr lang="es-ES" sz="1600" baseline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 desinfecció i manteniment.</a:t>
                      </a:r>
                      <a:endParaRPr lang="es-ES" sz="160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Netejar la lent abans i després del seu ús amb un producte per a vidres.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50100605-007C-457F-8FAA-CFA6ECA6B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31493" y="871848"/>
            <a:ext cx="7930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ca-ES" sz="2400" u="none">
                <a:solidFill>
                  <a:srgbClr val="3333FF"/>
                </a:solidFill>
              </a:rPr>
              <a:t>2.2 Microcámara</a:t>
            </a:r>
          </a:p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es-ES" sz="2400" b="0" u="none"/>
              <a:t>Proporciona imatge més augmentada que la lupa.</a:t>
            </a:r>
          </a:p>
          <a:p>
            <a:pPr marL="0" lvl="2" algn="l">
              <a:spcBef>
                <a:spcPts val="600"/>
              </a:spcBef>
              <a:spcAft>
                <a:spcPts val="600"/>
              </a:spcAft>
            </a:pPr>
            <a:endParaRPr lang="es-ES" sz="2400" b="0" u="none" dirty="0"/>
          </a:p>
        </p:txBody>
      </p:sp>
      <p:pic>
        <p:nvPicPr>
          <p:cNvPr id="4100" name="Picture 4" descr="http://www.cambioycorto.es/media/1012/diagnostico-capilar-con-micro-cam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1914457"/>
            <a:ext cx="3471777" cy="1311561"/>
          </a:xfrm>
          <a:prstGeom prst="rect">
            <a:avLst/>
          </a:prstGeom>
          <a:noFill/>
        </p:spPr>
      </p:pic>
      <p:pic>
        <p:nvPicPr>
          <p:cNvPr id="4098" name="Picture 2" descr="https://images.ssstatic.com/microcamara-profesional-para-analisis-capilar-9575709z0-11083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712" y="1830145"/>
            <a:ext cx="3201225" cy="240091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554514" y="3388894"/>
            <a:ext cx="415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b="0" u="none"/>
              <a:t>Depenent del model, pot augmentar la imatge entre 150 i 600 vegades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041400" y="4537502"/>
            <a:ext cx="7797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es-ES" sz="2400" b="0" i="1" u="none"/>
              <a:t>Avantatge</a:t>
            </a:r>
            <a:r>
              <a:rPr lang="es-ES" sz="2400" b="0" u="none"/>
              <a:t>: es pot ensenyar al client el que s'observa.</a:t>
            </a:r>
          </a:p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es-ES" sz="2400" b="0" i="1"/>
              <a:t>Important</a:t>
            </a:r>
            <a:r>
              <a:rPr lang="es-ES" sz="2400" b="0" u="none"/>
              <a:t>: col·locar un film protector d'un sol ús per evitar el contacte directe.</a:t>
            </a:r>
            <a:endParaRPr lang="es-ES" sz="2400" b="0" u="none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0BD415-83C0-4926-B93E-D0F23A75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929190" y="1160191"/>
          <a:ext cx="7765278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8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062">
                <a:tc>
                  <a:txBody>
                    <a:bodyPr/>
                    <a:lstStyle/>
                    <a:p>
                      <a:r>
                        <a:rPr lang="es-ES" sz="1600" b="0" kern="1200">
                          <a:solidFill>
                            <a:srgbClr val="3333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Normes i precausions d’ús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Comprobar</a:t>
                      </a:r>
                      <a:r>
                        <a:rPr lang="es-E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si està apagada i endollar</a:t>
                      </a: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176213" indent="-176213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Selecciona l'augment de l'objectiu desitjat. Es comença pel de menor augment per a més facilitat.</a:t>
                      </a:r>
                    </a:p>
                    <a:p>
                      <a:pPr marL="176213" indent="-176213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 col·loca en l'objectiu de la microcàmera el film protector i s'encén.</a:t>
                      </a:r>
                    </a:p>
                    <a:p>
                      <a:pPr marL="176213" indent="-176213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Lliscar l'equip poc a poc per la superfície a analitzar exercint una lleu pressió.</a:t>
                      </a:r>
                    </a:p>
                    <a:p>
                      <a:pPr marL="176213" indent="-176213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 emprar més de 15 minuts .</a:t>
                      </a: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acabar l'observació s'apaga i desendolla.</a:t>
                      </a:r>
                      <a:endParaRPr lang="es-ES" sz="2000" b="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Higiene,</a:t>
                      </a:r>
                      <a:r>
                        <a:rPr lang="es-ES" sz="1600" baseline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 desinfecció i manteniment.</a:t>
                      </a:r>
                      <a:endParaRPr lang="es-ES" sz="160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Emprar film d'un sol ús per a cada client.</a:t>
                      </a:r>
                    </a:p>
                    <a:p>
                      <a:pPr marL="176213" indent="-176213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Netejar l'objectiu abans i després de cada ús.</a:t>
                      </a:r>
                    </a:p>
                    <a:p>
                      <a:pPr marL="176213" indent="-176213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s-ES" sz="2000" b="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Respectar les indicacions del fabricant.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312E5FCC-2A31-415E-8698-FFD096D92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262063" y="6069109"/>
            <a:ext cx="7245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553" y="6018450"/>
            <a:ext cx="38138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MP06: Anàlisi Estètica                </a:t>
            </a:r>
          </a:p>
          <a:p>
            <a:pPr algn="r"/>
            <a:r>
              <a:rPr lang="ca-ES" sz="1800" u="none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CFGM D’Estètica i Bellesa</a:t>
            </a:r>
            <a:endParaRPr lang="es-ES" sz="1800" u="none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31493" y="871848"/>
            <a:ext cx="79304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ca-ES" sz="2400" u="none">
                <a:solidFill>
                  <a:srgbClr val="3333FF"/>
                </a:solidFill>
              </a:rPr>
              <a:t>2.3 Microvisor</a:t>
            </a:r>
          </a:p>
          <a:p>
            <a:pPr marL="0" lvl="2" algn="l">
              <a:spcBef>
                <a:spcPts val="600"/>
              </a:spcBef>
              <a:spcAft>
                <a:spcPts val="600"/>
              </a:spcAft>
            </a:pPr>
            <a:r>
              <a:rPr lang="es-ES" sz="2400" b="0" u="none"/>
              <a:t>Augmenta la imatge i permet visualitzar amb detall els objectes a estudiar.</a:t>
            </a:r>
            <a:endParaRPr lang="es-ES" sz="2400" b="0" u="none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779" y="1891203"/>
            <a:ext cx="34956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990600" y="2300357"/>
            <a:ext cx="401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400" b="0" u="none"/>
              <a:t>Proporciona informació sobre l'estat del cabell.</a:t>
            </a:r>
            <a:endParaRPr lang="es-ES" sz="24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75572C-7E31-4A8B-B3AF-174DDA5EB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9358"/>
            <a:ext cx="7879222" cy="47705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a-ES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Espai, aparells i materials de l'anàlisi estètica</a:t>
            </a:r>
            <a:r>
              <a:rPr lang="ca-ES" sz="25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uaderno">
  <a:themeElements>
    <a:clrScheme name="Cuaderno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Cuader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aderno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erno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ern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erno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11039</TotalTime>
  <Words>1323</Words>
  <Application>Microsoft Office PowerPoint</Application>
  <PresentationFormat>On-screen Show (4:3)</PresentationFormat>
  <Paragraphs>179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Monotype Sorts</vt:lpstr>
      <vt:lpstr>Times New Roman</vt:lpstr>
      <vt:lpstr>Wingdings</vt:lpstr>
      <vt:lpstr>Cuaderno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Anna</dc:creator>
  <cp:lastModifiedBy>Jessica</cp:lastModifiedBy>
  <cp:revision>1062</cp:revision>
  <cp:lastPrinted>2003-05-05T08:07:07Z</cp:lastPrinted>
  <dcterms:created xsi:type="dcterms:W3CDTF">2002-08-07T09:07:14Z</dcterms:created>
  <dcterms:modified xsi:type="dcterms:W3CDTF">2024-07-24T15:54:17Z</dcterms:modified>
</cp:coreProperties>
</file>