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78" r:id="rId13"/>
    <p:sldId id="281" r:id="rId14"/>
    <p:sldId id="282" r:id="rId15"/>
    <p:sldId id="279" r:id="rId16"/>
    <p:sldId id="280" r:id="rId17"/>
    <p:sldId id="271" r:id="rId18"/>
    <p:sldId id="270" r:id="rId19"/>
    <p:sldId id="272" r:id="rId20"/>
    <p:sldId id="273" r:id="rId21"/>
    <p:sldId id="275" r:id="rId22"/>
    <p:sldId id="274" r:id="rId23"/>
    <p:sldId id="276" r:id="rId24"/>
    <p:sldId id="277" r:id="rId25"/>
    <p:sldId id="283" r:id="rId26"/>
    <p:sldId id="284" r:id="rId27"/>
    <p:sldId id="293" r:id="rId28"/>
    <p:sldId id="291" r:id="rId29"/>
    <p:sldId id="292" r:id="rId30"/>
    <p:sldId id="285" r:id="rId31"/>
    <p:sldId id="299" r:id="rId32"/>
    <p:sldId id="301" r:id="rId33"/>
    <p:sldId id="300" r:id="rId34"/>
    <p:sldId id="302" r:id="rId35"/>
    <p:sldId id="286" r:id="rId36"/>
    <p:sldId id="303" r:id="rId37"/>
    <p:sldId id="287" r:id="rId38"/>
    <p:sldId id="288" r:id="rId39"/>
    <p:sldId id="307" r:id="rId40"/>
    <p:sldId id="304" r:id="rId41"/>
    <p:sldId id="296" r:id="rId42"/>
    <p:sldId id="295" r:id="rId43"/>
    <p:sldId id="297" r:id="rId44"/>
    <p:sldId id="309" r:id="rId45"/>
    <p:sldId id="308" r:id="rId46"/>
    <p:sldId id="311" r:id="rId47"/>
    <p:sldId id="298" r:id="rId48"/>
    <p:sldId id="310" r:id="rId49"/>
    <p:sldId id="317" r:id="rId50"/>
    <p:sldId id="318" r:id="rId51"/>
    <p:sldId id="319" r:id="rId52"/>
    <p:sldId id="320" r:id="rId53"/>
    <p:sldId id="321" r:id="rId54"/>
    <p:sldId id="322" r:id="rId55"/>
    <p:sldId id="315" r:id="rId5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1646" autoAdjust="0"/>
  </p:normalViewPr>
  <p:slideViewPr>
    <p:cSldViewPr>
      <p:cViewPr varScale="1">
        <p:scale>
          <a:sx n="72" d="100"/>
          <a:sy n="72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E352275-9168-42B3-8828-9D52199CAFC8}" type="datetimeFigureOut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FBD4BC-6D22-4A0A-B3D8-95F344ED2F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3C3585-C08F-4DEF-B50E-244251A59D0C}" type="datetimeFigureOut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0CAEF8-598A-40A8-92E4-DD68A9AE9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451F7B-8F89-4597-B0DF-5B560C8A96FD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FFF07D-8931-448F-BFA6-347CA462F5F2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es-ES_tradnl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D3198-8CD0-4D13-8593-4D5081C99780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7B36A4-5CAB-4F9D-8D04-B859E92E5905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31FF5-9B1B-4B31-B752-8834B767A919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F7EF5-0E44-4684-9A8C-A87F3A0DE150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3B0EC-AC4C-4EFF-9D2C-7B59F3AD6C94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3B31C-217C-46E2-8680-18DF8A5AD983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ca-E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356C4-13B7-43F3-89ED-03F8D36F6A1D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AD70D-E1AB-479D-BE52-B7FAA799838E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BB9A0-02CC-49B5-BDE5-05F8BBBBF750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8720B-18C5-45E3-9E12-429960738B70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es-ES_tradnl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AFADC-CC04-4970-94E7-4F89441D4284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24E53-32DA-48A9-8FEC-6C26299DC205}" type="slidenum">
              <a:rPr lang="es-E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7BE9FD-1D09-4E8A-A39C-58ED777B0C2F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E4EF2D-9F08-441C-90AF-5EBECDE127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968F-4806-41D6-B674-C00C90291479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EDD9-C1EB-4AEB-9BE0-2383EF3FA4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B8CF40-5E74-4BDB-B0F2-5AA1292D2684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4DF7-EB05-462B-A4CC-C7D6D9BCF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285558-D1BB-49D5-9FC8-2AAEA51EEF12}" type="datetime1">
              <a:rPr lang="es-ES"/>
              <a:pPr>
                <a:defRPr/>
              </a:pPr>
              <a:t>15/01/2015</a:t>
            </a:fld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0D9B-6B8F-44E9-B9DF-F312DDED07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148C-B74E-47BB-812D-69C8649AE4C3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AC01-3116-4E5F-9810-1915D42396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D8BB34-F82A-4FEA-A5AC-BB21D6568F9B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9A6C3C-3184-4D86-91E9-1C18C322BA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99F2DF-4904-45EC-9B18-CA3E3488C1FE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D3F5A2-E38B-4EB3-9091-C0E6377855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03409D66-AB3F-4CD5-A564-A267526E38B8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995B31-8EBA-464F-B402-641A56E28C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119B-5881-444A-8193-F8400A9E24A0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C6C1-2DE6-44E5-AD85-946AB0C1BE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24A46-DE6C-4975-A23B-A4D903913ADB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8C705D-6453-41BB-8B10-9ED454285B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7EB0-D1BC-423D-9D99-D14F04D2FCF0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0257-4891-4674-ABDD-652AA0B422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A8330916-1B5E-477C-8977-F195EDBC121A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25C3A6F-E9F1-4B7F-83CF-5BF299DC88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20255-B849-4B30-A915-A4F576B47BBC}" type="datetime1">
              <a:rPr lang="es-ES"/>
              <a:pPr>
                <a:defRPr/>
              </a:pPr>
              <a:t>15/01/2015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26418-969B-45EF-8E20-3D0D77F53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9" r:id="rId2"/>
    <p:sldLayoutId id="2147483904" r:id="rId3"/>
    <p:sldLayoutId id="2147483905" r:id="rId4"/>
    <p:sldLayoutId id="2147483906" r:id="rId5"/>
    <p:sldLayoutId id="2147483900" r:id="rId6"/>
    <p:sldLayoutId id="2147483907" r:id="rId7"/>
    <p:sldLayoutId id="2147483901" r:id="rId8"/>
    <p:sldLayoutId id="2147483908" r:id="rId9"/>
    <p:sldLayoutId id="2147483902" r:id="rId10"/>
    <p:sldLayoutId id="2147483909" r:id="rId11"/>
    <p:sldLayoutId id="2147483910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oodwaddle.com/clocks/worldclock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8888" y="3068638"/>
            <a:ext cx="6477000" cy="10366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t. 3 La </a:t>
            </a:r>
            <a:r>
              <a:rPr lang="es-ES" dirty="0" err="1" smtClean="0"/>
              <a:t>salut</a:t>
            </a:r>
            <a:r>
              <a:rPr lang="es-ES" dirty="0" smtClean="0"/>
              <a:t> i la </a:t>
            </a:r>
            <a:r>
              <a:rPr lang="es-ES" dirty="0" err="1" smtClean="0"/>
              <a:t>malaltia</a:t>
            </a:r>
            <a:r>
              <a:rPr lang="es-ES" dirty="0" smtClean="0"/>
              <a:t>. </a:t>
            </a:r>
            <a:r>
              <a:rPr lang="es-ES" dirty="0" err="1" smtClean="0"/>
              <a:t>medicaments</a:t>
            </a:r>
            <a:endParaRPr lang="es-ES" dirty="0"/>
          </a:p>
        </p:txBody>
      </p:sp>
      <p:sp>
        <p:nvSpPr>
          <p:cNvPr id="10243" name="2 Subtítulo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s-ES" smtClean="0"/>
              <a:t>CMC 1r batxillerat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Salut i factors ambientals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625" y="1600200"/>
            <a:ext cx="6030913" cy="5114925"/>
          </a:xfrm>
        </p:spPr>
        <p:txBody>
          <a:bodyPr>
            <a:normAutofit fontScale="850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Exposició</a:t>
            </a:r>
            <a:r>
              <a:rPr lang="es-ES_tradnl" b="1" dirty="0" smtClean="0"/>
              <a:t> a </a:t>
            </a:r>
            <a:r>
              <a:rPr lang="es-ES_tradnl" b="1" dirty="0" err="1" smtClean="0"/>
              <a:t>agents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cancerígens</a:t>
            </a:r>
            <a:endParaRPr lang="es-ES_tradnl" b="1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Fum</a:t>
            </a:r>
            <a:r>
              <a:rPr lang="es-ES_tradnl" dirty="0" smtClean="0"/>
              <a:t> i </a:t>
            </a:r>
            <a:r>
              <a:rPr lang="es-ES_tradnl" dirty="0" err="1" smtClean="0"/>
              <a:t>certs</a:t>
            </a:r>
            <a:r>
              <a:rPr lang="es-ES_tradnl" dirty="0" smtClean="0"/>
              <a:t> </a:t>
            </a:r>
            <a:r>
              <a:rPr lang="es-ES_tradnl" dirty="0" err="1" smtClean="0"/>
              <a:t>components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cigarrets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Certs</a:t>
            </a:r>
            <a:r>
              <a:rPr lang="es-ES_tradnl" dirty="0" smtClean="0"/>
              <a:t> </a:t>
            </a:r>
            <a:r>
              <a:rPr lang="es-ES_tradnl" dirty="0" err="1" smtClean="0"/>
              <a:t>materials</a:t>
            </a:r>
            <a:r>
              <a:rPr lang="es-ES_tradnl" dirty="0" smtClean="0"/>
              <a:t> de </a:t>
            </a:r>
            <a:r>
              <a:rPr lang="es-ES_tradnl" dirty="0" err="1" smtClean="0"/>
              <a:t>construcció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Aigua</a:t>
            </a:r>
            <a:r>
              <a:rPr lang="es-ES_tradnl" b="1" dirty="0" smtClean="0"/>
              <a:t> i </a:t>
            </a:r>
            <a:r>
              <a:rPr lang="es-ES_tradnl" b="1" dirty="0" err="1" smtClean="0"/>
              <a:t>aliments</a:t>
            </a:r>
            <a:endParaRPr lang="es-ES_tradnl" b="1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Aigua</a:t>
            </a:r>
            <a:r>
              <a:rPr lang="es-ES_tradnl" dirty="0" smtClean="0"/>
              <a:t> contaminada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pesticides</a:t>
            </a:r>
            <a:r>
              <a:rPr lang="es-ES_tradnl" dirty="0" smtClean="0"/>
              <a:t> o </a:t>
            </a:r>
            <a:r>
              <a:rPr lang="es-ES_tradnl" dirty="0" err="1" smtClean="0"/>
              <a:t>altres</a:t>
            </a:r>
            <a:r>
              <a:rPr lang="es-ES_tradnl" dirty="0" smtClean="0"/>
              <a:t> </a:t>
            </a:r>
            <a:r>
              <a:rPr lang="es-ES_tradnl" dirty="0" err="1" smtClean="0"/>
              <a:t>substàncies</a:t>
            </a:r>
            <a:r>
              <a:rPr lang="es-ES_tradnl" dirty="0" smtClean="0"/>
              <a:t> </a:t>
            </a:r>
            <a:r>
              <a:rPr lang="es-ES_tradnl" dirty="0" err="1" smtClean="0"/>
              <a:t>procedents</a:t>
            </a:r>
            <a:r>
              <a:rPr lang="es-ES_tradnl" dirty="0" smtClean="0"/>
              <a:t> </a:t>
            </a:r>
            <a:r>
              <a:rPr lang="es-ES_tradnl" dirty="0" err="1" smtClean="0"/>
              <a:t>d’explotacions</a:t>
            </a:r>
            <a:r>
              <a:rPr lang="es-ES_tradnl" dirty="0" smtClean="0"/>
              <a:t> </a:t>
            </a:r>
            <a:r>
              <a:rPr lang="es-ES_tradnl" dirty="0" err="1" smtClean="0"/>
              <a:t>ramaderes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Transmisió</a:t>
            </a:r>
            <a:r>
              <a:rPr lang="es-ES_tradnl" dirty="0" smtClean="0"/>
              <a:t> de </a:t>
            </a:r>
            <a:r>
              <a:rPr lang="es-ES_tradnl" dirty="0" err="1" smtClean="0"/>
              <a:t>malalties</a:t>
            </a:r>
            <a:r>
              <a:rPr lang="es-ES_tradnl" dirty="0" smtClean="0"/>
              <a:t> </a:t>
            </a:r>
            <a:r>
              <a:rPr lang="es-ES_tradnl" dirty="0" err="1" smtClean="0"/>
              <a:t>als</a:t>
            </a:r>
            <a:r>
              <a:rPr lang="es-ES_tradnl" dirty="0" smtClean="0"/>
              <a:t> </a:t>
            </a:r>
            <a:r>
              <a:rPr lang="es-ES_tradnl" dirty="0" err="1" smtClean="0"/>
              <a:t>països</a:t>
            </a:r>
            <a:r>
              <a:rPr lang="es-ES_tradnl" dirty="0" smtClean="0"/>
              <a:t> </a:t>
            </a:r>
            <a:r>
              <a:rPr lang="es-ES_tradnl" dirty="0" err="1" smtClean="0"/>
              <a:t>subdesenvolupats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Contaminació</a:t>
            </a:r>
            <a:endParaRPr lang="es-ES_tradnl" b="1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Llocs</a:t>
            </a:r>
            <a:r>
              <a:rPr lang="es-ES_tradnl" dirty="0" smtClean="0"/>
              <a:t> </a:t>
            </a:r>
            <a:r>
              <a:rPr lang="es-ES_tradnl" dirty="0" err="1" smtClean="0"/>
              <a:t>propers</a:t>
            </a:r>
            <a:r>
              <a:rPr lang="es-ES_tradnl" dirty="0" smtClean="0"/>
              <a:t> a </a:t>
            </a:r>
            <a:r>
              <a:rPr lang="es-ES_tradnl" dirty="0" err="1" smtClean="0"/>
              <a:t>centrals</a:t>
            </a:r>
            <a:r>
              <a:rPr lang="es-ES_tradnl" dirty="0" smtClean="0"/>
              <a:t> </a:t>
            </a:r>
            <a:r>
              <a:rPr lang="es-ES_tradnl" dirty="0" err="1" smtClean="0"/>
              <a:t>nuclears</a:t>
            </a:r>
            <a:r>
              <a:rPr lang="es-ES_tradnl" dirty="0" smtClean="0"/>
              <a:t> o </a:t>
            </a:r>
            <a:r>
              <a:rPr lang="es-ES_tradnl" dirty="0" err="1" smtClean="0"/>
              <a:t>tèrmiques</a:t>
            </a:r>
            <a:r>
              <a:rPr lang="es-ES_tradnl" dirty="0" smtClean="0"/>
              <a:t>, </a:t>
            </a:r>
            <a:r>
              <a:rPr lang="es-ES_tradnl" dirty="0" err="1" smtClean="0"/>
              <a:t>indústries</a:t>
            </a:r>
            <a:r>
              <a:rPr lang="es-ES_tradnl" dirty="0" smtClean="0"/>
              <a:t> </a:t>
            </a:r>
            <a:r>
              <a:rPr lang="es-ES_tradnl" dirty="0" err="1" smtClean="0"/>
              <a:t>químiques</a:t>
            </a:r>
            <a:r>
              <a:rPr lang="es-ES_tradnl" dirty="0" smtClean="0"/>
              <a:t>, </a:t>
            </a:r>
            <a:r>
              <a:rPr lang="es-ES_tradnl" dirty="0" err="1" smtClean="0"/>
              <a:t>petrolieres</a:t>
            </a:r>
            <a:r>
              <a:rPr lang="es-ES_tradnl" dirty="0" smtClean="0"/>
              <a:t>…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Atenció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sanitària</a:t>
            </a:r>
            <a:endParaRPr lang="es-ES_tradnl" b="1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Prevenció</a:t>
            </a:r>
            <a:r>
              <a:rPr lang="es-ES_tradnl" dirty="0" smtClean="0"/>
              <a:t> per </a:t>
            </a:r>
            <a:r>
              <a:rPr lang="es-ES_tradnl" dirty="0" err="1" smtClean="0"/>
              <a:t>mitjà</a:t>
            </a:r>
            <a:r>
              <a:rPr lang="es-ES_tradnl" dirty="0" smtClean="0"/>
              <a:t> de </a:t>
            </a:r>
            <a:r>
              <a:rPr lang="es-ES_tradnl" dirty="0" err="1" smtClean="0"/>
              <a:t>campanyes</a:t>
            </a:r>
            <a:r>
              <a:rPr lang="es-ES_tradnl" dirty="0" smtClean="0"/>
              <a:t>, </a:t>
            </a:r>
            <a:r>
              <a:rPr lang="es-ES_tradnl" dirty="0" err="1" smtClean="0"/>
              <a:t>vacunació</a:t>
            </a:r>
            <a:r>
              <a:rPr lang="es-ES_tradnl" dirty="0" smtClean="0"/>
              <a:t>, control </a:t>
            </a:r>
            <a:r>
              <a:rPr lang="es-ES_tradnl" dirty="0" err="1" smtClean="0"/>
              <a:t>epidemiològic</a:t>
            </a:r>
            <a:r>
              <a:rPr lang="es-ES_tradnl" dirty="0" smtClean="0"/>
              <a:t> i </a:t>
            </a:r>
            <a:r>
              <a:rPr lang="es-ES_tradnl" dirty="0" err="1" smtClean="0"/>
              <a:t>atenció</a:t>
            </a:r>
            <a:r>
              <a:rPr lang="es-ES_tradnl" dirty="0" smtClean="0"/>
              <a:t> </a:t>
            </a:r>
            <a:r>
              <a:rPr lang="es-ES_tradnl" dirty="0" err="1" smtClean="0"/>
              <a:t>primària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pic>
        <p:nvPicPr>
          <p:cNvPr id="22532" name="Picture 4" descr="http://upload.wikimedia.org/wikipedia/commons/thumb/8/84/Cofrentes_nuclear_power_plant_cooling_towers.jpg/350px-Cofrentes_nuclear_power_plant_cooling_t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143375"/>
            <a:ext cx="2190750" cy="164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6" descr="http://www.elmercadoecologico.com/revista/2009/febrero/imagenes/pesticid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4800" y="2143125"/>
            <a:ext cx="2257425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ED4FE8-AF6D-4B5A-9D99-DDAFCA16B471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Hàbits saludables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Alimentació</a:t>
            </a:r>
            <a:r>
              <a:rPr lang="es-ES_tradnl" b="1" dirty="0" smtClean="0"/>
              <a:t> equilibrada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Activitat</a:t>
            </a:r>
            <a:r>
              <a:rPr lang="es-ES_tradnl" b="1" dirty="0" smtClean="0"/>
              <a:t> física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Higiene</a:t>
            </a:r>
            <a:r>
              <a:rPr lang="es-ES_tradnl" dirty="0" smtClean="0"/>
              <a:t> personal,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aliments</a:t>
            </a:r>
            <a:r>
              <a:rPr lang="es-ES_tradnl" dirty="0" smtClean="0"/>
              <a:t> i de la llar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El </a:t>
            </a:r>
            <a:r>
              <a:rPr lang="es-ES_tradnl" dirty="0" err="1" smtClean="0"/>
              <a:t>consum</a:t>
            </a:r>
            <a:r>
              <a:rPr lang="es-ES_tradnl" dirty="0" smtClean="0"/>
              <a:t> de </a:t>
            </a:r>
            <a:r>
              <a:rPr lang="es-ES_tradnl" dirty="0" err="1" smtClean="0"/>
              <a:t>tabac</a:t>
            </a:r>
            <a:r>
              <a:rPr lang="es-ES_tradnl" dirty="0" smtClean="0"/>
              <a:t>, alcohol i drogues </a:t>
            </a:r>
            <a:r>
              <a:rPr lang="es-ES_tradnl" b="1" dirty="0" smtClean="0"/>
              <a:t>NO </a:t>
            </a:r>
            <a:r>
              <a:rPr lang="es-ES_tradnl" dirty="0" err="1" smtClean="0"/>
              <a:t>són</a:t>
            </a:r>
            <a:r>
              <a:rPr lang="es-ES_tradnl" dirty="0" smtClean="0"/>
              <a:t> </a:t>
            </a:r>
            <a:r>
              <a:rPr lang="es-ES_tradnl" dirty="0" err="1" smtClean="0"/>
              <a:t>hàbits</a:t>
            </a:r>
            <a:r>
              <a:rPr lang="es-ES_tradnl" dirty="0" smtClean="0"/>
              <a:t> saludables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Altres</a:t>
            </a:r>
            <a:r>
              <a:rPr lang="es-ES_tradnl" dirty="0" smtClean="0"/>
              <a:t> </a:t>
            </a:r>
            <a:r>
              <a:rPr lang="es-ES_tradnl" dirty="0" err="1" smtClean="0"/>
              <a:t>com</a:t>
            </a:r>
            <a:r>
              <a:rPr lang="es-ES_tradnl" dirty="0" smtClean="0"/>
              <a:t> </a:t>
            </a:r>
            <a:r>
              <a:rPr lang="es-ES_tradnl" dirty="0" err="1" smtClean="0"/>
              <a:t>pex</a:t>
            </a:r>
            <a:r>
              <a:rPr lang="es-ES_tradnl" dirty="0" smtClean="0"/>
              <a:t> el </a:t>
            </a:r>
            <a:r>
              <a:rPr lang="es-ES_tradnl" b="1" dirty="0" err="1" smtClean="0"/>
              <a:t>nivell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socioeconòmic</a:t>
            </a:r>
            <a:r>
              <a:rPr lang="es-ES_tradnl" b="1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bona </a:t>
            </a:r>
            <a:r>
              <a:rPr lang="es-ES_tradnl" dirty="0" err="1" smtClean="0"/>
              <a:t>alimentació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condicions</a:t>
            </a:r>
            <a:r>
              <a:rPr lang="es-ES_tradnl" dirty="0" smtClean="0"/>
              <a:t> </a:t>
            </a:r>
            <a:r>
              <a:rPr lang="es-ES_tradnl" dirty="0" err="1" smtClean="0"/>
              <a:t>higièniques</a:t>
            </a:r>
            <a:r>
              <a:rPr lang="es-ES_tradnl" dirty="0" smtClean="0"/>
              <a:t> </a:t>
            </a:r>
            <a:r>
              <a:rPr lang="es-ES_tradnl" dirty="0" err="1" smtClean="0"/>
              <a:t>adequades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disposar</a:t>
            </a:r>
            <a:r>
              <a:rPr lang="es-ES_tradnl" dirty="0" smtClean="0"/>
              <a:t> de </a:t>
            </a:r>
            <a:r>
              <a:rPr lang="es-ES_tradnl" dirty="0" err="1" smtClean="0"/>
              <a:t>temps</a:t>
            </a:r>
            <a:r>
              <a:rPr lang="es-ES_tradnl" dirty="0" smtClean="0"/>
              <a:t> i </a:t>
            </a:r>
            <a:r>
              <a:rPr lang="es-ES_tradnl" dirty="0" err="1" smtClean="0"/>
              <a:t>mitjans</a:t>
            </a:r>
            <a:r>
              <a:rPr lang="es-ES_tradnl" dirty="0" smtClean="0"/>
              <a:t> per </a:t>
            </a:r>
            <a:r>
              <a:rPr lang="es-ES_tradnl" dirty="0" err="1" smtClean="0"/>
              <a:t>fer</a:t>
            </a:r>
            <a:r>
              <a:rPr lang="es-ES_tradnl" dirty="0" smtClean="0"/>
              <a:t> </a:t>
            </a:r>
            <a:r>
              <a:rPr lang="es-ES_tradnl" dirty="0" err="1" smtClean="0"/>
              <a:t>esport</a:t>
            </a:r>
            <a:r>
              <a:rPr lang="es-ES_tradnl" dirty="0" smtClean="0"/>
              <a:t> i </a:t>
            </a:r>
            <a:r>
              <a:rPr lang="es-ES_tradnl" dirty="0" err="1" smtClean="0"/>
              <a:t>activitats</a:t>
            </a:r>
            <a:r>
              <a:rPr lang="es-ES_tradnl" dirty="0" smtClean="0"/>
              <a:t> de </a:t>
            </a:r>
            <a:r>
              <a:rPr lang="es-ES_tradnl" dirty="0" err="1" smtClean="0"/>
              <a:t>lleure</a:t>
            </a: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1C02F72-2630-44C8-8200-A1A3C4648AEA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Alimentació equilibrada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00613"/>
          </a:xfrm>
        </p:spPr>
        <p:txBody>
          <a:bodyPr>
            <a:normAutofit fontScale="850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i="1" dirty="0" err="1" smtClean="0"/>
              <a:t>Som</a:t>
            </a:r>
            <a:r>
              <a:rPr lang="es-ES_tradnl" b="1" i="1" dirty="0" smtClean="0"/>
              <a:t> el que </a:t>
            </a:r>
            <a:r>
              <a:rPr lang="es-ES_tradnl" b="1" i="1" dirty="0" err="1" smtClean="0"/>
              <a:t>mengem</a:t>
            </a:r>
            <a:endParaRPr lang="es-ES_tradnl" b="1" i="1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Dieta equilibrada: </a:t>
            </a:r>
            <a:r>
              <a:rPr lang="es-ES_tradnl" dirty="0" smtClean="0"/>
              <a:t>aporta </a:t>
            </a:r>
            <a:r>
              <a:rPr lang="es-ES_tradnl" dirty="0" err="1" smtClean="0"/>
              <a:t>tots</a:t>
            </a:r>
            <a:r>
              <a:rPr lang="es-ES_tradnl" dirty="0" smtClean="0"/>
              <a:t> i </a:t>
            </a:r>
            <a:r>
              <a:rPr lang="es-ES_tradnl" dirty="0" err="1" smtClean="0"/>
              <a:t>cadascun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nutrients</a:t>
            </a:r>
            <a:r>
              <a:rPr lang="es-ES_tradnl" dirty="0" smtClean="0"/>
              <a:t> </a:t>
            </a:r>
            <a:r>
              <a:rPr lang="es-ES_tradnl" dirty="0" err="1" smtClean="0"/>
              <a:t>necessaris</a:t>
            </a:r>
            <a:r>
              <a:rPr lang="es-ES_tradnl" dirty="0" smtClean="0"/>
              <a:t> per </a:t>
            </a:r>
            <a:r>
              <a:rPr lang="es-ES_tradnl" dirty="0" err="1" smtClean="0"/>
              <a:t>dur</a:t>
            </a:r>
            <a:r>
              <a:rPr lang="es-ES_tradnl" dirty="0" smtClean="0"/>
              <a:t> a </a:t>
            </a:r>
            <a:r>
              <a:rPr lang="es-ES_tradnl" dirty="0" err="1" smtClean="0"/>
              <a:t>terme</a:t>
            </a:r>
            <a:r>
              <a:rPr lang="es-ES_tradnl" dirty="0" smtClean="0"/>
              <a:t> les </a:t>
            </a:r>
            <a:r>
              <a:rPr lang="es-ES_tradnl" dirty="0" err="1" smtClean="0"/>
              <a:t>funcions</a:t>
            </a:r>
            <a:r>
              <a:rPr lang="es-ES_tradnl" dirty="0" smtClean="0"/>
              <a:t> </a:t>
            </a:r>
            <a:r>
              <a:rPr lang="es-ES_tradnl" dirty="0" err="1" smtClean="0"/>
              <a:t>vitals</a:t>
            </a:r>
            <a:r>
              <a:rPr lang="es-ES_tradnl" dirty="0" smtClean="0"/>
              <a:t>, </a:t>
            </a:r>
            <a:r>
              <a:rPr lang="es-ES_tradnl" dirty="0" err="1" smtClean="0"/>
              <a:t>com</a:t>
            </a:r>
            <a:r>
              <a:rPr lang="es-ES_tradnl" dirty="0" smtClean="0"/>
              <a:t> ara </a:t>
            </a:r>
            <a:r>
              <a:rPr lang="es-ES_tradnl" dirty="0" err="1" smtClean="0"/>
              <a:t>sintetitzar</a:t>
            </a:r>
            <a:r>
              <a:rPr lang="es-ES_tradnl" dirty="0" smtClean="0"/>
              <a:t> </a:t>
            </a:r>
            <a:r>
              <a:rPr lang="es-ES_tradnl" dirty="0" err="1" smtClean="0"/>
              <a:t>molècules</a:t>
            </a:r>
            <a:r>
              <a:rPr lang="es-ES_tradnl" dirty="0" smtClean="0"/>
              <a:t> o proporcionar </a:t>
            </a:r>
            <a:r>
              <a:rPr lang="es-ES_tradnl" dirty="0" err="1" smtClean="0"/>
              <a:t>energia</a:t>
            </a:r>
            <a:r>
              <a:rPr lang="es-ES_tradnl" dirty="0" smtClean="0"/>
              <a:t>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Necessitats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energètiques</a:t>
            </a:r>
            <a:r>
              <a:rPr lang="es-ES_tradnl" b="1" dirty="0" smtClean="0"/>
              <a:t> en la dieta: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u="sng" dirty="0" err="1" smtClean="0"/>
              <a:t>Tipus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nutrients</a:t>
            </a:r>
            <a:endParaRPr lang="es-ES_tradnl" u="sng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50-55% </a:t>
            </a:r>
            <a:r>
              <a:rPr lang="es-ES_tradnl" dirty="0" err="1" smtClean="0"/>
              <a:t>hidrats</a:t>
            </a:r>
            <a:r>
              <a:rPr lang="es-ES_tradnl" dirty="0" smtClean="0"/>
              <a:t> de </a:t>
            </a:r>
            <a:r>
              <a:rPr lang="es-ES_tradnl" dirty="0" err="1" smtClean="0"/>
              <a:t>carboni</a:t>
            </a:r>
            <a:endParaRPr lang="es-ES_tradnl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30-35% </a:t>
            </a:r>
            <a:r>
              <a:rPr lang="es-ES_tradnl" dirty="0" err="1" smtClean="0"/>
              <a:t>greixos</a:t>
            </a:r>
            <a:endParaRPr lang="es-ES_tradnl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10-15% </a:t>
            </a:r>
            <a:r>
              <a:rPr lang="es-ES_tradnl" dirty="0" err="1" smtClean="0"/>
              <a:t>proteïnes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u="sng" dirty="0" err="1" smtClean="0"/>
              <a:t>Distribució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calories</a:t>
            </a:r>
            <a:r>
              <a:rPr lang="es-ES_tradnl" u="sng" dirty="0" smtClean="0"/>
              <a:t> al </a:t>
            </a:r>
            <a:r>
              <a:rPr lang="es-ES_tradnl" u="sng" dirty="0" err="1" smtClean="0"/>
              <a:t>llarg</a:t>
            </a:r>
            <a:r>
              <a:rPr lang="es-ES_tradnl" u="sng" dirty="0" smtClean="0"/>
              <a:t> del </a:t>
            </a:r>
            <a:r>
              <a:rPr lang="es-ES_tradnl" u="sng" dirty="0" err="1" smtClean="0"/>
              <a:t>dia</a:t>
            </a:r>
            <a:endParaRPr lang="es-ES_tradnl" u="sng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25% </a:t>
            </a:r>
            <a:r>
              <a:rPr lang="es-ES_tradnl" dirty="0" err="1" smtClean="0"/>
              <a:t>esmorzar</a:t>
            </a:r>
            <a:endParaRPr lang="es-ES_tradnl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30-40% dinar</a:t>
            </a:r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10-15% </a:t>
            </a:r>
            <a:r>
              <a:rPr lang="es-ES_tradnl" dirty="0" err="1" smtClean="0"/>
              <a:t>berenar</a:t>
            </a:r>
            <a:endParaRPr lang="es-ES_tradnl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20-30% sopar</a:t>
            </a: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EF7AF25-793E-44D1-B86B-3461DDEF271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42963"/>
          </a:xfrm>
        </p:spPr>
        <p:txBody>
          <a:bodyPr/>
          <a:lstStyle/>
          <a:p>
            <a:pPr algn="ctr" eaLnBrk="1" hangingPunct="1"/>
            <a:r>
              <a:rPr lang="es-ES_tradnl" smtClean="0"/>
              <a:t>Alimentació equilibrada</a:t>
            </a:r>
            <a:endParaRPr lang="es-ES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endParaRPr lang="es-ES_tradnl" i="1" smtClean="0"/>
          </a:p>
        </p:txBody>
      </p:sp>
      <p:pic>
        <p:nvPicPr>
          <p:cNvPr id="22532" name="Picture 2" descr="http://www.doyma.es/ficheros/images/37/37vMonog.3n1/grande/37vMonog.3n1-13081721tab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1089025"/>
            <a:ext cx="6415088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0C49E14-C5DB-4C56-9C34-00B8231EEDB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42963"/>
          </a:xfrm>
        </p:spPr>
        <p:txBody>
          <a:bodyPr/>
          <a:lstStyle/>
          <a:p>
            <a:pPr algn="ctr" eaLnBrk="1" hangingPunct="1"/>
            <a:r>
              <a:rPr lang="es-ES_tradnl" smtClean="0"/>
              <a:t>Alimentació equilibrada</a:t>
            </a:r>
            <a:endParaRPr lang="es-ES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endParaRPr lang="es-ES_tradnl" i="1" smtClean="0"/>
          </a:p>
        </p:txBody>
      </p:sp>
      <p:pic>
        <p:nvPicPr>
          <p:cNvPr id="23556" name="Picture 2" descr="http://www.dietasaquilea.com/tl_files/images/grafica_pirami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670050"/>
            <a:ext cx="6929438" cy="497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469732E-02C0-424C-B599-0344A0C3B64E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Activitat física</a:t>
            </a:r>
            <a:endParaRPr lang="es-ES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24580" name="Picture 2" descr="http://1.bp.blogspot.com/_V2q3uWH_FMo/R0AvqGXeZHI/AAAAAAAAAAM/Lkd7yjjxTl8/s320/adultos_mayor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786188"/>
            <a:ext cx="2857500" cy="269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4" descr="http://3.bp.blogspot.com/_lyaQgTYa_qs/TDvB1I4tv6I/AAAAAAAAAAc/o4pTHHQPMhQ/s1600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4500"/>
            <a:ext cx="4514850" cy="356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BB4C5BA-FA91-4D7E-B204-841F83EBA6F2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Higiene</a:t>
            </a:r>
            <a:endParaRPr lang="es-ES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es-ES_tradnl" smtClean="0"/>
              <a:t>Disminució de patògens al voltant nostre i menor exposició a malalties.</a:t>
            </a:r>
            <a:endParaRPr lang="es-ES" smtClean="0"/>
          </a:p>
        </p:txBody>
      </p:sp>
      <p:pic>
        <p:nvPicPr>
          <p:cNvPr id="25604" name="Picture 2" descr="http://a.menudospeques.net/files/jobs/images_stories_04_higiene_man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786063"/>
            <a:ext cx="2744788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4" descr="http://4.bp.blogspot.com/_Lg9foSpFB5g/TKIOaYBbpFI/AAAAAAAACsE/THSlp72Qxvs/s1600/la-higiene-buc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857625"/>
            <a:ext cx="317817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 descr="http://t0.gstatic.com/images?q=tbn:ANd9GcQGqJX5805oehFsvcMaaEgYuLCTn1EkOrSuuQUFPf9yOe0mWiVOQ8lihEwR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4824413"/>
            <a:ext cx="2343150" cy="181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2AE47AC-8D02-4D64-8EAA-DEE6E86B2FF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yolytesoro.files.wordpress.com/2008/06/autopsia-de-un-asesin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41300"/>
            <a:ext cx="5143500" cy="634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23D4C-EA5A-481E-8758-AE83CDBC90B4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_d8RAUkX89h8/SiMMkzekZEI/AAAAAAAACLA/maGFY0boGws/s400/CIGARRILLO_Efectos.BLOG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00063"/>
            <a:ext cx="6215063" cy="601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25682-2C46-4D9D-A111-87416C1D53F0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nfodrogasss.com/images/alcohol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428625"/>
            <a:ext cx="5078412" cy="422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4" descr="http://es.toonpool.com/user/707/files/alcohol-car_705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7638" y="4000500"/>
            <a:ext cx="3630612" cy="2643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6" descr="http://juanchaja.files.wordpress.com/2010/09/bebe-alcoh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000125"/>
            <a:ext cx="2857500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0F2FE-2743-4139-B1A5-E09E540D68C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contenido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8507413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400" smtClean="0"/>
              <a:t>1.1. Salut i estils de vida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400" smtClean="0"/>
              <a:t>1.2. Les malalties no infeccioses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400" smtClean="0"/>
              <a:t>1.3. Les malalties infeccioses </a:t>
            </a:r>
            <a:endParaRPr lang="es-ES" sz="2400" b="1" smtClean="0"/>
          </a:p>
        </p:txBody>
      </p:sp>
      <p:pic>
        <p:nvPicPr>
          <p:cNvPr id="11267" name="Picture 2" descr="http://www.tarotida.com/wp-content/imagenes/hospit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33688"/>
            <a:ext cx="1655762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4" descr="http://t3.gstatic.com/images?q=tbn:ANd9GcQIdjGdsbV6fGyo9BAK_4YK5LcdmvLS7nWZ_vAGCF0iomko4xd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284538"/>
            <a:ext cx="166370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6" descr="http://t1.gstatic.com/images?q=tbn:ANd9GcTZRiT9f0DWENHm9ntXTqhjo3WryE4r2XI6q6IuJjFatIXpYY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933825"/>
            <a:ext cx="2330450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10" descr="http://biologia.laguia2000.com/wp-content/uploads/2010/11/INFEC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229225"/>
            <a:ext cx="240030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1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009D494-0B38-45DE-BB0E-000440A758A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.bp.blogspot.com/-TElyBkGrspI/Tlk3bc8f8TI/AAAAAAAAEe4/qdr8s-2s5To/s1600/drog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2875"/>
            <a:ext cx="7239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2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ca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49263" y="2571750"/>
            <a:ext cx="8337550" cy="4286250"/>
          </a:xfrm>
        </p:spPr>
        <p:txBody>
          <a:bodyPr>
            <a:normAutofit fontScale="77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Substància</a:t>
            </a:r>
            <a:r>
              <a:rPr lang="es-ES_tradnl" dirty="0" smtClean="0"/>
              <a:t> que, </a:t>
            </a:r>
            <a:r>
              <a:rPr lang="es-ES_tradnl" dirty="0" err="1" smtClean="0"/>
              <a:t>introduïda</a:t>
            </a:r>
            <a:r>
              <a:rPr lang="es-ES_tradnl" dirty="0" smtClean="0"/>
              <a:t> a </a:t>
            </a:r>
            <a:r>
              <a:rPr lang="es-ES_tradnl" dirty="0" err="1" smtClean="0"/>
              <a:t>l’organisme</a:t>
            </a:r>
            <a:r>
              <a:rPr lang="es-ES_tradnl" dirty="0" smtClean="0"/>
              <a:t>,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capaç</a:t>
            </a:r>
            <a:r>
              <a:rPr lang="es-ES_tradnl" dirty="0" smtClean="0"/>
              <a:t> de </a:t>
            </a:r>
            <a:r>
              <a:rPr lang="es-ES_tradnl" dirty="0" err="1" smtClean="0"/>
              <a:t>produir</a:t>
            </a:r>
            <a:r>
              <a:rPr lang="es-ES_tradnl" dirty="0" smtClean="0"/>
              <a:t> </a:t>
            </a:r>
            <a:r>
              <a:rPr lang="es-ES_tradnl" dirty="0" err="1" smtClean="0"/>
              <a:t>canvis</a:t>
            </a:r>
            <a:r>
              <a:rPr lang="es-ES_tradnl" dirty="0" smtClean="0"/>
              <a:t> al </a:t>
            </a:r>
            <a:r>
              <a:rPr lang="es-ES_tradnl" dirty="0" err="1" smtClean="0"/>
              <a:t>cervell</a:t>
            </a:r>
            <a:r>
              <a:rPr lang="es-ES_tradnl" dirty="0" smtClean="0"/>
              <a:t> que comporten </a:t>
            </a:r>
            <a:r>
              <a:rPr lang="es-ES_tradnl" dirty="0" err="1" smtClean="0"/>
              <a:t>alteracions</a:t>
            </a:r>
            <a:r>
              <a:rPr lang="es-ES_tradnl" dirty="0" smtClean="0"/>
              <a:t> del </a:t>
            </a:r>
            <a:r>
              <a:rPr lang="es-ES_tradnl" dirty="0" err="1" smtClean="0"/>
              <a:t>comportament</a:t>
            </a:r>
            <a:r>
              <a:rPr lang="es-ES_tradnl" dirty="0" smtClean="0"/>
              <a:t>, </a:t>
            </a:r>
            <a:r>
              <a:rPr lang="es-ES_tradnl" dirty="0" err="1" smtClean="0"/>
              <a:t>condueixen</a:t>
            </a:r>
            <a:r>
              <a:rPr lang="es-ES_tradnl" dirty="0" smtClean="0"/>
              <a:t> a </a:t>
            </a:r>
            <a:r>
              <a:rPr lang="es-ES_tradnl" dirty="0" err="1" smtClean="0"/>
              <a:t>processos</a:t>
            </a:r>
            <a:r>
              <a:rPr lang="es-ES_tradnl" dirty="0" smtClean="0"/>
              <a:t> </a:t>
            </a:r>
            <a:r>
              <a:rPr lang="es-ES_tradnl" dirty="0" err="1" smtClean="0"/>
              <a:t>d’abús</a:t>
            </a:r>
            <a:r>
              <a:rPr lang="es-ES_tradnl" dirty="0" smtClean="0"/>
              <a:t> i </a:t>
            </a:r>
            <a:r>
              <a:rPr lang="es-ES_tradnl" dirty="0" err="1" smtClean="0"/>
              <a:t>dependència</a:t>
            </a:r>
            <a:r>
              <a:rPr lang="es-ES_tradnl" dirty="0" smtClean="0"/>
              <a:t> i provoquen un </a:t>
            </a:r>
            <a:r>
              <a:rPr lang="es-ES_tradnl" dirty="0" err="1" smtClean="0"/>
              <a:t>impuls</a:t>
            </a:r>
            <a:r>
              <a:rPr lang="es-ES_tradnl" dirty="0" smtClean="0"/>
              <a:t> irreprimible a </a:t>
            </a:r>
            <a:r>
              <a:rPr lang="es-ES_tradnl" dirty="0" err="1" smtClean="0"/>
              <a:t>prendre</a:t>
            </a:r>
            <a:r>
              <a:rPr lang="es-ES_tradnl" dirty="0" smtClean="0"/>
              <a:t> la </a:t>
            </a:r>
            <a:r>
              <a:rPr lang="es-ES_tradnl" dirty="0" err="1" smtClean="0"/>
              <a:t>substància</a:t>
            </a:r>
            <a:r>
              <a:rPr lang="es-ES_tradnl" dirty="0" smtClean="0"/>
              <a:t>, </a:t>
            </a:r>
            <a:r>
              <a:rPr lang="es-ES_tradnl" dirty="0" err="1" smtClean="0"/>
              <a:t>sigui</a:t>
            </a:r>
            <a:r>
              <a:rPr lang="es-ES_tradnl" dirty="0" smtClean="0"/>
              <a:t> per </a:t>
            </a:r>
            <a:r>
              <a:rPr lang="es-ES_tradnl" dirty="0" err="1" smtClean="0"/>
              <a:t>obtenir-ne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efectes</a:t>
            </a:r>
            <a:r>
              <a:rPr lang="es-ES_tradnl" dirty="0" smtClean="0"/>
              <a:t> o per evitar el malestar de </a:t>
            </a:r>
            <a:r>
              <a:rPr lang="es-ES_tradnl" dirty="0" err="1" smtClean="0"/>
              <a:t>l’abstinència</a:t>
            </a:r>
            <a:r>
              <a:rPr lang="es-ES_tradnl" dirty="0" smtClean="0"/>
              <a:t>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Tipus</a:t>
            </a:r>
            <a:r>
              <a:rPr lang="es-ES_tradnl" b="1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err="1" smtClean="0"/>
              <a:t>Depressores</a:t>
            </a:r>
            <a:r>
              <a:rPr lang="es-ES_tradnl" b="1" dirty="0" smtClean="0"/>
              <a:t>: </a:t>
            </a:r>
            <a:r>
              <a:rPr lang="es-ES_tradnl" dirty="0" smtClean="0"/>
              <a:t>alcohol, </a:t>
            </a:r>
            <a:r>
              <a:rPr lang="es-ES_tradnl" dirty="0" err="1" smtClean="0"/>
              <a:t>barbitúrics</a:t>
            </a:r>
            <a:r>
              <a:rPr lang="es-ES_tradnl" dirty="0" smtClean="0"/>
              <a:t>, </a:t>
            </a:r>
            <a:r>
              <a:rPr lang="es-ES_tradnl" dirty="0" err="1" smtClean="0"/>
              <a:t>heroïna</a:t>
            </a:r>
            <a:r>
              <a:rPr lang="es-ES_tradnl" dirty="0" smtClean="0"/>
              <a:t>…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err="1" smtClean="0"/>
              <a:t>Estimulants</a:t>
            </a:r>
            <a:r>
              <a:rPr lang="es-ES_tradnl" b="1" dirty="0" smtClean="0"/>
              <a:t>:</a:t>
            </a:r>
            <a:r>
              <a:rPr lang="es-ES_tradnl" dirty="0" smtClean="0"/>
              <a:t> </a:t>
            </a:r>
            <a:r>
              <a:rPr lang="es-ES_tradnl" dirty="0" err="1" smtClean="0"/>
              <a:t>amfetamines</a:t>
            </a:r>
            <a:r>
              <a:rPr lang="es-ES_tradnl" dirty="0" smtClean="0"/>
              <a:t>, </a:t>
            </a:r>
            <a:r>
              <a:rPr lang="es-ES_tradnl" dirty="0" err="1" smtClean="0"/>
              <a:t>cocaïna</a:t>
            </a:r>
            <a:r>
              <a:rPr lang="es-ES_tradnl" dirty="0" smtClean="0"/>
              <a:t>, </a:t>
            </a:r>
            <a:r>
              <a:rPr lang="es-ES_tradnl" dirty="0" err="1" smtClean="0"/>
              <a:t>cafeïna</a:t>
            </a:r>
            <a:r>
              <a:rPr lang="es-ES_tradnl" dirty="0" smtClean="0"/>
              <a:t>, nicotina…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err="1" smtClean="0"/>
              <a:t>Pertorbadores</a:t>
            </a:r>
            <a:r>
              <a:rPr lang="es-ES_tradnl" b="1" dirty="0" smtClean="0"/>
              <a:t>:</a:t>
            </a:r>
            <a:r>
              <a:rPr lang="es-ES_tradnl" dirty="0" smtClean="0"/>
              <a:t> </a:t>
            </a:r>
            <a:r>
              <a:rPr lang="es-ES_tradnl" dirty="0" err="1" smtClean="0"/>
              <a:t>al·lucinògens</a:t>
            </a:r>
            <a:r>
              <a:rPr lang="es-ES_tradnl" dirty="0" smtClean="0"/>
              <a:t> (LSD i </a:t>
            </a:r>
            <a:r>
              <a:rPr lang="es-ES_tradnl" dirty="0" err="1" smtClean="0"/>
              <a:t>fongs</a:t>
            </a:r>
            <a:r>
              <a:rPr lang="es-ES_tradnl" dirty="0" smtClean="0"/>
              <a:t>), cannabis, </a:t>
            </a:r>
            <a:r>
              <a:rPr lang="es-ES_tradnl" dirty="0" err="1" smtClean="0"/>
              <a:t>èxtasi</a:t>
            </a:r>
            <a:r>
              <a:rPr lang="es-ES_tradnl" dirty="0" smtClean="0"/>
              <a:t>…</a:t>
            </a:r>
            <a:endParaRPr lang="es-ES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Efectes</a:t>
            </a:r>
            <a:r>
              <a:rPr lang="es-ES_tradnl" b="1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err="1" smtClean="0"/>
              <a:t>Desitjats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indesitjats</a:t>
            </a:r>
            <a:endParaRPr lang="es-ES_tradnl" b="1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err="1" smtClean="0"/>
              <a:t>Socials</a:t>
            </a:r>
            <a:r>
              <a:rPr lang="es-ES_tradnl" b="1" dirty="0" smtClean="0"/>
              <a:t> i </a:t>
            </a:r>
            <a:r>
              <a:rPr lang="es-ES_tradnl" b="1" dirty="0" err="1" smtClean="0"/>
              <a:t>psicològics</a:t>
            </a:r>
            <a:r>
              <a:rPr lang="es-ES_tradnl" b="1" dirty="0" smtClean="0"/>
              <a:t>: </a:t>
            </a:r>
            <a:r>
              <a:rPr lang="es-ES_tradnl" dirty="0" err="1" smtClean="0"/>
              <a:t>disminució</a:t>
            </a:r>
            <a:r>
              <a:rPr lang="es-ES_tradnl" dirty="0" smtClean="0"/>
              <a:t> en </a:t>
            </a:r>
            <a:r>
              <a:rPr lang="es-ES_tradnl" dirty="0" err="1" smtClean="0"/>
              <a:t>rendiment</a:t>
            </a:r>
            <a:r>
              <a:rPr lang="es-ES_tradnl" dirty="0" smtClean="0"/>
              <a:t> escolar i de </a:t>
            </a:r>
            <a:r>
              <a:rPr lang="es-ES_tradnl" dirty="0" err="1" smtClean="0"/>
              <a:t>treball</a:t>
            </a:r>
            <a:r>
              <a:rPr lang="es-ES_tradnl" dirty="0" smtClean="0"/>
              <a:t>, </a:t>
            </a:r>
            <a:r>
              <a:rPr lang="es-ES_tradnl" dirty="0" err="1" smtClean="0"/>
              <a:t>deteriorament</a:t>
            </a:r>
            <a:r>
              <a:rPr lang="es-ES_tradnl" dirty="0" smtClean="0"/>
              <a:t> en </a:t>
            </a:r>
            <a:r>
              <a:rPr lang="es-ES_tradnl" dirty="0" err="1" smtClean="0"/>
              <a:t>relacions</a:t>
            </a:r>
            <a:r>
              <a:rPr lang="es-ES_tradnl" dirty="0" smtClean="0"/>
              <a:t>, </a:t>
            </a:r>
            <a:r>
              <a:rPr lang="es-ES_tradnl" dirty="0" err="1" smtClean="0"/>
              <a:t>problemes</a:t>
            </a:r>
            <a:r>
              <a:rPr lang="es-ES_tradnl" dirty="0" smtClean="0"/>
              <a:t> </a:t>
            </a:r>
            <a:r>
              <a:rPr lang="es-ES_tradnl" dirty="0" err="1" smtClean="0"/>
              <a:t>econòmics</a:t>
            </a:r>
            <a:r>
              <a:rPr lang="es-ES_tradnl" dirty="0" smtClean="0"/>
              <a:t>, </a:t>
            </a:r>
            <a:r>
              <a:rPr lang="es-ES_tradnl" dirty="0" err="1" smtClean="0"/>
              <a:t>accidents</a:t>
            </a:r>
            <a:r>
              <a:rPr lang="es-ES_tradnl" dirty="0" smtClean="0"/>
              <a:t> de </a:t>
            </a:r>
            <a:r>
              <a:rPr lang="es-ES_tradnl" dirty="0" err="1" smtClean="0"/>
              <a:t>trànsit</a:t>
            </a:r>
            <a:r>
              <a:rPr lang="es-ES_tradnl" dirty="0" smtClean="0"/>
              <a:t> i </a:t>
            </a:r>
            <a:r>
              <a:rPr lang="es-ES_tradnl" dirty="0" err="1" smtClean="0"/>
              <a:t>laborals</a:t>
            </a:r>
            <a:r>
              <a:rPr lang="es-ES_tradnl" dirty="0" smtClean="0"/>
              <a:t>, </a:t>
            </a:r>
            <a:r>
              <a:rPr lang="es-ES_tradnl" dirty="0" err="1" smtClean="0"/>
              <a:t>conductes</a:t>
            </a:r>
            <a:r>
              <a:rPr lang="es-ES_tradnl" dirty="0" smtClean="0"/>
              <a:t> </a:t>
            </a:r>
            <a:r>
              <a:rPr lang="es-ES_tradnl" dirty="0" err="1" smtClean="0"/>
              <a:t>delictives</a:t>
            </a:r>
            <a:r>
              <a:rPr lang="es-ES_tradnl" dirty="0" smtClean="0"/>
              <a:t>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A0498BD-B94E-4CBD-804A-F47A363C9B32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612775" y="423863"/>
            <a:ext cx="8153400" cy="1004887"/>
          </a:xfrm>
        </p:spPr>
        <p:txBody>
          <a:bodyPr/>
          <a:lstStyle/>
          <a:p>
            <a:pPr algn="ctr" eaLnBrk="1" hangingPunct="1"/>
            <a:r>
              <a:rPr lang="es-ES_tradnl" smtClean="0"/>
              <a:t>Característiques de les addiccions</a:t>
            </a:r>
            <a:br>
              <a:rPr lang="es-ES_tradnl" smtClean="0"/>
            </a:b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 eaLnBrk="1" hangingPunct="1"/>
            <a:r>
              <a:rPr lang="es-ES_tradnl" smtClean="0"/>
              <a:t>Tolerància</a:t>
            </a:r>
          </a:p>
          <a:p>
            <a:pPr lvl="1" eaLnBrk="1" hangingPunct="1"/>
            <a:r>
              <a:rPr lang="es-ES_tradnl" smtClean="0"/>
              <a:t>Abstinència</a:t>
            </a:r>
          </a:p>
          <a:p>
            <a:pPr lvl="1" eaLnBrk="1" hangingPunct="1"/>
            <a:r>
              <a:rPr lang="es-ES_tradnl" smtClean="0"/>
              <a:t>Dependència</a:t>
            </a:r>
          </a:p>
          <a:p>
            <a:pPr lvl="1" eaLnBrk="1" hangingPunct="1"/>
            <a:r>
              <a:rPr lang="es-ES_tradnl" smtClean="0"/>
              <a:t>Abandó de les activitats habituals</a:t>
            </a:r>
          </a:p>
          <a:p>
            <a:pPr lvl="1" eaLnBrk="1" hangingPunct="1"/>
            <a:r>
              <a:rPr lang="es-ES_tradnl" smtClean="0"/>
              <a:t>Consciència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</p:txBody>
      </p:sp>
      <p:pic>
        <p:nvPicPr>
          <p:cNvPr id="2050" name="Picture 2" descr="http://www.hcdtunuyan.gov.ar/portal/wp-content/uploads/2011/05/adiccion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202113"/>
            <a:ext cx="4419600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2B6E4D-FB7C-457C-8EA0-E3703301216B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Desintoxicació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possible</a:t>
            </a:r>
            <a:r>
              <a:rPr lang="es-ES_tradnl" dirty="0" smtClean="0"/>
              <a:t> abandonar el </a:t>
            </a:r>
            <a:r>
              <a:rPr lang="es-ES_tradnl" dirty="0" err="1" smtClean="0"/>
              <a:t>consum</a:t>
            </a:r>
            <a:r>
              <a:rPr lang="es-ES_tradnl" dirty="0" smtClean="0"/>
              <a:t> de drogues. Centres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hi</a:t>
            </a:r>
            <a:r>
              <a:rPr lang="es-ES_tradnl" dirty="0" smtClean="0"/>
              <a:t> </a:t>
            </a:r>
            <a:r>
              <a:rPr lang="es-ES_tradnl" dirty="0" err="1" smtClean="0"/>
              <a:t>intervenen</a:t>
            </a:r>
            <a:r>
              <a:rPr lang="es-ES_tradnl" dirty="0" smtClean="0"/>
              <a:t> </a:t>
            </a:r>
            <a:r>
              <a:rPr lang="es-ES_tradnl" dirty="0" err="1" smtClean="0"/>
              <a:t>metges</a:t>
            </a:r>
            <a:r>
              <a:rPr lang="es-ES_tradnl" dirty="0" smtClean="0"/>
              <a:t>, </a:t>
            </a:r>
            <a:r>
              <a:rPr lang="es-ES_tradnl" dirty="0" err="1" smtClean="0"/>
              <a:t>psicòlegs</a:t>
            </a:r>
            <a:r>
              <a:rPr lang="es-ES_tradnl" dirty="0" smtClean="0"/>
              <a:t>, </a:t>
            </a:r>
            <a:r>
              <a:rPr lang="es-ES_tradnl" dirty="0" err="1" smtClean="0"/>
              <a:t>treballadors</a:t>
            </a:r>
            <a:r>
              <a:rPr lang="es-ES_tradnl" dirty="0" smtClean="0"/>
              <a:t> </a:t>
            </a:r>
            <a:r>
              <a:rPr lang="es-ES_tradnl" dirty="0" err="1" smtClean="0"/>
              <a:t>socials</a:t>
            </a:r>
            <a:r>
              <a:rPr lang="es-ES_tradnl" dirty="0" smtClean="0"/>
              <a:t>, </a:t>
            </a:r>
            <a:r>
              <a:rPr lang="es-ES_tradnl" dirty="0" err="1" smtClean="0"/>
              <a:t>terapeutes</a:t>
            </a:r>
            <a:r>
              <a:rPr lang="es-ES_tradnl" dirty="0" smtClean="0"/>
              <a:t>…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Tractament</a:t>
            </a:r>
            <a:r>
              <a:rPr lang="es-ES_tradnl" dirty="0" smtClean="0"/>
              <a:t> </a:t>
            </a:r>
            <a:r>
              <a:rPr lang="es-ES_tradnl" dirty="0" err="1" smtClean="0"/>
              <a:t>mèdic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Tractament</a:t>
            </a:r>
            <a:r>
              <a:rPr lang="es-ES_tradnl" dirty="0" smtClean="0"/>
              <a:t> </a:t>
            </a:r>
            <a:r>
              <a:rPr lang="es-ES_tradnl" dirty="0" err="1" smtClean="0"/>
              <a:t>psicològic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Suport</a:t>
            </a:r>
            <a:r>
              <a:rPr lang="es-ES_tradnl" dirty="0" smtClean="0"/>
              <a:t> social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Teràpia</a:t>
            </a:r>
            <a:r>
              <a:rPr lang="es-ES_tradnl" dirty="0" smtClean="0"/>
              <a:t> de </a:t>
            </a:r>
            <a:r>
              <a:rPr lang="es-ES_tradnl" dirty="0" err="1" smtClean="0"/>
              <a:t>grup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Suport</a:t>
            </a:r>
            <a:r>
              <a:rPr lang="es-ES_tradnl" dirty="0" smtClean="0"/>
              <a:t> familiar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Nous</a:t>
            </a:r>
            <a:r>
              <a:rPr lang="es-ES_tradnl" dirty="0" smtClean="0"/>
              <a:t> </a:t>
            </a:r>
            <a:r>
              <a:rPr lang="es-ES_tradnl" dirty="0" err="1" smtClean="0"/>
              <a:t>aprenentatges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Deshabituació</a:t>
            </a:r>
            <a:r>
              <a:rPr lang="es-ES_tradnl" dirty="0" smtClean="0"/>
              <a:t> i </a:t>
            </a:r>
            <a:r>
              <a:rPr lang="es-ES_tradnl" dirty="0" err="1" smtClean="0"/>
              <a:t>reinserció</a:t>
            </a:r>
            <a:r>
              <a:rPr lang="es-ES_tradnl" dirty="0" smtClean="0"/>
              <a:t> social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955675" y="3000375"/>
            <a:ext cx="428625" cy="3000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D24FDD-5F84-490E-8431-3E2AEB0CEDAF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Conductes addictives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es-ES_tradnl" smtClean="0"/>
              <a:t>Qualsevol conducta normal agradable és susceptible de convertir-se en un comportament addictiu si és molt freqüent, suposa una inversió de diners excessiva o si interfereix en les relacions familiars, socials o laborals.</a:t>
            </a:r>
          </a:p>
          <a:p>
            <a:pPr algn="just" eaLnBrk="1" hangingPunct="1"/>
            <a:r>
              <a:rPr lang="es-ES_tradnl" smtClean="0"/>
              <a:t>Hi ha diverses conductes que no impliquen el consum de drogues i són addictives: joc, feina, videojocs, Internet, compres…</a:t>
            </a:r>
            <a:endParaRPr lang="es-ES" smtClean="0"/>
          </a:p>
        </p:txBody>
      </p:sp>
      <p:pic>
        <p:nvPicPr>
          <p:cNvPr id="1026" name="Picture 2" descr="http://www.ordenadores-y-portatiles.com/images/adiccion-intern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4940300"/>
            <a:ext cx="2357437" cy="176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A67D8F1-88C9-469C-8EA8-8A2CFC30B35E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Ets addicte a les noves tecnologies?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43488"/>
          </a:xfrm>
        </p:spPr>
        <p:txBody>
          <a:bodyPr/>
          <a:lstStyle/>
          <a:p>
            <a:pPr algn="just" eaLnBrk="1" hangingPunct="1"/>
            <a:r>
              <a:rPr lang="es-ES_tradnl" sz="2000" smtClean="0"/>
              <a:t>Completa el quadre sobre l’ús de les noves tecnologies i reflexiona sobre la puntuació global obtinguda:</a:t>
            </a:r>
          </a:p>
          <a:p>
            <a:pPr algn="just" eaLnBrk="1" hangingPunct="1"/>
            <a:endParaRPr lang="es-ES_tradnl" sz="2000" smtClean="0"/>
          </a:p>
          <a:p>
            <a:pPr algn="just" eaLnBrk="1" hangingPunct="1"/>
            <a:endParaRPr lang="es-ES_tradnl" sz="2000" smtClean="0"/>
          </a:p>
          <a:p>
            <a:pPr algn="just" eaLnBrk="1" hangingPunct="1"/>
            <a:endParaRPr lang="es-ES_tradnl" sz="2000" smtClean="0"/>
          </a:p>
          <a:p>
            <a:pPr algn="just" eaLnBrk="1" hangingPunct="1"/>
            <a:endParaRPr lang="es-ES_tradnl" sz="2000" smtClean="0"/>
          </a:p>
          <a:p>
            <a:pPr algn="just" eaLnBrk="1" hangingPunct="1"/>
            <a:endParaRPr lang="es-ES_tradnl" sz="2000" smtClean="0"/>
          </a:p>
          <a:p>
            <a:pPr algn="just" eaLnBrk="1" hangingPunct="1"/>
            <a:endParaRPr lang="es-ES_tradnl" sz="2000" smtClean="0"/>
          </a:p>
          <a:p>
            <a:pPr algn="just" eaLnBrk="1" hangingPunct="1"/>
            <a:endParaRPr lang="es-ES_tradnl" sz="2000" smtClean="0"/>
          </a:p>
          <a:p>
            <a:pPr algn="just" eaLnBrk="1" hangingPunct="1"/>
            <a:r>
              <a:rPr lang="es-ES_tradnl" sz="2000" smtClean="0"/>
              <a:t>Contesta les preguntes:</a:t>
            </a:r>
          </a:p>
          <a:p>
            <a:pPr lvl="1" algn="just" eaLnBrk="1" hangingPunct="1"/>
            <a:r>
              <a:rPr lang="es-ES_tradnl" sz="2000" smtClean="0"/>
              <a:t>Series capaç de sobreviure sense un telèfon mòbil?</a:t>
            </a:r>
          </a:p>
          <a:p>
            <a:pPr lvl="1" algn="just" eaLnBrk="1" hangingPunct="1"/>
            <a:r>
              <a:rPr lang="es-ES_tradnl" sz="2000" smtClean="0"/>
              <a:t>I sense Internet?</a:t>
            </a:r>
          </a:p>
          <a:p>
            <a:pPr lvl="1" algn="just" eaLnBrk="1" hangingPunct="1"/>
            <a:r>
              <a:rPr lang="es-ES_tradnl" sz="2000" smtClean="0"/>
              <a:t>I sense una consola de jocs?</a:t>
            </a:r>
            <a:endParaRPr lang="es-ES" sz="200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14438" y="2357438"/>
          <a:ext cx="6858001" cy="261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73"/>
                <a:gridCol w="1155032"/>
                <a:gridCol w="1299411"/>
                <a:gridCol w="1299411"/>
                <a:gridCol w="866274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ÚS DIARI</a:t>
                      </a:r>
                      <a:endParaRPr lang="es-ES" sz="1200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434281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Moltes</a:t>
                      </a:r>
                      <a:r>
                        <a:rPr lang="es-ES_tradnl" sz="1200" dirty="0" smtClean="0"/>
                        <a:t> </a:t>
                      </a:r>
                      <a:r>
                        <a:rPr lang="es-ES_tradnl" sz="1200" dirty="0" err="1" smtClean="0"/>
                        <a:t>vegades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Diverses</a:t>
                      </a:r>
                      <a:r>
                        <a:rPr lang="es-ES_tradnl" sz="1200" dirty="0" smtClean="0"/>
                        <a:t> </a:t>
                      </a:r>
                      <a:r>
                        <a:rPr lang="es-ES_tradnl" sz="1200" dirty="0" err="1" smtClean="0"/>
                        <a:t>vegades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Alguna vegada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No </a:t>
                      </a:r>
                      <a:r>
                        <a:rPr lang="es-ES_tradnl" sz="1200" dirty="0" err="1" smtClean="0"/>
                        <a:t>tots</a:t>
                      </a:r>
                      <a:endParaRPr lang="es-ES" sz="1200" dirty="0"/>
                    </a:p>
                  </a:txBody>
                  <a:tcPr marL="91439" marR="91439"/>
                </a:tc>
              </a:tr>
              <a:tr h="345428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Trucades</a:t>
                      </a:r>
                      <a:r>
                        <a:rPr lang="es-ES_tradnl" sz="1200" dirty="0" smtClean="0"/>
                        <a:t> </a:t>
                      </a:r>
                      <a:r>
                        <a:rPr lang="es-ES_tradnl" sz="1200" dirty="0" err="1" smtClean="0"/>
                        <a:t>mòbil</a:t>
                      </a:r>
                      <a:r>
                        <a:rPr lang="es-ES_tradnl" sz="1200" dirty="0" smtClean="0"/>
                        <a:t>/</a:t>
                      </a:r>
                      <a:r>
                        <a:rPr lang="es-ES_tradnl" sz="1200" dirty="0" err="1" smtClean="0"/>
                        <a:t>fix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</a:tr>
              <a:tr h="336785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Missatges</a:t>
                      </a:r>
                      <a:r>
                        <a:rPr lang="es-ES_tradnl" sz="1200" dirty="0" smtClean="0"/>
                        <a:t> </a:t>
                      </a:r>
                      <a:r>
                        <a:rPr lang="es-ES_tradnl" sz="1200" dirty="0" err="1" smtClean="0"/>
                        <a:t>mòbil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</a:tr>
              <a:tr h="336785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Internet (</a:t>
                      </a:r>
                      <a:r>
                        <a:rPr lang="es-ES_tradnl" sz="1200" dirty="0" err="1" smtClean="0"/>
                        <a:t>navegació</a:t>
                      </a:r>
                      <a:r>
                        <a:rPr lang="es-ES_tradnl" sz="1200" dirty="0" smtClean="0"/>
                        <a:t>, </a:t>
                      </a:r>
                      <a:r>
                        <a:rPr lang="es-ES_tradnl" sz="1200" dirty="0" err="1" smtClean="0"/>
                        <a:t>correu</a:t>
                      </a:r>
                      <a:r>
                        <a:rPr lang="es-ES_tradnl" sz="1200" dirty="0" smtClean="0"/>
                        <a:t>)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</a:tr>
              <a:tr h="336785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Internet (</a:t>
                      </a:r>
                      <a:r>
                        <a:rPr lang="es-ES_tradnl" sz="1200" dirty="0" err="1" smtClean="0"/>
                        <a:t>missatgeria</a:t>
                      </a:r>
                      <a:r>
                        <a:rPr lang="es-ES_tradnl" sz="1200" dirty="0" smtClean="0"/>
                        <a:t> </a:t>
                      </a:r>
                      <a:r>
                        <a:rPr lang="es-ES_tradnl" sz="1200" dirty="0" err="1" smtClean="0"/>
                        <a:t>instantània</a:t>
                      </a:r>
                      <a:r>
                        <a:rPr lang="es-ES_tradnl" sz="1200" dirty="0" smtClean="0"/>
                        <a:t>)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Videojocs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9" marR="91439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Puntuació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4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3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2</a:t>
                      </a:r>
                      <a:endParaRPr lang="es-ES" sz="1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1</a:t>
                      </a:r>
                      <a:endParaRPr lang="es-ES" sz="12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1CC841-AE20-403E-BDD6-B120E68ABD4B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612775" y="514350"/>
            <a:ext cx="8153400" cy="771525"/>
          </a:xfrm>
        </p:spPr>
        <p:txBody>
          <a:bodyPr/>
          <a:lstStyle/>
          <a:p>
            <a:pPr eaLnBrk="1" hangingPunct="1"/>
            <a:r>
              <a:rPr lang="es-ES" smtClean="0"/>
              <a:t>1.2. Les malalties no infeccioses </a:t>
            </a:r>
            <a:br>
              <a:rPr lang="es-ES" smtClean="0"/>
            </a:b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s-ES_tradnl" smtClean="0"/>
              <a:t>Malalties tumorals i càncer</a:t>
            </a:r>
          </a:p>
          <a:p>
            <a:pPr eaLnBrk="1" hangingPunct="1"/>
            <a:r>
              <a:rPr lang="es-ES_tradnl" smtClean="0"/>
              <a:t>Malalties endocrines, nutricionals i metabòliques</a:t>
            </a:r>
          </a:p>
          <a:p>
            <a:pPr eaLnBrk="1" hangingPunct="1"/>
            <a:r>
              <a:rPr lang="es-ES_tradnl" smtClean="0"/>
              <a:t>Malalties cardiovasculars</a:t>
            </a:r>
          </a:p>
          <a:p>
            <a:pPr eaLnBrk="1" hangingPunct="1"/>
            <a:r>
              <a:rPr lang="es-ES_tradnl" smtClean="0"/>
              <a:t>Malalties de l’aparell respiratori</a:t>
            </a:r>
          </a:p>
          <a:p>
            <a:pPr eaLnBrk="1" hangingPunct="1"/>
            <a:r>
              <a:rPr lang="es-ES_tradnl" smtClean="0"/>
              <a:t>Malalties mentals</a:t>
            </a:r>
            <a:endParaRPr lang="es-ES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BADF3D0-136E-48E4-AE7A-57D118BFEBA3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Malalties tumorals i càncer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72050"/>
          </a:xfrm>
        </p:spPr>
        <p:txBody>
          <a:bodyPr>
            <a:normAutofit fontScale="92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Què</a:t>
            </a:r>
            <a:r>
              <a:rPr lang="es-ES_tradnl" b="1" dirty="0" smtClean="0"/>
              <a:t> </a:t>
            </a:r>
            <a:r>
              <a:rPr lang="es-ES_tradnl" b="1" dirty="0" err="1" smtClean="0"/>
              <a:t>és</a:t>
            </a:r>
            <a:r>
              <a:rPr lang="es-ES_tradnl" b="1" dirty="0" smtClean="0"/>
              <a:t> un tumor?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Massa</a:t>
            </a:r>
            <a:r>
              <a:rPr lang="es-ES_tradnl" dirty="0" smtClean="0"/>
              <a:t> de </a:t>
            </a:r>
            <a:r>
              <a:rPr lang="es-ES_tradnl" dirty="0" err="1" smtClean="0"/>
              <a:t>teixit</a:t>
            </a:r>
            <a:r>
              <a:rPr lang="es-ES_tradnl" dirty="0" smtClean="0"/>
              <a:t> </a:t>
            </a:r>
            <a:r>
              <a:rPr lang="es-ES_tradnl" dirty="0" err="1" smtClean="0"/>
              <a:t>desorganitzat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Alteració</a:t>
            </a:r>
            <a:r>
              <a:rPr lang="es-ES_tradnl" dirty="0" smtClean="0"/>
              <a:t> de </a:t>
            </a:r>
            <a:r>
              <a:rPr lang="es-ES_tradnl" dirty="0" err="1" smtClean="0"/>
              <a:t>l’equilibri</a:t>
            </a:r>
            <a:r>
              <a:rPr lang="es-ES_tradnl" dirty="0" smtClean="0"/>
              <a:t> entre la </a:t>
            </a:r>
            <a:r>
              <a:rPr lang="es-ES_tradnl" dirty="0" err="1" smtClean="0"/>
              <a:t>producció</a:t>
            </a:r>
            <a:r>
              <a:rPr lang="es-ES_tradnl" dirty="0" smtClean="0"/>
              <a:t> de </a:t>
            </a:r>
            <a:r>
              <a:rPr lang="es-ES_tradnl" dirty="0" err="1" smtClean="0"/>
              <a:t>cèl·lules</a:t>
            </a:r>
            <a:r>
              <a:rPr lang="es-ES_tradnl" dirty="0" smtClean="0"/>
              <a:t> noves i la </a:t>
            </a:r>
            <a:r>
              <a:rPr lang="es-ES_tradnl" dirty="0" err="1" smtClean="0"/>
              <a:t>mort</a:t>
            </a:r>
            <a:r>
              <a:rPr lang="es-ES_tradnl" dirty="0" smtClean="0"/>
              <a:t> de les </a:t>
            </a:r>
            <a:r>
              <a:rPr lang="es-ES_tradnl" dirty="0" err="1" smtClean="0"/>
              <a:t>velles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Tumors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benignes</a:t>
            </a:r>
            <a:endParaRPr lang="es-ES_tradnl" b="1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Creixen</a:t>
            </a:r>
            <a:r>
              <a:rPr lang="es-ES_tradnl" dirty="0" smtClean="0"/>
              <a:t> </a:t>
            </a:r>
            <a:r>
              <a:rPr lang="es-ES_tradnl" dirty="0" err="1" smtClean="0"/>
              <a:t>localment</a:t>
            </a:r>
            <a:r>
              <a:rPr lang="es-ES_tradnl" dirty="0" smtClean="0"/>
              <a:t> i es poden extirpar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Tumors</a:t>
            </a:r>
            <a:r>
              <a:rPr lang="es-ES_tradnl" b="1" dirty="0" smtClean="0"/>
              <a:t> malignes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Les </a:t>
            </a:r>
            <a:r>
              <a:rPr lang="es-ES_tradnl" dirty="0" err="1" smtClean="0"/>
              <a:t>seves</a:t>
            </a:r>
            <a:r>
              <a:rPr lang="es-ES_tradnl" dirty="0" smtClean="0"/>
              <a:t> </a:t>
            </a:r>
            <a:r>
              <a:rPr lang="es-ES_tradnl" dirty="0" err="1" smtClean="0"/>
              <a:t>cèl·lules</a:t>
            </a:r>
            <a:r>
              <a:rPr lang="es-ES_tradnl" dirty="0" smtClean="0"/>
              <a:t> es poden </a:t>
            </a:r>
            <a:r>
              <a:rPr lang="es-ES_tradnl" dirty="0" err="1" smtClean="0"/>
              <a:t>desplaçar</a:t>
            </a:r>
            <a:r>
              <a:rPr lang="es-ES_tradnl" dirty="0" smtClean="0"/>
              <a:t> des del </a:t>
            </a:r>
            <a:r>
              <a:rPr lang="es-ES_tradnl" dirty="0" err="1" smtClean="0"/>
              <a:t>lloc</a:t>
            </a:r>
            <a:r>
              <a:rPr lang="es-ES_tradnl" dirty="0" smtClean="0"/>
              <a:t> inicial per </a:t>
            </a:r>
            <a:r>
              <a:rPr lang="es-ES_tradnl" dirty="0" err="1" smtClean="0"/>
              <a:t>fer</a:t>
            </a:r>
            <a:r>
              <a:rPr lang="es-ES_tradnl" dirty="0" smtClean="0"/>
              <a:t> </a:t>
            </a:r>
            <a:r>
              <a:rPr lang="es-ES_tradnl" dirty="0" err="1" smtClean="0"/>
              <a:t>nous</a:t>
            </a:r>
            <a:r>
              <a:rPr lang="es-ES_tradnl" dirty="0" smtClean="0"/>
              <a:t> </a:t>
            </a:r>
            <a:r>
              <a:rPr lang="es-ES_tradnl" dirty="0" err="1" smtClean="0"/>
              <a:t>tumors</a:t>
            </a:r>
            <a:r>
              <a:rPr lang="es-ES_tradnl" dirty="0" smtClean="0"/>
              <a:t> en </a:t>
            </a:r>
            <a:r>
              <a:rPr lang="es-ES_tradnl" dirty="0" err="1" smtClean="0"/>
              <a:t>altres</a:t>
            </a:r>
            <a:r>
              <a:rPr lang="es-ES_tradnl" dirty="0" smtClean="0"/>
              <a:t> </a:t>
            </a:r>
            <a:r>
              <a:rPr lang="es-ES_tradnl" dirty="0" err="1" smtClean="0"/>
              <a:t>parts</a:t>
            </a:r>
            <a:r>
              <a:rPr lang="es-ES_tradnl" dirty="0" smtClean="0"/>
              <a:t> del </a:t>
            </a:r>
            <a:r>
              <a:rPr lang="es-ES_tradnl" dirty="0" err="1" smtClean="0"/>
              <a:t>cos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err="1" smtClean="0"/>
              <a:t>Caracterísitiques</a:t>
            </a:r>
            <a:r>
              <a:rPr lang="es-ES_tradnl" b="1" dirty="0" smtClean="0"/>
              <a:t>:</a:t>
            </a:r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b="1" dirty="0" err="1" smtClean="0"/>
              <a:t>Invasivitat</a:t>
            </a:r>
            <a:endParaRPr lang="es-ES_tradnl" b="1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b="1" dirty="0" err="1" smtClean="0"/>
              <a:t>Metàstasi</a:t>
            </a:r>
            <a:endParaRPr lang="es-ES_tradnl" b="1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Importància</a:t>
            </a:r>
            <a:r>
              <a:rPr lang="es-ES_tradnl" dirty="0" smtClean="0"/>
              <a:t> de la </a:t>
            </a:r>
            <a:r>
              <a:rPr lang="es-ES_tradnl" b="1" dirty="0" err="1" smtClean="0"/>
              <a:t>detecció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precoç</a:t>
            </a:r>
            <a:endParaRPr lang="es-ES" b="1" dirty="0"/>
          </a:p>
        </p:txBody>
      </p:sp>
      <p:pic>
        <p:nvPicPr>
          <p:cNvPr id="45058" name="Picture 2" descr="http://3.bp.blogspot.com/_g8DPDNF7kWs/SkTbEqOiqWI/AAAAAAAADzE/XrNwupbUMMo/s400/mamografia_mu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7425" y="4857750"/>
            <a:ext cx="159226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0EB8E7-ABBE-4901-A83E-AF54840F325C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Malalties tumorals i càncer</a:t>
            </a:r>
            <a:endParaRPr lang="es-ES" smtClean="0"/>
          </a:p>
        </p:txBody>
      </p:sp>
      <p:sp>
        <p:nvSpPr>
          <p:cNvPr id="36867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36868" name="Picture 2" descr="http://www.todomonografias.com/images/2006/12/768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828800"/>
            <a:ext cx="7072312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4EC18DD-DE40-4BE5-8BF7-EE74EFA425F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Com prevenir el càncer?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6072187" cy="4829175"/>
          </a:xfrm>
        </p:spPr>
        <p:txBody>
          <a:bodyPr/>
          <a:lstStyle/>
          <a:p>
            <a:pPr algn="just" eaLnBrk="1" hangingPunct="1"/>
            <a:r>
              <a:rPr lang="es-ES_tradnl" b="1" smtClean="0"/>
              <a:t>Mutacions</a:t>
            </a:r>
            <a:r>
              <a:rPr lang="es-ES_tradnl" smtClean="0"/>
              <a:t> que afecten a la capacitat de divisió cel·lular o a la capacitat de desplaçar-se (metàstasi)</a:t>
            </a:r>
          </a:p>
          <a:p>
            <a:pPr algn="just" eaLnBrk="1" hangingPunct="1"/>
            <a:r>
              <a:rPr lang="es-ES_tradnl" b="1" smtClean="0"/>
              <a:t>Reduir l’exposició a carcinògens:</a:t>
            </a:r>
          </a:p>
          <a:p>
            <a:pPr lvl="1" algn="just" eaLnBrk="1" hangingPunct="1"/>
            <a:r>
              <a:rPr lang="es-ES_tradnl" smtClean="0"/>
              <a:t>Evitar l’alcohol i el tabac</a:t>
            </a:r>
          </a:p>
          <a:p>
            <a:pPr lvl="1" algn="just" eaLnBrk="1" hangingPunct="1"/>
            <a:r>
              <a:rPr lang="es-ES_tradnl" smtClean="0"/>
              <a:t>No prendre el sol en excés i fer servir protecció solar</a:t>
            </a:r>
          </a:p>
          <a:p>
            <a:pPr lvl="1" algn="just" eaLnBrk="1" hangingPunct="1"/>
            <a:r>
              <a:rPr lang="es-ES_tradnl" smtClean="0"/>
              <a:t>Seguir una dieta saludable</a:t>
            </a:r>
          </a:p>
          <a:p>
            <a:pPr lvl="1" algn="just" eaLnBrk="1" hangingPunct="1"/>
            <a:r>
              <a:rPr lang="es-ES_tradnl" smtClean="0"/>
              <a:t>Mantenir relacions sexuals sanes (VPH)</a:t>
            </a:r>
            <a:endParaRPr lang="es-ES" smtClean="0"/>
          </a:p>
        </p:txBody>
      </p:sp>
      <p:pic>
        <p:nvPicPr>
          <p:cNvPr id="48132" name="Picture 4" descr="http://www.cdc.gov/spanish/Datos/Los10TiposDeCancer/Los10TiposDeCancer_270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033713"/>
            <a:ext cx="2571750" cy="360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0D3028-98FA-4CB4-A4BE-6F46A9C1F264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Tractament del càncer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Tot</a:t>
            </a:r>
            <a:r>
              <a:rPr lang="es-ES_tradnl" dirty="0" smtClean="0"/>
              <a:t> i que el </a:t>
            </a:r>
            <a:r>
              <a:rPr lang="es-ES_tradnl" dirty="0" err="1" smtClean="0"/>
              <a:t>càncer</a:t>
            </a:r>
            <a:r>
              <a:rPr lang="es-ES_tradnl" dirty="0" smtClean="0"/>
              <a:t> continua </a:t>
            </a:r>
            <a:r>
              <a:rPr lang="es-ES_tradnl" dirty="0" err="1" smtClean="0"/>
              <a:t>sent</a:t>
            </a:r>
            <a:r>
              <a:rPr lang="es-ES_tradnl" dirty="0" smtClean="0"/>
              <a:t> una </a:t>
            </a:r>
            <a:r>
              <a:rPr lang="es-ES_tradnl" dirty="0" err="1" smtClean="0"/>
              <a:t>malaltia</a:t>
            </a:r>
            <a:r>
              <a:rPr lang="es-ES_tradnl" dirty="0" smtClean="0"/>
              <a:t> </a:t>
            </a:r>
            <a:r>
              <a:rPr lang="es-ES_tradnl" dirty="0" err="1" smtClean="0"/>
              <a:t>greu</a:t>
            </a:r>
            <a:r>
              <a:rPr lang="es-ES_tradnl" dirty="0" smtClean="0"/>
              <a:t>, </a:t>
            </a:r>
            <a:r>
              <a:rPr lang="es-ES_tradnl" dirty="0" err="1" smtClean="0"/>
              <a:t>hi</a:t>
            </a:r>
            <a:r>
              <a:rPr lang="es-ES_tradnl" dirty="0" smtClean="0"/>
              <a:t> ha </a:t>
            </a:r>
            <a:r>
              <a:rPr lang="es-ES_tradnl" dirty="0" err="1" smtClean="0"/>
              <a:t>molts</a:t>
            </a:r>
            <a:r>
              <a:rPr lang="es-ES_tradnl" dirty="0" smtClean="0"/>
              <a:t> </a:t>
            </a:r>
            <a:r>
              <a:rPr lang="es-ES_tradnl" dirty="0" err="1" smtClean="0"/>
              <a:t>tractaments</a:t>
            </a:r>
            <a:r>
              <a:rPr lang="es-ES_tradnl" dirty="0" smtClean="0"/>
              <a:t> que </a:t>
            </a:r>
            <a:r>
              <a:rPr lang="es-ES_tradnl" dirty="0" err="1" smtClean="0"/>
              <a:t>augmenten</a:t>
            </a:r>
            <a:r>
              <a:rPr lang="es-ES_tradnl" dirty="0" smtClean="0"/>
              <a:t> </a:t>
            </a:r>
            <a:r>
              <a:rPr lang="es-ES_tradnl" dirty="0" err="1" smtClean="0"/>
              <a:t>molt</a:t>
            </a:r>
            <a:r>
              <a:rPr lang="es-ES_tradnl" dirty="0" smtClean="0"/>
              <a:t> </a:t>
            </a:r>
            <a:r>
              <a:rPr lang="es-ES_tradnl" dirty="0" err="1" smtClean="0"/>
              <a:t>l’esperança</a:t>
            </a:r>
            <a:r>
              <a:rPr lang="es-ES_tradnl" dirty="0" smtClean="0"/>
              <a:t> de vida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pacients</a:t>
            </a:r>
            <a:r>
              <a:rPr lang="es-ES_tradnl" dirty="0" smtClean="0"/>
              <a:t> o, </a:t>
            </a:r>
            <a:r>
              <a:rPr lang="es-ES_tradnl" dirty="0" err="1" smtClean="0"/>
              <a:t>fins</a:t>
            </a:r>
            <a:r>
              <a:rPr lang="es-ES_tradnl" dirty="0" smtClean="0"/>
              <a:t> i </a:t>
            </a:r>
            <a:r>
              <a:rPr lang="es-ES_tradnl" dirty="0" err="1" smtClean="0"/>
              <a:t>tot</a:t>
            </a:r>
            <a:r>
              <a:rPr lang="es-ES_tradnl" dirty="0" smtClean="0"/>
              <a:t>, </a:t>
            </a:r>
            <a:r>
              <a:rPr lang="es-ES_tradnl" dirty="0" err="1" smtClean="0"/>
              <a:t>els</a:t>
            </a:r>
            <a:r>
              <a:rPr lang="es-ES_tradnl" dirty="0" smtClean="0"/>
              <a:t> arriben a guarir del </a:t>
            </a:r>
            <a:r>
              <a:rPr lang="es-ES_tradnl" dirty="0" err="1" smtClean="0"/>
              <a:t>tot</a:t>
            </a:r>
            <a:r>
              <a:rPr lang="es-ES_tradnl" dirty="0" smtClean="0"/>
              <a:t>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Cirurgia</a:t>
            </a:r>
            <a:endParaRPr lang="es-ES_tradnl" b="1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Radioteràpia</a:t>
            </a:r>
            <a:endParaRPr lang="es-ES_tradnl" b="1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Quimioteràpia</a:t>
            </a:r>
            <a:endParaRPr lang="es-ES_tradnl" b="1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Tractaments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hormonals</a:t>
            </a:r>
            <a:r>
              <a:rPr lang="es-ES_tradnl" b="1" dirty="0" smtClean="0"/>
              <a:t>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Immunoteràpia</a:t>
            </a:r>
            <a:endParaRPr lang="es-ES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E42316-C1C3-4BC6-A2DB-F78CC81573C4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1.1. Salut i estils de vida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625" y="1719263"/>
            <a:ext cx="8316913" cy="4710112"/>
          </a:xfrm>
        </p:spPr>
        <p:txBody>
          <a:bodyPr>
            <a:normAutofit fontScale="700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SALUT: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smtClean="0"/>
              <a:t>Múltiples </a:t>
            </a:r>
            <a:r>
              <a:rPr lang="es-ES_tradnl" b="1" dirty="0" err="1" smtClean="0"/>
              <a:t>definicions</a:t>
            </a:r>
            <a:r>
              <a:rPr lang="es-ES_tradnl" b="1" dirty="0" smtClean="0"/>
              <a:t>:</a:t>
            </a:r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b="1" dirty="0" err="1" smtClean="0"/>
              <a:t>Absència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malaltia</a:t>
            </a:r>
            <a:r>
              <a:rPr lang="es-ES_tradnl" b="1" dirty="0" smtClean="0"/>
              <a:t>.</a:t>
            </a:r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b="1" dirty="0" err="1" smtClean="0"/>
              <a:t>Estat</a:t>
            </a:r>
            <a:r>
              <a:rPr lang="es-ES_tradnl" b="1" dirty="0" smtClean="0"/>
              <a:t> en </a:t>
            </a:r>
            <a:r>
              <a:rPr lang="es-ES_tradnl" b="1" dirty="0" err="1" smtClean="0"/>
              <a:t>què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l’organisme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lliure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malalties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exerceix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normalment</a:t>
            </a:r>
            <a:r>
              <a:rPr lang="es-ES_tradnl" b="1" dirty="0" smtClean="0"/>
              <a:t> totes les </a:t>
            </a:r>
            <a:r>
              <a:rPr lang="es-ES_tradnl" b="1" dirty="0" err="1" smtClean="0"/>
              <a:t>seves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funcions</a:t>
            </a:r>
            <a:r>
              <a:rPr lang="es-ES_tradnl" b="1" dirty="0" smtClean="0"/>
              <a:t>.</a:t>
            </a:r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b="1" dirty="0" err="1" smtClean="0"/>
              <a:t>Estat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complet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benestar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físic</a:t>
            </a:r>
            <a:r>
              <a:rPr lang="es-ES_tradnl" b="1" dirty="0" smtClean="0"/>
              <a:t>, mental i social, i no </a:t>
            </a:r>
            <a:r>
              <a:rPr lang="es-ES_tradnl" b="1" dirty="0" err="1" smtClean="0"/>
              <a:t>sols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l’absència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malaltia</a:t>
            </a:r>
            <a:r>
              <a:rPr lang="es-ES_tradnl" b="1" dirty="0" smtClean="0"/>
              <a:t> (OMS).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Percepció</a:t>
            </a:r>
            <a:r>
              <a:rPr lang="es-ES_tradnl" dirty="0" smtClean="0"/>
              <a:t> </a:t>
            </a:r>
            <a:r>
              <a:rPr lang="es-ES_tradnl" dirty="0" err="1" smtClean="0"/>
              <a:t>pròpia</a:t>
            </a:r>
            <a:endParaRPr lang="es-ES_tradnl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Variable per a cada </a:t>
            </a:r>
            <a:r>
              <a:rPr lang="es-ES_tradnl" dirty="0" err="1" smtClean="0"/>
              <a:t>pax</a:t>
            </a:r>
            <a:r>
              <a:rPr lang="es-ES_tradnl" dirty="0" smtClean="0"/>
              <a:t> en </a:t>
            </a:r>
            <a:r>
              <a:rPr lang="es-ES_tradnl" dirty="0" err="1" smtClean="0"/>
              <a:t>funció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seus</a:t>
            </a:r>
            <a:r>
              <a:rPr lang="es-ES_tradnl" dirty="0" smtClean="0"/>
              <a:t> </a:t>
            </a:r>
            <a:r>
              <a:rPr lang="es-ES_tradnl" dirty="0" err="1" smtClean="0"/>
              <a:t>llindars</a:t>
            </a:r>
            <a:r>
              <a:rPr lang="es-ES_tradnl" dirty="0" smtClean="0"/>
              <a:t> de </a:t>
            </a:r>
            <a:r>
              <a:rPr lang="es-ES_tradnl" dirty="0" err="1" smtClean="0"/>
              <a:t>tolerància</a:t>
            </a:r>
            <a:r>
              <a:rPr lang="es-ES_tradnl" dirty="0" smtClean="0"/>
              <a:t> i </a:t>
            </a:r>
            <a:r>
              <a:rPr lang="es-ES_tradnl" dirty="0" err="1" smtClean="0"/>
              <a:t>benestar</a:t>
            </a:r>
            <a:r>
              <a:rPr lang="es-ES_tradnl" dirty="0" smtClean="0"/>
              <a:t> </a:t>
            </a:r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subjectiva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Percepció</a:t>
            </a:r>
            <a:r>
              <a:rPr lang="es-ES_tradnl" dirty="0" smtClean="0"/>
              <a:t> estadística = </a:t>
            </a:r>
            <a:r>
              <a:rPr lang="es-ES_tradnl" dirty="0" err="1" smtClean="0"/>
              <a:t>Salut</a:t>
            </a:r>
            <a:r>
              <a:rPr lang="es-ES_tradnl" dirty="0" smtClean="0"/>
              <a:t> pública</a:t>
            </a:r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Considera saludables </a:t>
            </a:r>
            <a:r>
              <a:rPr lang="es-ES_tradnl" dirty="0" err="1" smtClean="0"/>
              <a:t>uns</a:t>
            </a:r>
            <a:r>
              <a:rPr lang="es-ES_tradnl" dirty="0" smtClean="0"/>
              <a:t> </a:t>
            </a:r>
            <a:r>
              <a:rPr lang="es-ES_tradnl" dirty="0" err="1" smtClean="0"/>
              <a:t>valors</a:t>
            </a:r>
            <a:r>
              <a:rPr lang="es-ES_tradnl" dirty="0" smtClean="0"/>
              <a:t> </a:t>
            </a:r>
            <a:r>
              <a:rPr lang="es-ES_tradnl" dirty="0" err="1" smtClean="0"/>
              <a:t>estàndard</a:t>
            </a:r>
            <a:endParaRPr lang="es-ES_tradnl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err="1" smtClean="0"/>
              <a:t>Valors</a:t>
            </a:r>
            <a:r>
              <a:rPr lang="es-ES_tradnl" dirty="0" smtClean="0"/>
              <a:t> </a:t>
            </a:r>
            <a:r>
              <a:rPr lang="es-ES_tradnl" dirty="0" err="1" smtClean="0"/>
              <a:t>molt</a:t>
            </a:r>
            <a:r>
              <a:rPr lang="es-ES_tradnl" dirty="0" smtClean="0"/>
              <a:t> </a:t>
            </a:r>
            <a:r>
              <a:rPr lang="es-ES_tradnl" dirty="0" err="1" smtClean="0"/>
              <a:t>alts</a:t>
            </a:r>
            <a:r>
              <a:rPr lang="es-ES_tradnl" dirty="0" smtClean="0"/>
              <a:t> o </a:t>
            </a:r>
            <a:r>
              <a:rPr lang="es-ES_tradnl" dirty="0" err="1" smtClean="0"/>
              <a:t>molt</a:t>
            </a:r>
            <a:r>
              <a:rPr lang="es-ES_tradnl" dirty="0" smtClean="0"/>
              <a:t> </a:t>
            </a:r>
            <a:r>
              <a:rPr lang="es-ES_tradnl" dirty="0" err="1" smtClean="0"/>
              <a:t>baixos</a:t>
            </a:r>
            <a:r>
              <a:rPr lang="es-ES_tradnl" dirty="0" smtClean="0"/>
              <a:t> =&gt; </a:t>
            </a:r>
            <a:r>
              <a:rPr lang="es-ES_tradnl" dirty="0" err="1" smtClean="0"/>
              <a:t>malaltia</a:t>
            </a:r>
            <a:endParaRPr lang="es-ES_tradnl" dirty="0" smtClean="0"/>
          </a:p>
          <a:p>
            <a:pPr lvl="2" algn="just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objectiva</a:t>
            </a:r>
            <a:endParaRPr lang="es-ES_tradnl" b="1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MALALTIA: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err="1" smtClean="0"/>
              <a:t>Alteració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l’estat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salut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és</a:t>
            </a:r>
            <a:r>
              <a:rPr lang="es-ES_tradnl" b="1" dirty="0" smtClean="0"/>
              <a:t> a </a:t>
            </a:r>
            <a:r>
              <a:rPr lang="es-ES_tradnl" b="1" dirty="0" err="1" smtClean="0"/>
              <a:t>dir</a:t>
            </a:r>
            <a:r>
              <a:rPr lang="es-ES_tradnl" b="1" dirty="0" smtClean="0"/>
              <a:t>, la </a:t>
            </a:r>
            <a:r>
              <a:rPr lang="es-ES_tradnl" b="1" dirty="0" err="1" smtClean="0"/>
              <a:t>pèrdua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transitòria</a:t>
            </a:r>
            <a:r>
              <a:rPr lang="es-ES_tradnl" b="1" dirty="0" smtClean="0"/>
              <a:t> o </a:t>
            </a:r>
            <a:r>
              <a:rPr lang="es-ES_tradnl" b="1" dirty="0" err="1" smtClean="0"/>
              <a:t>pèrmanent</a:t>
            </a:r>
            <a:r>
              <a:rPr lang="es-ES_tradnl" b="1" dirty="0" smtClean="0"/>
              <a:t> del </a:t>
            </a:r>
            <a:r>
              <a:rPr lang="es-ES_tradnl" b="1" dirty="0" err="1" smtClean="0"/>
              <a:t>benestar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físic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psíquic</a:t>
            </a:r>
            <a:r>
              <a:rPr lang="es-ES_tradnl" b="1" dirty="0" smtClean="0"/>
              <a:t> o social.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5D01498-A6EE-4793-A04C-2A0C198783F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500063"/>
            <a:ext cx="81534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err="1" smtClean="0"/>
              <a:t>Malalties</a:t>
            </a:r>
            <a:r>
              <a:rPr lang="es-ES_tradnl" dirty="0" smtClean="0"/>
              <a:t> </a:t>
            </a:r>
            <a:r>
              <a:rPr lang="es-ES_tradnl" dirty="0" err="1" smtClean="0"/>
              <a:t>endocrines</a:t>
            </a:r>
            <a:r>
              <a:rPr lang="es-ES_tradnl" dirty="0" smtClean="0"/>
              <a:t>, </a:t>
            </a:r>
            <a:r>
              <a:rPr lang="es-ES_tradnl" dirty="0" err="1" smtClean="0"/>
              <a:t>nutricionals</a:t>
            </a:r>
            <a:r>
              <a:rPr lang="es-ES_tradnl" dirty="0" smtClean="0"/>
              <a:t> i </a:t>
            </a:r>
            <a:r>
              <a:rPr lang="es-ES_tradnl" dirty="0" err="1" smtClean="0"/>
              <a:t>metabòliques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es-ES_tradnl" smtClean="0"/>
              <a:t>Ampli grup de trastorns, congènits o adquirits, causats per una alteració d’enzims o hormones que intervenen al metabolisme, per malalties de les glàndules endocrines o dels òrgans que intervenen en el metabolisme.</a:t>
            </a:r>
          </a:p>
          <a:p>
            <a:pPr eaLnBrk="1" hangingPunct="1"/>
            <a:r>
              <a:rPr lang="es-ES_tradnl" b="1" smtClean="0"/>
              <a:t>Malalties més freqüents:</a:t>
            </a:r>
          </a:p>
          <a:p>
            <a:pPr lvl="1" eaLnBrk="1" hangingPunct="1"/>
            <a:r>
              <a:rPr lang="es-ES_tradnl" smtClean="0"/>
              <a:t>Diabetis</a:t>
            </a:r>
            <a:r>
              <a:rPr lang="es-ES_tradnl" i="1" smtClean="0"/>
              <a:t> mellitus</a:t>
            </a:r>
          </a:p>
          <a:p>
            <a:pPr lvl="1" eaLnBrk="1" hangingPunct="1"/>
            <a:r>
              <a:rPr lang="es-ES_tradnl" smtClean="0"/>
              <a:t>Obesitat</a:t>
            </a:r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AB554EB-22D9-4497-8AE4-93FC56CB8E72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Diabetes </a:t>
            </a:r>
            <a:r>
              <a:rPr lang="es-ES_tradnl" i="1" smtClean="0"/>
              <a:t>mellitus</a:t>
            </a:r>
            <a:endParaRPr lang="es-ES" i="1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es-ES_tradnl" smtClean="0"/>
              <a:t>Malaltia crònica que es produeix per </a:t>
            </a:r>
            <a:r>
              <a:rPr lang="es-ES_tradnl" b="1" smtClean="0"/>
              <a:t>deficiència total o parcial d’insulina</a:t>
            </a:r>
            <a:r>
              <a:rPr lang="es-ES_tradnl" smtClean="0"/>
              <a:t>, hormona que controla la concentració de glucosa a la sang</a:t>
            </a:r>
          </a:p>
          <a:p>
            <a:pPr algn="just" eaLnBrk="1" hangingPunct="1"/>
            <a:r>
              <a:rPr lang="es-ES_tradnl" smtClean="0"/>
              <a:t>Acumulació glucosa a la sang =&gt; </a:t>
            </a:r>
            <a:r>
              <a:rPr lang="es-ES_tradnl" b="1" smtClean="0"/>
              <a:t>hiperglucèmia</a:t>
            </a:r>
          </a:p>
          <a:p>
            <a:pPr algn="just" eaLnBrk="1" hangingPunct="1"/>
            <a:r>
              <a:rPr lang="es-ES_tradnl" smtClean="0"/>
              <a:t>Tractament: dieta equilibrada, fer exercici de manera regular i fàrmacs (insulina)</a:t>
            </a:r>
          </a:p>
          <a:p>
            <a:pPr algn="just" eaLnBrk="1" hangingPunct="1"/>
            <a:r>
              <a:rPr lang="es-ES_tradnl" smtClean="0"/>
              <a:t>Complicacions: alteracions a la circulació, en el SN i problemes renals i oculars</a:t>
            </a:r>
          </a:p>
          <a:p>
            <a:pPr algn="just" eaLnBrk="1" hangingPunct="1"/>
            <a:r>
              <a:rPr lang="es-ES_tradnl" smtClean="0"/>
              <a:t>Tipus 1 (genètica) i tipus 2 (adquirida)</a:t>
            </a:r>
            <a:endParaRPr lang="es-ES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4DC17B8-FB0A-4ADA-BA5C-EEA2C0018701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Diabetes </a:t>
            </a:r>
            <a:r>
              <a:rPr lang="es-ES_tradnl" i="1" smtClean="0"/>
              <a:t>mellitus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Tipus</a:t>
            </a:r>
            <a:r>
              <a:rPr lang="es-ES_tradnl" b="1" dirty="0" smtClean="0"/>
              <a:t> 1 o </a:t>
            </a:r>
            <a:r>
              <a:rPr lang="es-ES_tradnl" b="1" dirty="0" err="1" smtClean="0"/>
              <a:t>diabetis</a:t>
            </a:r>
            <a:r>
              <a:rPr lang="es-ES_tradnl" b="1" dirty="0" smtClean="0"/>
              <a:t> juvenil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Pot</a:t>
            </a:r>
            <a:r>
              <a:rPr lang="es-ES_tradnl" dirty="0" smtClean="0"/>
              <a:t> </a:t>
            </a:r>
            <a:r>
              <a:rPr lang="es-ES_tradnl" dirty="0" err="1" smtClean="0"/>
              <a:t>tenir</a:t>
            </a:r>
            <a:r>
              <a:rPr lang="es-ES_tradnl" dirty="0" smtClean="0"/>
              <a:t> una causa </a:t>
            </a:r>
            <a:r>
              <a:rPr lang="es-ES_tradnl" dirty="0" err="1" smtClean="0"/>
              <a:t>genètica</a:t>
            </a:r>
            <a:r>
              <a:rPr lang="es-ES_tradnl" dirty="0" smtClean="0"/>
              <a:t>: </a:t>
            </a:r>
            <a:r>
              <a:rPr lang="es-ES_tradnl" dirty="0" err="1" smtClean="0"/>
              <a:t>s’hereta</a:t>
            </a:r>
            <a:r>
              <a:rPr lang="es-ES_tradnl" dirty="0" smtClean="0"/>
              <a:t> la </a:t>
            </a:r>
            <a:r>
              <a:rPr lang="es-ES_tradnl" dirty="0" err="1" smtClean="0"/>
              <a:t>predisposició</a:t>
            </a:r>
            <a:r>
              <a:rPr lang="es-ES_tradnl" dirty="0" smtClean="0"/>
              <a:t> a </a:t>
            </a:r>
            <a:r>
              <a:rPr lang="es-ES_tradnl" dirty="0" err="1" smtClean="0"/>
              <a:t>patir</a:t>
            </a:r>
            <a:r>
              <a:rPr lang="es-ES_tradnl" dirty="0" smtClean="0"/>
              <a:t>-la, </a:t>
            </a:r>
            <a:r>
              <a:rPr lang="es-ES_tradnl" dirty="0" err="1" smtClean="0"/>
              <a:t>però</a:t>
            </a:r>
            <a:r>
              <a:rPr lang="es-ES_tradnl" dirty="0" smtClean="0"/>
              <a:t> la forma </a:t>
            </a:r>
            <a:r>
              <a:rPr lang="es-ES_tradnl" dirty="0" err="1" smtClean="0"/>
              <a:t>més</a:t>
            </a:r>
            <a:r>
              <a:rPr lang="es-ES_tradnl" dirty="0" smtClean="0"/>
              <a:t> </a:t>
            </a:r>
            <a:r>
              <a:rPr lang="es-ES_tradnl" dirty="0" err="1" smtClean="0"/>
              <a:t>freqüent</a:t>
            </a:r>
            <a:r>
              <a:rPr lang="es-ES_tradnl" dirty="0" smtClean="0"/>
              <a:t> té origen </a:t>
            </a:r>
            <a:r>
              <a:rPr lang="es-ES_tradnl" dirty="0" err="1" smtClean="0"/>
              <a:t>autoimmune</a:t>
            </a:r>
            <a:r>
              <a:rPr lang="es-ES_tradnl" dirty="0" smtClean="0"/>
              <a:t> (el SI no </a:t>
            </a:r>
            <a:r>
              <a:rPr lang="es-ES_tradnl" dirty="0" err="1" smtClean="0"/>
              <a:t>reconeix</a:t>
            </a:r>
            <a:r>
              <a:rPr lang="es-ES_tradnl" dirty="0" smtClean="0"/>
              <a:t> les </a:t>
            </a:r>
            <a:r>
              <a:rPr lang="es-ES_tradnl" dirty="0" err="1" smtClean="0"/>
              <a:t>cèl·lules</a:t>
            </a:r>
            <a:r>
              <a:rPr lang="es-ES_tradnl" dirty="0" smtClean="0"/>
              <a:t> productores </a:t>
            </a:r>
            <a:r>
              <a:rPr lang="es-ES_tradnl" dirty="0" err="1" smtClean="0"/>
              <a:t>d’insulina</a:t>
            </a:r>
            <a:r>
              <a:rPr lang="es-ES_tradnl" dirty="0" smtClean="0"/>
              <a:t> i les </a:t>
            </a:r>
            <a:r>
              <a:rPr lang="es-ES_tradnl" dirty="0" err="1" smtClean="0"/>
              <a:t>destrueix</a:t>
            </a:r>
            <a:r>
              <a:rPr lang="es-ES_tradnl" dirty="0" smtClean="0"/>
              <a:t>)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No es </a:t>
            </a:r>
            <a:r>
              <a:rPr lang="es-ES_tradnl" dirty="0" err="1" smtClean="0"/>
              <a:t>produeix</a:t>
            </a:r>
            <a:r>
              <a:rPr lang="es-ES_tradnl" dirty="0" smtClean="0"/>
              <a:t> gens </a:t>
            </a:r>
            <a:r>
              <a:rPr lang="es-ES_tradnl" dirty="0" err="1" smtClean="0"/>
              <a:t>d’insulina</a:t>
            </a:r>
            <a:r>
              <a:rPr lang="es-ES_tradnl" dirty="0" smtClean="0"/>
              <a:t>, </a:t>
            </a:r>
            <a:r>
              <a:rPr lang="es-ES_tradnl" dirty="0" err="1" smtClean="0"/>
              <a:t>s’ha</a:t>
            </a:r>
            <a:r>
              <a:rPr lang="es-ES_tradnl" dirty="0" smtClean="0"/>
              <a:t> </a:t>
            </a:r>
            <a:r>
              <a:rPr lang="es-ES_tradnl" dirty="0" err="1" smtClean="0"/>
              <a:t>d’injectar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Tipus</a:t>
            </a:r>
            <a:r>
              <a:rPr lang="es-ES_tradnl" b="1" dirty="0" smtClean="0"/>
              <a:t> 2 o </a:t>
            </a:r>
            <a:r>
              <a:rPr lang="es-ES_tradnl" b="1" dirty="0" err="1" smtClean="0"/>
              <a:t>diabetis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l’adult</a:t>
            </a:r>
            <a:endParaRPr lang="es-ES_tradnl" b="1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Resistència</a:t>
            </a:r>
            <a:r>
              <a:rPr lang="es-ES_tradnl" dirty="0" smtClean="0"/>
              <a:t> a la insulina: les </a:t>
            </a:r>
            <a:r>
              <a:rPr lang="es-ES_tradnl" dirty="0" err="1" smtClean="0"/>
              <a:t>cèl·lules</a:t>
            </a:r>
            <a:r>
              <a:rPr lang="es-ES_tradnl" dirty="0" smtClean="0"/>
              <a:t> no la </a:t>
            </a:r>
            <a:r>
              <a:rPr lang="es-ES_tradnl" dirty="0" err="1" smtClean="0"/>
              <a:t>reconeixen</a:t>
            </a:r>
            <a:r>
              <a:rPr lang="es-ES_tradnl" dirty="0" smtClean="0"/>
              <a:t> </a:t>
            </a:r>
            <a:r>
              <a:rPr lang="es-ES_tradnl" dirty="0" err="1" smtClean="0"/>
              <a:t>malgrat</a:t>
            </a:r>
            <a:r>
              <a:rPr lang="es-ES_tradnl" dirty="0" smtClean="0"/>
              <a:t> el </a:t>
            </a:r>
            <a:r>
              <a:rPr lang="es-ES_tradnl" dirty="0" err="1" smtClean="0"/>
              <a:t>pàncrees</a:t>
            </a:r>
            <a:r>
              <a:rPr lang="es-ES_tradnl" dirty="0" smtClean="0"/>
              <a:t> la </a:t>
            </a:r>
            <a:r>
              <a:rPr lang="es-ES_tradnl" dirty="0" err="1" smtClean="0"/>
              <a:t>sintetitza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 Es </a:t>
            </a:r>
            <a:r>
              <a:rPr lang="es-ES_tradnl" dirty="0" err="1" smtClean="0"/>
              <a:t>produeix</a:t>
            </a:r>
            <a:r>
              <a:rPr lang="es-ES_tradnl" dirty="0" smtClean="0"/>
              <a:t> poca insulina o </a:t>
            </a:r>
            <a:r>
              <a:rPr lang="es-ES_tradnl" dirty="0" err="1" smtClean="0"/>
              <a:t>molt</a:t>
            </a:r>
            <a:r>
              <a:rPr lang="es-ES_tradnl" dirty="0" smtClean="0"/>
              <a:t> </a:t>
            </a:r>
            <a:r>
              <a:rPr lang="es-ES_tradnl" dirty="0" err="1" smtClean="0"/>
              <a:t>poc</a:t>
            </a:r>
            <a:r>
              <a:rPr lang="es-ES_tradnl" dirty="0" smtClean="0"/>
              <a:t> efectiva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Dieta pobre en </a:t>
            </a:r>
            <a:r>
              <a:rPr lang="es-ES_tradnl" dirty="0" err="1" smtClean="0"/>
              <a:t>glúcids</a:t>
            </a:r>
            <a:r>
              <a:rPr lang="es-ES_tradnl" dirty="0" smtClean="0"/>
              <a:t> o </a:t>
            </a:r>
            <a:r>
              <a:rPr lang="es-ES_tradnl" dirty="0" err="1" smtClean="0"/>
              <a:t>injecció</a:t>
            </a:r>
            <a:r>
              <a:rPr lang="es-ES_tradnl" dirty="0" smtClean="0"/>
              <a:t> </a:t>
            </a:r>
            <a:r>
              <a:rPr lang="es-ES_tradnl" dirty="0" err="1" smtClean="0"/>
              <a:t>d’insulina</a:t>
            </a:r>
            <a:endParaRPr lang="es-ES" dirty="0"/>
          </a:p>
        </p:txBody>
      </p:sp>
      <p:pic>
        <p:nvPicPr>
          <p:cNvPr id="41988" name="Picture 2" descr="http://upload.wikimedia.org/wikipedia/commons/thumb/f/f0/Langerhanssche_Insel.jpg/250px-Langerhanssche_In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8650" y="5000625"/>
            <a:ext cx="19748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10E460-1616-4949-9D44-991FCCB82982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Obesitat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es-ES_tradnl" b="1" smtClean="0"/>
              <a:t>Excés de greix corporal </a:t>
            </a:r>
            <a:r>
              <a:rPr lang="es-ES_tradnl" smtClean="0"/>
              <a:t>causat per múltiples factors: hereditaris, endocrins, metabòlics o ambientals</a:t>
            </a:r>
          </a:p>
          <a:p>
            <a:pPr algn="just" eaLnBrk="1" hangingPunct="1"/>
            <a:r>
              <a:rPr lang="es-ES_tradnl" smtClean="0"/>
              <a:t>S’ingereixen més calories de les que es gasten</a:t>
            </a:r>
          </a:p>
          <a:p>
            <a:pPr algn="just" eaLnBrk="1" hangingPunct="1"/>
            <a:r>
              <a:rPr lang="es-ES_tradnl" smtClean="0"/>
              <a:t>Ajustar la dieta a l’activitat que feim i practicar exercici físic de manera regular</a:t>
            </a:r>
          </a:p>
          <a:p>
            <a:pPr algn="just" eaLnBrk="1" hangingPunct="1"/>
            <a:r>
              <a:rPr lang="es-ES_tradnl" b="1" smtClean="0"/>
              <a:t>Complicacions:</a:t>
            </a:r>
            <a:r>
              <a:rPr lang="es-ES_tradnl" smtClean="0"/>
              <a:t> HTA, augment del colesterol a la sang, diabetis </a:t>
            </a:r>
            <a:r>
              <a:rPr lang="es-ES_tradnl" i="1" smtClean="0"/>
              <a:t>mellitus</a:t>
            </a:r>
            <a:r>
              <a:rPr lang="es-ES_tradnl" smtClean="0"/>
              <a:t>, IAM o ACV…</a:t>
            </a:r>
          </a:p>
          <a:p>
            <a:pPr eaLnBrk="1" hangingPunct="1"/>
            <a:endParaRPr lang="es-ES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7215-8D93-4F38-879F-7BCE5228112F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Obesitat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47825"/>
            <a:ext cx="8153400" cy="4924425"/>
          </a:xfrm>
        </p:spPr>
        <p:txBody>
          <a:bodyPr>
            <a:normAutofit fontScale="92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Per valorar el </a:t>
            </a:r>
            <a:r>
              <a:rPr lang="es-ES_tradnl" dirty="0" err="1" smtClean="0"/>
              <a:t>sobrepès</a:t>
            </a:r>
            <a:r>
              <a:rPr lang="es-ES_tradnl" dirty="0" smtClean="0"/>
              <a:t> i </a:t>
            </a:r>
            <a:r>
              <a:rPr lang="es-ES_tradnl" dirty="0" err="1" smtClean="0"/>
              <a:t>l’obesitat</a:t>
            </a:r>
            <a:r>
              <a:rPr lang="es-ES_tradnl" dirty="0" smtClean="0"/>
              <a:t> </a:t>
            </a:r>
            <a:r>
              <a:rPr lang="es-ES_tradnl" dirty="0" err="1" smtClean="0"/>
              <a:t>s’empra</a:t>
            </a:r>
            <a:r>
              <a:rPr lang="es-ES_tradnl" dirty="0" smtClean="0"/>
              <a:t> </a:t>
            </a:r>
            <a:r>
              <a:rPr lang="es-ES_tradnl" dirty="0" err="1" smtClean="0"/>
              <a:t>l’</a:t>
            </a:r>
            <a:r>
              <a:rPr lang="es-ES_tradnl" b="1" dirty="0" err="1" smtClean="0"/>
              <a:t>IMC</a:t>
            </a:r>
            <a:r>
              <a:rPr lang="es-ES_tradnl" dirty="0" smtClean="0"/>
              <a:t> </a:t>
            </a:r>
          </a:p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/>
              <a:t>IMC = Pes (kg) / talla</a:t>
            </a:r>
            <a:r>
              <a:rPr lang="es-ES_tradnl" baseline="30000" dirty="0" smtClean="0"/>
              <a:t>2</a:t>
            </a:r>
            <a:r>
              <a:rPr lang="es-ES_tradnl" dirty="0" smtClean="0"/>
              <a:t> (m</a:t>
            </a:r>
            <a:r>
              <a:rPr lang="es-ES_tradnl" baseline="30000" dirty="0" smtClean="0"/>
              <a:t>2</a:t>
            </a:r>
            <a:r>
              <a:rPr lang="es-ES_tradnl" dirty="0" smtClean="0"/>
              <a:t>)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En casos </a:t>
            </a:r>
            <a:r>
              <a:rPr lang="es-ES_tradnl" dirty="0" err="1" smtClean="0"/>
              <a:t>extrems</a:t>
            </a:r>
            <a:r>
              <a:rPr lang="es-ES_tradnl" dirty="0" smtClean="0"/>
              <a:t> </a:t>
            </a:r>
            <a:r>
              <a:rPr lang="es-ES_tradnl" dirty="0" err="1" smtClean="0"/>
              <a:t>pot</a:t>
            </a:r>
            <a:r>
              <a:rPr lang="es-ES_tradnl" dirty="0" smtClean="0"/>
              <a:t> posar en </a:t>
            </a:r>
            <a:r>
              <a:rPr lang="es-ES_tradnl" dirty="0" err="1" smtClean="0"/>
              <a:t>risc</a:t>
            </a:r>
            <a:r>
              <a:rPr lang="es-ES_tradnl" dirty="0" smtClean="0"/>
              <a:t> </a:t>
            </a:r>
            <a:r>
              <a:rPr lang="es-ES_tradnl" dirty="0" err="1" smtClean="0"/>
              <a:t>imminent</a:t>
            </a:r>
            <a:r>
              <a:rPr lang="es-ES_tradnl" dirty="0" smtClean="0"/>
              <a:t> la vida del </a:t>
            </a:r>
            <a:r>
              <a:rPr lang="es-ES_tradnl" dirty="0" err="1" smtClean="0"/>
              <a:t>pacient</a:t>
            </a:r>
            <a:r>
              <a:rPr lang="es-ES_tradnl" dirty="0" smtClean="0"/>
              <a:t>. En </a:t>
            </a:r>
            <a:r>
              <a:rPr lang="es-ES_tradnl" dirty="0" err="1" smtClean="0"/>
              <a:t>aquests</a:t>
            </a:r>
            <a:r>
              <a:rPr lang="es-ES_tradnl" dirty="0" smtClean="0"/>
              <a:t> casos </a:t>
            </a:r>
            <a:r>
              <a:rPr lang="es-ES_tradnl" dirty="0" err="1" smtClean="0"/>
              <a:t>s’indica</a:t>
            </a:r>
            <a:r>
              <a:rPr lang="es-ES_tradnl" dirty="0" smtClean="0"/>
              <a:t> la </a:t>
            </a:r>
            <a:r>
              <a:rPr lang="es-ES_tradnl" dirty="0" err="1" smtClean="0"/>
              <a:t>realització</a:t>
            </a:r>
            <a:r>
              <a:rPr lang="es-ES_tradnl" dirty="0" smtClean="0"/>
              <a:t> </a:t>
            </a:r>
            <a:r>
              <a:rPr lang="es-ES_tradnl" dirty="0" err="1" smtClean="0"/>
              <a:t>d’una</a:t>
            </a:r>
            <a:r>
              <a:rPr lang="es-ES_tradnl" dirty="0" smtClean="0"/>
              <a:t> </a:t>
            </a:r>
            <a:r>
              <a:rPr lang="es-ES_tradnl" dirty="0" err="1" smtClean="0"/>
              <a:t>intervenció</a:t>
            </a:r>
            <a:r>
              <a:rPr lang="es-ES_tradnl" dirty="0" smtClean="0"/>
              <a:t> quirúrgica: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err="1" smtClean="0"/>
              <a:t>Cirurgia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bariàtrica</a:t>
            </a:r>
            <a:r>
              <a:rPr lang="es-ES_tradnl" dirty="0" smtClean="0"/>
              <a:t>: </a:t>
            </a:r>
            <a:r>
              <a:rPr lang="es-ES_tradnl" dirty="0" err="1" smtClean="0"/>
              <a:t>modificació</a:t>
            </a:r>
            <a:r>
              <a:rPr lang="es-ES_tradnl" dirty="0" smtClean="0"/>
              <a:t> quirúrgica del </a:t>
            </a:r>
            <a:r>
              <a:rPr lang="es-ES_tradnl" dirty="0" err="1" smtClean="0"/>
              <a:t>tracte</a:t>
            </a:r>
            <a:r>
              <a:rPr lang="es-ES_tradnl" dirty="0" smtClean="0"/>
              <a:t> gastrointestinal de </a:t>
            </a:r>
            <a:r>
              <a:rPr lang="es-ES_tradnl" dirty="0" err="1" smtClean="0"/>
              <a:t>l’aliment</a:t>
            </a:r>
            <a:r>
              <a:rPr lang="es-ES_tradnl" dirty="0" smtClean="0"/>
              <a:t> (</a:t>
            </a:r>
            <a:r>
              <a:rPr lang="es-ES_tradnl" dirty="0" err="1" smtClean="0"/>
              <a:t>reduint</a:t>
            </a:r>
            <a:r>
              <a:rPr lang="es-ES_tradnl" dirty="0" smtClean="0"/>
              <a:t> la mida de </a:t>
            </a:r>
            <a:r>
              <a:rPr lang="es-ES_tradnl" dirty="0" err="1" smtClean="0"/>
              <a:t>l’estómac</a:t>
            </a:r>
            <a:r>
              <a:rPr lang="es-ES_tradnl" dirty="0" smtClean="0"/>
              <a:t> o </a:t>
            </a:r>
            <a:r>
              <a:rPr lang="es-ES_tradnl" dirty="0" err="1" smtClean="0"/>
              <a:t>fent</a:t>
            </a:r>
            <a:r>
              <a:rPr lang="es-ES_tradnl" dirty="0" smtClean="0"/>
              <a:t> un </a:t>
            </a:r>
            <a:r>
              <a:rPr lang="es-ES_tradnl" i="1" dirty="0" err="1" smtClean="0"/>
              <a:t>by-pass</a:t>
            </a:r>
            <a:r>
              <a:rPr lang="es-ES_tradnl" dirty="0" smtClean="0"/>
              <a:t> a </a:t>
            </a:r>
            <a:r>
              <a:rPr lang="es-ES_tradnl" dirty="0" err="1" smtClean="0"/>
              <a:t>zones</a:t>
            </a:r>
            <a:r>
              <a:rPr lang="es-ES_tradnl" dirty="0" smtClean="0"/>
              <a:t> </a:t>
            </a:r>
            <a:r>
              <a:rPr lang="es-ES_tradnl" dirty="0" err="1" smtClean="0"/>
              <a:t>intermèdies</a:t>
            </a:r>
            <a:r>
              <a:rPr lang="es-ES_tradnl" dirty="0" smtClean="0"/>
              <a:t> de </a:t>
            </a:r>
            <a:r>
              <a:rPr lang="es-ES_tradnl" dirty="0" err="1" smtClean="0"/>
              <a:t>l’intestí</a:t>
            </a:r>
            <a:r>
              <a:rPr lang="es-ES_tradnl" dirty="0" smtClean="0"/>
              <a:t>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43063" y="2735263"/>
          <a:ext cx="6096000" cy="111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417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/>
                        <a:t>IMC (</a:t>
                      </a:r>
                      <a:r>
                        <a:rPr lang="es-ES_tradnl" sz="1800" b="1" dirty="0" err="1" smtClean="0"/>
                        <a:t>pax</a:t>
                      </a:r>
                      <a:r>
                        <a:rPr lang="es-ES_tradnl" sz="1800" b="1" dirty="0" smtClean="0"/>
                        <a:t> 25-35 </a:t>
                      </a:r>
                      <a:r>
                        <a:rPr lang="es-ES_tradnl" sz="1800" b="1" dirty="0" err="1" smtClean="0"/>
                        <a:t>anys</a:t>
                      </a:r>
                      <a:r>
                        <a:rPr lang="es-ES_tradnl" sz="1800" b="1" dirty="0" smtClean="0"/>
                        <a:t>)</a:t>
                      </a:r>
                      <a:endParaRPr lang="es-ES" sz="1800" b="1" dirty="0"/>
                    </a:p>
                  </a:txBody>
                  <a:tcPr marT="45668" marB="45668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417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&lt;18</a:t>
                      </a:r>
                      <a:endParaRPr lang="es-ES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18-30</a:t>
                      </a:r>
                      <a:endParaRPr lang="es-ES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&gt;30</a:t>
                      </a:r>
                      <a:endParaRPr lang="es-ES" sz="1800" dirty="0"/>
                    </a:p>
                  </a:txBody>
                  <a:tcPr marT="45668" marB="45668"/>
                </a:tc>
              </a:tr>
              <a:tr h="370417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Pes </a:t>
                      </a:r>
                      <a:r>
                        <a:rPr lang="es-ES_tradnl" sz="1800" dirty="0" err="1" smtClean="0"/>
                        <a:t>baix</a:t>
                      </a:r>
                      <a:endParaRPr lang="es-ES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Pes </a:t>
                      </a:r>
                      <a:r>
                        <a:rPr lang="es-ES_tradnl" sz="1800" dirty="0" err="1" smtClean="0"/>
                        <a:t>adequat</a:t>
                      </a:r>
                      <a:endParaRPr lang="es-ES" sz="1800" dirty="0"/>
                    </a:p>
                  </a:txBody>
                  <a:tcPr marT="45668" marB="456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err="1" smtClean="0"/>
                        <a:t>Obesitat</a:t>
                      </a:r>
                      <a:endParaRPr lang="es-ES" sz="1800" dirty="0"/>
                    </a:p>
                  </a:txBody>
                  <a:tcPr marT="45668" marB="45668"/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3FE22-2FBA-49D4-AEBD-4F310EA5B89E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Malalties cardiovasculars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102225" cy="4972050"/>
          </a:xfrm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Malalties</a:t>
            </a:r>
            <a:r>
              <a:rPr lang="es-ES_tradnl" dirty="0" smtClean="0"/>
              <a:t> del </a:t>
            </a:r>
            <a:r>
              <a:rPr lang="es-ES_tradnl" dirty="0" err="1" smtClean="0"/>
              <a:t>cor</a:t>
            </a:r>
            <a:r>
              <a:rPr lang="es-ES_tradnl" dirty="0" smtClean="0"/>
              <a:t> i </a:t>
            </a:r>
            <a:r>
              <a:rPr lang="es-ES_tradnl" dirty="0" err="1" smtClean="0"/>
              <a:t>dels</a:t>
            </a:r>
            <a:r>
              <a:rPr lang="es-ES_tradnl" dirty="0" smtClean="0"/>
              <a:t> vasos </a:t>
            </a:r>
            <a:r>
              <a:rPr lang="es-ES_tradnl" dirty="0" err="1" smtClean="0"/>
              <a:t>sanguinis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Una de les </a:t>
            </a:r>
            <a:r>
              <a:rPr lang="es-ES_tradnl" dirty="0" err="1" smtClean="0"/>
              <a:t>principals</a:t>
            </a:r>
            <a:r>
              <a:rPr lang="es-ES_tradnl" dirty="0" smtClean="0"/>
              <a:t> causes de </a:t>
            </a:r>
            <a:r>
              <a:rPr lang="es-ES_tradnl" dirty="0" err="1" smtClean="0"/>
              <a:t>mort</a:t>
            </a:r>
            <a:r>
              <a:rPr lang="es-ES_tradnl" dirty="0" smtClean="0"/>
              <a:t> en </a:t>
            </a:r>
            <a:r>
              <a:rPr lang="es-ES_tradnl" dirty="0" err="1" smtClean="0"/>
              <a:t>països</a:t>
            </a:r>
            <a:r>
              <a:rPr lang="es-ES_tradnl" dirty="0" smtClean="0"/>
              <a:t> </a:t>
            </a:r>
            <a:r>
              <a:rPr lang="es-ES_tradnl" dirty="0" err="1" smtClean="0"/>
              <a:t>desenvolupats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IAM</a:t>
            </a:r>
            <a:r>
              <a:rPr lang="es-ES_tradnl" dirty="0" smtClean="0"/>
              <a:t>: una </a:t>
            </a:r>
            <a:r>
              <a:rPr lang="es-ES_tradnl" dirty="0" err="1" smtClean="0"/>
              <a:t>part</a:t>
            </a:r>
            <a:r>
              <a:rPr lang="es-ES_tradnl" dirty="0" smtClean="0"/>
              <a:t> del </a:t>
            </a:r>
            <a:r>
              <a:rPr lang="es-ES_tradnl" dirty="0" err="1" smtClean="0"/>
              <a:t>múscul</a:t>
            </a:r>
            <a:r>
              <a:rPr lang="es-ES_tradnl" dirty="0" smtClean="0"/>
              <a:t> </a:t>
            </a:r>
            <a:r>
              <a:rPr lang="es-ES_tradnl" dirty="0" err="1" smtClean="0"/>
              <a:t>cardíac</a:t>
            </a:r>
            <a:r>
              <a:rPr lang="es-ES_tradnl" dirty="0" smtClean="0"/>
              <a:t> es queda </a:t>
            </a:r>
            <a:r>
              <a:rPr lang="es-ES_tradnl" dirty="0" err="1" smtClean="0"/>
              <a:t>sense</a:t>
            </a:r>
            <a:r>
              <a:rPr lang="es-ES_tradnl" dirty="0" smtClean="0"/>
              <a:t> </a:t>
            </a:r>
            <a:r>
              <a:rPr lang="es-ES_tradnl" dirty="0" err="1" smtClean="0"/>
              <a:t>aportament</a:t>
            </a:r>
            <a:r>
              <a:rPr lang="es-ES_tradnl" dirty="0" smtClean="0"/>
              <a:t> de </a:t>
            </a:r>
            <a:r>
              <a:rPr lang="es-ES_tradnl" dirty="0" err="1" smtClean="0"/>
              <a:t>sang</a:t>
            </a:r>
            <a:r>
              <a:rPr lang="es-ES_tradnl" dirty="0" smtClean="0"/>
              <a:t>, </a:t>
            </a:r>
            <a:r>
              <a:rPr lang="es-ES_tradnl" dirty="0" err="1" smtClean="0"/>
              <a:t>normalment</a:t>
            </a:r>
            <a:r>
              <a:rPr lang="es-ES_tradnl" dirty="0" smtClean="0"/>
              <a:t> per </a:t>
            </a:r>
            <a:r>
              <a:rPr lang="es-ES_tradnl" dirty="0" err="1" smtClean="0"/>
              <a:t>l’oclusió</a:t>
            </a:r>
            <a:r>
              <a:rPr lang="es-ES_tradnl" dirty="0" smtClean="0"/>
              <a:t> de les </a:t>
            </a:r>
            <a:r>
              <a:rPr lang="es-ES_tradnl" dirty="0" err="1" smtClean="0"/>
              <a:t>artèries</a:t>
            </a:r>
            <a:r>
              <a:rPr lang="es-ES_tradnl" dirty="0" smtClean="0"/>
              <a:t> </a:t>
            </a:r>
            <a:r>
              <a:rPr lang="es-ES_tradnl" dirty="0" err="1" smtClean="0"/>
              <a:t>coronàries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ACV</a:t>
            </a:r>
            <a:r>
              <a:rPr lang="es-ES_tradnl" dirty="0" smtClean="0"/>
              <a:t>: </a:t>
            </a:r>
            <a:r>
              <a:rPr lang="es-ES_tradnl" dirty="0" err="1" smtClean="0"/>
              <a:t>s’interromp</a:t>
            </a:r>
            <a:r>
              <a:rPr lang="es-ES_tradnl" dirty="0" smtClean="0"/>
              <a:t> el </a:t>
            </a:r>
            <a:r>
              <a:rPr lang="es-ES_tradnl" dirty="0" err="1" smtClean="0"/>
              <a:t>reg</a:t>
            </a:r>
            <a:r>
              <a:rPr lang="es-ES_tradnl" dirty="0" smtClean="0"/>
              <a:t> </a:t>
            </a:r>
            <a:r>
              <a:rPr lang="es-ES_tradnl" dirty="0" err="1" smtClean="0"/>
              <a:t>sanguini</a:t>
            </a:r>
            <a:r>
              <a:rPr lang="es-ES_tradnl" dirty="0" smtClean="0"/>
              <a:t> </a:t>
            </a:r>
            <a:r>
              <a:rPr lang="es-ES_tradnl" dirty="0" err="1" smtClean="0"/>
              <a:t>d’una</a:t>
            </a:r>
            <a:r>
              <a:rPr lang="es-ES_tradnl" dirty="0" smtClean="0"/>
              <a:t> </a:t>
            </a:r>
            <a:r>
              <a:rPr lang="es-ES_tradnl" dirty="0" err="1" smtClean="0"/>
              <a:t>part</a:t>
            </a:r>
            <a:r>
              <a:rPr lang="es-ES_tradnl" dirty="0" smtClean="0"/>
              <a:t> del </a:t>
            </a:r>
            <a:r>
              <a:rPr lang="es-ES_tradnl" dirty="0" err="1" smtClean="0"/>
              <a:t>cervell</a:t>
            </a:r>
            <a:r>
              <a:rPr lang="es-ES_tradnl" dirty="0" smtClean="0"/>
              <a:t> </a:t>
            </a:r>
            <a:r>
              <a:rPr lang="es-ES_tradnl" dirty="0" err="1" smtClean="0"/>
              <a:t>perquè</a:t>
            </a:r>
            <a:r>
              <a:rPr lang="es-ES_tradnl" dirty="0" smtClean="0"/>
              <a:t> un </a:t>
            </a:r>
            <a:r>
              <a:rPr lang="es-ES_tradnl" dirty="0" err="1" smtClean="0"/>
              <a:t>trombe</a:t>
            </a:r>
            <a:r>
              <a:rPr lang="es-ES_tradnl" dirty="0" smtClean="0"/>
              <a:t> </a:t>
            </a:r>
            <a:r>
              <a:rPr lang="es-ES_tradnl" dirty="0" err="1" smtClean="0"/>
              <a:t>sanguini</a:t>
            </a:r>
            <a:r>
              <a:rPr lang="es-ES_tradnl" dirty="0" smtClean="0"/>
              <a:t> </a:t>
            </a:r>
            <a:r>
              <a:rPr lang="es-ES_tradnl" dirty="0" err="1" smtClean="0"/>
              <a:t>obstrueix</a:t>
            </a:r>
            <a:r>
              <a:rPr lang="es-ES_tradnl" dirty="0" smtClean="0"/>
              <a:t> una </a:t>
            </a:r>
            <a:r>
              <a:rPr lang="es-ES_tradnl" dirty="0" err="1" smtClean="0"/>
              <a:t>artèria</a:t>
            </a:r>
            <a:r>
              <a:rPr lang="es-ES_tradnl" dirty="0" smtClean="0"/>
              <a:t> cerebral</a:t>
            </a:r>
            <a:endParaRPr lang="es-ES" dirty="0"/>
          </a:p>
        </p:txBody>
      </p:sp>
      <p:pic>
        <p:nvPicPr>
          <p:cNvPr id="45060" name="Picture 2" descr="http://3.bp.blogspot.com/_e3nHE4r6vPU/Su-gYX2IKmI/AAAAAAAAAjA/IteQxxQ59xE/s400/infarto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771900"/>
            <a:ext cx="314325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BA82D-C789-4CB8-A95A-AE52301C26AA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Factors de risc de les malalties cardiovasculars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38" y="1600200"/>
            <a:ext cx="7745412" cy="4972050"/>
          </a:xfrm>
        </p:spPr>
        <p:txBody>
          <a:bodyPr>
            <a:normAutofit fontScale="850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No modificables: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Edat</a:t>
            </a:r>
            <a:r>
              <a:rPr lang="es-ES_tradnl" dirty="0" smtClean="0"/>
              <a:t> </a:t>
            </a:r>
            <a:r>
              <a:rPr lang="es-ES_tradnl" dirty="0" err="1" smtClean="0"/>
              <a:t>avançada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Sexe</a:t>
            </a:r>
            <a:r>
              <a:rPr lang="es-ES_tradnl" dirty="0" smtClean="0"/>
              <a:t> </a:t>
            </a:r>
            <a:r>
              <a:rPr lang="es-ES_tradnl" dirty="0" err="1" smtClean="0"/>
              <a:t>masculí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Antecedents</a:t>
            </a:r>
            <a:r>
              <a:rPr lang="es-ES_tradnl" dirty="0" smtClean="0"/>
              <a:t> de </a:t>
            </a:r>
            <a:r>
              <a:rPr lang="es-ES_tradnl" dirty="0" err="1" smtClean="0"/>
              <a:t>malaltia</a:t>
            </a:r>
            <a:r>
              <a:rPr lang="es-ES_tradnl" dirty="0" smtClean="0"/>
              <a:t> cardiovascular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Modificables: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Consum</a:t>
            </a:r>
            <a:r>
              <a:rPr lang="es-ES_tradnl" dirty="0" smtClean="0"/>
              <a:t> de </a:t>
            </a:r>
            <a:r>
              <a:rPr lang="es-ES_tradnl" dirty="0" err="1" smtClean="0"/>
              <a:t>tabac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HTA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Diabetes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Valors</a:t>
            </a:r>
            <a:r>
              <a:rPr lang="es-ES_tradnl" dirty="0" smtClean="0"/>
              <a:t> </a:t>
            </a:r>
            <a:r>
              <a:rPr lang="es-ES_tradnl" dirty="0" err="1" smtClean="0"/>
              <a:t>alts</a:t>
            </a:r>
            <a:r>
              <a:rPr lang="es-ES_tradnl" dirty="0" smtClean="0"/>
              <a:t> de colesterol a la </a:t>
            </a:r>
            <a:r>
              <a:rPr lang="es-ES_tradnl" dirty="0" err="1" smtClean="0"/>
              <a:t>sang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Dieta </a:t>
            </a:r>
            <a:r>
              <a:rPr lang="es-ES_tradnl" dirty="0" err="1" smtClean="0"/>
              <a:t>inadequada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Sedentarisme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Obesitat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Estrès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Ús</a:t>
            </a:r>
            <a:r>
              <a:rPr lang="es-ES_tradnl" dirty="0" smtClean="0"/>
              <a:t> </a:t>
            </a:r>
            <a:r>
              <a:rPr lang="es-ES_tradnl" dirty="0" err="1" smtClean="0"/>
              <a:t>d’anticonceptius</a:t>
            </a:r>
            <a:r>
              <a:rPr lang="es-ES_tradnl" dirty="0" smtClean="0"/>
              <a:t> </a:t>
            </a:r>
            <a:r>
              <a:rPr lang="es-ES_tradnl" dirty="0" err="1" smtClean="0"/>
              <a:t>hormonals</a:t>
            </a:r>
            <a:r>
              <a:rPr lang="es-ES_tradnl" dirty="0" smtClean="0"/>
              <a:t>…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44BA9-8425-40A4-9D29-B5B8889654E7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Malalties de l’aparell respiratori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28600" y="1671638"/>
            <a:ext cx="5715000" cy="2757487"/>
          </a:xfrm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_tradnl" sz="2600" b="1" dirty="0" smtClean="0"/>
              <a:t>	</a:t>
            </a:r>
            <a:r>
              <a:rPr lang="es-ES_tradnl" sz="2600" b="1" dirty="0" err="1" smtClean="0"/>
              <a:t>Malaltia</a:t>
            </a:r>
            <a:r>
              <a:rPr lang="es-ES_tradnl" sz="2600" b="1" dirty="0" smtClean="0"/>
              <a:t> pulmonar obstructiva (MPOC): </a:t>
            </a:r>
            <a:r>
              <a:rPr lang="es-ES_tradnl" sz="2600" dirty="0" err="1" smtClean="0"/>
              <a:t>estrenyiment</a:t>
            </a:r>
            <a:r>
              <a:rPr lang="es-ES_tradnl" sz="2600" dirty="0" smtClean="0"/>
              <a:t> o </a:t>
            </a:r>
            <a:r>
              <a:rPr lang="es-ES_tradnl" sz="2600" dirty="0" err="1" smtClean="0"/>
              <a:t>obstrucció</a:t>
            </a:r>
            <a:r>
              <a:rPr lang="es-ES_tradnl" sz="2600" dirty="0" smtClean="0"/>
              <a:t> de les </a:t>
            </a:r>
            <a:r>
              <a:rPr lang="es-ES_tradnl" sz="2600" dirty="0" err="1" smtClean="0"/>
              <a:t>vies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respiratòries</a:t>
            </a:r>
            <a:r>
              <a:rPr lang="es-ES_tradnl" sz="2600" dirty="0" smtClean="0"/>
              <a:t> que </a:t>
            </a:r>
            <a:r>
              <a:rPr lang="es-ES_tradnl" sz="2600" dirty="0" err="1" smtClean="0"/>
              <a:t>disminueix</a:t>
            </a:r>
            <a:r>
              <a:rPr lang="es-ES_tradnl" sz="2600" dirty="0" smtClean="0"/>
              <a:t> el </a:t>
            </a:r>
            <a:r>
              <a:rPr lang="es-ES_tradnl" sz="2600" dirty="0" err="1" smtClean="0"/>
              <a:t>volum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d’aire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exhalat</a:t>
            </a:r>
            <a:endParaRPr lang="es-ES_tradnl" sz="2600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Asma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Emfisema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Bronquitis </a:t>
            </a:r>
            <a:r>
              <a:rPr lang="es-ES_tradnl" dirty="0" err="1" smtClean="0"/>
              <a:t>crònica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pic>
        <p:nvPicPr>
          <p:cNvPr id="47108" name="Picture 4" descr="http://www.noticias-medicas.com/wp-content/uploads/2011/01/ep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714500"/>
            <a:ext cx="291782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571500" y="4500563"/>
            <a:ext cx="82153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400" b="1">
                <a:latin typeface="Tw Cen MT" pitchFamily="34" charset="0"/>
              </a:rPr>
              <a:t>Malaltia pulmonar restrictiva: </a:t>
            </a:r>
            <a:r>
              <a:rPr lang="es-ES_tradnl" sz="2400">
                <a:latin typeface="Tw Cen MT" pitchFamily="34" charset="0"/>
              </a:rPr>
              <a:t>pèrdua d’elasticitat dels pulmons que disminueix el volum d’aire que contenen</a:t>
            </a:r>
          </a:p>
          <a:p>
            <a:pPr algn="just"/>
            <a:endParaRPr lang="es-ES_tradnl" sz="2400">
              <a:latin typeface="Tw Cen MT" pitchFamily="34" charset="0"/>
            </a:endParaRPr>
          </a:p>
          <a:p>
            <a:pPr algn="just"/>
            <a:r>
              <a:rPr lang="es-ES_tradnl" sz="2400">
                <a:latin typeface="Tw Cen MT" pitchFamily="34" charset="0"/>
              </a:rPr>
              <a:t>Tot i que aq malalties són molt greus, la malaltia pulmonar més greu és el </a:t>
            </a:r>
            <a:r>
              <a:rPr lang="es-ES_tradnl" sz="2400" b="1">
                <a:latin typeface="Tw Cen MT" pitchFamily="34" charset="0"/>
              </a:rPr>
              <a:t>càncer de pulmó.</a:t>
            </a:r>
          </a:p>
          <a:p>
            <a:endParaRPr lang="es-ES">
              <a:latin typeface="Tw Cen MT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8AC57-4DFB-4800-8AA6-40DA89A3224A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Malalties mentals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Esquizofrènia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Depressió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Trastorns</a:t>
            </a:r>
            <a:r>
              <a:rPr lang="es-ES_tradnl" dirty="0" smtClean="0"/>
              <a:t> de la conducta </a:t>
            </a:r>
            <a:r>
              <a:rPr lang="es-ES_tradnl" dirty="0" err="1" smtClean="0"/>
              <a:t>alimentària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Anorèxia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Bulímia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Síndrome de </a:t>
            </a:r>
            <a:r>
              <a:rPr lang="es-ES_tradnl" dirty="0" err="1" smtClean="0"/>
              <a:t>dèficit</a:t>
            </a:r>
            <a:r>
              <a:rPr lang="es-ES_tradnl" dirty="0" smtClean="0"/>
              <a:t> </a:t>
            </a:r>
            <a:r>
              <a:rPr lang="es-ES_tradnl" dirty="0" err="1" smtClean="0"/>
              <a:t>d’atenció</a:t>
            </a:r>
            <a:r>
              <a:rPr lang="es-ES_tradnl" dirty="0" smtClean="0"/>
              <a:t> i </a:t>
            </a:r>
            <a:r>
              <a:rPr lang="es-ES_tradnl" dirty="0" err="1" smtClean="0"/>
              <a:t>hiperactivitat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Trastorns</a:t>
            </a:r>
            <a:r>
              <a:rPr lang="es-ES_tradnl" dirty="0" smtClean="0"/>
              <a:t> de la </a:t>
            </a:r>
            <a:r>
              <a:rPr lang="es-ES_tradnl" dirty="0" err="1" smtClean="0"/>
              <a:t>personalitat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Demència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Alzheimer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Addiccions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pic>
        <p:nvPicPr>
          <p:cNvPr id="48132" name="Picture 2" descr="http://3.bp.blogspot.com/-OmwcGnAjgHo/Tbhq4hZ-pbI/AAAAAAAAADU/qJSIYLI4mnI/s1600/personas-con-enfermedad-ment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286250"/>
            <a:ext cx="242887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6BEF0-79D9-4A74-B043-887C26557688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Malalties mentals</a:t>
            </a:r>
            <a:endParaRPr lang="es-ES" smtClean="0"/>
          </a:p>
        </p:txBody>
      </p:sp>
      <p:sp>
        <p:nvSpPr>
          <p:cNvPr id="49155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49156" name="Picture 2" descr="http://weblog.maimonides.edu/gerontologia2006/imagenes/alzhei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71625"/>
            <a:ext cx="81438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43A4E-654F-4977-BB44-0D825EBA1939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1.1. Salut i estils de vida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686050"/>
          </a:xfrm>
        </p:spPr>
        <p:txBody>
          <a:bodyPr>
            <a:normAutofit fontScale="700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Qualitat</a:t>
            </a:r>
            <a:r>
              <a:rPr lang="es-ES_tradnl" b="1" dirty="0" smtClean="0"/>
              <a:t> de vida: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Grau de </a:t>
            </a:r>
            <a:r>
              <a:rPr lang="es-ES_tradnl" dirty="0" err="1" smtClean="0"/>
              <a:t>benestar</a:t>
            </a:r>
            <a:r>
              <a:rPr lang="es-ES_tradnl" dirty="0" smtClean="0"/>
              <a:t>, </a:t>
            </a:r>
            <a:r>
              <a:rPr lang="es-ES_tradnl" dirty="0" err="1" smtClean="0"/>
              <a:t>felicitat</a:t>
            </a:r>
            <a:r>
              <a:rPr lang="es-ES_tradnl" dirty="0" smtClean="0"/>
              <a:t> i </a:t>
            </a:r>
            <a:r>
              <a:rPr lang="es-ES_tradnl" dirty="0" err="1" smtClean="0"/>
              <a:t>satisfacció</a:t>
            </a:r>
            <a:r>
              <a:rPr lang="es-ES_tradnl" dirty="0" smtClean="0"/>
              <a:t>, que </a:t>
            </a:r>
            <a:r>
              <a:rPr lang="es-ES_tradnl" dirty="0" err="1" smtClean="0"/>
              <a:t>li</a:t>
            </a:r>
            <a:r>
              <a:rPr lang="es-ES_tradnl" dirty="0" smtClean="0"/>
              <a:t> </a:t>
            </a:r>
            <a:r>
              <a:rPr lang="es-ES_tradnl" dirty="0" err="1" smtClean="0"/>
              <a:t>permet</a:t>
            </a:r>
            <a:r>
              <a:rPr lang="es-ES_tradnl" dirty="0" smtClean="0"/>
              <a:t> actuar i sentir la </a:t>
            </a:r>
            <a:r>
              <a:rPr lang="es-ES_tradnl" dirty="0" err="1" smtClean="0"/>
              <a:t>seva</a:t>
            </a:r>
            <a:r>
              <a:rPr lang="es-ES_tradnl" dirty="0" smtClean="0"/>
              <a:t> vida de manera positiva.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Depèn</a:t>
            </a:r>
            <a:r>
              <a:rPr lang="es-ES_tradnl" dirty="0" smtClean="0"/>
              <a:t> de la </a:t>
            </a:r>
            <a:r>
              <a:rPr lang="es-ES_tradnl" dirty="0" err="1" smtClean="0"/>
              <a:t>seva</a:t>
            </a:r>
            <a:r>
              <a:rPr lang="es-ES_tradnl" dirty="0" smtClean="0"/>
              <a:t> </a:t>
            </a:r>
            <a:r>
              <a:rPr lang="es-ES_tradnl" dirty="0" err="1" smtClean="0"/>
              <a:t>salut</a:t>
            </a:r>
            <a:r>
              <a:rPr lang="es-ES_tradnl" dirty="0" smtClean="0"/>
              <a:t> física i mental, el </a:t>
            </a:r>
            <a:r>
              <a:rPr lang="es-ES_tradnl" dirty="0" err="1" smtClean="0"/>
              <a:t>seu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r>
              <a:rPr lang="es-ES_tradnl" dirty="0" smtClean="0"/>
              <a:t> </a:t>
            </a:r>
            <a:r>
              <a:rPr lang="es-ES_tradnl" dirty="0" err="1" smtClean="0"/>
              <a:t>d’autonomia</a:t>
            </a:r>
            <a:r>
              <a:rPr lang="es-ES_tradnl" dirty="0" smtClean="0"/>
              <a:t> i les </a:t>
            </a:r>
            <a:r>
              <a:rPr lang="es-ES_tradnl" dirty="0" err="1" smtClean="0"/>
              <a:t>seves</a:t>
            </a:r>
            <a:r>
              <a:rPr lang="es-ES_tradnl" dirty="0" smtClean="0"/>
              <a:t> </a:t>
            </a:r>
            <a:r>
              <a:rPr lang="es-ES_tradnl" dirty="0" err="1" smtClean="0"/>
              <a:t>relacions</a:t>
            </a:r>
            <a:r>
              <a:rPr lang="es-ES_tradnl" dirty="0" smtClean="0"/>
              <a:t> social i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l’entorn</a:t>
            </a:r>
            <a:r>
              <a:rPr lang="es-ES_tradnl" dirty="0" smtClean="0"/>
              <a:t>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Esperança</a:t>
            </a:r>
            <a:r>
              <a:rPr lang="es-ES_tradnl" b="1" dirty="0" smtClean="0"/>
              <a:t> de vida: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Indicador de la </a:t>
            </a:r>
            <a:r>
              <a:rPr lang="es-ES_tradnl" dirty="0" err="1" smtClean="0"/>
              <a:t>qualitat</a:t>
            </a:r>
            <a:r>
              <a:rPr lang="es-ES_tradnl" dirty="0" smtClean="0"/>
              <a:t> de vida.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Estimació</a:t>
            </a:r>
            <a:r>
              <a:rPr lang="es-ES_tradnl" dirty="0" smtClean="0"/>
              <a:t> de la </a:t>
            </a:r>
            <a:r>
              <a:rPr lang="es-ES_tradnl" dirty="0" err="1" smtClean="0"/>
              <a:t>mitjana</a:t>
            </a:r>
            <a:r>
              <a:rPr lang="es-ES_tradnl" dirty="0" smtClean="0"/>
              <a:t> </a:t>
            </a:r>
            <a:r>
              <a:rPr lang="es-ES_tradnl" dirty="0" err="1" smtClean="0"/>
              <a:t>d’anys</a:t>
            </a:r>
            <a:r>
              <a:rPr lang="es-ES_tradnl" dirty="0" smtClean="0"/>
              <a:t> que </a:t>
            </a:r>
            <a:r>
              <a:rPr lang="es-ES_tradnl" dirty="0" err="1" smtClean="0"/>
              <a:t>viuria</a:t>
            </a:r>
            <a:r>
              <a:rPr lang="es-ES_tradnl" dirty="0" smtClean="0"/>
              <a:t> un </a:t>
            </a:r>
            <a:r>
              <a:rPr lang="es-ES_tradnl" dirty="0" err="1" smtClean="0"/>
              <a:t>grup</a:t>
            </a:r>
            <a:r>
              <a:rPr lang="es-ES_tradnl" dirty="0" smtClean="0"/>
              <a:t> de </a:t>
            </a:r>
            <a:r>
              <a:rPr lang="es-ES_tradnl" dirty="0" err="1" smtClean="0"/>
              <a:t>pax</a:t>
            </a:r>
            <a:r>
              <a:rPr lang="es-ES_tradnl" dirty="0" smtClean="0"/>
              <a:t> </a:t>
            </a:r>
            <a:r>
              <a:rPr lang="es-ES_tradnl" dirty="0" err="1" smtClean="0"/>
              <a:t>nascudes</a:t>
            </a:r>
            <a:r>
              <a:rPr lang="es-ES_tradnl" dirty="0" smtClean="0"/>
              <a:t> en un </a:t>
            </a:r>
            <a:r>
              <a:rPr lang="es-ES_tradnl" dirty="0" err="1" smtClean="0"/>
              <a:t>any</a:t>
            </a:r>
            <a:r>
              <a:rPr lang="es-ES_tradnl" dirty="0" smtClean="0"/>
              <a:t>, </a:t>
            </a:r>
            <a:r>
              <a:rPr lang="es-ES_tradnl" dirty="0" err="1" smtClean="0"/>
              <a:t>sense</a:t>
            </a:r>
            <a:r>
              <a:rPr lang="es-ES_tradnl" dirty="0" smtClean="0"/>
              <a:t> variar les </a:t>
            </a:r>
            <a:r>
              <a:rPr lang="es-ES_tradnl" dirty="0" err="1" smtClean="0"/>
              <a:t>condicions</a:t>
            </a:r>
            <a:r>
              <a:rPr lang="es-ES_tradnl" dirty="0" smtClean="0"/>
              <a:t> </a:t>
            </a:r>
            <a:r>
              <a:rPr lang="es-ES_tradnl" dirty="0" err="1" smtClean="0"/>
              <a:t>sanitàries</a:t>
            </a:r>
            <a:r>
              <a:rPr lang="es-ES_tradnl" dirty="0" smtClean="0"/>
              <a:t> i </a:t>
            </a:r>
            <a:r>
              <a:rPr lang="es-ES_tradnl" dirty="0" err="1" smtClean="0"/>
              <a:t>socials</a:t>
            </a:r>
            <a:r>
              <a:rPr lang="es-ES_tradnl" dirty="0" smtClean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pic>
        <p:nvPicPr>
          <p:cNvPr id="2050" name="Picture 2" descr="http://4.bp.blogspot.com/-9UIcQl9T4FM/TYrkxrpR_LI/AAAAAAAAAb0/JvI32xHfDP8/s1600/tabla%2Bmortali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48150"/>
            <a:ext cx="4500563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8D5A605-FFCD-4E3D-B304-E93C24FE852B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Mites sobre les malalties mentals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No </a:t>
            </a:r>
            <a:r>
              <a:rPr lang="es-ES_tradnl" dirty="0" err="1" smtClean="0"/>
              <a:t>em</a:t>
            </a:r>
            <a:r>
              <a:rPr lang="es-ES_tradnl" dirty="0" smtClean="0"/>
              <a:t> poden afectar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Ho </a:t>
            </a:r>
            <a:r>
              <a:rPr lang="es-ES_tradnl" dirty="0" err="1" smtClean="0"/>
              <a:t>hi</a:t>
            </a:r>
            <a:r>
              <a:rPr lang="es-ES_tradnl" dirty="0" smtClean="0"/>
              <a:t> ha </a:t>
            </a:r>
            <a:r>
              <a:rPr lang="es-ES_tradnl" dirty="0" err="1" smtClean="0"/>
              <a:t>esperança</a:t>
            </a:r>
            <a:r>
              <a:rPr lang="es-ES_tradnl" dirty="0" smtClean="0"/>
              <a:t> per a la </a:t>
            </a:r>
            <a:r>
              <a:rPr lang="es-ES_tradnl" dirty="0" err="1" smtClean="0"/>
              <a:t>gent</a:t>
            </a:r>
            <a:r>
              <a:rPr lang="es-ES_tradnl" dirty="0" smtClean="0"/>
              <a:t> que les </a:t>
            </a:r>
            <a:r>
              <a:rPr lang="es-ES_tradnl" dirty="0" err="1" smtClean="0"/>
              <a:t>pateix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No </a:t>
            </a:r>
            <a:r>
              <a:rPr lang="es-ES_tradnl" dirty="0" err="1" smtClean="0"/>
              <a:t>puc</a:t>
            </a:r>
            <a:r>
              <a:rPr lang="es-ES_tradnl" dirty="0" smtClean="0"/>
              <a:t> </a:t>
            </a:r>
            <a:r>
              <a:rPr lang="es-ES_tradnl" dirty="0" err="1" smtClean="0"/>
              <a:t>fer</a:t>
            </a:r>
            <a:r>
              <a:rPr lang="es-ES_tradnl" dirty="0" smtClean="0"/>
              <a:t> res per </a:t>
            </a:r>
            <a:r>
              <a:rPr lang="es-ES_tradnl" dirty="0" err="1" smtClean="0"/>
              <a:t>algú</a:t>
            </a:r>
            <a:r>
              <a:rPr lang="es-ES_tradnl" dirty="0" smtClean="0"/>
              <a:t> que </a:t>
            </a:r>
            <a:r>
              <a:rPr lang="es-ES_tradnl" dirty="0" err="1" smtClean="0"/>
              <a:t>pateix</a:t>
            </a:r>
            <a:r>
              <a:rPr lang="es-ES_tradnl" dirty="0" smtClean="0"/>
              <a:t> una MM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La </a:t>
            </a:r>
            <a:r>
              <a:rPr lang="es-ES_tradnl" dirty="0" err="1" smtClean="0"/>
              <a:t>gent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MM no es recupera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La </a:t>
            </a:r>
            <a:r>
              <a:rPr lang="es-ES_tradnl" dirty="0" err="1" smtClean="0"/>
              <a:t>teràpia</a:t>
            </a:r>
            <a:r>
              <a:rPr lang="es-ES_tradnl" dirty="0" smtClean="0"/>
              <a:t> i </a:t>
            </a:r>
            <a:r>
              <a:rPr lang="es-ES_tradnl" dirty="0" err="1" smtClean="0"/>
              <a:t>l’autoajuda</a:t>
            </a:r>
            <a:r>
              <a:rPr lang="es-ES_tradnl" dirty="0" smtClean="0"/>
              <a:t> </a:t>
            </a:r>
            <a:r>
              <a:rPr lang="es-ES_tradnl" dirty="0" err="1" smtClean="0"/>
              <a:t>són</a:t>
            </a:r>
            <a:r>
              <a:rPr lang="es-ES_tradnl" dirty="0" smtClean="0"/>
              <a:t> una </a:t>
            </a:r>
            <a:r>
              <a:rPr lang="es-ES_tradnl" dirty="0" err="1" smtClean="0"/>
              <a:t>pèrdua</a:t>
            </a:r>
            <a:r>
              <a:rPr lang="es-ES_tradnl" dirty="0" smtClean="0"/>
              <a:t> de </a:t>
            </a:r>
            <a:r>
              <a:rPr lang="es-ES_tradnl" dirty="0" err="1" smtClean="0"/>
              <a:t>temps</a:t>
            </a:r>
            <a:r>
              <a:rPr lang="es-ES_tradnl" dirty="0" smtClean="0"/>
              <a:t>.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millor</a:t>
            </a:r>
            <a:r>
              <a:rPr lang="es-ES_tradnl" dirty="0" smtClean="0"/>
              <a:t> </a:t>
            </a:r>
            <a:r>
              <a:rPr lang="es-ES_tradnl" dirty="0" err="1" smtClean="0"/>
              <a:t>prendre</a:t>
            </a:r>
            <a:r>
              <a:rPr lang="es-ES_tradnl" dirty="0" smtClean="0"/>
              <a:t> una pastilla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Malaltia</a:t>
            </a:r>
            <a:r>
              <a:rPr lang="es-ES_tradnl" dirty="0" smtClean="0"/>
              <a:t> mental = </a:t>
            </a:r>
            <a:r>
              <a:rPr lang="es-ES_tradnl" dirty="0" err="1" smtClean="0"/>
              <a:t>retard</a:t>
            </a:r>
            <a:r>
              <a:rPr lang="es-ES_tradnl" dirty="0" smtClean="0"/>
              <a:t> mental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Apareixen</a:t>
            </a:r>
            <a:r>
              <a:rPr lang="es-ES_tradnl" dirty="0" smtClean="0"/>
              <a:t> per </a:t>
            </a:r>
            <a:r>
              <a:rPr lang="es-ES_tradnl" dirty="0" err="1" smtClean="0"/>
              <a:t>feblesa</a:t>
            </a:r>
            <a:r>
              <a:rPr lang="es-ES_tradnl" dirty="0" smtClean="0"/>
              <a:t> de </a:t>
            </a:r>
            <a:r>
              <a:rPr lang="es-ES_tradnl" dirty="0" err="1" smtClean="0"/>
              <a:t>caràcter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La </a:t>
            </a:r>
            <a:r>
              <a:rPr lang="es-ES_tradnl" dirty="0" err="1" smtClean="0"/>
              <a:t>gent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MM no </a:t>
            </a:r>
            <a:r>
              <a:rPr lang="es-ES_tradnl" dirty="0" err="1" smtClean="0"/>
              <a:t>pot</a:t>
            </a:r>
            <a:r>
              <a:rPr lang="es-ES_tradnl" dirty="0" smtClean="0"/>
              <a:t> </a:t>
            </a:r>
            <a:r>
              <a:rPr lang="es-ES_tradnl" dirty="0" err="1" smtClean="0"/>
              <a:t>mantenir</a:t>
            </a:r>
            <a:r>
              <a:rPr lang="es-ES_tradnl" dirty="0" smtClean="0"/>
              <a:t> una </a:t>
            </a:r>
            <a:r>
              <a:rPr lang="es-ES_tradnl" dirty="0" err="1" smtClean="0"/>
              <a:t>feina</a:t>
            </a: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17F13-3CA5-4F60-84A7-2D87CBA3ABB4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Diagnòstic de les malalties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72050"/>
          </a:xfrm>
        </p:spPr>
        <p:txBody>
          <a:bodyPr>
            <a:normAutofit fontScale="92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Procediment</a:t>
            </a:r>
            <a:r>
              <a:rPr lang="es-ES_tradnl" dirty="0" smtClean="0"/>
              <a:t> </a:t>
            </a:r>
            <a:r>
              <a:rPr lang="es-ES_tradnl" dirty="0" err="1" smtClean="0"/>
              <a:t>pel</a:t>
            </a:r>
            <a:r>
              <a:rPr lang="es-ES_tradnl" dirty="0" smtClean="0"/>
              <a:t> </a:t>
            </a:r>
            <a:r>
              <a:rPr lang="es-ES_tradnl" dirty="0" err="1" smtClean="0"/>
              <a:t>qual</a:t>
            </a:r>
            <a:r>
              <a:rPr lang="es-ES_tradnl" dirty="0" smtClean="0"/>
              <a:t> </a:t>
            </a:r>
            <a:r>
              <a:rPr lang="es-ES_tradnl" dirty="0" err="1" smtClean="0"/>
              <a:t>s’identifica</a:t>
            </a:r>
            <a:r>
              <a:rPr lang="es-ES_tradnl" dirty="0" smtClean="0"/>
              <a:t> la </a:t>
            </a:r>
            <a:r>
              <a:rPr lang="es-ES_tradnl" dirty="0" err="1" smtClean="0"/>
              <a:t>malaltia</a:t>
            </a:r>
            <a:r>
              <a:rPr lang="es-ES_tradnl" dirty="0" smtClean="0"/>
              <a:t> que té un </a:t>
            </a:r>
            <a:r>
              <a:rPr lang="es-ES_tradnl" dirty="0" err="1" smtClean="0"/>
              <a:t>pacient</a:t>
            </a:r>
            <a:r>
              <a:rPr lang="es-ES_tradnl" dirty="0" smtClean="0"/>
              <a:t>.</a:t>
            </a:r>
          </a:p>
          <a:p>
            <a:pPr marL="834390" lvl="1" indent="-51435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s-ES_tradnl" b="1" dirty="0" smtClean="0"/>
              <a:t>Entrevista clínica o </a:t>
            </a:r>
            <a:r>
              <a:rPr lang="es-ES_tradnl" b="1" dirty="0" err="1" smtClean="0"/>
              <a:t>anamnesi</a:t>
            </a:r>
            <a:r>
              <a:rPr lang="es-ES_tradnl" b="1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símptomes</a:t>
            </a:r>
            <a:r>
              <a:rPr lang="es-ES_tradnl" dirty="0" smtClean="0"/>
              <a:t>)</a:t>
            </a:r>
          </a:p>
          <a:p>
            <a:pPr marL="834390" lvl="1" indent="-51435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s-ES_tradnl" b="1" dirty="0" err="1" smtClean="0"/>
              <a:t>Exploració</a:t>
            </a:r>
            <a:r>
              <a:rPr lang="es-ES_tradnl" b="1" dirty="0" smtClean="0"/>
              <a:t> física </a:t>
            </a:r>
            <a:r>
              <a:rPr lang="es-ES_tradnl" dirty="0" smtClean="0"/>
              <a:t>(</a:t>
            </a:r>
            <a:r>
              <a:rPr lang="es-ES_tradnl" dirty="0" err="1" smtClean="0"/>
              <a:t>recollida</a:t>
            </a:r>
            <a:r>
              <a:rPr lang="es-ES_tradnl" dirty="0" smtClean="0"/>
              <a:t> </a:t>
            </a:r>
            <a:r>
              <a:rPr lang="es-ES_tradnl" dirty="0" err="1" smtClean="0"/>
              <a:t>d’informació</a:t>
            </a:r>
            <a:r>
              <a:rPr lang="es-ES_tradnl" dirty="0" smtClean="0"/>
              <a:t> </a:t>
            </a:r>
            <a:r>
              <a:rPr lang="es-ES_tradnl" dirty="0" err="1" smtClean="0"/>
              <a:t>mitjançant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sentits</a:t>
            </a:r>
            <a:r>
              <a:rPr lang="es-ES_tradnl" dirty="0" smtClean="0"/>
              <a:t>)</a:t>
            </a:r>
          </a:p>
          <a:p>
            <a:pPr marL="834390" lvl="1" indent="-514350" algn="just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s-ES_tradnl" b="1" dirty="0" err="1" smtClean="0"/>
              <a:t>Exploracions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complementàries</a:t>
            </a:r>
            <a:endParaRPr lang="es-ES_tradnl" dirty="0" smtClean="0"/>
          </a:p>
          <a:p>
            <a:pPr marL="1108710" lvl="2" indent="-5143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_tradnl" dirty="0" err="1" smtClean="0"/>
              <a:t>Anàlisi</a:t>
            </a:r>
            <a:r>
              <a:rPr lang="es-ES_tradnl" dirty="0" smtClean="0"/>
              <a:t> de </a:t>
            </a:r>
            <a:r>
              <a:rPr lang="es-ES_tradnl" dirty="0" err="1" smtClean="0"/>
              <a:t>sang</a:t>
            </a:r>
            <a:endParaRPr lang="es-ES_tradnl" dirty="0" smtClean="0"/>
          </a:p>
          <a:p>
            <a:pPr marL="1108710" lvl="2" indent="-5143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_tradnl" dirty="0" err="1" smtClean="0"/>
              <a:t>Tècniques</a:t>
            </a:r>
            <a:r>
              <a:rPr lang="es-ES_tradnl" dirty="0" smtClean="0"/>
              <a:t> de </a:t>
            </a:r>
            <a:r>
              <a:rPr lang="es-ES_tradnl" dirty="0" err="1" smtClean="0"/>
              <a:t>diagnòstic</a:t>
            </a:r>
            <a:r>
              <a:rPr lang="es-ES_tradnl" dirty="0" smtClean="0"/>
              <a:t> per </a:t>
            </a:r>
            <a:r>
              <a:rPr lang="es-ES_tradnl" dirty="0" err="1" smtClean="0"/>
              <a:t>imatge</a:t>
            </a:r>
            <a:r>
              <a:rPr lang="es-ES_tradnl" dirty="0" smtClean="0"/>
              <a:t> (</a:t>
            </a:r>
            <a:r>
              <a:rPr lang="es-ES_tradnl" dirty="0" err="1" smtClean="0"/>
              <a:t>radiografia</a:t>
            </a:r>
            <a:r>
              <a:rPr lang="es-ES_tradnl" dirty="0" smtClean="0"/>
              <a:t>, TAC, RM, </a:t>
            </a:r>
            <a:r>
              <a:rPr lang="es-ES_tradnl" dirty="0" err="1" smtClean="0"/>
              <a:t>ecografia</a:t>
            </a:r>
            <a:r>
              <a:rPr lang="es-ES_tradnl" dirty="0" smtClean="0"/>
              <a:t>, medicina nuclear)</a:t>
            </a:r>
          </a:p>
          <a:p>
            <a:pPr marL="1108710" lvl="2" indent="-5143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_tradnl" dirty="0" err="1" smtClean="0"/>
              <a:t>Cateterisme</a:t>
            </a:r>
            <a:r>
              <a:rPr lang="es-ES_tradnl" dirty="0" smtClean="0"/>
              <a:t> </a:t>
            </a:r>
            <a:r>
              <a:rPr lang="es-ES_tradnl" dirty="0" err="1" smtClean="0"/>
              <a:t>cardíac</a:t>
            </a:r>
            <a:endParaRPr lang="es-ES_tradnl" dirty="0" smtClean="0"/>
          </a:p>
          <a:p>
            <a:pPr marL="1108710" lvl="2" indent="-5143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_tradnl" dirty="0" err="1" smtClean="0"/>
              <a:t>Tècniques</a:t>
            </a:r>
            <a:r>
              <a:rPr lang="es-ES_tradnl" dirty="0" smtClean="0"/>
              <a:t> de registre de </a:t>
            </a:r>
            <a:r>
              <a:rPr lang="es-ES_tradnl" dirty="0" err="1" smtClean="0"/>
              <a:t>l’activitat</a:t>
            </a:r>
            <a:r>
              <a:rPr lang="es-ES_tradnl" dirty="0" smtClean="0"/>
              <a:t> </a:t>
            </a:r>
            <a:r>
              <a:rPr lang="es-ES_tradnl" dirty="0" err="1" smtClean="0"/>
              <a:t>elèctrica</a:t>
            </a:r>
            <a:r>
              <a:rPr lang="es-ES_tradnl" dirty="0" smtClean="0"/>
              <a:t> (EEC, ECG, EMG)</a:t>
            </a:r>
          </a:p>
          <a:p>
            <a:pPr marL="1108710" lvl="2" indent="-5143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_tradnl" dirty="0" smtClean="0"/>
              <a:t>Test </a:t>
            </a:r>
            <a:r>
              <a:rPr lang="es-ES_tradnl" dirty="0" err="1" smtClean="0"/>
              <a:t>d’esforç</a:t>
            </a:r>
            <a:endParaRPr lang="es-ES_tradnl" dirty="0" smtClean="0"/>
          </a:p>
          <a:p>
            <a:pPr marL="1108710" lvl="2" indent="-5143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_tradnl" dirty="0" err="1" smtClean="0"/>
              <a:t>Tècniques</a:t>
            </a:r>
            <a:r>
              <a:rPr lang="es-ES_tradnl" dirty="0" smtClean="0"/>
              <a:t> </a:t>
            </a:r>
            <a:r>
              <a:rPr lang="es-ES_tradnl" dirty="0" err="1" smtClean="0"/>
              <a:t>endoscòpiques</a:t>
            </a:r>
            <a:endParaRPr lang="es-ES_tradnl" dirty="0" smtClean="0"/>
          </a:p>
          <a:p>
            <a:pPr marL="1108710" lvl="2" indent="-5143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_tradnl" dirty="0" err="1" smtClean="0"/>
              <a:t>Biòpsia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1AC95-FD2E-47D7-86E8-5BBA454CD3A5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Tractament de les malalties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4745038" cy="5257800"/>
          </a:xfrm>
        </p:spPr>
        <p:txBody>
          <a:bodyPr>
            <a:normAutofit fontScale="77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b="1" dirty="0" err="1" smtClean="0"/>
              <a:t>medicaments</a:t>
            </a:r>
            <a:r>
              <a:rPr lang="es-ES_tradnl" dirty="0" smtClean="0"/>
              <a:t> </a:t>
            </a:r>
            <a:r>
              <a:rPr lang="es-ES_tradnl" dirty="0" err="1" smtClean="0"/>
              <a:t>són</a:t>
            </a:r>
            <a:r>
              <a:rPr lang="es-ES_tradnl" dirty="0" smtClean="0"/>
              <a:t> </a:t>
            </a:r>
            <a:r>
              <a:rPr lang="es-ES_tradnl" dirty="0" err="1" smtClean="0"/>
              <a:t>aquells</a:t>
            </a:r>
            <a:r>
              <a:rPr lang="es-ES_tradnl" dirty="0" smtClean="0"/>
              <a:t> </a:t>
            </a:r>
            <a:r>
              <a:rPr lang="es-ES_tradnl" dirty="0" err="1" smtClean="0"/>
              <a:t>productes</a:t>
            </a:r>
            <a:r>
              <a:rPr lang="es-ES_tradnl" dirty="0" smtClean="0"/>
              <a:t> que </a:t>
            </a:r>
            <a:r>
              <a:rPr lang="es-ES_tradnl" dirty="0" err="1" smtClean="0"/>
              <a:t>serveixen</a:t>
            </a:r>
            <a:r>
              <a:rPr lang="es-ES_tradnl" dirty="0" smtClean="0"/>
              <a:t> per guarir, </a:t>
            </a:r>
            <a:r>
              <a:rPr lang="es-ES_tradnl" dirty="0" err="1" smtClean="0"/>
              <a:t>alleujar</a:t>
            </a:r>
            <a:r>
              <a:rPr lang="es-ES_tradnl" dirty="0" smtClean="0"/>
              <a:t>, prevenir o diagnosticar una </a:t>
            </a:r>
            <a:r>
              <a:rPr lang="es-ES_tradnl" dirty="0" err="1" smtClean="0"/>
              <a:t>malaltia</a:t>
            </a:r>
            <a:r>
              <a:rPr lang="es-ES_tradnl" dirty="0" smtClean="0"/>
              <a:t>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Mecanisme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d’actuació</a:t>
            </a:r>
            <a:r>
              <a:rPr lang="es-ES_tradnl" b="1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Unió a </a:t>
            </a:r>
            <a:r>
              <a:rPr lang="es-ES_tradnl" dirty="0" err="1" smtClean="0"/>
              <a:t>receptors</a:t>
            </a:r>
            <a:r>
              <a:rPr lang="es-ES_tradnl" dirty="0" smtClean="0"/>
              <a:t> i </a:t>
            </a:r>
            <a:r>
              <a:rPr lang="es-ES_tradnl" dirty="0" err="1" smtClean="0"/>
              <a:t>modificació</a:t>
            </a:r>
            <a:r>
              <a:rPr lang="es-ES_tradnl" dirty="0" smtClean="0"/>
              <a:t> de les </a:t>
            </a:r>
            <a:r>
              <a:rPr lang="es-ES_tradnl" dirty="0" err="1" smtClean="0"/>
              <a:t>funcions</a:t>
            </a:r>
            <a:r>
              <a:rPr lang="es-ES_tradnl" dirty="0" smtClean="0"/>
              <a:t> </a:t>
            </a:r>
            <a:r>
              <a:rPr lang="es-ES_tradnl" dirty="0" err="1" smtClean="0"/>
              <a:t>d’aquests</a:t>
            </a:r>
            <a:r>
              <a:rPr lang="es-ES_tradnl" dirty="0" smtClean="0"/>
              <a:t>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Barreres</a:t>
            </a:r>
            <a:r>
              <a:rPr lang="es-ES_tradnl" dirty="0" smtClean="0"/>
              <a:t>: </a:t>
            </a:r>
            <a:r>
              <a:rPr lang="es-ES_tradnl" dirty="0" err="1" smtClean="0"/>
              <a:t>aparell</a:t>
            </a:r>
            <a:r>
              <a:rPr lang="es-ES_tradnl" dirty="0" smtClean="0"/>
              <a:t> </a:t>
            </a:r>
            <a:r>
              <a:rPr lang="es-ES_tradnl" dirty="0" err="1" smtClean="0"/>
              <a:t>digestiu</a:t>
            </a:r>
            <a:r>
              <a:rPr lang="es-ES_tradnl" dirty="0" smtClean="0"/>
              <a:t>, </a:t>
            </a:r>
            <a:r>
              <a:rPr lang="es-ES_tradnl" dirty="0" err="1" smtClean="0"/>
              <a:t>fetge</a:t>
            </a:r>
            <a:r>
              <a:rPr lang="es-ES_tradnl" dirty="0" smtClean="0"/>
              <a:t>, </a:t>
            </a:r>
            <a:r>
              <a:rPr lang="es-ES_tradnl" dirty="0" err="1" smtClean="0"/>
              <a:t>parets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vasos…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Vies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d’administració</a:t>
            </a:r>
            <a:r>
              <a:rPr lang="es-ES_tradnl" b="1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Oral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Sublingual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Rectal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Injecció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Intranasal</a:t>
            </a:r>
            <a:r>
              <a:rPr lang="es-ES_tradnl" dirty="0" smtClean="0"/>
              <a:t>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Tòpica</a:t>
            </a:r>
            <a:r>
              <a:rPr lang="es-ES_tradnl" dirty="0" smtClean="0"/>
              <a:t> o </a:t>
            </a:r>
            <a:r>
              <a:rPr lang="es-ES_tradnl" dirty="0" err="1" smtClean="0"/>
              <a:t>cutània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pic>
        <p:nvPicPr>
          <p:cNvPr id="54274" name="Picture 2" descr="http://2.bp.blogspot.com/_TIdMuwLqq54/SrpUgBC935I/AAAAAAAAAi4/sCy232_TSRs/s1600/20070417klplyllec_78.Ies.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071563"/>
            <a:ext cx="37846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A761-6113-40FB-BF8F-091C3F86E7D5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Tractament quirúrgic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72050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Tipus</a:t>
            </a:r>
            <a:endParaRPr lang="es-ES_tradnl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Cirurgia</a:t>
            </a:r>
            <a:r>
              <a:rPr lang="es-ES_tradnl" dirty="0" smtClean="0"/>
              <a:t> menor (eliminar una </a:t>
            </a:r>
            <a:r>
              <a:rPr lang="es-ES_tradnl" dirty="0" err="1" smtClean="0"/>
              <a:t>berruga</a:t>
            </a:r>
            <a:r>
              <a:rPr lang="es-ES_tradnl" dirty="0" smtClean="0"/>
              <a:t>, </a:t>
            </a:r>
            <a:r>
              <a:rPr lang="es-ES_tradnl" dirty="0" err="1" smtClean="0"/>
              <a:t>cosir</a:t>
            </a:r>
            <a:r>
              <a:rPr lang="es-ES_tradnl" dirty="0" smtClean="0"/>
              <a:t> una </a:t>
            </a:r>
            <a:r>
              <a:rPr lang="es-ES_tradnl" dirty="0" err="1" smtClean="0"/>
              <a:t>ferida</a:t>
            </a:r>
            <a:r>
              <a:rPr lang="es-ES_tradnl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Cirurgia</a:t>
            </a:r>
            <a:r>
              <a:rPr lang="es-ES_tradnl" dirty="0" smtClean="0"/>
              <a:t> </a:t>
            </a:r>
            <a:r>
              <a:rPr lang="es-ES_tradnl" dirty="0" err="1" smtClean="0"/>
              <a:t>major</a:t>
            </a:r>
            <a:r>
              <a:rPr lang="es-ES_tradnl" dirty="0" smtClean="0"/>
              <a:t> (</a:t>
            </a:r>
            <a:r>
              <a:rPr lang="es-ES_tradnl" dirty="0" err="1" smtClean="0"/>
              <a:t>extirpació</a:t>
            </a:r>
            <a:r>
              <a:rPr lang="es-ES_tradnl" dirty="0" smtClean="0"/>
              <a:t> </a:t>
            </a:r>
            <a:r>
              <a:rPr lang="es-ES_tradnl" dirty="0" err="1" smtClean="0"/>
              <a:t>d’un</a:t>
            </a:r>
            <a:r>
              <a:rPr lang="es-ES_tradnl" dirty="0" smtClean="0"/>
              <a:t> </a:t>
            </a:r>
            <a:r>
              <a:rPr lang="es-ES_tradnl" dirty="0" err="1" smtClean="0"/>
              <a:t>apèndix</a:t>
            </a:r>
            <a:r>
              <a:rPr lang="es-ES_tradnl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Anestèsia</a:t>
            </a:r>
            <a:endParaRPr lang="es-ES_tradnl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Local (</a:t>
            </a:r>
            <a:r>
              <a:rPr lang="es-ES_tradnl" dirty="0" err="1" smtClean="0"/>
              <a:t>dit</a:t>
            </a:r>
            <a:r>
              <a:rPr lang="es-ES_tradnl" dirty="0" smtClean="0"/>
              <a:t>, </a:t>
            </a:r>
            <a:r>
              <a:rPr lang="es-ES_tradnl" dirty="0" err="1" smtClean="0"/>
              <a:t>dent</a:t>
            </a:r>
            <a:r>
              <a:rPr lang="es-ES_tradnl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Regional (epidural)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General (</a:t>
            </a:r>
            <a:r>
              <a:rPr lang="es-ES_tradnl" dirty="0" err="1" smtClean="0"/>
              <a:t>tot</a:t>
            </a:r>
            <a:r>
              <a:rPr lang="es-ES_tradnl" dirty="0" smtClean="0"/>
              <a:t> el </a:t>
            </a:r>
            <a:r>
              <a:rPr lang="es-ES_tradnl" dirty="0" err="1" smtClean="0"/>
              <a:t>cos</a:t>
            </a:r>
            <a:r>
              <a:rPr lang="es-ES_tradnl" smtClean="0"/>
              <a:t>)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smtClean="0"/>
              <a:t>Riscos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Quan</a:t>
            </a:r>
            <a:r>
              <a:rPr lang="es-ES_tradnl" b="1" dirty="0" smtClean="0"/>
              <a:t> cal efectuar la </a:t>
            </a:r>
            <a:r>
              <a:rPr lang="es-ES_tradnl" b="1" dirty="0" err="1" smtClean="0"/>
              <a:t>cirurgia</a:t>
            </a:r>
            <a:r>
              <a:rPr lang="es-ES_tradnl" b="1" dirty="0" smtClean="0"/>
              <a:t>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Cirurgia</a:t>
            </a:r>
            <a:r>
              <a:rPr lang="es-ES_tradnl" dirty="0" smtClean="0"/>
              <a:t> </a:t>
            </a:r>
            <a:r>
              <a:rPr lang="es-ES_tradnl" dirty="0" err="1" smtClean="0"/>
              <a:t>d’urgències</a:t>
            </a:r>
            <a:r>
              <a:rPr lang="es-ES_tradnl" dirty="0" smtClean="0"/>
              <a:t> (</a:t>
            </a:r>
            <a:r>
              <a:rPr lang="es-ES_tradnl" dirty="0" err="1" smtClean="0"/>
              <a:t>hemorràgia</a:t>
            </a:r>
            <a:r>
              <a:rPr lang="es-ES_tradnl" dirty="0" smtClean="0"/>
              <a:t> digestiva, </a:t>
            </a:r>
            <a:r>
              <a:rPr lang="es-ES_tradnl" dirty="0" err="1" smtClean="0"/>
              <a:t>oclusió</a:t>
            </a:r>
            <a:r>
              <a:rPr lang="es-ES_tradnl" dirty="0" smtClean="0"/>
              <a:t> intestinal)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Cirurgia</a:t>
            </a:r>
            <a:r>
              <a:rPr lang="es-ES_tradnl" dirty="0" smtClean="0"/>
              <a:t> programada (</a:t>
            </a:r>
            <a:r>
              <a:rPr lang="es-ES_tradnl" dirty="0" err="1" smtClean="0"/>
              <a:t>extirpació</a:t>
            </a:r>
            <a:r>
              <a:rPr lang="es-ES_tradnl" dirty="0" smtClean="0"/>
              <a:t> de les </a:t>
            </a:r>
            <a:r>
              <a:rPr lang="es-ES_tradnl" dirty="0" err="1" smtClean="0"/>
              <a:t>amígdales</a:t>
            </a:r>
            <a:r>
              <a:rPr lang="es-ES_tradnl" dirty="0" smtClean="0"/>
              <a:t>)</a:t>
            </a:r>
            <a:endParaRPr lang="es-ES_tradnl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Procediments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quirúrgics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nous</a:t>
            </a:r>
            <a:endParaRPr lang="es-ES_tradnl" b="1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Cirurgia</a:t>
            </a:r>
            <a:r>
              <a:rPr lang="es-ES_tradnl" dirty="0" smtClean="0"/>
              <a:t> </a:t>
            </a:r>
            <a:r>
              <a:rPr lang="es-ES_tradnl" dirty="0" err="1" smtClean="0"/>
              <a:t>endoscòpica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Angioplàstia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Cirurgia</a:t>
            </a:r>
            <a:r>
              <a:rPr lang="es-ES_tradnl" dirty="0" smtClean="0"/>
              <a:t> de </a:t>
            </a:r>
            <a:r>
              <a:rPr lang="es-ES_tradnl" dirty="0" err="1" smtClean="0"/>
              <a:t>trasplantaments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Cirurgia</a:t>
            </a:r>
            <a:r>
              <a:rPr lang="es-ES_tradnl" dirty="0" smtClean="0"/>
              <a:t> </a:t>
            </a:r>
            <a:r>
              <a:rPr lang="es-ES_tradnl" dirty="0" err="1" smtClean="0"/>
              <a:t>robòtica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_tradnl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670-FEE2-4B26-A255-BEF943CC2B58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Trasplantaments</a:t>
            </a:r>
            <a:endParaRPr lang="es-ES" smtClean="0"/>
          </a:p>
        </p:txBody>
      </p:sp>
      <p:sp>
        <p:nvSpPr>
          <p:cNvPr id="54275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es-ES_tradnl" smtClean="0"/>
              <a:t>Catalunya i Espanya són pioners en la medicina de trasplantaments. Catalunya té la taxa més elevada del món de trasplantaments de ronyó i fetge.</a:t>
            </a:r>
            <a:endParaRPr lang="es-ES" smtClean="0"/>
          </a:p>
        </p:txBody>
      </p:sp>
      <p:pic>
        <p:nvPicPr>
          <p:cNvPr id="54276" name="Picture 2" descr="http://www.lamoncloa.gob.es/NR/rdonlyres/A2ACB9C5-BB12-4017-9BFA-6A58D40BBE93/93084/primerol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048125"/>
            <a:ext cx="4694238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7" name="Picture 4" descr="http://t2.gstatic.com/images?q=tbn:ANd9GcSxhYIkmlOEmF9bDt2QuoM4MiwD91kNmGi1i7orgsIeM2cWQUwF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3509963"/>
            <a:ext cx="2924175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5AE5-4656-4CA9-8D2A-6AC6999EB092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_tradnl" smtClean="0"/>
              <a:t>Cirurgia robòtica</a:t>
            </a:r>
            <a:endParaRPr lang="es-ES" smtClean="0"/>
          </a:p>
        </p:txBody>
      </p:sp>
      <p:sp>
        <p:nvSpPr>
          <p:cNvPr id="55299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ca-ES" smtClean="0"/>
          </a:p>
        </p:txBody>
      </p:sp>
      <p:pic>
        <p:nvPicPr>
          <p:cNvPr id="55300" name="Picture 2" descr="http://weblog.mendoza.edu.ar/robotica/tec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571625"/>
            <a:ext cx="80756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6B6E9-F556-46C0-9C50-F18809BDAD26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" smtClean="0"/>
              <a:t>1.3. Les malalties infeccioses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Transmissió</a:t>
            </a:r>
            <a:r>
              <a:rPr lang="es-ES_tradnl" b="1" dirty="0" smtClean="0"/>
              <a:t>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Contacte </a:t>
            </a:r>
            <a:r>
              <a:rPr lang="es-ES_tradnl" dirty="0" err="1" smtClean="0"/>
              <a:t>directe</a:t>
            </a:r>
            <a:endParaRPr lang="es-ES_tradnl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err="1" smtClean="0"/>
              <a:t>Pell</a:t>
            </a:r>
            <a:endParaRPr lang="es-ES_tradnl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err="1" smtClean="0"/>
              <a:t>Petites</a:t>
            </a:r>
            <a:r>
              <a:rPr lang="es-ES_tradnl" dirty="0" smtClean="0"/>
              <a:t> </a:t>
            </a:r>
            <a:r>
              <a:rPr lang="es-ES_tradnl" dirty="0" err="1" smtClean="0"/>
              <a:t>gotes</a:t>
            </a:r>
            <a:r>
              <a:rPr lang="es-ES_tradnl" dirty="0" smtClean="0"/>
              <a:t> que es </a:t>
            </a:r>
            <a:r>
              <a:rPr lang="es-ES_tradnl" dirty="0" err="1" smtClean="0"/>
              <a:t>produeixen</a:t>
            </a:r>
            <a:r>
              <a:rPr lang="es-ES_tradnl" dirty="0" smtClean="0"/>
              <a:t> </a:t>
            </a:r>
            <a:r>
              <a:rPr lang="es-ES_tradnl" dirty="0" err="1" smtClean="0"/>
              <a:t>quan</a:t>
            </a:r>
            <a:r>
              <a:rPr lang="es-ES_tradnl" dirty="0" smtClean="0"/>
              <a:t> </a:t>
            </a:r>
            <a:r>
              <a:rPr lang="es-ES_tradnl" dirty="0" err="1" smtClean="0"/>
              <a:t>xerram</a:t>
            </a:r>
            <a:r>
              <a:rPr lang="es-ES_tradnl" dirty="0" smtClean="0"/>
              <a:t>, </a:t>
            </a:r>
            <a:r>
              <a:rPr lang="es-ES_tradnl" dirty="0" err="1" smtClean="0"/>
              <a:t>tossim</a:t>
            </a:r>
            <a:r>
              <a:rPr lang="es-ES_tradnl" dirty="0" smtClean="0"/>
              <a:t>, </a:t>
            </a:r>
            <a:r>
              <a:rPr lang="es-ES_tradnl" dirty="0" err="1" smtClean="0"/>
              <a:t>estornudam</a:t>
            </a:r>
            <a:r>
              <a:rPr lang="es-ES_tradnl" dirty="0" smtClean="0"/>
              <a:t>…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smtClean="0"/>
              <a:t>MTS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Per </a:t>
            </a:r>
            <a:r>
              <a:rPr lang="es-ES_tradnl" dirty="0" err="1" smtClean="0"/>
              <a:t>mitjà</a:t>
            </a:r>
            <a:r>
              <a:rPr lang="es-ES_tradnl" dirty="0" smtClean="0"/>
              <a:t> de </a:t>
            </a:r>
            <a:r>
              <a:rPr lang="es-ES_tradnl" dirty="0" err="1" smtClean="0"/>
              <a:t>l’aigua</a:t>
            </a:r>
            <a:endParaRPr lang="es-ES_tradnl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err="1" smtClean="0"/>
              <a:t>Contaminació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femta</a:t>
            </a:r>
            <a:r>
              <a:rPr lang="es-ES_tradnl" dirty="0" smtClean="0"/>
              <a:t> de </a:t>
            </a:r>
            <a:r>
              <a:rPr lang="es-ES_tradnl" dirty="0" err="1" smtClean="0"/>
              <a:t>pax</a:t>
            </a:r>
            <a:r>
              <a:rPr lang="es-ES_tradnl" dirty="0" smtClean="0"/>
              <a:t> o </a:t>
            </a:r>
            <a:r>
              <a:rPr lang="es-ES_tradnl" dirty="0" err="1" smtClean="0"/>
              <a:t>animals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Per </a:t>
            </a:r>
            <a:r>
              <a:rPr lang="es-ES_tradnl" dirty="0" err="1" smtClean="0"/>
              <a:t>mitjà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aliments</a:t>
            </a:r>
            <a:endParaRPr lang="es-ES_tradnl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err="1" smtClean="0"/>
              <a:t>Reg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aigua</a:t>
            </a:r>
            <a:r>
              <a:rPr lang="es-ES_tradnl" dirty="0" smtClean="0"/>
              <a:t> contaminada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s-ES_tradnl" dirty="0" err="1" smtClean="0"/>
              <a:t>Manipulació</a:t>
            </a:r>
            <a:r>
              <a:rPr lang="es-ES_tradnl" dirty="0" smtClean="0"/>
              <a:t> de manera </a:t>
            </a:r>
            <a:r>
              <a:rPr lang="es-ES_tradnl" dirty="0" err="1" smtClean="0"/>
              <a:t>inadequada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Per </a:t>
            </a:r>
            <a:r>
              <a:rPr lang="es-ES_tradnl" dirty="0" err="1" smtClean="0"/>
              <a:t>mitjà</a:t>
            </a:r>
            <a:r>
              <a:rPr lang="es-ES_tradnl" dirty="0" smtClean="0"/>
              <a:t> </a:t>
            </a:r>
            <a:r>
              <a:rPr lang="es-ES_tradnl" dirty="0" err="1" smtClean="0"/>
              <a:t>d’animals</a:t>
            </a:r>
            <a:r>
              <a:rPr lang="es-ES_tradnl" dirty="0" smtClean="0"/>
              <a:t> (</a:t>
            </a:r>
            <a:r>
              <a:rPr lang="es-ES_tradnl" dirty="0" err="1" smtClean="0"/>
              <a:t>vectors</a:t>
            </a:r>
            <a:r>
              <a:rPr lang="es-ES_tradnl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9B1EC-3316-4705-AB0A-0300029AB3A4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" smtClean="0"/>
              <a:t>1.3. Les malalties infeccioses </a:t>
            </a:r>
          </a:p>
        </p:txBody>
      </p:sp>
      <p:sp>
        <p:nvSpPr>
          <p:cNvPr id="57347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s-ES_tradnl" b="1" smtClean="0"/>
              <a:t>Desenvolupament:</a:t>
            </a:r>
            <a:endParaRPr lang="es-ES" b="1" smtClean="0"/>
          </a:p>
          <a:p>
            <a:pPr lvl="1" eaLnBrk="1" hangingPunct="1"/>
            <a:r>
              <a:rPr lang="es-ES_tradnl" smtClean="0"/>
              <a:t>Infecció</a:t>
            </a:r>
          </a:p>
          <a:p>
            <a:pPr lvl="1" eaLnBrk="1" hangingPunct="1"/>
            <a:r>
              <a:rPr lang="es-ES_tradnl" smtClean="0"/>
              <a:t>Incubació</a:t>
            </a:r>
          </a:p>
          <a:p>
            <a:pPr lvl="1" eaLnBrk="1" hangingPunct="1"/>
            <a:r>
              <a:rPr lang="es-ES_tradnl" smtClean="0"/>
              <a:t>Període agut</a:t>
            </a:r>
          </a:p>
          <a:p>
            <a:pPr lvl="1" eaLnBrk="1" hangingPunct="1"/>
            <a:r>
              <a:rPr lang="es-ES_tradnl" smtClean="0"/>
              <a:t>Declivi</a:t>
            </a:r>
          </a:p>
          <a:p>
            <a:pPr lvl="1" eaLnBrk="1" hangingPunct="1"/>
            <a:r>
              <a:rPr lang="es-ES_tradnl" smtClean="0"/>
              <a:t>Convalescència</a:t>
            </a:r>
          </a:p>
          <a:p>
            <a:pPr lvl="1" eaLnBrk="1" hangingPunct="1">
              <a:buFont typeface="Wingdings 2" pitchFamily="18" charset="2"/>
              <a:buNone/>
            </a:pPr>
            <a:endParaRPr lang="es-ES_tradnl" smtClean="0"/>
          </a:p>
        </p:txBody>
      </p:sp>
      <p:pic>
        <p:nvPicPr>
          <p:cNvPr id="57348" name="Picture 2" descr="http://www.ieslosremedios.org/~pablo/webpablo/webcmc/3salud/medico5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643188"/>
            <a:ext cx="3505200" cy="315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81210-C946-4656-937C-81C9123141B2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" smtClean="0"/>
              <a:t>1.3. Les malalties infeccioses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00613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Prevenció</a:t>
            </a:r>
            <a:r>
              <a:rPr lang="es-ES_tradnl" b="1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No </a:t>
            </a:r>
            <a:r>
              <a:rPr lang="es-ES_tradnl" dirty="0" err="1" smtClean="0"/>
              <a:t>beure</a:t>
            </a:r>
            <a:r>
              <a:rPr lang="es-ES_tradnl" dirty="0" smtClean="0"/>
              <a:t> </a:t>
            </a:r>
            <a:r>
              <a:rPr lang="es-ES_tradnl" dirty="0" err="1" smtClean="0"/>
              <a:t>aigua</a:t>
            </a:r>
            <a:r>
              <a:rPr lang="es-ES_tradnl" dirty="0" smtClean="0"/>
              <a:t> de rieres o </a:t>
            </a:r>
            <a:r>
              <a:rPr lang="es-ES_tradnl" dirty="0" err="1" smtClean="0"/>
              <a:t>fonts</a:t>
            </a:r>
            <a:r>
              <a:rPr lang="es-ES_tradnl" dirty="0" smtClean="0"/>
              <a:t> que </a:t>
            </a:r>
            <a:r>
              <a:rPr lang="es-ES_tradnl" dirty="0" err="1" smtClean="0"/>
              <a:t>pogués</a:t>
            </a:r>
            <a:r>
              <a:rPr lang="es-ES_tradnl" dirty="0" smtClean="0"/>
              <a:t> estar contaminada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Conservar i manipular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aliments</a:t>
            </a:r>
            <a:r>
              <a:rPr lang="es-ES_tradnl" dirty="0" smtClean="0"/>
              <a:t> </a:t>
            </a:r>
            <a:r>
              <a:rPr lang="es-ES_tradnl" dirty="0" err="1" smtClean="0"/>
              <a:t>segons</a:t>
            </a:r>
            <a:r>
              <a:rPr lang="es-ES_tradnl" dirty="0" smtClean="0"/>
              <a:t> les normes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seus</a:t>
            </a:r>
            <a:r>
              <a:rPr lang="es-ES_tradnl" dirty="0" smtClean="0"/>
              <a:t> </a:t>
            </a:r>
            <a:r>
              <a:rPr lang="es-ES_tradnl" dirty="0" err="1" smtClean="0"/>
              <a:t>envasos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Escalfar </a:t>
            </a:r>
            <a:r>
              <a:rPr lang="es-ES_tradnl" dirty="0" err="1" smtClean="0"/>
              <a:t>bé</a:t>
            </a:r>
            <a:r>
              <a:rPr lang="es-ES_tradnl" dirty="0" smtClean="0"/>
              <a:t> i, si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possible</a:t>
            </a:r>
            <a:r>
              <a:rPr lang="es-ES_tradnl" dirty="0" smtClean="0"/>
              <a:t>, bullir el </a:t>
            </a:r>
            <a:r>
              <a:rPr lang="es-ES_tradnl" dirty="0" err="1" smtClean="0"/>
              <a:t>menjar</a:t>
            </a:r>
            <a:r>
              <a:rPr lang="es-ES_tradnl" dirty="0" smtClean="0"/>
              <a:t> </a:t>
            </a:r>
            <a:r>
              <a:rPr lang="es-ES_tradnl" dirty="0" err="1" smtClean="0"/>
              <a:t>preparat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Rentar </a:t>
            </a:r>
            <a:r>
              <a:rPr lang="es-ES_tradnl" dirty="0" err="1" smtClean="0"/>
              <a:t>bé</a:t>
            </a:r>
            <a:r>
              <a:rPr lang="es-ES_tradnl" dirty="0" smtClean="0"/>
              <a:t> </a:t>
            </a:r>
            <a:r>
              <a:rPr lang="es-ES_tradnl" dirty="0" err="1" smtClean="0"/>
              <a:t>verdures</a:t>
            </a:r>
            <a:r>
              <a:rPr lang="es-ES_tradnl" dirty="0" smtClean="0"/>
              <a:t> i </a:t>
            </a:r>
            <a:r>
              <a:rPr lang="es-ES_tradnl" dirty="0" err="1" smtClean="0"/>
              <a:t>fruites</a:t>
            </a:r>
            <a:r>
              <a:rPr lang="es-ES_tradnl" dirty="0" smtClean="0"/>
              <a:t> que </a:t>
            </a:r>
            <a:r>
              <a:rPr lang="es-ES_tradnl" dirty="0" err="1" smtClean="0"/>
              <a:t>s’hagin</a:t>
            </a:r>
            <a:r>
              <a:rPr lang="es-ES_tradnl" dirty="0" smtClean="0"/>
              <a:t> de </a:t>
            </a:r>
            <a:r>
              <a:rPr lang="es-ES_tradnl" dirty="0" err="1" smtClean="0"/>
              <a:t>menjar</a:t>
            </a:r>
            <a:r>
              <a:rPr lang="es-ES_tradnl" dirty="0" smtClean="0"/>
              <a:t> </a:t>
            </a:r>
            <a:r>
              <a:rPr lang="es-ES_tradnl" dirty="0" err="1" smtClean="0"/>
              <a:t>crues</a:t>
            </a:r>
            <a:r>
              <a:rPr lang="es-ES_tradnl" dirty="0" smtClean="0"/>
              <a:t> (</a:t>
            </a:r>
            <a:r>
              <a:rPr lang="es-ES_tradnl" dirty="0" err="1" smtClean="0"/>
              <a:t>s’hi</a:t>
            </a:r>
            <a:r>
              <a:rPr lang="es-ES_tradnl" dirty="0" smtClean="0"/>
              <a:t> </a:t>
            </a:r>
            <a:r>
              <a:rPr lang="es-ES_tradnl" dirty="0" err="1" smtClean="0"/>
              <a:t>pot</a:t>
            </a:r>
            <a:r>
              <a:rPr lang="es-ES_tradnl" dirty="0" smtClean="0"/>
              <a:t> </a:t>
            </a:r>
            <a:r>
              <a:rPr lang="es-ES_tradnl" dirty="0" err="1" smtClean="0"/>
              <a:t>afegir</a:t>
            </a:r>
            <a:r>
              <a:rPr lang="es-ES_tradnl" dirty="0" smtClean="0"/>
              <a:t> una gota de </a:t>
            </a:r>
            <a:r>
              <a:rPr lang="es-ES_tradnl" dirty="0" err="1" smtClean="0"/>
              <a:t>lleixiu</a:t>
            </a:r>
            <a:r>
              <a:rPr lang="es-ES_tradnl" dirty="0" smtClean="0"/>
              <a:t>)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Rentar-se les </a:t>
            </a:r>
            <a:r>
              <a:rPr lang="es-ES_tradnl" dirty="0" err="1" smtClean="0"/>
              <a:t>mans</a:t>
            </a:r>
            <a:r>
              <a:rPr lang="es-ES_tradnl" dirty="0" smtClean="0"/>
              <a:t> </a:t>
            </a:r>
            <a:r>
              <a:rPr lang="es-ES_tradnl" dirty="0" err="1" smtClean="0"/>
              <a:t>després</a:t>
            </a:r>
            <a:r>
              <a:rPr lang="es-ES_tradnl" dirty="0" smtClean="0"/>
              <a:t> </a:t>
            </a:r>
            <a:r>
              <a:rPr lang="es-ES_tradnl" dirty="0" err="1" smtClean="0"/>
              <a:t>d’anar</a:t>
            </a:r>
            <a:r>
              <a:rPr lang="es-ES_tradnl" dirty="0" smtClean="0"/>
              <a:t> al lavabo i </a:t>
            </a:r>
            <a:r>
              <a:rPr lang="es-ES_tradnl" dirty="0" err="1" smtClean="0"/>
              <a:t>abans</a:t>
            </a:r>
            <a:r>
              <a:rPr lang="es-ES_tradnl" dirty="0" smtClean="0"/>
              <a:t> de </a:t>
            </a:r>
            <a:r>
              <a:rPr lang="es-ES_tradnl" dirty="0" err="1" smtClean="0"/>
              <a:t>menjar</a:t>
            </a:r>
            <a:r>
              <a:rPr lang="es-ES_tradnl" dirty="0" smtClean="0"/>
              <a:t> i manipular </a:t>
            </a:r>
            <a:r>
              <a:rPr lang="es-ES_tradnl" dirty="0" err="1" smtClean="0"/>
              <a:t>aliments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Utilitzar</a:t>
            </a:r>
            <a:r>
              <a:rPr lang="es-ES_tradnl" dirty="0" smtClean="0"/>
              <a:t> el </a:t>
            </a:r>
            <a:r>
              <a:rPr lang="es-ES_tradnl" dirty="0" err="1" smtClean="0"/>
              <a:t>preservatiu</a:t>
            </a:r>
            <a:r>
              <a:rPr lang="es-ES_tradnl" dirty="0" smtClean="0"/>
              <a:t> per prevenir MTS i </a:t>
            </a:r>
            <a:r>
              <a:rPr lang="es-ES_tradnl" dirty="0" err="1" smtClean="0"/>
              <a:t>embarassos</a:t>
            </a:r>
            <a:r>
              <a:rPr lang="es-ES_tradnl" dirty="0" smtClean="0"/>
              <a:t> no </a:t>
            </a:r>
            <a:r>
              <a:rPr lang="es-ES_tradnl" dirty="0" err="1" smtClean="0"/>
              <a:t>desitjats</a:t>
            </a:r>
            <a:endParaRPr lang="es-ES_tradnl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s-ES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089A1-704F-4373-B185-EF1CF49CDFE1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solidFill>
                  <a:srgbClr val="FF3300"/>
                </a:solidFill>
              </a:rPr>
              <a:t>Principals agents infecciosos</a:t>
            </a:r>
          </a:p>
        </p:txBody>
      </p:sp>
      <p:sp>
        <p:nvSpPr>
          <p:cNvPr id="59395" name="Rectangle 1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/>
            <a:r>
              <a:rPr lang="es-ES_tradnl" sz="2400" smtClean="0"/>
              <a:t>Bacteris</a:t>
            </a:r>
          </a:p>
        </p:txBody>
      </p:sp>
      <p:sp>
        <p:nvSpPr>
          <p:cNvPr id="59396" name="Rectangle 13"/>
          <p:cNvSpPr>
            <a:spLocks noGrp="1" noChangeArrowheads="1"/>
          </p:cNvSpPr>
          <p:nvPr>
            <p:ph sz="quarter" idx="2"/>
          </p:nvPr>
        </p:nvSpPr>
        <p:spPr>
          <a:xfrm>
            <a:off x="4648200" y="1268413"/>
            <a:ext cx="4038600" cy="2517775"/>
          </a:xfrm>
        </p:spPr>
        <p:txBody>
          <a:bodyPr/>
          <a:lstStyle/>
          <a:p>
            <a:pPr algn="ctr" eaLnBrk="1" hangingPunct="1"/>
            <a:r>
              <a:rPr lang="es-ES_tradnl" sz="2400" smtClean="0"/>
              <a:t>Virus</a:t>
            </a:r>
          </a:p>
        </p:txBody>
      </p:sp>
      <p:sp>
        <p:nvSpPr>
          <p:cNvPr id="59397" name="Rectangle 14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algn="ctr" eaLnBrk="1" hangingPunct="1"/>
            <a:r>
              <a:rPr lang="es-ES_tradnl" sz="2400" smtClean="0"/>
              <a:t>Protozoous</a:t>
            </a:r>
          </a:p>
        </p:txBody>
      </p:sp>
      <p:sp>
        <p:nvSpPr>
          <p:cNvPr id="59398" name="Rectangle 15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algn="ctr" eaLnBrk="1" hangingPunct="1"/>
            <a:r>
              <a:rPr lang="es-ES_tradnl" sz="2400" smtClean="0"/>
              <a:t>Fongs</a:t>
            </a:r>
          </a:p>
        </p:txBody>
      </p:sp>
      <p:pic>
        <p:nvPicPr>
          <p:cNvPr id="59399" name="Picture 9" descr="Estructuras que pueden aparecer en bacterias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060575"/>
            <a:ext cx="2087563" cy="1738313"/>
          </a:xfrm>
          <a:noFill/>
        </p:spPr>
      </p:pic>
      <p:pic>
        <p:nvPicPr>
          <p:cNvPr id="59400" name="Picture 17" descr="viru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73238"/>
            <a:ext cx="22574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19" descr="mala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365625"/>
            <a:ext cx="28082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21" descr="micosis_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437063"/>
            <a:ext cx="25209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01F0531-D5FB-4341-A8B6-C1D3033887E3}" type="slidenum">
              <a:rPr lang="es-ES_tradnl" smtClean="0"/>
              <a:pPr eaLnBrk="1" hangingPunct="1">
                <a:defRPr/>
              </a:pPr>
              <a:t>49</a:t>
            </a:fld>
            <a:endParaRPr lang="es-ES_trad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1.1. Salut i estils de vida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5316538" cy="4757738"/>
          </a:xfrm>
        </p:spPr>
        <p:txBody>
          <a:bodyPr>
            <a:normAutofit fontScale="850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Cada </a:t>
            </a:r>
            <a:r>
              <a:rPr lang="es-ES_tradnl" dirty="0" err="1" smtClean="0"/>
              <a:t>dia</a:t>
            </a:r>
            <a:r>
              <a:rPr lang="es-ES_tradnl" dirty="0" smtClean="0"/>
              <a:t> el </a:t>
            </a:r>
            <a:r>
              <a:rPr lang="es-ES_tradnl" dirty="0" err="1" smtClean="0"/>
              <a:t>món</a:t>
            </a:r>
            <a:r>
              <a:rPr lang="es-ES_tradnl" dirty="0" smtClean="0"/>
              <a:t> </a:t>
            </a:r>
            <a:r>
              <a:rPr lang="es-ES_tradnl" dirty="0" err="1" smtClean="0"/>
              <a:t>canvia</a:t>
            </a:r>
            <a:r>
              <a:rPr lang="es-ES_tradnl" dirty="0" smtClean="0"/>
              <a:t>, </a:t>
            </a:r>
            <a:r>
              <a:rPr lang="es-ES_tradnl" dirty="0" err="1" smtClean="0"/>
              <a:t>neixen</a:t>
            </a:r>
            <a:r>
              <a:rPr lang="es-ES_tradnl" dirty="0" smtClean="0"/>
              <a:t> i moren </a:t>
            </a:r>
            <a:r>
              <a:rPr lang="es-ES_tradnl" dirty="0" err="1" smtClean="0"/>
              <a:t>milers</a:t>
            </a:r>
            <a:r>
              <a:rPr lang="es-ES_tradnl" dirty="0" smtClean="0"/>
              <a:t> de </a:t>
            </a:r>
            <a:r>
              <a:rPr lang="es-ES_tradnl" dirty="0" err="1" smtClean="0"/>
              <a:t>pax</a:t>
            </a:r>
            <a:r>
              <a:rPr lang="es-ES_tradnl" dirty="0" smtClean="0"/>
              <a:t>, </a:t>
            </a:r>
            <a:r>
              <a:rPr lang="es-ES_tradnl" dirty="0" err="1" smtClean="0"/>
              <a:t>però</a:t>
            </a:r>
            <a:r>
              <a:rPr lang="es-ES_tradnl" dirty="0" smtClean="0"/>
              <a:t>: </a:t>
            </a:r>
            <a:r>
              <a:rPr lang="es-ES_tradnl" dirty="0" err="1" smtClean="0"/>
              <a:t>quantes</a:t>
            </a:r>
            <a:r>
              <a:rPr lang="es-ES_tradnl" dirty="0" smtClean="0"/>
              <a:t> en </a:t>
            </a:r>
            <a:r>
              <a:rPr lang="es-ES_tradnl" dirty="0" err="1" smtClean="0"/>
              <a:t>neixen</a:t>
            </a:r>
            <a:r>
              <a:rPr lang="es-ES_tradnl" dirty="0" smtClean="0"/>
              <a:t>? </a:t>
            </a:r>
            <a:r>
              <a:rPr lang="es-ES_tradnl" dirty="0" err="1" smtClean="0"/>
              <a:t>quantes</a:t>
            </a:r>
            <a:r>
              <a:rPr lang="es-ES_tradnl" dirty="0" smtClean="0"/>
              <a:t> en moren? de </a:t>
            </a:r>
            <a:r>
              <a:rPr lang="es-ES_tradnl" dirty="0" err="1" smtClean="0"/>
              <a:t>què</a:t>
            </a:r>
            <a:r>
              <a:rPr lang="es-ES_tradnl" dirty="0" smtClean="0"/>
              <a:t> moren?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Si </a:t>
            </a:r>
            <a:r>
              <a:rPr lang="es-ES_tradnl" dirty="0" err="1" smtClean="0"/>
              <a:t>sabem</a:t>
            </a:r>
            <a:r>
              <a:rPr lang="es-ES_tradnl" dirty="0" smtClean="0"/>
              <a:t> les causes que </a:t>
            </a:r>
            <a:r>
              <a:rPr lang="es-ES_tradnl" dirty="0" err="1" smtClean="0"/>
              <a:t>incideixen</a:t>
            </a:r>
            <a:r>
              <a:rPr lang="es-ES_tradnl" dirty="0" smtClean="0"/>
              <a:t> </a:t>
            </a:r>
            <a:r>
              <a:rPr lang="es-ES_tradnl" dirty="0" err="1" smtClean="0"/>
              <a:t>més</a:t>
            </a:r>
            <a:r>
              <a:rPr lang="es-ES_tradnl" dirty="0" smtClean="0"/>
              <a:t> en la </a:t>
            </a:r>
            <a:r>
              <a:rPr lang="es-ES_tradnl" dirty="0" err="1" smtClean="0"/>
              <a:t>mortalitat</a:t>
            </a:r>
            <a:r>
              <a:rPr lang="es-ES_tradnl" dirty="0" smtClean="0"/>
              <a:t>, </a:t>
            </a:r>
            <a:r>
              <a:rPr lang="es-ES_tradnl" dirty="0" err="1" smtClean="0"/>
              <a:t>podrem</a:t>
            </a:r>
            <a:r>
              <a:rPr lang="es-ES_tradnl" dirty="0" smtClean="0"/>
              <a:t> decidir </a:t>
            </a:r>
            <a:r>
              <a:rPr lang="es-ES_tradnl" dirty="0" err="1" smtClean="0"/>
              <a:t>què</a:t>
            </a:r>
            <a:r>
              <a:rPr lang="es-ES_tradnl" dirty="0" smtClean="0"/>
              <a:t> </a:t>
            </a:r>
            <a:r>
              <a:rPr lang="es-ES_tradnl" dirty="0" err="1" smtClean="0"/>
              <a:t>hem</a:t>
            </a:r>
            <a:r>
              <a:rPr lang="es-ES_tradnl" dirty="0" smtClean="0"/>
              <a:t> de prevenir i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adreçar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recursos per </a:t>
            </a:r>
            <a:r>
              <a:rPr lang="es-ES_tradnl" dirty="0" err="1" smtClean="0"/>
              <a:t>combatre</a:t>
            </a:r>
            <a:r>
              <a:rPr lang="es-ES_tradnl" dirty="0" smtClean="0"/>
              <a:t> les </a:t>
            </a:r>
            <a:r>
              <a:rPr lang="es-ES_tradnl" dirty="0" err="1" smtClean="0"/>
              <a:t>malalties</a:t>
            </a:r>
            <a:r>
              <a:rPr lang="es-ES_tradnl" dirty="0" smtClean="0"/>
              <a:t>… 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World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Clock</a:t>
            </a:r>
            <a:r>
              <a:rPr lang="es-ES_tradnl" b="1" dirty="0" smtClean="0"/>
              <a:t> </a:t>
            </a:r>
            <a:r>
              <a:rPr lang="es-ES_tradnl" dirty="0" smtClean="0"/>
              <a:t>=&gt; </a:t>
            </a:r>
            <a:r>
              <a:rPr lang="es-ES_tradnl" dirty="0" err="1" smtClean="0"/>
              <a:t>dades</a:t>
            </a:r>
            <a:r>
              <a:rPr lang="es-ES_tradnl" dirty="0" smtClean="0"/>
              <a:t> a </a:t>
            </a:r>
            <a:r>
              <a:rPr lang="es-ES_tradnl" dirty="0" err="1" smtClean="0"/>
              <a:t>temps</a:t>
            </a:r>
            <a:r>
              <a:rPr lang="es-ES_tradnl" dirty="0" smtClean="0"/>
              <a:t> real de </a:t>
            </a:r>
            <a:r>
              <a:rPr lang="es-ES_tradnl" dirty="0" err="1" smtClean="0"/>
              <a:t>població</a:t>
            </a:r>
            <a:r>
              <a:rPr lang="es-ES_tradnl" dirty="0" smtClean="0"/>
              <a:t> mundial, </a:t>
            </a:r>
            <a:r>
              <a:rPr lang="es-ES_tradnl" dirty="0" err="1" smtClean="0"/>
              <a:t>naixements</a:t>
            </a:r>
            <a:r>
              <a:rPr lang="es-ES_tradnl" dirty="0" smtClean="0"/>
              <a:t>, </a:t>
            </a:r>
            <a:r>
              <a:rPr lang="es-ES_tradnl" dirty="0" err="1" smtClean="0"/>
              <a:t>morts</a:t>
            </a:r>
            <a:r>
              <a:rPr lang="es-ES_tradnl" dirty="0" smtClean="0"/>
              <a:t>, </a:t>
            </a:r>
            <a:r>
              <a:rPr lang="es-ES_tradnl" dirty="0" err="1" smtClean="0"/>
              <a:t>malalties</a:t>
            </a:r>
            <a:r>
              <a:rPr lang="es-ES_tradnl" dirty="0" smtClean="0"/>
              <a:t>, etc.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_tradnl" dirty="0" smtClean="0">
                <a:solidFill>
                  <a:srgbClr val="00B0F0"/>
                </a:solidFill>
              </a:rPr>
              <a:t>	</a:t>
            </a:r>
            <a:r>
              <a:rPr lang="es-ES" dirty="0" smtClean="0">
                <a:solidFill>
                  <a:srgbClr val="00B0F0"/>
                </a:solidFill>
                <a:hlinkClick r:id="rId2"/>
              </a:rPr>
              <a:t>http://www.poodwaddle.com/clocks/worldclock/</a:t>
            </a:r>
            <a:endParaRPr lang="es-ES_tradnl" b="1" dirty="0" smtClean="0"/>
          </a:p>
        </p:txBody>
      </p:sp>
      <p:pic>
        <p:nvPicPr>
          <p:cNvPr id="1026" name="Picture 2" descr="http://fortheloveofblush.files.wordpress.com/2008/04/world_clo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357563"/>
            <a:ext cx="3429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3A00DA9-CCD2-42AB-8FE5-F5D692DAD3DE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z="5400" b="1" smtClean="0">
                <a:solidFill>
                  <a:srgbClr val="FF3300"/>
                </a:solidFill>
              </a:rPr>
              <a:t>Bacteris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s-ES_tradnl" sz="2400" smtClean="0"/>
              <a:t>Organismes unicelul·lars procariotes (sense membrana nuclear). Es poden trobar en qualsevol ambient i poden ser patògens o no. També poden produir toxines que causen els símptomes més greus de la malaltia.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ES_tradnl" sz="2400" smtClean="0"/>
              <a:t>Algunes malalties i la seva forma de transmissió produïdes per bacteries són: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s-ES_tradnl" sz="1800" smtClean="0"/>
              <a:t>Àntrax 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 	picades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s-ES_tradnl" sz="1800" smtClean="0"/>
              <a:t>Cólera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 	aigua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s-ES_tradnl" sz="1800" smtClean="0"/>
              <a:t>Faringitis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 	aire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s-ES_tradnl" sz="1800" smtClean="0"/>
              <a:t>Neumonia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 	aire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s-ES_tradnl" sz="1800" smtClean="0"/>
              <a:t>Gonorrea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	Rel. Sexuals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s-ES_tradnl" sz="1800" smtClean="0"/>
              <a:t>Salmonelosis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	aliments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s-ES_tradnl" sz="1800" smtClean="0"/>
              <a:t>Tosferina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	estornuts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s-ES_tradnl" sz="1800" smtClean="0"/>
              <a:t>Tuberculosis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 	aire</a:t>
            </a:r>
          </a:p>
        </p:txBody>
      </p:sp>
      <p:sp>
        <p:nvSpPr>
          <p:cNvPr id="1741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995B7A6-FD16-43A8-BCBF-94DB5375869D}" type="slidenum">
              <a:rPr lang="es-ES_tradnl" smtClean="0"/>
              <a:pPr eaLnBrk="1" hangingPunct="1">
                <a:defRPr/>
              </a:pPr>
              <a:t>50</a:t>
            </a:fld>
            <a:endParaRPr lang="es-ES_trad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F3300"/>
                </a:solidFill>
              </a:rPr>
              <a:t>Virus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857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s-ES_tradnl" sz="2800" smtClean="0"/>
              <a:t>Microorganismes paràsits que es reprodueixen en una cèlula d’un ésser viu. Només tenen una coberta de proteïna i un àcid nucleic que utilitzen per a replicar-se. En sortir de la cèlula la destrueixen o debiliten i causen les malalties.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ES_tradnl" sz="2800" smtClean="0"/>
              <a:t> Algunes malalties i la seva forma de transmissió     produïdes per virus són: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es-ES_tradnl" sz="1800" smtClean="0"/>
              <a:t>Grip 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 	aire i estornuts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es-ES_tradnl" sz="1800" smtClean="0"/>
              <a:t>Hepatitis A 	</a:t>
            </a:r>
            <a:r>
              <a:rPr lang="es-ES_tradnl" sz="1800" smtClean="0">
                <a:sym typeface="Wingdings" pitchFamily="2" charset="2"/>
              </a:rPr>
              <a:t> 	</a:t>
            </a:r>
            <a:r>
              <a:rPr lang="es-ES_tradnl" sz="1800" smtClean="0"/>
              <a:t>aigua o aliments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es-ES_tradnl" sz="1800" smtClean="0"/>
              <a:t>Hepatitis B 	</a:t>
            </a:r>
            <a:r>
              <a:rPr lang="es-ES_tradnl" sz="1800" smtClean="0">
                <a:sym typeface="Wingdings" pitchFamily="2" charset="2"/>
              </a:rPr>
              <a:t> 	</a:t>
            </a:r>
            <a:r>
              <a:rPr lang="es-ES_tradnl" sz="1800" smtClean="0"/>
              <a:t>Rel. sexual o sang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es-ES_tradnl" sz="1800" smtClean="0"/>
              <a:t>Herpes genital 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	Rel. sexual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es-ES_tradnl" sz="1800" smtClean="0"/>
              <a:t>Paperes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	estornuts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es-ES_tradnl" sz="1800" smtClean="0"/>
              <a:t>Rubeola	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	estornuts</a:t>
            </a:r>
          </a:p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r>
              <a:rPr lang="es-ES_tradnl" sz="1800" smtClean="0"/>
              <a:t>SIDA/AIDS	</a:t>
            </a:r>
            <a:r>
              <a:rPr lang="es-ES_tradnl" sz="1800" smtClean="0">
                <a:sym typeface="Wingdings" pitchFamily="2" charset="2"/>
              </a:rPr>
              <a:t></a:t>
            </a:r>
            <a:r>
              <a:rPr lang="es-ES_tradnl" sz="1800" smtClean="0"/>
              <a:t>	Rel. sexual o sang</a:t>
            </a:r>
          </a:p>
        </p:txBody>
      </p:sp>
      <p:sp>
        <p:nvSpPr>
          <p:cNvPr id="18436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A4A6DBF-082E-4B61-A7EB-F1714EB1681F}" type="slidenum">
              <a:rPr lang="es-ES_tradnl" smtClean="0"/>
              <a:pPr eaLnBrk="1" hangingPunct="1">
                <a:defRPr/>
              </a:pPr>
              <a:t>51</a:t>
            </a:fld>
            <a:endParaRPr lang="es-ES_trad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F3300"/>
                </a:solidFill>
              </a:rPr>
              <a:t>Protozous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a-ES" sz="2800" dirty="0" smtClean="0"/>
              <a:t>Organismes unicel·lulars amb nucli definit (eucariotes). Hi ha molt pocs que causen malalties, però són molt abundants en algunes zones del planeta.</a:t>
            </a:r>
            <a:endParaRPr lang="ca-ES" sz="2800" dirty="0"/>
          </a:p>
          <a:p>
            <a:pPr marL="609600" indent="-609600" eaLnBrk="1" hangingPunct="1">
              <a:defRPr/>
            </a:pPr>
            <a:r>
              <a:rPr lang="ca-ES" sz="2800" dirty="0" smtClean="0"/>
              <a:t>Algunes malalties i la seva forma de transmissió produïdes per protozous són: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a-ES" sz="2800" dirty="0" smtClean="0"/>
              <a:t>         </a:t>
            </a:r>
            <a:r>
              <a:rPr lang="ca-ES" sz="2000" dirty="0" smtClean="0"/>
              <a:t>Amebiasis		</a:t>
            </a:r>
            <a:r>
              <a:rPr lang="ca-ES" sz="2000" dirty="0" smtClean="0">
                <a:sym typeface="Wingdings" pitchFamily="2" charset="2"/>
              </a:rPr>
              <a:t></a:t>
            </a:r>
            <a:r>
              <a:rPr lang="ca-ES" sz="2000" dirty="0" smtClean="0"/>
              <a:t> 	aigua </a:t>
            </a:r>
            <a:r>
              <a:rPr lang="ca-ES" sz="2000" dirty="0"/>
              <a:t>i</a:t>
            </a:r>
            <a:r>
              <a:rPr lang="ca-ES" sz="2000" dirty="0" smtClean="0"/>
              <a:t> aliments</a:t>
            </a:r>
          </a:p>
          <a:p>
            <a:pPr marL="1371600" lvl="2" indent="-457200" eaLnBrk="1" hangingPunct="1">
              <a:buFontTx/>
              <a:buNone/>
              <a:defRPr/>
            </a:pPr>
            <a:r>
              <a:rPr lang="ca-ES" sz="2000" dirty="0" smtClean="0"/>
              <a:t>Paludisme (malària) 	</a:t>
            </a:r>
            <a:r>
              <a:rPr lang="ca-ES" sz="2000" dirty="0" smtClean="0">
                <a:sym typeface="Wingdings" pitchFamily="2" charset="2"/>
              </a:rPr>
              <a:t></a:t>
            </a:r>
            <a:r>
              <a:rPr lang="ca-ES" sz="2000" dirty="0" smtClean="0"/>
              <a:t>	picada de mosquit</a:t>
            </a:r>
          </a:p>
          <a:p>
            <a:pPr marL="1371600" lvl="2" indent="-457200" eaLnBrk="1" hangingPunct="1">
              <a:buFontTx/>
              <a:buNone/>
              <a:defRPr/>
            </a:pPr>
            <a:r>
              <a:rPr lang="ca-ES" sz="2000" dirty="0" smtClean="0"/>
              <a:t>Toxoplasmosis		</a:t>
            </a:r>
            <a:r>
              <a:rPr lang="ca-ES" sz="2000" dirty="0" smtClean="0">
                <a:sym typeface="Wingdings" pitchFamily="2" charset="2"/>
              </a:rPr>
              <a:t></a:t>
            </a:r>
            <a:r>
              <a:rPr lang="ca-ES" sz="2000" dirty="0" smtClean="0"/>
              <a:t>	aliments o contacte</a:t>
            </a:r>
          </a:p>
          <a:p>
            <a:pPr marL="1371600" lvl="2" indent="-457200" eaLnBrk="1" hangingPunct="1">
              <a:buFontTx/>
              <a:buNone/>
              <a:defRPr/>
            </a:pPr>
            <a:r>
              <a:rPr lang="ca-ES" sz="2000" dirty="0" smtClean="0"/>
              <a:t>Triquinosis		</a:t>
            </a:r>
            <a:r>
              <a:rPr lang="ca-ES" sz="2000" dirty="0" smtClean="0">
                <a:sym typeface="Wingdings" pitchFamily="2" charset="2"/>
              </a:rPr>
              <a:t></a:t>
            </a:r>
            <a:r>
              <a:rPr lang="ca-ES" sz="2000" dirty="0" smtClean="0"/>
              <a:t>	derivats del porc</a:t>
            </a:r>
          </a:p>
        </p:txBody>
      </p:sp>
      <p:sp>
        <p:nvSpPr>
          <p:cNvPr id="19460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D6DB5E1-96AE-4953-B9DD-4AE84CB0DA45}" type="slidenum">
              <a:rPr lang="es-ES_tradnl" smtClean="0"/>
              <a:pPr eaLnBrk="1" hangingPunct="1">
                <a:defRPr/>
              </a:pPr>
              <a:t>52</a:t>
            </a:fld>
            <a:endParaRPr lang="es-ES_trad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FF3300"/>
                </a:solidFill>
              </a:rPr>
              <a:t>Fongs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57750"/>
          </a:xfrm>
        </p:spPr>
        <p:txBody>
          <a:bodyPr/>
          <a:lstStyle/>
          <a:p>
            <a:pPr marL="609600" indent="-609600" eaLnBrk="1" hangingPunct="1"/>
            <a:r>
              <a:rPr lang="es-ES_tradnl" smtClean="0"/>
              <a:t>Organismes unicelulares o pluricelul·lars eucariotes. Només acostumen a afectar a individus amb les defenses baixes com a conseqüència d’altres malalties. </a:t>
            </a:r>
          </a:p>
          <a:p>
            <a:pPr marL="609600" indent="-609600" eaLnBrk="1" hangingPunct="1"/>
            <a:r>
              <a:rPr lang="ca-ES" sz="3200" smtClean="0"/>
              <a:t>Algunes malalties i la seva forma de transmissió produïdes per fongs són: </a:t>
            </a:r>
          </a:p>
          <a:p>
            <a:pPr marL="1371600" lvl="2" indent="-457200" eaLnBrk="1" hangingPunct="1">
              <a:buFontTx/>
              <a:buNone/>
            </a:pPr>
            <a:r>
              <a:rPr lang="es-ES_tradnl" smtClean="0"/>
              <a:t>Candidiasis		</a:t>
            </a:r>
            <a:r>
              <a:rPr lang="es-ES_tradnl" smtClean="0">
                <a:sym typeface="Wingdings" pitchFamily="2" charset="2"/>
              </a:rPr>
              <a:t></a:t>
            </a:r>
            <a:r>
              <a:rPr lang="es-ES_tradnl" smtClean="0"/>
              <a:t>	rel. sexual</a:t>
            </a:r>
          </a:p>
          <a:p>
            <a:pPr marL="1371600" lvl="2" indent="-457200" eaLnBrk="1" hangingPunct="1">
              <a:buFontTx/>
              <a:buNone/>
            </a:pPr>
            <a:r>
              <a:rPr lang="es-ES_tradnl" smtClean="0"/>
              <a:t>Histoplasmosis	           </a:t>
            </a:r>
            <a:r>
              <a:rPr lang="es-ES_tradnl" smtClean="0">
                <a:sym typeface="Wingdings" pitchFamily="2" charset="2"/>
              </a:rPr>
              <a:t>   </a:t>
            </a:r>
            <a:r>
              <a:rPr lang="es-ES_tradnl" smtClean="0"/>
              <a:t>	aire</a:t>
            </a:r>
          </a:p>
          <a:p>
            <a:pPr marL="1371600" lvl="2" indent="-457200" eaLnBrk="1" hangingPunct="1">
              <a:buFontTx/>
              <a:buNone/>
            </a:pPr>
            <a:r>
              <a:rPr lang="es-ES_tradnl" smtClean="0"/>
              <a:t>Peu d’atleta		</a:t>
            </a:r>
            <a:r>
              <a:rPr lang="es-ES_tradnl" smtClean="0">
                <a:sym typeface="Wingdings" pitchFamily="2" charset="2"/>
              </a:rPr>
              <a:t></a:t>
            </a:r>
            <a:r>
              <a:rPr lang="es-ES_tradnl" smtClean="0"/>
              <a:t> 	superficie contaminada</a:t>
            </a:r>
          </a:p>
        </p:txBody>
      </p:sp>
      <p:sp>
        <p:nvSpPr>
          <p:cNvPr id="20484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A200C7B-2533-419D-AE12-C58311C407EB}" type="slidenum">
              <a:rPr lang="es-ES_tradnl" smtClean="0"/>
              <a:pPr eaLnBrk="1" hangingPunct="1">
                <a:defRPr/>
              </a:pPr>
              <a:t>53</a:t>
            </a:fld>
            <a:endParaRPr lang="es-ES_trad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S" smtClean="0"/>
              <a:t>1.3. Les malalties infeccioses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Tractament</a:t>
            </a:r>
            <a:r>
              <a:rPr lang="es-ES_tradnl" b="1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smtClean="0"/>
              <a:t>BACTERIS =&gt; </a:t>
            </a:r>
            <a:r>
              <a:rPr lang="es-ES_tradnl" b="1" dirty="0" err="1" smtClean="0"/>
              <a:t>Antibiòtics</a:t>
            </a:r>
            <a:r>
              <a:rPr lang="es-ES_tradnl" b="1" dirty="0" smtClean="0"/>
              <a:t> 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smtClean="0"/>
              <a:t>PROTOZOUS I FONGS =&gt; </a:t>
            </a:r>
            <a:r>
              <a:rPr lang="es-ES_tradnl" b="1" dirty="0" err="1" smtClean="0"/>
              <a:t>Antiprotozoaris</a:t>
            </a:r>
            <a:r>
              <a:rPr lang="es-ES_tradnl" b="1" dirty="0" smtClean="0"/>
              <a:t> i </a:t>
            </a:r>
            <a:r>
              <a:rPr lang="es-ES_tradnl" b="1" dirty="0" err="1" smtClean="0"/>
              <a:t>fungicides</a:t>
            </a:r>
            <a:r>
              <a:rPr lang="es-ES_tradnl" b="1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menys</a:t>
            </a:r>
            <a:r>
              <a:rPr lang="es-ES_tradnl" dirty="0" smtClean="0"/>
              <a:t> </a:t>
            </a:r>
            <a:r>
              <a:rPr lang="es-ES_tradnl" dirty="0" err="1" smtClean="0"/>
              <a:t>eficaços</a:t>
            </a:r>
            <a:r>
              <a:rPr lang="es-ES_tradnl" dirty="0" smtClean="0"/>
              <a:t> que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antibiòtics</a:t>
            </a:r>
            <a:r>
              <a:rPr lang="es-ES_tradnl" dirty="0" smtClean="0"/>
              <a:t>, poden resultar una mica </a:t>
            </a:r>
            <a:r>
              <a:rPr lang="es-ES_tradnl" dirty="0" err="1" smtClean="0"/>
              <a:t>tòxics</a:t>
            </a:r>
            <a:r>
              <a:rPr lang="es-ES_tradnl" dirty="0" smtClean="0"/>
              <a:t>).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 </a:t>
            </a:r>
            <a:r>
              <a:rPr lang="es-ES_tradnl" b="1" dirty="0" smtClean="0"/>
              <a:t>VIRUS =&gt; </a:t>
            </a:r>
            <a:r>
              <a:rPr lang="es-ES_tradnl" dirty="0" err="1" smtClean="0"/>
              <a:t>difícils</a:t>
            </a:r>
            <a:r>
              <a:rPr lang="es-ES_tradnl" dirty="0" smtClean="0"/>
              <a:t> de </a:t>
            </a:r>
            <a:r>
              <a:rPr lang="es-ES_tradnl" dirty="0" err="1" smtClean="0"/>
              <a:t>tractar</a:t>
            </a:r>
            <a:r>
              <a:rPr lang="es-ES_tradnl" dirty="0" smtClean="0"/>
              <a:t> </a:t>
            </a:r>
            <a:r>
              <a:rPr lang="es-ES_tradnl" dirty="0" err="1" smtClean="0"/>
              <a:t>pq</a:t>
            </a:r>
            <a:r>
              <a:rPr lang="es-ES_tradnl" dirty="0" smtClean="0"/>
              <a:t> </a:t>
            </a:r>
            <a:r>
              <a:rPr lang="es-ES_tradnl" dirty="0" err="1" smtClean="0"/>
              <a:t>s’introdueixen</a:t>
            </a:r>
            <a:r>
              <a:rPr lang="es-ES_tradnl" dirty="0" smtClean="0"/>
              <a:t> a les </a:t>
            </a:r>
            <a:r>
              <a:rPr lang="es-ES_tradnl" dirty="0" err="1" smtClean="0"/>
              <a:t>cèl·lules</a:t>
            </a:r>
            <a:r>
              <a:rPr lang="es-ES_tradnl" dirty="0" smtClean="0"/>
              <a:t>. </a:t>
            </a:r>
            <a:r>
              <a:rPr lang="es-ES_tradnl" dirty="0" err="1" smtClean="0"/>
              <a:t>Alguns</a:t>
            </a:r>
            <a:r>
              <a:rPr lang="es-ES_tradnl" dirty="0" smtClean="0"/>
              <a:t> </a:t>
            </a:r>
            <a:r>
              <a:rPr lang="es-ES_tradnl" dirty="0" err="1" smtClean="0"/>
              <a:t>medicaments</a:t>
            </a:r>
            <a:r>
              <a:rPr lang="es-ES_tradnl" dirty="0" smtClean="0"/>
              <a:t> </a:t>
            </a:r>
            <a:r>
              <a:rPr lang="es-ES_tradnl" dirty="0" err="1" smtClean="0"/>
              <a:t>alleugen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símptomes</a:t>
            </a:r>
            <a:r>
              <a:rPr lang="es-ES_tradnl" dirty="0" smtClean="0"/>
              <a:t> </a:t>
            </a:r>
            <a:r>
              <a:rPr lang="es-ES_tradnl" dirty="0" err="1" smtClean="0"/>
              <a:t>però</a:t>
            </a:r>
            <a:r>
              <a:rPr lang="es-ES_tradnl" dirty="0" smtClean="0"/>
              <a:t> </a:t>
            </a:r>
            <a:r>
              <a:rPr lang="es-ES_tradnl" dirty="0" err="1" smtClean="0"/>
              <a:t>és</a:t>
            </a:r>
            <a:r>
              <a:rPr lang="es-ES_tradnl" dirty="0" smtClean="0"/>
              <a:t> </a:t>
            </a:r>
            <a:r>
              <a:rPr lang="es-ES_tradnl" dirty="0" err="1" smtClean="0"/>
              <a:t>l’organisme</a:t>
            </a:r>
            <a:r>
              <a:rPr lang="es-ES_tradnl" dirty="0" smtClean="0"/>
              <a:t> el que </a:t>
            </a:r>
            <a:r>
              <a:rPr lang="es-ES_tradnl" dirty="0" err="1" smtClean="0"/>
              <a:t>els</a:t>
            </a:r>
            <a:r>
              <a:rPr lang="es-ES_tradnl" dirty="0" smtClean="0"/>
              <a:t> ha </a:t>
            </a:r>
            <a:r>
              <a:rPr lang="es-ES_tradnl" dirty="0" err="1" smtClean="0"/>
              <a:t>d’eliminar</a:t>
            </a:r>
            <a:r>
              <a:rPr lang="es-ES_tradnl" dirty="0" smtClean="0"/>
              <a:t>. </a:t>
            </a:r>
            <a:r>
              <a:rPr lang="es-ES_tradnl" dirty="0" err="1" smtClean="0"/>
              <a:t>Alguns</a:t>
            </a:r>
            <a:r>
              <a:rPr lang="es-ES_tradnl" dirty="0" smtClean="0"/>
              <a:t> </a:t>
            </a:r>
            <a:r>
              <a:rPr lang="es-ES_tradnl" b="1" dirty="0" err="1" smtClean="0"/>
              <a:t>antivirals</a:t>
            </a:r>
            <a:r>
              <a:rPr lang="es-ES_tradnl" b="1" dirty="0" smtClean="0"/>
              <a:t> </a:t>
            </a:r>
            <a:r>
              <a:rPr lang="es-ES_tradnl" dirty="0" err="1" smtClean="0"/>
              <a:t>eficaços</a:t>
            </a:r>
            <a:r>
              <a:rPr lang="es-ES_tradnl" dirty="0" smtClean="0"/>
              <a:t> per virus </a:t>
            </a:r>
            <a:r>
              <a:rPr lang="es-ES_tradnl" dirty="0" err="1" smtClean="0"/>
              <a:t>concrets</a:t>
            </a:r>
            <a:r>
              <a:rPr lang="es-ES_tradnl" dirty="0" smtClean="0"/>
              <a:t> (VIH i herpes)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b="1" dirty="0" smtClean="0"/>
              <a:t>Vacunes =&gt; </a:t>
            </a:r>
            <a:r>
              <a:rPr lang="es-ES_tradnl" dirty="0" err="1" smtClean="0"/>
              <a:t>introducció</a:t>
            </a:r>
            <a:r>
              <a:rPr lang="es-ES_tradnl" dirty="0" smtClean="0"/>
              <a:t> </a:t>
            </a:r>
            <a:r>
              <a:rPr lang="es-ES_tradnl" dirty="0" err="1" smtClean="0"/>
              <a:t>d’un</a:t>
            </a:r>
            <a:r>
              <a:rPr lang="es-ES_tradnl" dirty="0" smtClean="0"/>
              <a:t> </a:t>
            </a:r>
            <a:r>
              <a:rPr lang="es-ES_tradnl" dirty="0" err="1" smtClean="0"/>
              <a:t>microorganisme</a:t>
            </a:r>
            <a:r>
              <a:rPr lang="es-ES_tradnl" dirty="0" smtClean="0"/>
              <a:t> </a:t>
            </a:r>
            <a:r>
              <a:rPr lang="es-ES_tradnl" dirty="0" err="1" smtClean="0"/>
              <a:t>mort</a:t>
            </a:r>
            <a:r>
              <a:rPr lang="es-ES_tradnl" dirty="0" smtClean="0"/>
              <a:t>, </a:t>
            </a:r>
            <a:r>
              <a:rPr lang="es-ES_tradnl" dirty="0" err="1" smtClean="0"/>
              <a:t>afeblit</a:t>
            </a:r>
            <a:r>
              <a:rPr lang="es-ES_tradnl" dirty="0" smtClean="0"/>
              <a:t> o un </a:t>
            </a:r>
            <a:r>
              <a:rPr lang="es-ES_tradnl" dirty="0" err="1" smtClean="0"/>
              <a:t>fragment</a:t>
            </a:r>
            <a:r>
              <a:rPr lang="es-ES_tradnl" dirty="0" smtClean="0"/>
              <a:t> </a:t>
            </a:r>
            <a:r>
              <a:rPr lang="es-ES_tradnl" dirty="0" err="1" smtClean="0"/>
              <a:t>d’aquest</a:t>
            </a:r>
            <a:r>
              <a:rPr lang="es-ES_tradnl" dirty="0" smtClean="0"/>
              <a:t> per estimular el SI a </a:t>
            </a:r>
            <a:r>
              <a:rPr lang="es-ES_tradnl" dirty="0" err="1" smtClean="0"/>
              <a:t>desenvolupar</a:t>
            </a:r>
            <a:r>
              <a:rPr lang="es-ES_tradnl" dirty="0" smtClean="0"/>
              <a:t> </a:t>
            </a:r>
            <a:r>
              <a:rPr lang="es-ES_tradnl" dirty="0" err="1" smtClean="0"/>
              <a:t>anticossos</a:t>
            </a:r>
            <a:r>
              <a:rPr lang="es-ES_tradnl" dirty="0" smtClean="0"/>
              <a:t> i </a:t>
            </a:r>
            <a:r>
              <a:rPr lang="es-ES_tradnl" dirty="0" err="1" smtClean="0"/>
              <a:t>produir</a:t>
            </a:r>
            <a:r>
              <a:rPr lang="es-ES_tradnl" dirty="0" smtClean="0"/>
              <a:t> </a:t>
            </a:r>
            <a:r>
              <a:rPr lang="es-ES_tradnl" dirty="0" err="1" smtClean="0"/>
              <a:t>cèl·lules</a:t>
            </a:r>
            <a:r>
              <a:rPr lang="es-ES_tradnl" dirty="0" smtClean="0"/>
              <a:t> de </a:t>
            </a:r>
            <a:r>
              <a:rPr lang="es-ES_tradnl" dirty="0" err="1" smtClean="0"/>
              <a:t>memòria</a:t>
            </a:r>
            <a:r>
              <a:rPr lang="es-ES_tradnl" dirty="0" smtClean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328A86D-B6C2-439A-8216-93A7A79DAFA0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endParaRPr lang="es-ES" smtClean="0"/>
          </a:p>
        </p:txBody>
      </p:sp>
      <p:sp>
        <p:nvSpPr>
          <p:cNvPr id="65539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00613"/>
          </a:xfrm>
        </p:spPr>
        <p:txBody>
          <a:bodyPr/>
          <a:lstStyle/>
          <a:p>
            <a:pPr eaLnBrk="1" hangingPunct="1"/>
            <a:r>
              <a:rPr lang="es-ES_tradnl" smtClean="0"/>
              <a:t>Analitza les dades d’aq anàlisis de sang: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Quin problema presenta cadascun?</a:t>
            </a:r>
          </a:p>
          <a:p>
            <a:pPr eaLnBrk="1" hangingPunct="1"/>
            <a:r>
              <a:rPr lang="es-ES_tradnl" smtClean="0"/>
              <a:t>Quines causes produeixen aq malalties?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2405063"/>
          <a:ext cx="6096000" cy="25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795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A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B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C</a:t>
                      </a:r>
                      <a:endParaRPr lang="es-E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Glucosa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160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68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75</a:t>
                      </a:r>
                      <a:endParaRPr lang="es-E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Colesterol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245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110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120</a:t>
                      </a:r>
                      <a:endParaRPr lang="es-E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err="1" smtClean="0"/>
                        <a:t>Ácid</a:t>
                      </a:r>
                      <a:r>
                        <a:rPr lang="es-ES_tradnl" sz="1800" dirty="0" smtClean="0"/>
                        <a:t> </a:t>
                      </a:r>
                      <a:r>
                        <a:rPr lang="es-ES_tradnl" sz="1800" dirty="0" err="1" smtClean="0"/>
                        <a:t>úric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9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6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4.1</a:t>
                      </a:r>
                      <a:endParaRPr lang="es-E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err="1" smtClean="0"/>
                        <a:t>Leucòcits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9000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7000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12000</a:t>
                      </a:r>
                      <a:endParaRPr lang="es-E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Ferro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153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42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37</a:t>
                      </a:r>
                      <a:endParaRPr lang="es-E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Hematíes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5.3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3.8</a:t>
                      </a:r>
                      <a:endParaRPr lang="es-E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3.7</a:t>
                      </a:r>
                      <a:endParaRPr lang="es-ES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C37D0AD-C9D8-41AA-A193-7BC13EBC89A5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1.1. Salut i estils de vida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71988"/>
          </a:xfrm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L’</a:t>
            </a:r>
            <a:r>
              <a:rPr lang="es-ES_tradnl" b="1" dirty="0" err="1" smtClean="0"/>
              <a:t>estat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salut</a:t>
            </a:r>
            <a:r>
              <a:rPr lang="es-ES_tradnl" b="1" dirty="0" smtClean="0"/>
              <a:t> </a:t>
            </a:r>
            <a:r>
              <a:rPr lang="es-ES_tradnl" dirty="0" err="1" smtClean="0"/>
              <a:t>d’una</a:t>
            </a:r>
            <a:r>
              <a:rPr lang="es-ES_tradnl" dirty="0" smtClean="0"/>
              <a:t> persona </a:t>
            </a:r>
            <a:r>
              <a:rPr lang="es-ES_tradnl" dirty="0" err="1" smtClean="0"/>
              <a:t>és</a:t>
            </a:r>
            <a:r>
              <a:rPr lang="es-ES_tradnl" dirty="0" smtClean="0"/>
              <a:t> el </a:t>
            </a:r>
            <a:r>
              <a:rPr lang="es-ES_tradnl" dirty="0" err="1" smtClean="0"/>
              <a:t>resultat</a:t>
            </a:r>
            <a:r>
              <a:rPr lang="es-ES_tradnl" dirty="0" smtClean="0"/>
              <a:t> de la </a:t>
            </a:r>
            <a:r>
              <a:rPr lang="es-ES_tradnl" dirty="0" err="1" smtClean="0"/>
              <a:t>interacció</a:t>
            </a:r>
            <a:r>
              <a:rPr lang="es-ES_tradnl" dirty="0" smtClean="0"/>
              <a:t> del </a:t>
            </a:r>
            <a:r>
              <a:rPr lang="es-ES_tradnl" dirty="0" err="1" smtClean="0"/>
              <a:t>seu</a:t>
            </a:r>
            <a:r>
              <a:rPr lang="es-ES_tradnl" dirty="0" smtClean="0"/>
              <a:t> </a:t>
            </a:r>
            <a:r>
              <a:rPr lang="es-ES_tradnl" b="1" dirty="0" err="1" smtClean="0"/>
              <a:t>genotip</a:t>
            </a:r>
            <a:r>
              <a:rPr lang="es-ES_tradnl" dirty="0" smtClean="0"/>
              <a:t> i </a:t>
            </a:r>
            <a:r>
              <a:rPr lang="es-ES_tradnl" dirty="0" err="1" smtClean="0"/>
              <a:t>l’</a:t>
            </a:r>
            <a:r>
              <a:rPr lang="es-ES_tradnl" b="1" dirty="0" err="1" smtClean="0"/>
              <a:t>ambient</a:t>
            </a:r>
            <a:r>
              <a:rPr lang="es-ES_tradnl" dirty="0" smtClean="0"/>
              <a:t> en </a:t>
            </a:r>
            <a:r>
              <a:rPr lang="es-ES_tradnl" dirty="0" err="1" smtClean="0"/>
              <a:t>què</a:t>
            </a:r>
            <a:r>
              <a:rPr lang="es-ES_tradnl" dirty="0" smtClean="0"/>
              <a:t> es </a:t>
            </a:r>
            <a:r>
              <a:rPr lang="es-ES_tradnl" dirty="0" err="1" smtClean="0"/>
              <a:t>desenvolupa</a:t>
            </a:r>
            <a:r>
              <a:rPr lang="es-ES_tradnl" dirty="0" smtClean="0"/>
              <a:t> i </a:t>
            </a:r>
            <a:r>
              <a:rPr lang="es-ES_tradnl" dirty="0" err="1" smtClean="0"/>
              <a:t>viu</a:t>
            </a:r>
            <a:r>
              <a:rPr lang="es-ES_tradnl" dirty="0" smtClean="0"/>
              <a:t>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Factors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risc</a:t>
            </a:r>
            <a:r>
              <a:rPr lang="es-ES_tradnl" b="1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Alimentació</a:t>
            </a:r>
            <a:r>
              <a:rPr lang="es-ES_tradnl" dirty="0" smtClean="0"/>
              <a:t>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excés</a:t>
            </a:r>
            <a:r>
              <a:rPr lang="es-ES_tradnl" dirty="0" smtClean="0"/>
              <a:t> de </a:t>
            </a:r>
            <a:r>
              <a:rPr lang="es-ES_tradnl" dirty="0" err="1" smtClean="0"/>
              <a:t>greixos</a:t>
            </a:r>
            <a:r>
              <a:rPr lang="es-ES_tradnl" dirty="0" smtClean="0"/>
              <a:t> i sucres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Consum</a:t>
            </a:r>
            <a:r>
              <a:rPr lang="es-ES_tradnl" dirty="0" smtClean="0"/>
              <a:t> de </a:t>
            </a:r>
            <a:r>
              <a:rPr lang="es-ES_tradnl" dirty="0" err="1" smtClean="0"/>
              <a:t>tabac</a:t>
            </a:r>
            <a:r>
              <a:rPr lang="es-ES_tradnl" dirty="0" smtClean="0"/>
              <a:t>, alcohol i </a:t>
            </a:r>
            <a:r>
              <a:rPr lang="es-ES_tradnl" dirty="0" err="1" smtClean="0"/>
              <a:t>altres</a:t>
            </a:r>
            <a:r>
              <a:rPr lang="es-ES_tradnl" dirty="0" smtClean="0"/>
              <a:t> drogues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Falta </a:t>
            </a:r>
            <a:r>
              <a:rPr lang="es-ES_tradnl" dirty="0" err="1" smtClean="0"/>
              <a:t>d’higiene</a:t>
            </a:r>
            <a:r>
              <a:rPr lang="es-ES_tradnl" dirty="0" smtClean="0"/>
              <a:t> personal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Certs</a:t>
            </a:r>
            <a:r>
              <a:rPr lang="es-ES_tradnl" dirty="0" smtClean="0"/>
              <a:t> </a:t>
            </a:r>
            <a:r>
              <a:rPr lang="es-ES_tradnl" dirty="0" err="1" smtClean="0"/>
              <a:t>tipus</a:t>
            </a:r>
            <a:r>
              <a:rPr lang="es-ES_tradnl" dirty="0" smtClean="0"/>
              <a:t> de </a:t>
            </a:r>
            <a:r>
              <a:rPr lang="es-ES_tradnl" dirty="0" err="1" smtClean="0"/>
              <a:t>feina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Vida </a:t>
            </a:r>
            <a:r>
              <a:rPr lang="es-ES_tradnl" dirty="0" err="1" smtClean="0"/>
              <a:t>estressada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Factors</a:t>
            </a:r>
            <a:r>
              <a:rPr lang="es-ES_tradnl" dirty="0" smtClean="0"/>
              <a:t> </a:t>
            </a:r>
            <a:r>
              <a:rPr lang="es-ES_tradnl" dirty="0" err="1" smtClean="0"/>
              <a:t>socials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pic>
        <p:nvPicPr>
          <p:cNvPr id="1028" name="Picture 4" descr="http://t1.gstatic.com/images?q=tbn:ANd9GcSaWgHGS1LZGT8SLsoX52SGExnT7fzS3MSDR0xbetHoLlupgPzZe2t98y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857750"/>
            <a:ext cx="1905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 descr="http://www.conciencianatural.com/wp-content/uploads/2011/06/alimentac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821238"/>
            <a:ext cx="1857375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http://www.saberinvertir.es/wp-content/uploads/2011/07/pruebas-de-estr%C3%A9s-a-la-banca-el-ibex-35-cae-y-sube-la-prima-de-riesgo-de-espa%C3%B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263" y="3333750"/>
            <a:ext cx="1741487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87E8291-D342-4FC3-90C4-BDB2CC9BA082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_tradnl" smtClean="0"/>
              <a:t>1.1. Salut i estils de vida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71988"/>
          </a:xfrm>
        </p:spPr>
        <p:txBody>
          <a:bodyPr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b="1" dirty="0" err="1" smtClean="0"/>
              <a:t>Millores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socials</a:t>
            </a:r>
            <a:r>
              <a:rPr lang="es-ES_tradnl" b="1" dirty="0" smtClean="0"/>
              <a:t> i </a:t>
            </a:r>
            <a:r>
              <a:rPr lang="es-ES_tradnl" b="1" dirty="0" err="1" smtClean="0"/>
              <a:t>avenços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científics</a:t>
            </a:r>
            <a:r>
              <a:rPr lang="es-ES_tradnl" b="1" dirty="0" smtClean="0"/>
              <a:t> </a:t>
            </a:r>
            <a:r>
              <a:rPr lang="es-ES_tradnl" dirty="0" smtClean="0"/>
              <a:t>que han </a:t>
            </a:r>
            <a:r>
              <a:rPr lang="es-ES_tradnl" dirty="0" err="1" smtClean="0"/>
              <a:t>permès</a:t>
            </a:r>
            <a:r>
              <a:rPr lang="es-ES_tradnl" dirty="0" smtClean="0"/>
              <a:t> </a:t>
            </a:r>
            <a:r>
              <a:rPr lang="es-ES_tradnl" dirty="0" err="1" smtClean="0"/>
              <a:t>millorar</a:t>
            </a:r>
            <a:r>
              <a:rPr lang="es-ES_tradnl" dirty="0" smtClean="0"/>
              <a:t> la </a:t>
            </a:r>
            <a:r>
              <a:rPr lang="es-ES_tradnl" dirty="0" err="1" smtClean="0"/>
              <a:t>salut</a:t>
            </a:r>
            <a:r>
              <a:rPr lang="es-ES_tradnl" dirty="0" smtClean="0"/>
              <a:t> a una gran </a:t>
            </a:r>
            <a:r>
              <a:rPr lang="es-ES_tradnl" dirty="0" err="1" smtClean="0"/>
              <a:t>majoria</a:t>
            </a:r>
            <a:r>
              <a:rPr lang="es-ES_tradnl" dirty="0" smtClean="0"/>
              <a:t> de la </a:t>
            </a:r>
            <a:r>
              <a:rPr lang="es-ES_tradnl" dirty="0" err="1" smtClean="0"/>
              <a:t>població</a:t>
            </a:r>
            <a:r>
              <a:rPr lang="es-ES_tradnl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Aplicació</a:t>
            </a:r>
            <a:r>
              <a:rPr lang="es-ES_tradnl" dirty="0" smtClean="0"/>
              <a:t> </a:t>
            </a:r>
            <a:r>
              <a:rPr lang="es-ES_tradnl" dirty="0" err="1" smtClean="0"/>
              <a:t>d’una</a:t>
            </a:r>
            <a:r>
              <a:rPr lang="es-ES_tradnl" dirty="0" smtClean="0"/>
              <a:t> política de </a:t>
            </a:r>
            <a:r>
              <a:rPr lang="es-ES_tradnl" dirty="0" err="1" smtClean="0"/>
              <a:t>salut</a:t>
            </a:r>
            <a:r>
              <a:rPr lang="es-ES_tradnl" dirty="0" smtClean="0"/>
              <a:t> pública (</a:t>
            </a:r>
            <a:r>
              <a:rPr lang="es-ES_tradnl" dirty="0" err="1" smtClean="0"/>
              <a:t>manipulació</a:t>
            </a:r>
            <a:r>
              <a:rPr lang="es-ES_tradnl" dirty="0" smtClean="0"/>
              <a:t> </a:t>
            </a:r>
            <a:r>
              <a:rPr lang="es-ES_tradnl" dirty="0" err="1" smtClean="0"/>
              <a:t>d’aliments</a:t>
            </a:r>
            <a:r>
              <a:rPr lang="es-ES_tradnl" dirty="0" smtClean="0"/>
              <a:t>, </a:t>
            </a:r>
            <a:r>
              <a:rPr lang="es-ES_tradnl" dirty="0" err="1" smtClean="0"/>
              <a:t>potabilització</a:t>
            </a:r>
            <a:r>
              <a:rPr lang="es-ES_tradnl" dirty="0" smtClean="0"/>
              <a:t> de </a:t>
            </a:r>
            <a:r>
              <a:rPr lang="es-ES_tradnl" dirty="0" err="1" smtClean="0"/>
              <a:t>l’aigua</a:t>
            </a:r>
            <a:r>
              <a:rPr lang="es-ES_tradnl" dirty="0" smtClean="0"/>
              <a:t>, </a:t>
            </a:r>
            <a:r>
              <a:rPr lang="es-ES_tradnl" dirty="0" err="1" smtClean="0"/>
              <a:t>tractament</a:t>
            </a:r>
            <a:r>
              <a:rPr lang="es-ES_tradnl" dirty="0" smtClean="0"/>
              <a:t> de </a:t>
            </a:r>
            <a:r>
              <a:rPr lang="es-ES_tradnl" dirty="0" err="1" smtClean="0"/>
              <a:t>residus</a:t>
            </a:r>
            <a:r>
              <a:rPr lang="es-ES_tradnl" dirty="0" smtClean="0"/>
              <a:t>…)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Creació</a:t>
            </a:r>
            <a:r>
              <a:rPr lang="es-ES_tradnl" dirty="0" smtClean="0"/>
              <a:t> de </a:t>
            </a:r>
            <a:r>
              <a:rPr lang="es-ES_tradnl" dirty="0" err="1" smtClean="0"/>
              <a:t>l’Institut</a:t>
            </a:r>
            <a:r>
              <a:rPr lang="es-ES_tradnl" dirty="0" smtClean="0"/>
              <a:t> Nacional de </a:t>
            </a:r>
            <a:r>
              <a:rPr lang="es-ES_tradnl" dirty="0" err="1" smtClean="0"/>
              <a:t>Salut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Millora</a:t>
            </a:r>
            <a:r>
              <a:rPr lang="es-ES_tradnl" dirty="0" smtClean="0"/>
              <a:t> de la </a:t>
            </a:r>
            <a:r>
              <a:rPr lang="es-ES_tradnl" dirty="0" err="1" smtClean="0"/>
              <a:t>nutrició</a:t>
            </a:r>
            <a:r>
              <a:rPr lang="es-ES_tradnl" dirty="0" smtClean="0"/>
              <a:t> i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dirty="0" err="1" smtClean="0"/>
              <a:t>hàbits</a:t>
            </a:r>
            <a:r>
              <a:rPr lang="es-ES_tradnl" dirty="0" smtClean="0"/>
              <a:t> de vida saludables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Planificació</a:t>
            </a:r>
            <a:r>
              <a:rPr lang="es-ES_tradnl" dirty="0" smtClean="0"/>
              <a:t> </a:t>
            </a:r>
            <a:r>
              <a:rPr lang="es-ES_tradnl" dirty="0" err="1" smtClean="0"/>
              <a:t>sanitària</a:t>
            </a:r>
            <a:r>
              <a:rPr lang="es-ES_tradnl" dirty="0" smtClean="0"/>
              <a:t> (</a:t>
            </a:r>
            <a:r>
              <a:rPr lang="es-ES_tradnl" dirty="0" err="1" smtClean="0"/>
              <a:t>mètodes</a:t>
            </a:r>
            <a:r>
              <a:rPr lang="es-ES_tradnl" dirty="0" smtClean="0"/>
              <a:t> de </a:t>
            </a:r>
            <a:r>
              <a:rPr lang="es-ES_tradnl" dirty="0" err="1" smtClean="0"/>
              <a:t>prevenció</a:t>
            </a:r>
            <a:r>
              <a:rPr lang="es-ES_tradnl" dirty="0" smtClean="0"/>
              <a:t>, vacunes i control </a:t>
            </a:r>
            <a:r>
              <a:rPr lang="es-ES_tradnl" dirty="0" err="1" smtClean="0"/>
              <a:t>d’infeccions</a:t>
            </a:r>
            <a:r>
              <a:rPr lang="es-ES_tradnl" dirty="0" smtClean="0"/>
              <a:t>)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Millora</a:t>
            </a:r>
            <a:r>
              <a:rPr lang="es-ES_tradnl" dirty="0" smtClean="0"/>
              <a:t> de les </a:t>
            </a:r>
            <a:r>
              <a:rPr lang="es-ES_tradnl" dirty="0" err="1" smtClean="0"/>
              <a:t>tècniques</a:t>
            </a:r>
            <a:r>
              <a:rPr lang="es-ES_tradnl" dirty="0" smtClean="0"/>
              <a:t> de </a:t>
            </a:r>
            <a:r>
              <a:rPr lang="es-ES_tradnl" dirty="0" err="1" smtClean="0"/>
              <a:t>diagnòstic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Descobriment</a:t>
            </a:r>
            <a:r>
              <a:rPr lang="es-ES_tradnl" dirty="0" smtClean="0"/>
              <a:t> i </a:t>
            </a:r>
            <a:r>
              <a:rPr lang="es-ES_tradnl" dirty="0" err="1" smtClean="0"/>
              <a:t>desenvolupament</a:t>
            </a:r>
            <a:r>
              <a:rPr lang="es-ES_tradnl" dirty="0" smtClean="0"/>
              <a:t> de </a:t>
            </a:r>
            <a:r>
              <a:rPr lang="es-ES_tradnl" dirty="0" err="1" smtClean="0"/>
              <a:t>fàrmacs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pic>
        <p:nvPicPr>
          <p:cNvPr id="20482" name="Picture 2" descr="http://sobreindia.com/wp-content/uploads/2008/06/vacun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9988" y="5529263"/>
            <a:ext cx="155257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D50840-FCEE-4D81-9B78-7C68094CDA5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285750" y="228600"/>
            <a:ext cx="8715375" cy="990600"/>
          </a:xfrm>
        </p:spPr>
        <p:txBody>
          <a:bodyPr/>
          <a:lstStyle/>
          <a:p>
            <a:pPr eaLnBrk="1" hangingPunct="1"/>
            <a:r>
              <a:rPr lang="es-ES_tradnl" sz="3800" smtClean="0"/>
              <a:t>La salut com a resultat dels factors genètics</a:t>
            </a:r>
            <a:endParaRPr lang="es-ES" sz="380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88" y="1600200"/>
            <a:ext cx="5316537" cy="4972050"/>
          </a:xfrm>
        </p:spPr>
        <p:txBody>
          <a:bodyPr/>
          <a:lstStyle/>
          <a:p>
            <a:pPr algn="just" eaLnBrk="1" hangingPunct="1"/>
            <a:r>
              <a:rPr lang="es-ES_tradnl" b="1" smtClean="0"/>
              <a:t>Trastorn genètic: </a:t>
            </a:r>
          </a:p>
          <a:p>
            <a:pPr lvl="1" algn="just" eaLnBrk="1" hangingPunct="1"/>
            <a:r>
              <a:rPr lang="es-ES_tradnl" smtClean="0"/>
              <a:t>Malaltia causada per una alteració d’un gen o un grup de gens (mutació)</a:t>
            </a:r>
          </a:p>
          <a:p>
            <a:pPr lvl="1" algn="just" eaLnBrk="1" hangingPunct="1"/>
            <a:r>
              <a:rPr lang="es-ES_tradnl" smtClean="0"/>
              <a:t>Mutacions espontànies o per exposició a un risc ambiental</a:t>
            </a:r>
          </a:p>
          <a:p>
            <a:pPr lvl="1" algn="just" eaLnBrk="1" hangingPunct="1"/>
            <a:r>
              <a:rPr lang="es-ES_tradnl" smtClean="0"/>
              <a:t>Són hereditaris</a:t>
            </a:r>
          </a:p>
          <a:p>
            <a:pPr lvl="1" algn="just" eaLnBrk="1" hangingPunct="1"/>
            <a:r>
              <a:rPr lang="es-ES_tradnl" smtClean="0"/>
              <a:t>També pot ser degut a alteracions en el nombre de cromosomes (trisomia 21)</a:t>
            </a:r>
          </a:p>
          <a:p>
            <a:pPr lvl="1" algn="just" eaLnBrk="1" hangingPunct="1"/>
            <a:r>
              <a:rPr lang="es-ES_tradnl" smtClean="0"/>
              <a:t>Amniocentesi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</p:txBody>
      </p:sp>
      <p:pic>
        <p:nvPicPr>
          <p:cNvPr id="23554" name="Picture 2" descr="http://www.vnacne.org/healthGate/images/AU0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214563"/>
            <a:ext cx="314325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1EB1544-05A8-4C50-89B6-A63725C228E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err="1" smtClean="0"/>
              <a:t>Conèixer</a:t>
            </a:r>
            <a:r>
              <a:rPr lang="es-ES_tradnl" dirty="0" smtClean="0"/>
              <a:t> per prevenir…</a:t>
            </a:r>
            <a:r>
              <a:rPr lang="es-ES_tradnl" dirty="0" err="1" smtClean="0"/>
              <a:t>l’amniocentesi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err="1" smtClean="0"/>
              <a:t>Prova</a:t>
            </a:r>
            <a:r>
              <a:rPr lang="es-ES_tradnl" dirty="0" smtClean="0"/>
              <a:t> prenatal en la que </a:t>
            </a:r>
            <a:r>
              <a:rPr lang="es-ES_tradnl" dirty="0" err="1" smtClean="0"/>
              <a:t>s’extreu</a:t>
            </a:r>
            <a:r>
              <a:rPr lang="es-ES_tradnl" dirty="0" smtClean="0"/>
              <a:t> una </a:t>
            </a:r>
            <a:r>
              <a:rPr lang="es-ES_tradnl" b="1" dirty="0" err="1" smtClean="0"/>
              <a:t>mostra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líquid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amniòtic</a:t>
            </a:r>
            <a:r>
              <a:rPr lang="es-ES_tradnl" dirty="0" smtClean="0"/>
              <a:t> que </a:t>
            </a:r>
            <a:r>
              <a:rPr lang="es-ES_tradnl" dirty="0" err="1" smtClean="0"/>
              <a:t>serveix</a:t>
            </a:r>
            <a:r>
              <a:rPr lang="es-ES_tradnl" dirty="0" smtClean="0"/>
              <a:t> per diagnosticar </a:t>
            </a:r>
            <a:r>
              <a:rPr lang="es-ES_tradnl" dirty="0" err="1" smtClean="0"/>
              <a:t>defectes</a:t>
            </a:r>
            <a:r>
              <a:rPr lang="es-ES_tradnl" dirty="0" smtClean="0"/>
              <a:t> </a:t>
            </a:r>
            <a:r>
              <a:rPr lang="es-ES_tradnl" dirty="0" err="1" smtClean="0"/>
              <a:t>congènits</a:t>
            </a:r>
            <a:r>
              <a:rPr lang="es-ES_tradnl" dirty="0" smtClean="0"/>
              <a:t> </a:t>
            </a:r>
            <a:r>
              <a:rPr lang="es-ES_tradnl" dirty="0" err="1" smtClean="0"/>
              <a:t>cromosòmics</a:t>
            </a:r>
            <a:r>
              <a:rPr lang="es-ES_tradnl" dirty="0" smtClean="0"/>
              <a:t> i </a:t>
            </a:r>
            <a:r>
              <a:rPr lang="es-ES_tradnl" dirty="0" err="1" smtClean="0"/>
              <a:t>genètics</a:t>
            </a:r>
            <a:endParaRPr lang="es-ES_tradnl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s-ES_tradnl" dirty="0" smtClean="0"/>
              <a:t>Comporta un </a:t>
            </a:r>
            <a:r>
              <a:rPr lang="es-ES_tradnl" dirty="0" err="1" smtClean="0"/>
              <a:t>petit</a:t>
            </a:r>
            <a:r>
              <a:rPr lang="es-ES_tradnl" dirty="0" smtClean="0"/>
              <a:t> </a:t>
            </a:r>
            <a:r>
              <a:rPr lang="es-ES_tradnl" dirty="0" err="1" smtClean="0"/>
              <a:t>risc</a:t>
            </a:r>
            <a:r>
              <a:rPr lang="es-ES_tradnl" dirty="0" smtClean="0"/>
              <a:t> </a:t>
            </a:r>
            <a:r>
              <a:rPr lang="es-ES_tradnl" dirty="0" err="1" smtClean="0"/>
              <a:t>d’avortament</a:t>
            </a:r>
            <a:r>
              <a:rPr lang="es-ES_tradnl" dirty="0" smtClean="0"/>
              <a:t> </a:t>
            </a:r>
            <a:r>
              <a:rPr lang="es-ES_tradnl" dirty="0" err="1" smtClean="0"/>
              <a:t>espontani</a:t>
            </a:r>
            <a:r>
              <a:rPr lang="es-ES_tradnl" dirty="0" smtClean="0"/>
              <a:t>, </a:t>
            </a:r>
            <a:r>
              <a:rPr lang="es-ES_tradnl" dirty="0" err="1" smtClean="0"/>
              <a:t>només</a:t>
            </a:r>
            <a:r>
              <a:rPr lang="es-ES_tradnl" dirty="0" smtClean="0"/>
              <a:t> es practica </a:t>
            </a:r>
            <a:r>
              <a:rPr lang="es-ES_tradnl" dirty="0" err="1" smtClean="0"/>
              <a:t>quan</a:t>
            </a:r>
            <a:r>
              <a:rPr lang="es-ES_tradnl" dirty="0" smtClean="0"/>
              <a:t> </a:t>
            </a:r>
            <a:r>
              <a:rPr lang="es-ES_tradnl" dirty="0" err="1" smtClean="0"/>
              <a:t>hi</a:t>
            </a:r>
            <a:r>
              <a:rPr lang="es-ES_tradnl" dirty="0" smtClean="0"/>
              <a:t> ha </a:t>
            </a:r>
            <a:r>
              <a:rPr lang="es-ES_tradnl" dirty="0" err="1" smtClean="0"/>
              <a:t>algun</a:t>
            </a:r>
            <a:r>
              <a:rPr lang="es-ES_tradnl" dirty="0" smtClean="0"/>
              <a:t> </a:t>
            </a:r>
            <a:r>
              <a:rPr lang="es-ES_tradnl" dirty="0" err="1" smtClean="0"/>
              <a:t>dels</a:t>
            </a:r>
            <a:r>
              <a:rPr lang="es-ES_tradnl" dirty="0" smtClean="0"/>
              <a:t> </a:t>
            </a:r>
            <a:r>
              <a:rPr lang="es-ES_tradnl" b="1" dirty="0" err="1" smtClean="0"/>
              <a:t>factors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risc</a:t>
            </a:r>
            <a:r>
              <a:rPr lang="es-ES_tradnl" b="1" dirty="0" smtClean="0"/>
              <a:t> </a:t>
            </a:r>
            <a:r>
              <a:rPr lang="es-ES_tradnl" dirty="0" err="1" smtClean="0"/>
              <a:t>següents</a:t>
            </a:r>
            <a:r>
              <a:rPr lang="es-ES_tradnl" dirty="0" smtClean="0"/>
              <a:t>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Edat</a:t>
            </a:r>
            <a:r>
              <a:rPr lang="es-ES_tradnl" dirty="0" smtClean="0"/>
              <a:t> de la mare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Fill</a:t>
            </a:r>
            <a:r>
              <a:rPr lang="es-ES_tradnl" dirty="0" smtClean="0"/>
              <a:t> o </a:t>
            </a:r>
            <a:r>
              <a:rPr lang="es-ES_tradnl" dirty="0" err="1" smtClean="0"/>
              <a:t>embaràs</a:t>
            </a:r>
            <a:r>
              <a:rPr lang="es-ES_tradnl" dirty="0" smtClean="0"/>
              <a:t> anterior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defecte</a:t>
            </a:r>
            <a:r>
              <a:rPr lang="es-ES_tradnl" dirty="0" smtClean="0"/>
              <a:t> </a:t>
            </a:r>
            <a:r>
              <a:rPr lang="es-ES_tradnl" dirty="0" err="1" smtClean="0"/>
              <a:t>congènit</a:t>
            </a:r>
            <a:endParaRPr lang="es-ES_tradnl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AFP (alfa </a:t>
            </a:r>
            <a:r>
              <a:rPr lang="es-ES_tradnl" dirty="0" err="1" smtClean="0"/>
              <a:t>fetoprofeina</a:t>
            </a:r>
            <a:r>
              <a:rPr lang="es-ES_tradnl" dirty="0" smtClean="0"/>
              <a:t>) elevada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smtClean="0"/>
              <a:t>(</a:t>
            </a:r>
            <a:r>
              <a:rPr lang="es-ES_tradnl" dirty="0" err="1" smtClean="0"/>
              <a:t>presència</a:t>
            </a:r>
            <a:r>
              <a:rPr lang="es-ES_tradnl" dirty="0" smtClean="0"/>
              <a:t> </a:t>
            </a:r>
            <a:r>
              <a:rPr lang="es-ES_tradnl" dirty="0" err="1" smtClean="0"/>
              <a:t>d’un</a:t>
            </a:r>
            <a:r>
              <a:rPr lang="es-ES_tradnl" dirty="0" smtClean="0"/>
              <a:t> </a:t>
            </a:r>
            <a:r>
              <a:rPr lang="es-ES_tradnl" dirty="0" err="1" smtClean="0"/>
              <a:t>defecte</a:t>
            </a:r>
            <a:r>
              <a:rPr lang="es-ES_tradnl" dirty="0" smtClean="0"/>
              <a:t>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/>
              <a:t>	del </a:t>
            </a:r>
            <a:r>
              <a:rPr lang="es-ES_tradnl" dirty="0" err="1" smtClean="0"/>
              <a:t>tub</a:t>
            </a:r>
            <a:r>
              <a:rPr lang="es-ES_tradnl" dirty="0" smtClean="0"/>
              <a:t> neural)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s-ES_tradnl" dirty="0" err="1" smtClean="0"/>
              <a:t>Altres</a:t>
            </a:r>
            <a:r>
              <a:rPr lang="es-ES_tradnl" dirty="0" smtClean="0"/>
              <a:t> </a:t>
            </a:r>
            <a:r>
              <a:rPr lang="es-ES_tradnl" dirty="0" err="1" smtClean="0"/>
              <a:t>antecedents</a:t>
            </a:r>
            <a:r>
              <a:rPr lang="es-ES_tradnl" dirty="0" smtClean="0"/>
              <a:t> </a:t>
            </a:r>
            <a:r>
              <a:rPr lang="es-ES_tradnl" dirty="0" err="1" smtClean="0"/>
              <a:t>familiars</a:t>
            </a:r>
            <a:endParaRPr lang="es-ES_tradn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  <p:pic>
        <p:nvPicPr>
          <p:cNvPr id="21506" name="Picture 2" descr="http://www.butler.org/healthGate/images/si55550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5" y="4786313"/>
            <a:ext cx="2749550" cy="200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D0350B-D6D9-46B0-809A-DFFFEAF6CB3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808</TotalTime>
  <Words>2643</Words>
  <Application>Microsoft Office PowerPoint</Application>
  <PresentationFormat>Presentación en pantalla (4:3)</PresentationFormat>
  <Paragraphs>501</Paragraphs>
  <Slides>55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Arial</vt:lpstr>
      <vt:lpstr>Tw Cen MT</vt:lpstr>
      <vt:lpstr>Wingdings</vt:lpstr>
      <vt:lpstr>Wingdings 2</vt:lpstr>
      <vt:lpstr>Calibri</vt:lpstr>
      <vt:lpstr>Intermedio</vt:lpstr>
      <vt:lpstr>t. 3 La salut i la malaltia. medicaments</vt:lpstr>
      <vt:lpstr>Diapositiva 2</vt:lpstr>
      <vt:lpstr>1.1. Salut i estils de vida</vt:lpstr>
      <vt:lpstr>1.1. Salut i estils de vida</vt:lpstr>
      <vt:lpstr>1.1. Salut i estils de vida</vt:lpstr>
      <vt:lpstr>1.1. Salut i estils de vida</vt:lpstr>
      <vt:lpstr>1.1. Salut i estils de vida</vt:lpstr>
      <vt:lpstr>La salut com a resultat dels factors genètics</vt:lpstr>
      <vt:lpstr>Conèixer per prevenir…l’amniocentesi</vt:lpstr>
      <vt:lpstr>Salut i factors ambientals</vt:lpstr>
      <vt:lpstr>Hàbits saludables</vt:lpstr>
      <vt:lpstr>Alimentació equilibrada</vt:lpstr>
      <vt:lpstr>Alimentació equilibrada</vt:lpstr>
      <vt:lpstr>Alimentació equilibrada</vt:lpstr>
      <vt:lpstr>Activitat física</vt:lpstr>
      <vt:lpstr>Higiene</vt:lpstr>
      <vt:lpstr>Diapositiva 17</vt:lpstr>
      <vt:lpstr>Diapositiva 18</vt:lpstr>
      <vt:lpstr>Diapositiva 19</vt:lpstr>
      <vt:lpstr>Diapositiva 20</vt:lpstr>
      <vt:lpstr>Característiques de les addiccions </vt:lpstr>
      <vt:lpstr>Desintoxicació</vt:lpstr>
      <vt:lpstr>Conductes addictives</vt:lpstr>
      <vt:lpstr>Ets addicte a les noves tecnologies?</vt:lpstr>
      <vt:lpstr>1.2. Les malalties no infeccioses  </vt:lpstr>
      <vt:lpstr>Malalties tumorals i càncer</vt:lpstr>
      <vt:lpstr>Malalties tumorals i càncer</vt:lpstr>
      <vt:lpstr>Com prevenir el càncer?</vt:lpstr>
      <vt:lpstr>Tractament del càncer</vt:lpstr>
      <vt:lpstr>Malalties endocrines, nutricionals i metabòliques </vt:lpstr>
      <vt:lpstr>Diabetes mellitus</vt:lpstr>
      <vt:lpstr>Diabetes mellitus</vt:lpstr>
      <vt:lpstr>Obesitat</vt:lpstr>
      <vt:lpstr>Obesitat</vt:lpstr>
      <vt:lpstr>Malalties cardiovasculars</vt:lpstr>
      <vt:lpstr>Factors de risc de les malalties cardiovasculars</vt:lpstr>
      <vt:lpstr>Malalties de l’aparell respiratori</vt:lpstr>
      <vt:lpstr>Malalties mentals</vt:lpstr>
      <vt:lpstr>Malalties mentals</vt:lpstr>
      <vt:lpstr>Mites sobre les malalties mentals</vt:lpstr>
      <vt:lpstr>Diagnòstic de les malalties</vt:lpstr>
      <vt:lpstr>Tractament de les malalties</vt:lpstr>
      <vt:lpstr>Tractament quirúrgic</vt:lpstr>
      <vt:lpstr>Trasplantaments</vt:lpstr>
      <vt:lpstr>Cirurgia robòtica</vt:lpstr>
      <vt:lpstr>1.3. Les malalties infeccioses </vt:lpstr>
      <vt:lpstr>1.3. Les malalties infeccioses </vt:lpstr>
      <vt:lpstr>1.3. Les malalties infeccioses </vt:lpstr>
      <vt:lpstr>Principals agents infecciosos</vt:lpstr>
      <vt:lpstr>Bacteris</vt:lpstr>
      <vt:lpstr>Virus</vt:lpstr>
      <vt:lpstr>Protozous</vt:lpstr>
      <vt:lpstr>Fongs</vt:lpstr>
      <vt:lpstr>1.3. Les malalties infeccioses </vt:lpstr>
      <vt:lpstr>Diapositiva 55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3_Salut, malaltia i estils de vida</dc:title>
  <dc:creator>Alejo</dc:creator>
  <cp:lastModifiedBy>Portatil</cp:lastModifiedBy>
  <cp:revision>124</cp:revision>
  <dcterms:created xsi:type="dcterms:W3CDTF">2011-08-15T18:04:13Z</dcterms:created>
  <dcterms:modified xsi:type="dcterms:W3CDTF">2015-01-15T19:01:43Z</dcterms:modified>
</cp:coreProperties>
</file>