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0" r:id="rId1"/>
  </p:sldMasterIdLst>
  <p:notesMasterIdLst>
    <p:notesMasterId r:id="rId57"/>
  </p:notesMasterIdLst>
  <p:handoutMasterIdLst>
    <p:handoutMasterId r:id="rId58"/>
  </p:handout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6" r:id="rId9"/>
    <p:sldId id="265" r:id="rId10"/>
    <p:sldId id="267" r:id="rId11"/>
    <p:sldId id="268" r:id="rId12"/>
    <p:sldId id="278" r:id="rId13"/>
    <p:sldId id="281" r:id="rId14"/>
    <p:sldId id="282" r:id="rId15"/>
    <p:sldId id="279" r:id="rId16"/>
    <p:sldId id="280" r:id="rId17"/>
    <p:sldId id="271" r:id="rId18"/>
    <p:sldId id="270" r:id="rId19"/>
    <p:sldId id="272" r:id="rId20"/>
    <p:sldId id="273" r:id="rId21"/>
    <p:sldId id="275" r:id="rId22"/>
    <p:sldId id="274" r:id="rId23"/>
    <p:sldId id="276" r:id="rId24"/>
    <p:sldId id="277" r:id="rId25"/>
    <p:sldId id="283" r:id="rId26"/>
    <p:sldId id="284" r:id="rId27"/>
    <p:sldId id="293" r:id="rId28"/>
    <p:sldId id="291" r:id="rId29"/>
    <p:sldId id="292" r:id="rId30"/>
    <p:sldId id="285" r:id="rId31"/>
    <p:sldId id="299" r:id="rId32"/>
    <p:sldId id="301" r:id="rId33"/>
    <p:sldId id="300" r:id="rId34"/>
    <p:sldId id="302" r:id="rId35"/>
    <p:sldId id="286" r:id="rId36"/>
    <p:sldId id="303" r:id="rId37"/>
    <p:sldId id="287" r:id="rId38"/>
    <p:sldId id="288" r:id="rId39"/>
    <p:sldId id="307" r:id="rId40"/>
    <p:sldId id="304" r:id="rId41"/>
    <p:sldId id="296" r:id="rId42"/>
    <p:sldId id="295" r:id="rId43"/>
    <p:sldId id="297" r:id="rId44"/>
    <p:sldId id="309" r:id="rId45"/>
    <p:sldId id="308" r:id="rId46"/>
    <p:sldId id="311" r:id="rId47"/>
    <p:sldId id="298" r:id="rId48"/>
    <p:sldId id="310" r:id="rId49"/>
    <p:sldId id="317" r:id="rId50"/>
    <p:sldId id="318" r:id="rId51"/>
    <p:sldId id="319" r:id="rId52"/>
    <p:sldId id="320" r:id="rId53"/>
    <p:sldId id="321" r:id="rId54"/>
    <p:sldId id="322" r:id="rId55"/>
    <p:sldId id="315" r:id="rId56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588" autoAdjust="0"/>
    <p:restoredTop sz="91646" autoAdjust="0"/>
  </p:normalViewPr>
  <p:slideViewPr>
    <p:cSldViewPr>
      <p:cViewPr varScale="1">
        <p:scale>
          <a:sx n="72" d="100"/>
          <a:sy n="72" d="100"/>
        </p:scale>
        <p:origin x="-8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1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AE352275-9168-42B3-8828-9D52199CAFC8}" type="datetimeFigureOut">
              <a:rPr lang="es-ES"/>
              <a:pPr>
                <a:defRPr/>
              </a:pPr>
              <a:t>15/01/2015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A6FBD4BC-6D22-4A0A-B3D8-95F344ED2FC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D3C3585-C08F-4DEF-B50E-244251A59D0C}" type="datetimeFigureOut">
              <a:rPr lang="es-ES"/>
              <a:pPr>
                <a:defRPr/>
              </a:pPr>
              <a:t>15/01/2015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60CAEF8-598A-40A8-92E4-DD68A9AE9CB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451F7B-8F89-4597-B0DF-5B560C8A96FD}" type="slidenum">
              <a:rPr lang="es-ES" smtClean="0"/>
              <a:pPr>
                <a:defRPr/>
              </a:pPr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7475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FFF07D-8931-448F-BFA6-347CA462F5F2}" type="slidenum">
              <a:rPr lang="es-E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es-E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-"/>
            </a:pPr>
            <a:endParaRPr lang="es-ES_tradnl" smtClean="0"/>
          </a:p>
        </p:txBody>
      </p:sp>
      <p:sp>
        <p:nvSpPr>
          <p:cNvPr id="757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DD3198-8CD0-4D13-8593-4D5081C99780}" type="slidenum">
              <a:rPr lang="es-E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es-E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7680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7B36A4-5CAB-4F9D-8D04-B859E92E5905}" type="slidenum">
              <a:rPr lang="es-E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es-E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A31FF5-9B1B-4B31-B752-8834B767A919}" type="slidenum">
              <a:rPr lang="es-ES" smtClean="0"/>
              <a:pPr>
                <a:defRPr/>
              </a:pPr>
              <a:t>54</a:t>
            </a:fld>
            <a:endParaRPr lang="es-E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smtClean="0"/>
          </a:p>
        </p:txBody>
      </p:sp>
      <p:sp>
        <p:nvSpPr>
          <p:cNvPr id="7885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BF7EF5-0E44-4684-9A8C-A87F3A0DE150}" type="slidenum">
              <a:rPr lang="es-E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55</a:t>
            </a:fld>
            <a:endParaRPr lang="es-E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smtClean="0"/>
          </a:p>
        </p:txBody>
      </p:sp>
      <p:sp>
        <p:nvSpPr>
          <p:cNvPr id="6554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273B0EC-AC4C-4EFF-9D2C-7B59F3AD6C94}" type="slidenum">
              <a:rPr lang="es-E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s-E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smtClean="0"/>
          </a:p>
        </p:txBody>
      </p:sp>
      <p:sp>
        <p:nvSpPr>
          <p:cNvPr id="6656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53B31C-217C-46E2-8680-18DF8A5AD983}" type="slidenum">
              <a:rPr lang="es-E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s-E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-"/>
            </a:pPr>
            <a:endParaRPr lang="ca-ES" smtClean="0"/>
          </a:p>
        </p:txBody>
      </p:sp>
      <p:sp>
        <p:nvSpPr>
          <p:cNvPr id="675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7356C4-13B7-43F3-89ED-03F8D36F6A1D}" type="slidenum">
              <a:rPr lang="es-E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s-E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smtClean="0"/>
          </a:p>
        </p:txBody>
      </p:sp>
      <p:sp>
        <p:nvSpPr>
          <p:cNvPr id="6861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4AD70D-E1AB-479D-BE52-B7FAA799838E}" type="slidenum">
              <a:rPr lang="es-E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s-E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smtClean="0"/>
          </a:p>
        </p:txBody>
      </p:sp>
      <p:sp>
        <p:nvSpPr>
          <p:cNvPr id="696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E9BB9A0-02CC-49B5-BDE5-05F8BBBBF750}" type="slidenum">
              <a:rPr lang="es-E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es-E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smtClean="0"/>
          </a:p>
        </p:txBody>
      </p:sp>
      <p:sp>
        <p:nvSpPr>
          <p:cNvPr id="7066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C8720B-18C5-45E3-9E12-429960738B70}" type="slidenum">
              <a:rPr lang="es-E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es-E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-"/>
            </a:pPr>
            <a:endParaRPr lang="es-ES_tradnl" smtClean="0"/>
          </a:p>
        </p:txBody>
      </p:sp>
      <p:sp>
        <p:nvSpPr>
          <p:cNvPr id="7270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1AFADC-CC04-4970-94E7-4F89441D4284}" type="slidenum">
              <a:rPr lang="es-E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es-E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smtClean="0"/>
          </a:p>
        </p:txBody>
      </p:sp>
      <p:sp>
        <p:nvSpPr>
          <p:cNvPr id="7373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B24E53-32DA-48A9-8FEC-6C26299DC205}" type="slidenum">
              <a:rPr lang="es-E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es-E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4 Rectángulo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5 Rectángulo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7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E7BE9FD-1D09-4E8A-A39C-58ED777B0C2F}" type="datetime1">
              <a:rPr lang="es-ES"/>
              <a:pPr>
                <a:defRPr/>
              </a:pPr>
              <a:t>15/01/2015</a:t>
            </a:fld>
            <a:endParaRPr lang="es-ES"/>
          </a:p>
        </p:txBody>
      </p:sp>
      <p:sp>
        <p:nvSpPr>
          <p:cNvPr id="10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1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AE4EF2D-9F08-441C-90AF-5EBECDE1275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9968F-4806-41D6-B674-C00C90291479}" type="datetime1">
              <a:rPr lang="es-ES"/>
              <a:pPr>
                <a:defRPr/>
              </a:pPr>
              <a:t>15/01/2015</a:t>
            </a:fld>
            <a:endParaRPr lang="es-ES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EEDD9-C1EB-4AEB-9BE0-2383EF3FA4B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4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5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AB8CF40-5E74-4BDB-B0F2-5AA1292D2684}" type="datetime1">
              <a:rPr lang="es-ES"/>
              <a:pPr>
                <a:defRPr/>
              </a:pPr>
              <a:t>15/01/2015</a:t>
            </a:fld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94DF7-EB05-462B-A4CC-C7D6D9BCF26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ítulo y 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2285558-D1BB-49D5-9FC8-2AAEA51EEF12}" type="datetime1">
              <a:rPr lang="es-ES"/>
              <a:pPr>
                <a:defRPr/>
              </a:pPr>
              <a:t>15/01/2015</a:t>
            </a:fld>
            <a:endParaRPr lang="es-ES_trad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D0D9B-6B8F-44E9-B9DF-F312DDED0743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5148C-B74E-47BB-812D-69C8649AE4C3}" type="datetime1">
              <a:rPr lang="es-ES"/>
              <a:pPr>
                <a:defRPr/>
              </a:pPr>
              <a:t>15/01/2015</a:t>
            </a:fld>
            <a:endParaRPr lang="es-ES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AAC01-3116-4E5F-9810-1915D423960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4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5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7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ED8BB34-F82A-4FEA-A5AC-BB21D6568F9B}" type="datetime1">
              <a:rPr lang="es-ES"/>
              <a:pPr>
                <a:defRPr/>
              </a:pPr>
              <a:t>15/01/2015</a:t>
            </a:fld>
            <a:endParaRPr lang="es-ES"/>
          </a:p>
        </p:txBody>
      </p:sp>
      <p:sp>
        <p:nvSpPr>
          <p:cNvPr id="8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49A6C3C-3184-4D86-91E9-1C18C322BA4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9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7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mtClean="0"/>
            </a:lvl1pPr>
          </a:lstStyle>
          <a:p>
            <a:pPr>
              <a:defRPr/>
            </a:pPr>
            <a:fld id="{7E99F2DF-4904-45EC-9B18-CA3E3488C1FE}" type="datetime1">
              <a:rPr lang="es-ES"/>
              <a:pPr>
                <a:defRPr/>
              </a:pPr>
              <a:t>15/01/2015</a:t>
            </a:fld>
            <a:endParaRPr lang="es-ES"/>
          </a:p>
        </p:txBody>
      </p:sp>
      <p:sp>
        <p:nvSpPr>
          <p:cNvPr id="6" name="9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8D3F5A2-E38B-4EB3-9091-C0E6377855E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7" name="11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9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mtClean="0"/>
            </a:lvl1pPr>
          </a:lstStyle>
          <a:p>
            <a:pPr>
              <a:defRPr/>
            </a:pPr>
            <a:fld id="{03409D66-AB3F-4CD5-A564-A267526E38B8}" type="datetime1">
              <a:rPr lang="es-ES"/>
              <a:pPr>
                <a:defRPr/>
              </a:pPr>
              <a:t>15/01/2015</a:t>
            </a:fld>
            <a:endParaRPr lang="es-ES"/>
          </a:p>
        </p:txBody>
      </p:sp>
      <p:sp>
        <p:nvSpPr>
          <p:cNvPr id="8" name="11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995B31-8EBA-464F-B402-641A56E28CB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9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8119B-5881-444A-8193-F8400A9E24A0}" type="datetime1">
              <a:rPr lang="es-ES"/>
              <a:pPr>
                <a:defRPr/>
              </a:pPr>
              <a:t>15/01/2015</a:t>
            </a:fld>
            <a:endParaRPr lang="es-ES"/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CC6C1-2DE6-44E5-AD85-946AB0C1BE5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EA24A46-DE6C-4975-A23B-A4D903913ADB}" type="datetime1">
              <a:rPr lang="es-ES"/>
              <a:pPr>
                <a:defRPr/>
              </a:pPr>
              <a:t>15/01/2015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78C705D-6453-41BB-8B10-9ED454285B8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47EB0-D1BC-423D-9D99-D14F04D2FCF0}" type="datetime1">
              <a:rPr lang="es-ES"/>
              <a:pPr>
                <a:defRPr/>
              </a:pPr>
              <a:t>15/01/2015</a:t>
            </a:fld>
            <a:endParaRPr lang="es-ES"/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10257-4891-4674-ABDD-652AA0B422E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5 Rectángulo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6 Rectángulo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7 Rectángulo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9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 smtClean="0"/>
            </a:lvl1pPr>
          </a:lstStyle>
          <a:p>
            <a:pPr>
              <a:defRPr/>
            </a:pPr>
            <a:fld id="{A8330916-1B5E-477C-8977-F195EDBC121A}" type="datetime1">
              <a:rPr lang="es-ES"/>
              <a:pPr>
                <a:defRPr/>
              </a:pPr>
              <a:t>15/01/2015</a:t>
            </a:fld>
            <a:endParaRPr lang="es-ES"/>
          </a:p>
        </p:txBody>
      </p:sp>
      <p:sp>
        <p:nvSpPr>
          <p:cNvPr id="10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725C3A6F-E9F1-4B7F-83CF-5BF299DC88F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1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21 Marcador de título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27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B120255-B849-4B30-A915-A4F576B47BBC}" type="datetime1">
              <a:rPr lang="es-ES"/>
              <a:pPr>
                <a:defRPr/>
              </a:pPr>
              <a:t>15/01/2015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7 Rectángulo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DC26418-969B-45EF-8E20-3D0D77F5381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899" r:id="rId2"/>
    <p:sldLayoutId id="2147483904" r:id="rId3"/>
    <p:sldLayoutId id="2147483905" r:id="rId4"/>
    <p:sldLayoutId id="2147483906" r:id="rId5"/>
    <p:sldLayoutId id="2147483900" r:id="rId6"/>
    <p:sldLayoutId id="2147483907" r:id="rId7"/>
    <p:sldLayoutId id="2147483901" r:id="rId8"/>
    <p:sldLayoutId id="2147483908" r:id="rId9"/>
    <p:sldLayoutId id="2147483902" r:id="rId10"/>
    <p:sldLayoutId id="2147483909" r:id="rId11"/>
    <p:sldLayoutId id="2147483910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C0BEAF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poodwaddle.com/clocks/worldclock/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258888" y="3068638"/>
            <a:ext cx="6477000" cy="103663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dirty="0" smtClean="0"/>
              <a:t>t. 3 La </a:t>
            </a:r>
            <a:r>
              <a:rPr lang="es-ES" dirty="0" err="1" smtClean="0"/>
              <a:t>salut</a:t>
            </a:r>
            <a:r>
              <a:rPr lang="es-ES" dirty="0" smtClean="0"/>
              <a:t> i la </a:t>
            </a:r>
            <a:r>
              <a:rPr lang="es-ES" dirty="0" err="1" smtClean="0"/>
              <a:t>malaltia</a:t>
            </a:r>
            <a:r>
              <a:rPr lang="es-ES" dirty="0" smtClean="0"/>
              <a:t>. </a:t>
            </a:r>
            <a:r>
              <a:rPr lang="es-ES" dirty="0" err="1" smtClean="0"/>
              <a:t>medicaments</a:t>
            </a:r>
            <a:endParaRPr lang="es-ES" dirty="0"/>
          </a:p>
        </p:txBody>
      </p:sp>
      <p:sp>
        <p:nvSpPr>
          <p:cNvPr id="10243" name="2 Subtítulo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pPr eaLnBrk="1" hangingPunct="1"/>
            <a:r>
              <a:rPr lang="es-ES" smtClean="0"/>
              <a:t>CMC 1r batxillerat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Salut i factors ambientals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28625" y="1600200"/>
            <a:ext cx="6030913" cy="5114925"/>
          </a:xfrm>
        </p:spPr>
        <p:txBody>
          <a:bodyPr>
            <a:normAutofit fontScale="85000" lnSpcReduction="20000"/>
          </a:bodyPr>
          <a:lstStyle/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Exposició</a:t>
            </a:r>
            <a:r>
              <a:rPr lang="es-ES_tradnl" b="1" dirty="0" smtClean="0"/>
              <a:t> a </a:t>
            </a:r>
            <a:r>
              <a:rPr lang="es-ES_tradnl" b="1" dirty="0" err="1" smtClean="0"/>
              <a:t>agents</a:t>
            </a:r>
            <a:r>
              <a:rPr lang="es-ES_tradnl" b="1" dirty="0" smtClean="0"/>
              <a:t> </a:t>
            </a:r>
            <a:r>
              <a:rPr lang="es-ES_tradnl" b="1" dirty="0" err="1" smtClean="0"/>
              <a:t>cancerígens</a:t>
            </a:r>
            <a:endParaRPr lang="es-ES_tradnl" b="1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Fum</a:t>
            </a:r>
            <a:r>
              <a:rPr lang="es-ES_tradnl" dirty="0" smtClean="0"/>
              <a:t> i </a:t>
            </a:r>
            <a:r>
              <a:rPr lang="es-ES_tradnl" dirty="0" err="1" smtClean="0"/>
              <a:t>certs</a:t>
            </a:r>
            <a:r>
              <a:rPr lang="es-ES_tradnl" dirty="0" smtClean="0"/>
              <a:t> </a:t>
            </a:r>
            <a:r>
              <a:rPr lang="es-ES_tradnl" dirty="0" err="1" smtClean="0"/>
              <a:t>components</a:t>
            </a:r>
            <a:r>
              <a:rPr lang="es-ES_tradnl" dirty="0" smtClean="0"/>
              <a:t> </a:t>
            </a:r>
            <a:r>
              <a:rPr lang="es-ES_tradnl" dirty="0" err="1" smtClean="0"/>
              <a:t>dels</a:t>
            </a:r>
            <a:r>
              <a:rPr lang="es-ES_tradnl" dirty="0" smtClean="0"/>
              <a:t> </a:t>
            </a:r>
            <a:r>
              <a:rPr lang="es-ES_tradnl" dirty="0" err="1" smtClean="0"/>
              <a:t>cigarrets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Certs</a:t>
            </a:r>
            <a:r>
              <a:rPr lang="es-ES_tradnl" dirty="0" smtClean="0"/>
              <a:t> </a:t>
            </a:r>
            <a:r>
              <a:rPr lang="es-ES_tradnl" dirty="0" err="1" smtClean="0"/>
              <a:t>materials</a:t>
            </a:r>
            <a:r>
              <a:rPr lang="es-ES_tradnl" dirty="0" smtClean="0"/>
              <a:t> de </a:t>
            </a:r>
            <a:r>
              <a:rPr lang="es-ES_tradnl" dirty="0" err="1" smtClean="0"/>
              <a:t>construcció</a:t>
            </a:r>
            <a:endParaRPr lang="es-ES_tradnl" dirty="0" smtClean="0"/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Aigua</a:t>
            </a:r>
            <a:r>
              <a:rPr lang="es-ES_tradnl" b="1" dirty="0" smtClean="0"/>
              <a:t> i </a:t>
            </a:r>
            <a:r>
              <a:rPr lang="es-ES_tradnl" b="1" dirty="0" err="1" smtClean="0"/>
              <a:t>aliments</a:t>
            </a:r>
            <a:endParaRPr lang="es-ES_tradnl" b="1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Aigua</a:t>
            </a:r>
            <a:r>
              <a:rPr lang="es-ES_tradnl" dirty="0" smtClean="0"/>
              <a:t> contaminada </a:t>
            </a:r>
            <a:r>
              <a:rPr lang="es-ES_tradnl" dirty="0" err="1" smtClean="0"/>
              <a:t>amb</a:t>
            </a:r>
            <a:r>
              <a:rPr lang="es-ES_tradnl" dirty="0" smtClean="0"/>
              <a:t> </a:t>
            </a:r>
            <a:r>
              <a:rPr lang="es-ES_tradnl" dirty="0" err="1" smtClean="0"/>
              <a:t>pesticides</a:t>
            </a:r>
            <a:r>
              <a:rPr lang="es-ES_tradnl" dirty="0" smtClean="0"/>
              <a:t> o </a:t>
            </a:r>
            <a:r>
              <a:rPr lang="es-ES_tradnl" dirty="0" err="1" smtClean="0"/>
              <a:t>altres</a:t>
            </a:r>
            <a:r>
              <a:rPr lang="es-ES_tradnl" dirty="0" smtClean="0"/>
              <a:t> </a:t>
            </a:r>
            <a:r>
              <a:rPr lang="es-ES_tradnl" dirty="0" err="1" smtClean="0"/>
              <a:t>substàncies</a:t>
            </a:r>
            <a:r>
              <a:rPr lang="es-ES_tradnl" dirty="0" smtClean="0"/>
              <a:t> </a:t>
            </a:r>
            <a:r>
              <a:rPr lang="es-ES_tradnl" dirty="0" err="1" smtClean="0"/>
              <a:t>procedents</a:t>
            </a:r>
            <a:r>
              <a:rPr lang="es-ES_tradnl" dirty="0" smtClean="0"/>
              <a:t> </a:t>
            </a:r>
            <a:r>
              <a:rPr lang="es-ES_tradnl" dirty="0" err="1" smtClean="0"/>
              <a:t>d’explotacions</a:t>
            </a:r>
            <a:r>
              <a:rPr lang="es-ES_tradnl" dirty="0" smtClean="0"/>
              <a:t> </a:t>
            </a:r>
            <a:r>
              <a:rPr lang="es-ES_tradnl" dirty="0" err="1" smtClean="0"/>
              <a:t>ramaderes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Transmisió</a:t>
            </a:r>
            <a:r>
              <a:rPr lang="es-ES_tradnl" dirty="0" smtClean="0"/>
              <a:t> de </a:t>
            </a:r>
            <a:r>
              <a:rPr lang="es-ES_tradnl" dirty="0" err="1" smtClean="0"/>
              <a:t>malalties</a:t>
            </a:r>
            <a:r>
              <a:rPr lang="es-ES_tradnl" dirty="0" smtClean="0"/>
              <a:t> </a:t>
            </a:r>
            <a:r>
              <a:rPr lang="es-ES_tradnl" dirty="0" err="1" smtClean="0"/>
              <a:t>als</a:t>
            </a:r>
            <a:r>
              <a:rPr lang="es-ES_tradnl" dirty="0" smtClean="0"/>
              <a:t> </a:t>
            </a:r>
            <a:r>
              <a:rPr lang="es-ES_tradnl" dirty="0" err="1" smtClean="0"/>
              <a:t>països</a:t>
            </a:r>
            <a:r>
              <a:rPr lang="es-ES_tradnl" dirty="0" smtClean="0"/>
              <a:t> </a:t>
            </a:r>
            <a:r>
              <a:rPr lang="es-ES_tradnl" dirty="0" err="1" smtClean="0"/>
              <a:t>subdesenvolupats</a:t>
            </a:r>
            <a:endParaRPr lang="es-ES_tradnl" dirty="0" smtClean="0"/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Contaminació</a:t>
            </a:r>
            <a:endParaRPr lang="es-ES_tradnl" b="1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Llocs</a:t>
            </a:r>
            <a:r>
              <a:rPr lang="es-ES_tradnl" dirty="0" smtClean="0"/>
              <a:t> </a:t>
            </a:r>
            <a:r>
              <a:rPr lang="es-ES_tradnl" dirty="0" err="1" smtClean="0"/>
              <a:t>propers</a:t>
            </a:r>
            <a:r>
              <a:rPr lang="es-ES_tradnl" dirty="0" smtClean="0"/>
              <a:t> a </a:t>
            </a:r>
            <a:r>
              <a:rPr lang="es-ES_tradnl" dirty="0" err="1" smtClean="0"/>
              <a:t>centrals</a:t>
            </a:r>
            <a:r>
              <a:rPr lang="es-ES_tradnl" dirty="0" smtClean="0"/>
              <a:t> </a:t>
            </a:r>
            <a:r>
              <a:rPr lang="es-ES_tradnl" dirty="0" err="1" smtClean="0"/>
              <a:t>nuclears</a:t>
            </a:r>
            <a:r>
              <a:rPr lang="es-ES_tradnl" dirty="0" smtClean="0"/>
              <a:t> o </a:t>
            </a:r>
            <a:r>
              <a:rPr lang="es-ES_tradnl" dirty="0" err="1" smtClean="0"/>
              <a:t>tèrmiques</a:t>
            </a:r>
            <a:r>
              <a:rPr lang="es-ES_tradnl" dirty="0" smtClean="0"/>
              <a:t>, </a:t>
            </a:r>
            <a:r>
              <a:rPr lang="es-ES_tradnl" dirty="0" err="1" smtClean="0"/>
              <a:t>indústries</a:t>
            </a:r>
            <a:r>
              <a:rPr lang="es-ES_tradnl" dirty="0" smtClean="0"/>
              <a:t> </a:t>
            </a:r>
            <a:r>
              <a:rPr lang="es-ES_tradnl" dirty="0" err="1" smtClean="0"/>
              <a:t>químiques</a:t>
            </a:r>
            <a:r>
              <a:rPr lang="es-ES_tradnl" dirty="0" smtClean="0"/>
              <a:t>, </a:t>
            </a:r>
            <a:r>
              <a:rPr lang="es-ES_tradnl" dirty="0" err="1" smtClean="0"/>
              <a:t>petrolieres</a:t>
            </a:r>
            <a:r>
              <a:rPr lang="es-ES_tradnl" dirty="0" smtClean="0"/>
              <a:t>…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Atenció</a:t>
            </a:r>
            <a:r>
              <a:rPr lang="es-ES_tradnl" b="1" dirty="0" smtClean="0"/>
              <a:t> </a:t>
            </a:r>
            <a:r>
              <a:rPr lang="es-ES_tradnl" b="1" dirty="0" err="1" smtClean="0"/>
              <a:t>sanitària</a:t>
            </a:r>
            <a:endParaRPr lang="es-ES_tradnl" b="1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Prevenció</a:t>
            </a:r>
            <a:r>
              <a:rPr lang="es-ES_tradnl" dirty="0" smtClean="0"/>
              <a:t> per </a:t>
            </a:r>
            <a:r>
              <a:rPr lang="es-ES_tradnl" dirty="0" err="1" smtClean="0"/>
              <a:t>mitjà</a:t>
            </a:r>
            <a:r>
              <a:rPr lang="es-ES_tradnl" dirty="0" smtClean="0"/>
              <a:t> de </a:t>
            </a:r>
            <a:r>
              <a:rPr lang="es-ES_tradnl" dirty="0" err="1" smtClean="0"/>
              <a:t>campanyes</a:t>
            </a:r>
            <a:r>
              <a:rPr lang="es-ES_tradnl" dirty="0" smtClean="0"/>
              <a:t>, </a:t>
            </a:r>
            <a:r>
              <a:rPr lang="es-ES_tradnl" dirty="0" err="1" smtClean="0"/>
              <a:t>vacunació</a:t>
            </a:r>
            <a:r>
              <a:rPr lang="es-ES_tradnl" dirty="0" smtClean="0"/>
              <a:t>, control </a:t>
            </a:r>
            <a:r>
              <a:rPr lang="es-ES_tradnl" dirty="0" err="1" smtClean="0"/>
              <a:t>epidemiològic</a:t>
            </a:r>
            <a:r>
              <a:rPr lang="es-ES_tradnl" dirty="0" smtClean="0"/>
              <a:t> i </a:t>
            </a:r>
            <a:r>
              <a:rPr lang="es-ES_tradnl" dirty="0" err="1" smtClean="0"/>
              <a:t>atenció</a:t>
            </a:r>
            <a:r>
              <a:rPr lang="es-ES_tradnl" dirty="0" smtClean="0"/>
              <a:t> </a:t>
            </a:r>
            <a:r>
              <a:rPr lang="es-ES_tradnl" dirty="0" err="1" smtClean="0"/>
              <a:t>primària</a:t>
            </a:r>
            <a:endParaRPr lang="es-ES_tradnl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es-ES" dirty="0"/>
          </a:p>
        </p:txBody>
      </p:sp>
      <p:pic>
        <p:nvPicPr>
          <p:cNvPr id="22532" name="Picture 4" descr="http://upload.wikimedia.org/wikipedia/commons/thumb/8/84/Cofrentes_nuclear_power_plant_cooling_towers.jpg/350px-Cofrentes_nuclear_power_plant_cooling_tower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25" y="4143375"/>
            <a:ext cx="2190750" cy="164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2534" name="Picture 6" descr="http://www.elmercadoecologico.com/revista/2009/febrero/imagenes/pesticida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4800" y="2143125"/>
            <a:ext cx="2257425" cy="1714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2DED4FE8-AF6D-4B5A-9D99-DDAFCA16B471}" type="slidenum">
              <a:rPr lang="es-ES" smtClean="0"/>
              <a:pPr>
                <a:defRPr/>
              </a:pPr>
              <a:t>10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Hàbits saludables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lnSpcReduction="10000"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Alimentació</a:t>
            </a:r>
            <a:r>
              <a:rPr lang="es-ES_tradnl" b="1" dirty="0" smtClean="0"/>
              <a:t> equilibrada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Activitat</a:t>
            </a:r>
            <a:r>
              <a:rPr lang="es-ES_tradnl" b="1" dirty="0" smtClean="0"/>
              <a:t> física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smtClean="0"/>
              <a:t>Higiene</a:t>
            </a:r>
            <a:r>
              <a:rPr lang="es-ES_tradnl" dirty="0" smtClean="0"/>
              <a:t> personal, </a:t>
            </a:r>
            <a:r>
              <a:rPr lang="es-ES_tradnl" dirty="0" err="1" smtClean="0"/>
              <a:t>dels</a:t>
            </a:r>
            <a:r>
              <a:rPr lang="es-ES_tradnl" dirty="0" smtClean="0"/>
              <a:t> </a:t>
            </a:r>
            <a:r>
              <a:rPr lang="es-ES_tradnl" dirty="0" err="1" smtClean="0"/>
              <a:t>aliments</a:t>
            </a:r>
            <a:r>
              <a:rPr lang="es-ES_tradnl" dirty="0" smtClean="0"/>
              <a:t> i de la llar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smtClean="0"/>
              <a:t>El </a:t>
            </a:r>
            <a:r>
              <a:rPr lang="es-ES_tradnl" dirty="0" err="1" smtClean="0"/>
              <a:t>consum</a:t>
            </a:r>
            <a:r>
              <a:rPr lang="es-ES_tradnl" dirty="0" smtClean="0"/>
              <a:t> de </a:t>
            </a:r>
            <a:r>
              <a:rPr lang="es-ES_tradnl" dirty="0" err="1" smtClean="0"/>
              <a:t>tabac</a:t>
            </a:r>
            <a:r>
              <a:rPr lang="es-ES_tradnl" dirty="0" smtClean="0"/>
              <a:t>, alcohol i drogues </a:t>
            </a:r>
            <a:r>
              <a:rPr lang="es-ES_tradnl" b="1" dirty="0" smtClean="0"/>
              <a:t>NO </a:t>
            </a:r>
            <a:r>
              <a:rPr lang="es-ES_tradnl" dirty="0" err="1" smtClean="0"/>
              <a:t>són</a:t>
            </a:r>
            <a:r>
              <a:rPr lang="es-ES_tradnl" dirty="0" smtClean="0"/>
              <a:t> </a:t>
            </a:r>
            <a:r>
              <a:rPr lang="es-ES_tradnl" dirty="0" err="1" smtClean="0"/>
              <a:t>hàbits</a:t>
            </a:r>
            <a:r>
              <a:rPr lang="es-ES_tradnl" dirty="0" smtClean="0"/>
              <a:t> saludables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err="1" smtClean="0"/>
              <a:t>Altres</a:t>
            </a:r>
            <a:r>
              <a:rPr lang="es-ES_tradnl" dirty="0" smtClean="0"/>
              <a:t> </a:t>
            </a:r>
            <a:r>
              <a:rPr lang="es-ES_tradnl" dirty="0" err="1" smtClean="0"/>
              <a:t>com</a:t>
            </a:r>
            <a:r>
              <a:rPr lang="es-ES_tradnl" dirty="0" smtClean="0"/>
              <a:t> </a:t>
            </a:r>
            <a:r>
              <a:rPr lang="es-ES_tradnl" dirty="0" err="1" smtClean="0"/>
              <a:t>pex</a:t>
            </a:r>
            <a:r>
              <a:rPr lang="es-ES_tradnl" dirty="0" smtClean="0"/>
              <a:t> el </a:t>
            </a:r>
            <a:r>
              <a:rPr lang="es-ES_tradnl" b="1" dirty="0" err="1" smtClean="0"/>
              <a:t>nivell</a:t>
            </a:r>
            <a:r>
              <a:rPr lang="es-ES_tradnl" b="1" dirty="0" smtClean="0"/>
              <a:t> </a:t>
            </a:r>
            <a:r>
              <a:rPr lang="es-ES_tradnl" b="1" dirty="0" err="1" smtClean="0"/>
              <a:t>socioeconòmic</a:t>
            </a:r>
            <a:r>
              <a:rPr lang="es-ES_tradnl" b="1" dirty="0" smtClean="0"/>
              <a:t> 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bona </a:t>
            </a:r>
            <a:r>
              <a:rPr lang="es-ES_tradnl" dirty="0" err="1" smtClean="0"/>
              <a:t>alimentació</a:t>
            </a:r>
            <a:endParaRPr lang="es-ES_tradnl" dirty="0" smtClean="0"/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condicions</a:t>
            </a:r>
            <a:r>
              <a:rPr lang="es-ES_tradnl" dirty="0" smtClean="0"/>
              <a:t> </a:t>
            </a:r>
            <a:r>
              <a:rPr lang="es-ES_tradnl" dirty="0" err="1" smtClean="0"/>
              <a:t>higièniques</a:t>
            </a:r>
            <a:r>
              <a:rPr lang="es-ES_tradnl" dirty="0" smtClean="0"/>
              <a:t> </a:t>
            </a:r>
            <a:r>
              <a:rPr lang="es-ES_tradnl" dirty="0" err="1" smtClean="0"/>
              <a:t>adequades</a:t>
            </a:r>
            <a:endParaRPr lang="es-ES_tradnl" dirty="0" smtClean="0"/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disposar</a:t>
            </a:r>
            <a:r>
              <a:rPr lang="es-ES_tradnl" dirty="0" smtClean="0"/>
              <a:t> de </a:t>
            </a:r>
            <a:r>
              <a:rPr lang="es-ES_tradnl" dirty="0" err="1" smtClean="0"/>
              <a:t>temps</a:t>
            </a:r>
            <a:r>
              <a:rPr lang="es-ES_tradnl" dirty="0" smtClean="0"/>
              <a:t> i </a:t>
            </a:r>
            <a:r>
              <a:rPr lang="es-ES_tradnl" dirty="0" err="1" smtClean="0"/>
              <a:t>mitjans</a:t>
            </a:r>
            <a:r>
              <a:rPr lang="es-ES_tradnl" dirty="0" smtClean="0"/>
              <a:t> per </a:t>
            </a:r>
            <a:r>
              <a:rPr lang="es-ES_tradnl" dirty="0" err="1" smtClean="0"/>
              <a:t>fer</a:t>
            </a:r>
            <a:r>
              <a:rPr lang="es-ES_tradnl" dirty="0" smtClean="0"/>
              <a:t> </a:t>
            </a:r>
            <a:r>
              <a:rPr lang="es-ES_tradnl" dirty="0" err="1" smtClean="0"/>
              <a:t>esport</a:t>
            </a:r>
            <a:r>
              <a:rPr lang="es-ES_tradnl" dirty="0" smtClean="0"/>
              <a:t> i </a:t>
            </a:r>
            <a:r>
              <a:rPr lang="es-ES_tradnl" dirty="0" err="1" smtClean="0"/>
              <a:t>activitats</a:t>
            </a:r>
            <a:r>
              <a:rPr lang="es-ES_tradnl" dirty="0" smtClean="0"/>
              <a:t> de </a:t>
            </a:r>
            <a:r>
              <a:rPr lang="es-ES_tradnl" dirty="0" err="1" smtClean="0"/>
              <a:t>lleure</a:t>
            </a:r>
            <a:endParaRPr lang="es-ES" dirty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11C02F72-2630-44C8-8200-A1A3C4648AEA}" type="slidenum">
              <a:rPr lang="es-ES" smtClean="0"/>
              <a:pPr>
                <a:defRPr/>
              </a:pPr>
              <a:t>11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Alimentació equilibrada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900613"/>
          </a:xfrm>
        </p:spPr>
        <p:txBody>
          <a:bodyPr>
            <a:normAutofit fontScale="85000" lnSpcReduction="20000"/>
          </a:bodyPr>
          <a:lstStyle/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i="1" dirty="0" err="1" smtClean="0"/>
              <a:t>Som</a:t>
            </a:r>
            <a:r>
              <a:rPr lang="es-ES_tradnl" b="1" i="1" dirty="0" smtClean="0"/>
              <a:t> el que </a:t>
            </a:r>
            <a:r>
              <a:rPr lang="es-ES_tradnl" b="1" i="1" dirty="0" err="1" smtClean="0"/>
              <a:t>mengem</a:t>
            </a:r>
            <a:endParaRPr lang="es-ES_tradnl" b="1" i="1" dirty="0" smtClean="0"/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smtClean="0"/>
              <a:t>Dieta equilibrada: </a:t>
            </a:r>
            <a:r>
              <a:rPr lang="es-ES_tradnl" dirty="0" smtClean="0"/>
              <a:t>aporta </a:t>
            </a:r>
            <a:r>
              <a:rPr lang="es-ES_tradnl" dirty="0" err="1" smtClean="0"/>
              <a:t>tots</a:t>
            </a:r>
            <a:r>
              <a:rPr lang="es-ES_tradnl" dirty="0" smtClean="0"/>
              <a:t> i </a:t>
            </a:r>
            <a:r>
              <a:rPr lang="es-ES_tradnl" dirty="0" err="1" smtClean="0"/>
              <a:t>cadascun</a:t>
            </a:r>
            <a:r>
              <a:rPr lang="es-ES_tradnl" dirty="0" smtClean="0"/>
              <a:t> </a:t>
            </a:r>
            <a:r>
              <a:rPr lang="es-ES_tradnl" dirty="0" err="1" smtClean="0"/>
              <a:t>dels</a:t>
            </a:r>
            <a:r>
              <a:rPr lang="es-ES_tradnl" dirty="0" smtClean="0"/>
              <a:t> </a:t>
            </a:r>
            <a:r>
              <a:rPr lang="es-ES_tradnl" dirty="0" err="1" smtClean="0"/>
              <a:t>nutrients</a:t>
            </a:r>
            <a:r>
              <a:rPr lang="es-ES_tradnl" dirty="0" smtClean="0"/>
              <a:t> </a:t>
            </a:r>
            <a:r>
              <a:rPr lang="es-ES_tradnl" dirty="0" err="1" smtClean="0"/>
              <a:t>necessaris</a:t>
            </a:r>
            <a:r>
              <a:rPr lang="es-ES_tradnl" dirty="0" smtClean="0"/>
              <a:t> per </a:t>
            </a:r>
            <a:r>
              <a:rPr lang="es-ES_tradnl" dirty="0" err="1" smtClean="0"/>
              <a:t>dur</a:t>
            </a:r>
            <a:r>
              <a:rPr lang="es-ES_tradnl" dirty="0" smtClean="0"/>
              <a:t> a </a:t>
            </a:r>
            <a:r>
              <a:rPr lang="es-ES_tradnl" dirty="0" err="1" smtClean="0"/>
              <a:t>terme</a:t>
            </a:r>
            <a:r>
              <a:rPr lang="es-ES_tradnl" dirty="0" smtClean="0"/>
              <a:t> les </a:t>
            </a:r>
            <a:r>
              <a:rPr lang="es-ES_tradnl" dirty="0" err="1" smtClean="0"/>
              <a:t>funcions</a:t>
            </a:r>
            <a:r>
              <a:rPr lang="es-ES_tradnl" dirty="0" smtClean="0"/>
              <a:t> </a:t>
            </a:r>
            <a:r>
              <a:rPr lang="es-ES_tradnl" dirty="0" err="1" smtClean="0"/>
              <a:t>vitals</a:t>
            </a:r>
            <a:r>
              <a:rPr lang="es-ES_tradnl" dirty="0" smtClean="0"/>
              <a:t>, </a:t>
            </a:r>
            <a:r>
              <a:rPr lang="es-ES_tradnl" dirty="0" err="1" smtClean="0"/>
              <a:t>com</a:t>
            </a:r>
            <a:r>
              <a:rPr lang="es-ES_tradnl" dirty="0" smtClean="0"/>
              <a:t> ara </a:t>
            </a:r>
            <a:r>
              <a:rPr lang="es-ES_tradnl" dirty="0" err="1" smtClean="0"/>
              <a:t>sintetitzar</a:t>
            </a:r>
            <a:r>
              <a:rPr lang="es-ES_tradnl" dirty="0" smtClean="0"/>
              <a:t> </a:t>
            </a:r>
            <a:r>
              <a:rPr lang="es-ES_tradnl" dirty="0" err="1" smtClean="0"/>
              <a:t>molècules</a:t>
            </a:r>
            <a:r>
              <a:rPr lang="es-ES_tradnl" dirty="0" smtClean="0"/>
              <a:t> o proporcionar </a:t>
            </a:r>
            <a:r>
              <a:rPr lang="es-ES_tradnl" dirty="0" err="1" smtClean="0"/>
              <a:t>energia</a:t>
            </a:r>
            <a:r>
              <a:rPr lang="es-ES_tradnl" dirty="0" smtClean="0"/>
              <a:t>.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Necessitats</a:t>
            </a:r>
            <a:r>
              <a:rPr lang="es-ES_tradnl" b="1" dirty="0" smtClean="0"/>
              <a:t> </a:t>
            </a:r>
            <a:r>
              <a:rPr lang="es-ES_tradnl" b="1" dirty="0" err="1" smtClean="0"/>
              <a:t>energètiques</a:t>
            </a:r>
            <a:r>
              <a:rPr lang="es-ES_tradnl" b="1" dirty="0" smtClean="0"/>
              <a:t> en la dieta: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u="sng" dirty="0" err="1" smtClean="0"/>
              <a:t>Tipus</a:t>
            </a:r>
            <a:r>
              <a:rPr lang="es-ES_tradnl" u="sng" dirty="0" smtClean="0"/>
              <a:t> </a:t>
            </a:r>
            <a:r>
              <a:rPr lang="es-ES_tradnl" u="sng" dirty="0" err="1" smtClean="0"/>
              <a:t>nutrients</a:t>
            </a:r>
            <a:endParaRPr lang="es-ES_tradnl" u="sng" dirty="0" smtClean="0"/>
          </a:p>
          <a:p>
            <a:pPr lvl="2" algn="just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es-ES_tradnl" dirty="0" smtClean="0"/>
              <a:t>50-55% </a:t>
            </a:r>
            <a:r>
              <a:rPr lang="es-ES_tradnl" dirty="0" err="1" smtClean="0"/>
              <a:t>hidrats</a:t>
            </a:r>
            <a:r>
              <a:rPr lang="es-ES_tradnl" dirty="0" smtClean="0"/>
              <a:t> de </a:t>
            </a:r>
            <a:r>
              <a:rPr lang="es-ES_tradnl" dirty="0" err="1" smtClean="0"/>
              <a:t>carboni</a:t>
            </a:r>
            <a:endParaRPr lang="es-ES_tradnl" dirty="0" smtClean="0"/>
          </a:p>
          <a:p>
            <a:pPr lvl="2" algn="just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es-ES_tradnl" dirty="0" smtClean="0"/>
              <a:t>30-35% </a:t>
            </a:r>
            <a:r>
              <a:rPr lang="es-ES_tradnl" dirty="0" err="1" smtClean="0"/>
              <a:t>greixos</a:t>
            </a:r>
            <a:endParaRPr lang="es-ES_tradnl" dirty="0" smtClean="0"/>
          </a:p>
          <a:p>
            <a:pPr lvl="2" algn="just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es-ES_tradnl" dirty="0" smtClean="0"/>
              <a:t>10-15% </a:t>
            </a:r>
            <a:r>
              <a:rPr lang="es-ES_tradnl" dirty="0" err="1" smtClean="0"/>
              <a:t>proteïnes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u="sng" dirty="0" err="1" smtClean="0"/>
              <a:t>Distribució</a:t>
            </a:r>
            <a:r>
              <a:rPr lang="es-ES_tradnl" u="sng" dirty="0" smtClean="0"/>
              <a:t> </a:t>
            </a:r>
            <a:r>
              <a:rPr lang="es-ES_tradnl" u="sng" dirty="0" err="1" smtClean="0"/>
              <a:t>calories</a:t>
            </a:r>
            <a:r>
              <a:rPr lang="es-ES_tradnl" u="sng" dirty="0" smtClean="0"/>
              <a:t> al </a:t>
            </a:r>
            <a:r>
              <a:rPr lang="es-ES_tradnl" u="sng" dirty="0" err="1" smtClean="0"/>
              <a:t>llarg</a:t>
            </a:r>
            <a:r>
              <a:rPr lang="es-ES_tradnl" u="sng" dirty="0" smtClean="0"/>
              <a:t> del </a:t>
            </a:r>
            <a:r>
              <a:rPr lang="es-ES_tradnl" u="sng" dirty="0" err="1" smtClean="0"/>
              <a:t>dia</a:t>
            </a:r>
            <a:endParaRPr lang="es-ES_tradnl" u="sng" dirty="0" smtClean="0"/>
          </a:p>
          <a:p>
            <a:pPr lvl="2" algn="just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es-ES_tradnl" dirty="0" smtClean="0"/>
              <a:t>25% </a:t>
            </a:r>
            <a:r>
              <a:rPr lang="es-ES_tradnl" dirty="0" err="1" smtClean="0"/>
              <a:t>esmorzar</a:t>
            </a:r>
            <a:endParaRPr lang="es-ES_tradnl" dirty="0" smtClean="0"/>
          </a:p>
          <a:p>
            <a:pPr lvl="2" algn="just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es-ES_tradnl" dirty="0" smtClean="0"/>
              <a:t>30-40% dinar</a:t>
            </a:r>
          </a:p>
          <a:p>
            <a:pPr lvl="2" algn="just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es-ES_tradnl" dirty="0" smtClean="0"/>
              <a:t>10-15% </a:t>
            </a:r>
            <a:r>
              <a:rPr lang="es-ES_tradnl" dirty="0" err="1" smtClean="0"/>
              <a:t>berenar</a:t>
            </a:r>
            <a:endParaRPr lang="es-ES_tradnl" dirty="0" smtClean="0"/>
          </a:p>
          <a:p>
            <a:pPr lvl="2" algn="just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es-ES_tradnl" dirty="0" smtClean="0"/>
              <a:t>20-30% sopar</a:t>
            </a:r>
            <a:endParaRPr lang="es-ES" dirty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BEF7AF25-793E-44D1-B86B-3461DDEF271D}" type="slidenum">
              <a:rPr lang="es-ES" smtClean="0"/>
              <a:pPr>
                <a:defRPr/>
              </a:pPr>
              <a:t>12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842963"/>
          </a:xfrm>
        </p:spPr>
        <p:txBody>
          <a:bodyPr/>
          <a:lstStyle/>
          <a:p>
            <a:pPr algn="ctr" eaLnBrk="1" hangingPunct="1"/>
            <a:r>
              <a:rPr lang="es-ES_tradnl" smtClean="0"/>
              <a:t>Alimentació equilibrada</a:t>
            </a:r>
            <a:endParaRPr lang="es-ES" smtClean="0"/>
          </a:p>
        </p:txBody>
      </p:sp>
      <p:sp>
        <p:nvSpPr>
          <p:cNvPr id="22531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algn="just" eaLnBrk="1" hangingPunct="1"/>
            <a:endParaRPr lang="es-ES_tradnl" i="1" smtClean="0"/>
          </a:p>
        </p:txBody>
      </p:sp>
      <p:pic>
        <p:nvPicPr>
          <p:cNvPr id="22532" name="Picture 2" descr="http://www.doyma.es/ficheros/images/37/37vMonog.3n1/grande/37vMonog.3n1-13081721tab0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0350" y="1089025"/>
            <a:ext cx="6415088" cy="5715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0C49E14-C5DB-4C56-9C34-00B8231EEDBD}" type="slidenum">
              <a:rPr lang="es-ES" smtClean="0"/>
              <a:pPr>
                <a:defRPr/>
              </a:pPr>
              <a:t>13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842963"/>
          </a:xfrm>
        </p:spPr>
        <p:txBody>
          <a:bodyPr/>
          <a:lstStyle/>
          <a:p>
            <a:pPr algn="ctr" eaLnBrk="1" hangingPunct="1"/>
            <a:r>
              <a:rPr lang="es-ES_tradnl" smtClean="0"/>
              <a:t>Alimentació equilibrada</a:t>
            </a:r>
            <a:endParaRPr lang="es-ES" smtClean="0"/>
          </a:p>
        </p:txBody>
      </p:sp>
      <p:sp>
        <p:nvSpPr>
          <p:cNvPr id="23555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algn="just" eaLnBrk="1" hangingPunct="1"/>
            <a:endParaRPr lang="es-ES_tradnl" i="1" smtClean="0"/>
          </a:p>
        </p:txBody>
      </p:sp>
      <p:pic>
        <p:nvPicPr>
          <p:cNvPr id="23556" name="Picture 2" descr="http://www.dietasaquilea.com/tl_files/images/grafica_piramide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8725" y="1670050"/>
            <a:ext cx="6929438" cy="4973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5469732E-02C0-424C-B599-0344A0C3B64E}" type="slidenum">
              <a:rPr lang="es-ES" smtClean="0"/>
              <a:pPr>
                <a:defRPr/>
              </a:pPr>
              <a:t>14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Activitat física</a:t>
            </a:r>
            <a:endParaRPr lang="es-ES" smtClean="0"/>
          </a:p>
        </p:txBody>
      </p:sp>
      <p:sp>
        <p:nvSpPr>
          <p:cNvPr id="24579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endParaRPr lang="ca-ES" smtClean="0"/>
          </a:p>
        </p:txBody>
      </p:sp>
      <p:pic>
        <p:nvPicPr>
          <p:cNvPr id="24580" name="Picture 2" descr="http://1.bp.blogspot.com/_V2q3uWH_FMo/R0AvqGXeZHI/AAAAAAAAAAM/Lkd7yjjxTl8/s320/adultos_mayores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0" y="3786188"/>
            <a:ext cx="2857500" cy="2695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4581" name="Picture 4" descr="http://3.bp.blogspot.com/_lyaQgTYa_qs/TDvB1I4tv6I/AAAAAAAAAAc/o4pTHHQPMhQ/s1600/3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1714500"/>
            <a:ext cx="4514850" cy="3562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ABB4C5BA-FA91-4D7E-B204-841F83EBA6F2}" type="slidenum">
              <a:rPr lang="es-ES" smtClean="0"/>
              <a:pPr>
                <a:defRPr/>
              </a:pPr>
              <a:t>15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Higiene</a:t>
            </a:r>
            <a:endParaRPr lang="es-ES" smtClean="0"/>
          </a:p>
        </p:txBody>
      </p:sp>
      <p:sp>
        <p:nvSpPr>
          <p:cNvPr id="2560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algn="just" eaLnBrk="1" hangingPunct="1"/>
            <a:r>
              <a:rPr lang="es-ES_tradnl" smtClean="0"/>
              <a:t>Disminució de patògens al voltant nostre i menor exposició a malalties.</a:t>
            </a:r>
            <a:endParaRPr lang="es-ES" smtClean="0"/>
          </a:p>
        </p:txBody>
      </p:sp>
      <p:pic>
        <p:nvPicPr>
          <p:cNvPr id="25604" name="Picture 2" descr="http://a.menudospeques.net/files/jobs/images_stories_04_higiene_manos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25" y="2786063"/>
            <a:ext cx="2744788" cy="2571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605" name="Picture 4" descr="http://4.bp.blogspot.com/_Lg9foSpFB5g/TKIOaYBbpFI/AAAAAAAACsE/THSlp72Qxvs/s1600/la-higiene-buca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75" y="3857625"/>
            <a:ext cx="3178175" cy="2428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606" name="Picture 6" descr="http://t0.gstatic.com/images?q=tbn:ANd9GcQGqJX5805oehFsvcMaaEgYuLCTn1EkOrSuuQUFPf9yOe0mWiVOQ8lihEwRW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6538" y="4824413"/>
            <a:ext cx="2343150" cy="1819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12AE47AC-8D02-4D64-8EAA-DEE6E86B2FF6}" type="slidenum">
              <a:rPr lang="es-ES" smtClean="0"/>
              <a:pPr>
                <a:defRPr/>
              </a:pPr>
              <a:t>16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yolytesoro.files.wordpress.com/2008/06/autopsia-de-un-asesin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0" y="241300"/>
            <a:ext cx="5143500" cy="6343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B23D4C-EA5A-481E-8758-AE83CDBC90B4}" type="slidenum">
              <a:rPr lang="es-ES" smtClean="0"/>
              <a:pPr>
                <a:defRPr/>
              </a:pPr>
              <a:t>17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1.bp.blogspot.com/_d8RAUkX89h8/SiMMkzekZEI/AAAAAAAACLA/maGFY0boGws/s400/CIGARRILLO_Efectos.BLOG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500063"/>
            <a:ext cx="6215063" cy="6013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425682-2C46-4D9D-A111-87416C1D53F0}" type="slidenum">
              <a:rPr lang="es-ES" smtClean="0"/>
              <a:pPr>
                <a:defRPr/>
              </a:pPr>
              <a:t>18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infodrogasss.com/images/alcohol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9563" y="428625"/>
            <a:ext cx="5078412" cy="42243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8675" name="Picture 4" descr="http://es.toonpool.com/user/707/files/alcohol-car_7053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27638" y="4000500"/>
            <a:ext cx="3630612" cy="26431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8676" name="Picture 6" descr="http://juanchaja.files.wordpress.com/2010/09/bebe-alcoho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6438" y="1000125"/>
            <a:ext cx="2857500" cy="2714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70F2FE-2743-4139-B1A5-E09E540D68C6}" type="slidenum">
              <a:rPr lang="es-ES" smtClean="0"/>
              <a:pPr>
                <a:defRPr/>
              </a:pPr>
              <a:t>19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contenido"/>
          <p:cNvSpPr>
            <a:spLocks noGrp="1"/>
          </p:cNvSpPr>
          <p:nvPr>
            <p:ph sz="quarter" idx="1"/>
          </p:nvPr>
        </p:nvSpPr>
        <p:spPr>
          <a:xfrm>
            <a:off x="457200" y="1481138"/>
            <a:ext cx="8507413" cy="45259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s-ES" sz="2400" smtClean="0"/>
              <a:t>1.1. Salut i estils de vida</a:t>
            </a:r>
          </a:p>
          <a:p>
            <a:pPr eaLnBrk="1" hangingPunct="1">
              <a:buFont typeface="Wingdings" pitchFamily="2" charset="2"/>
              <a:buNone/>
            </a:pPr>
            <a:r>
              <a:rPr lang="es-ES" sz="2400" smtClean="0"/>
              <a:t>1.2. Les malalties no infeccioses</a:t>
            </a:r>
          </a:p>
          <a:p>
            <a:pPr eaLnBrk="1" hangingPunct="1">
              <a:buFont typeface="Wingdings" pitchFamily="2" charset="2"/>
              <a:buNone/>
            </a:pPr>
            <a:r>
              <a:rPr lang="es-ES" sz="2400" smtClean="0"/>
              <a:t>1.3. Les malalties infeccioses </a:t>
            </a:r>
            <a:endParaRPr lang="es-ES" sz="2400" b="1" smtClean="0"/>
          </a:p>
        </p:txBody>
      </p:sp>
      <p:pic>
        <p:nvPicPr>
          <p:cNvPr id="11267" name="Picture 2" descr="http://www.tarotida.com/wp-content/imagenes/hospital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833688"/>
            <a:ext cx="1655762" cy="1603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268" name="Picture 4" descr="http://t3.gstatic.com/images?q=tbn:ANd9GcQIdjGdsbV6fGyo9BAK_4YK5LcdmvLS7nWZ_vAGCF0iomko4xd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3284538"/>
            <a:ext cx="1663700" cy="1657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269" name="Picture 6" descr="http://t1.gstatic.com/images?q=tbn:ANd9GcTZRiT9f0DWENHm9ntXTqhjo3WryE4r2XI6q6IuJjFatIXpYY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0200" y="3933825"/>
            <a:ext cx="2330450" cy="16557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270" name="Picture 10" descr="http://biologia.laguia2000.com/wp-content/uploads/2010/11/INFECC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88125" y="5229225"/>
            <a:ext cx="2400300" cy="1439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271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B009D494-0B38-45DE-BB0E-000440A758AF}" type="slidenum">
              <a:rPr lang="es-ES" smtClean="0"/>
              <a:pPr>
                <a:defRPr/>
              </a:pPr>
              <a:t>2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2.bp.blogspot.com/-TElyBkGrspI/Tlk3bc8f8TI/AAAAAAAAEe4/qdr8s-2s5To/s1600/droga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142875"/>
            <a:ext cx="7239000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2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endParaRPr lang="ca-ES" smtClean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"/>
          </p:nvPr>
        </p:nvSpPr>
        <p:spPr>
          <a:xfrm>
            <a:off x="449263" y="2571750"/>
            <a:ext cx="8337550" cy="4286250"/>
          </a:xfrm>
        </p:spPr>
        <p:txBody>
          <a:bodyPr>
            <a:normAutofit fontScale="77500" lnSpcReduction="20000"/>
          </a:bodyPr>
          <a:lstStyle/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err="1" smtClean="0"/>
              <a:t>Substància</a:t>
            </a:r>
            <a:r>
              <a:rPr lang="es-ES_tradnl" dirty="0" smtClean="0"/>
              <a:t> que, </a:t>
            </a:r>
            <a:r>
              <a:rPr lang="es-ES_tradnl" dirty="0" err="1" smtClean="0"/>
              <a:t>introduïda</a:t>
            </a:r>
            <a:r>
              <a:rPr lang="es-ES_tradnl" dirty="0" smtClean="0"/>
              <a:t> a </a:t>
            </a:r>
            <a:r>
              <a:rPr lang="es-ES_tradnl" dirty="0" err="1" smtClean="0"/>
              <a:t>l’organisme</a:t>
            </a:r>
            <a:r>
              <a:rPr lang="es-ES_tradnl" dirty="0" smtClean="0"/>
              <a:t>, </a:t>
            </a:r>
            <a:r>
              <a:rPr lang="es-ES_tradnl" dirty="0" err="1" smtClean="0"/>
              <a:t>és</a:t>
            </a:r>
            <a:r>
              <a:rPr lang="es-ES_tradnl" dirty="0" smtClean="0"/>
              <a:t> </a:t>
            </a:r>
            <a:r>
              <a:rPr lang="es-ES_tradnl" dirty="0" err="1" smtClean="0"/>
              <a:t>capaç</a:t>
            </a:r>
            <a:r>
              <a:rPr lang="es-ES_tradnl" dirty="0" smtClean="0"/>
              <a:t> de </a:t>
            </a:r>
            <a:r>
              <a:rPr lang="es-ES_tradnl" dirty="0" err="1" smtClean="0"/>
              <a:t>produir</a:t>
            </a:r>
            <a:r>
              <a:rPr lang="es-ES_tradnl" dirty="0" smtClean="0"/>
              <a:t> </a:t>
            </a:r>
            <a:r>
              <a:rPr lang="es-ES_tradnl" dirty="0" err="1" smtClean="0"/>
              <a:t>canvis</a:t>
            </a:r>
            <a:r>
              <a:rPr lang="es-ES_tradnl" dirty="0" smtClean="0"/>
              <a:t> al </a:t>
            </a:r>
            <a:r>
              <a:rPr lang="es-ES_tradnl" dirty="0" err="1" smtClean="0"/>
              <a:t>cervell</a:t>
            </a:r>
            <a:r>
              <a:rPr lang="es-ES_tradnl" dirty="0" smtClean="0"/>
              <a:t> que comporten </a:t>
            </a:r>
            <a:r>
              <a:rPr lang="es-ES_tradnl" dirty="0" err="1" smtClean="0"/>
              <a:t>alteracions</a:t>
            </a:r>
            <a:r>
              <a:rPr lang="es-ES_tradnl" dirty="0" smtClean="0"/>
              <a:t> del </a:t>
            </a:r>
            <a:r>
              <a:rPr lang="es-ES_tradnl" dirty="0" err="1" smtClean="0"/>
              <a:t>comportament</a:t>
            </a:r>
            <a:r>
              <a:rPr lang="es-ES_tradnl" dirty="0" smtClean="0"/>
              <a:t>, </a:t>
            </a:r>
            <a:r>
              <a:rPr lang="es-ES_tradnl" dirty="0" err="1" smtClean="0"/>
              <a:t>condueixen</a:t>
            </a:r>
            <a:r>
              <a:rPr lang="es-ES_tradnl" dirty="0" smtClean="0"/>
              <a:t> a </a:t>
            </a:r>
            <a:r>
              <a:rPr lang="es-ES_tradnl" dirty="0" err="1" smtClean="0"/>
              <a:t>processos</a:t>
            </a:r>
            <a:r>
              <a:rPr lang="es-ES_tradnl" dirty="0" smtClean="0"/>
              <a:t> </a:t>
            </a:r>
            <a:r>
              <a:rPr lang="es-ES_tradnl" dirty="0" err="1" smtClean="0"/>
              <a:t>d’abús</a:t>
            </a:r>
            <a:r>
              <a:rPr lang="es-ES_tradnl" dirty="0" smtClean="0"/>
              <a:t> i </a:t>
            </a:r>
            <a:r>
              <a:rPr lang="es-ES_tradnl" dirty="0" err="1" smtClean="0"/>
              <a:t>dependència</a:t>
            </a:r>
            <a:r>
              <a:rPr lang="es-ES_tradnl" dirty="0" smtClean="0"/>
              <a:t> i provoquen un </a:t>
            </a:r>
            <a:r>
              <a:rPr lang="es-ES_tradnl" dirty="0" err="1" smtClean="0"/>
              <a:t>impuls</a:t>
            </a:r>
            <a:r>
              <a:rPr lang="es-ES_tradnl" dirty="0" smtClean="0"/>
              <a:t> irreprimible a </a:t>
            </a:r>
            <a:r>
              <a:rPr lang="es-ES_tradnl" dirty="0" err="1" smtClean="0"/>
              <a:t>prendre</a:t>
            </a:r>
            <a:r>
              <a:rPr lang="es-ES_tradnl" dirty="0" smtClean="0"/>
              <a:t> la </a:t>
            </a:r>
            <a:r>
              <a:rPr lang="es-ES_tradnl" dirty="0" err="1" smtClean="0"/>
              <a:t>substància</a:t>
            </a:r>
            <a:r>
              <a:rPr lang="es-ES_tradnl" dirty="0" smtClean="0"/>
              <a:t>, </a:t>
            </a:r>
            <a:r>
              <a:rPr lang="es-ES_tradnl" dirty="0" err="1" smtClean="0"/>
              <a:t>sigui</a:t>
            </a:r>
            <a:r>
              <a:rPr lang="es-ES_tradnl" dirty="0" smtClean="0"/>
              <a:t> per </a:t>
            </a:r>
            <a:r>
              <a:rPr lang="es-ES_tradnl" dirty="0" err="1" smtClean="0"/>
              <a:t>obtenir-ne</a:t>
            </a:r>
            <a:r>
              <a:rPr lang="es-ES_tradnl" dirty="0" smtClean="0"/>
              <a:t> </a:t>
            </a:r>
            <a:r>
              <a:rPr lang="es-ES_tradnl" dirty="0" err="1" smtClean="0"/>
              <a:t>els</a:t>
            </a:r>
            <a:r>
              <a:rPr lang="es-ES_tradnl" dirty="0" smtClean="0"/>
              <a:t> </a:t>
            </a:r>
            <a:r>
              <a:rPr lang="es-ES_tradnl" dirty="0" err="1" smtClean="0"/>
              <a:t>efectes</a:t>
            </a:r>
            <a:r>
              <a:rPr lang="es-ES_tradnl" dirty="0" smtClean="0"/>
              <a:t> o per evitar el malestar de </a:t>
            </a:r>
            <a:r>
              <a:rPr lang="es-ES_tradnl" dirty="0" err="1" smtClean="0"/>
              <a:t>l’abstinència</a:t>
            </a:r>
            <a:r>
              <a:rPr lang="es-ES_tradnl" dirty="0" smtClean="0"/>
              <a:t>.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Tipus</a:t>
            </a:r>
            <a:r>
              <a:rPr lang="es-ES_tradnl" b="1" dirty="0" smtClean="0"/>
              <a:t>: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b="1" dirty="0" err="1" smtClean="0"/>
              <a:t>Depressores</a:t>
            </a:r>
            <a:r>
              <a:rPr lang="es-ES_tradnl" b="1" dirty="0" smtClean="0"/>
              <a:t>: </a:t>
            </a:r>
            <a:r>
              <a:rPr lang="es-ES_tradnl" dirty="0" smtClean="0"/>
              <a:t>alcohol, </a:t>
            </a:r>
            <a:r>
              <a:rPr lang="es-ES_tradnl" dirty="0" err="1" smtClean="0"/>
              <a:t>barbitúrics</a:t>
            </a:r>
            <a:r>
              <a:rPr lang="es-ES_tradnl" dirty="0" smtClean="0"/>
              <a:t>, </a:t>
            </a:r>
            <a:r>
              <a:rPr lang="es-ES_tradnl" dirty="0" err="1" smtClean="0"/>
              <a:t>heroïna</a:t>
            </a:r>
            <a:r>
              <a:rPr lang="es-ES_tradnl" dirty="0" smtClean="0"/>
              <a:t>…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b="1" dirty="0" err="1" smtClean="0"/>
              <a:t>Estimulants</a:t>
            </a:r>
            <a:r>
              <a:rPr lang="es-ES_tradnl" b="1" dirty="0" smtClean="0"/>
              <a:t>:</a:t>
            </a:r>
            <a:r>
              <a:rPr lang="es-ES_tradnl" dirty="0" smtClean="0"/>
              <a:t> </a:t>
            </a:r>
            <a:r>
              <a:rPr lang="es-ES_tradnl" dirty="0" err="1" smtClean="0"/>
              <a:t>amfetamines</a:t>
            </a:r>
            <a:r>
              <a:rPr lang="es-ES_tradnl" dirty="0" smtClean="0"/>
              <a:t>, </a:t>
            </a:r>
            <a:r>
              <a:rPr lang="es-ES_tradnl" dirty="0" err="1" smtClean="0"/>
              <a:t>cocaïna</a:t>
            </a:r>
            <a:r>
              <a:rPr lang="es-ES_tradnl" dirty="0" smtClean="0"/>
              <a:t>, </a:t>
            </a:r>
            <a:r>
              <a:rPr lang="es-ES_tradnl" dirty="0" err="1" smtClean="0"/>
              <a:t>cafeïna</a:t>
            </a:r>
            <a:r>
              <a:rPr lang="es-ES_tradnl" dirty="0" smtClean="0"/>
              <a:t>, nicotina…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b="1" dirty="0" err="1" smtClean="0"/>
              <a:t>Pertorbadores</a:t>
            </a:r>
            <a:r>
              <a:rPr lang="es-ES_tradnl" b="1" dirty="0" smtClean="0"/>
              <a:t>:</a:t>
            </a:r>
            <a:r>
              <a:rPr lang="es-ES_tradnl" dirty="0" smtClean="0"/>
              <a:t> </a:t>
            </a:r>
            <a:r>
              <a:rPr lang="es-ES_tradnl" dirty="0" err="1" smtClean="0"/>
              <a:t>al·lucinògens</a:t>
            </a:r>
            <a:r>
              <a:rPr lang="es-ES_tradnl" dirty="0" smtClean="0"/>
              <a:t> (LSD i </a:t>
            </a:r>
            <a:r>
              <a:rPr lang="es-ES_tradnl" dirty="0" err="1" smtClean="0"/>
              <a:t>fongs</a:t>
            </a:r>
            <a:r>
              <a:rPr lang="es-ES_tradnl" dirty="0" smtClean="0"/>
              <a:t>), cannabis, </a:t>
            </a:r>
            <a:r>
              <a:rPr lang="es-ES_tradnl" dirty="0" err="1" smtClean="0"/>
              <a:t>èxtasi</a:t>
            </a:r>
            <a:r>
              <a:rPr lang="es-ES_tradnl" dirty="0" smtClean="0"/>
              <a:t>…</a:t>
            </a:r>
            <a:endParaRPr lang="es-ES" dirty="0" smtClean="0"/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Efectes</a:t>
            </a:r>
            <a:r>
              <a:rPr lang="es-ES_tradnl" b="1" dirty="0" smtClean="0"/>
              <a:t>: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b="1" dirty="0" err="1" smtClean="0"/>
              <a:t>Desitjats</a:t>
            </a:r>
            <a:r>
              <a:rPr lang="es-ES_tradnl" b="1" dirty="0" smtClean="0"/>
              <a:t>, </a:t>
            </a:r>
            <a:r>
              <a:rPr lang="es-ES_tradnl" b="1" dirty="0" err="1" smtClean="0"/>
              <a:t>indesitjats</a:t>
            </a:r>
            <a:endParaRPr lang="es-ES_tradnl" b="1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b="1" dirty="0" err="1" smtClean="0"/>
              <a:t>Socials</a:t>
            </a:r>
            <a:r>
              <a:rPr lang="es-ES_tradnl" b="1" dirty="0" smtClean="0"/>
              <a:t> i </a:t>
            </a:r>
            <a:r>
              <a:rPr lang="es-ES_tradnl" b="1" dirty="0" err="1" smtClean="0"/>
              <a:t>psicològics</a:t>
            </a:r>
            <a:r>
              <a:rPr lang="es-ES_tradnl" b="1" dirty="0" smtClean="0"/>
              <a:t>: </a:t>
            </a:r>
            <a:r>
              <a:rPr lang="es-ES_tradnl" dirty="0" err="1" smtClean="0"/>
              <a:t>disminució</a:t>
            </a:r>
            <a:r>
              <a:rPr lang="es-ES_tradnl" dirty="0" smtClean="0"/>
              <a:t> en </a:t>
            </a:r>
            <a:r>
              <a:rPr lang="es-ES_tradnl" dirty="0" err="1" smtClean="0"/>
              <a:t>rendiment</a:t>
            </a:r>
            <a:r>
              <a:rPr lang="es-ES_tradnl" dirty="0" smtClean="0"/>
              <a:t> escolar i de </a:t>
            </a:r>
            <a:r>
              <a:rPr lang="es-ES_tradnl" dirty="0" err="1" smtClean="0"/>
              <a:t>treball</a:t>
            </a:r>
            <a:r>
              <a:rPr lang="es-ES_tradnl" dirty="0" smtClean="0"/>
              <a:t>, </a:t>
            </a:r>
            <a:r>
              <a:rPr lang="es-ES_tradnl" dirty="0" err="1" smtClean="0"/>
              <a:t>deteriorament</a:t>
            </a:r>
            <a:r>
              <a:rPr lang="es-ES_tradnl" dirty="0" smtClean="0"/>
              <a:t> en </a:t>
            </a:r>
            <a:r>
              <a:rPr lang="es-ES_tradnl" dirty="0" err="1" smtClean="0"/>
              <a:t>relacions</a:t>
            </a:r>
            <a:r>
              <a:rPr lang="es-ES_tradnl" dirty="0" smtClean="0"/>
              <a:t>, </a:t>
            </a:r>
            <a:r>
              <a:rPr lang="es-ES_tradnl" dirty="0" err="1" smtClean="0"/>
              <a:t>problemes</a:t>
            </a:r>
            <a:r>
              <a:rPr lang="es-ES_tradnl" dirty="0" smtClean="0"/>
              <a:t> </a:t>
            </a:r>
            <a:r>
              <a:rPr lang="es-ES_tradnl" dirty="0" err="1" smtClean="0"/>
              <a:t>econòmics</a:t>
            </a:r>
            <a:r>
              <a:rPr lang="es-ES_tradnl" dirty="0" smtClean="0"/>
              <a:t>, </a:t>
            </a:r>
            <a:r>
              <a:rPr lang="es-ES_tradnl" dirty="0" err="1" smtClean="0"/>
              <a:t>accidents</a:t>
            </a:r>
            <a:r>
              <a:rPr lang="es-ES_tradnl" dirty="0" smtClean="0"/>
              <a:t> de </a:t>
            </a:r>
            <a:r>
              <a:rPr lang="es-ES_tradnl" dirty="0" err="1" smtClean="0"/>
              <a:t>trànsit</a:t>
            </a:r>
            <a:r>
              <a:rPr lang="es-ES_tradnl" dirty="0" smtClean="0"/>
              <a:t> i </a:t>
            </a:r>
            <a:r>
              <a:rPr lang="es-ES_tradnl" dirty="0" err="1" smtClean="0"/>
              <a:t>laborals</a:t>
            </a:r>
            <a:r>
              <a:rPr lang="es-ES_tradnl" dirty="0" smtClean="0"/>
              <a:t>, </a:t>
            </a:r>
            <a:r>
              <a:rPr lang="es-ES_tradnl" dirty="0" err="1" smtClean="0"/>
              <a:t>conductes</a:t>
            </a:r>
            <a:r>
              <a:rPr lang="es-ES_tradnl" dirty="0" smtClean="0"/>
              <a:t> </a:t>
            </a:r>
            <a:r>
              <a:rPr lang="es-ES_tradnl" dirty="0" err="1" smtClean="0"/>
              <a:t>delictives</a:t>
            </a:r>
            <a:r>
              <a:rPr lang="es-ES_tradnl" dirty="0" smtClean="0"/>
              <a:t>.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4A0498BD-B94E-4CBD-804A-F47A363C9B32}" type="slidenum">
              <a:rPr lang="es-ES" smtClean="0"/>
              <a:pPr>
                <a:defRPr/>
              </a:pPr>
              <a:t>20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Título"/>
          <p:cNvSpPr>
            <a:spLocks noGrp="1"/>
          </p:cNvSpPr>
          <p:nvPr>
            <p:ph type="title"/>
          </p:nvPr>
        </p:nvSpPr>
        <p:spPr>
          <a:xfrm>
            <a:off x="612775" y="423863"/>
            <a:ext cx="8153400" cy="1004887"/>
          </a:xfrm>
        </p:spPr>
        <p:txBody>
          <a:bodyPr/>
          <a:lstStyle/>
          <a:p>
            <a:pPr algn="ctr" eaLnBrk="1" hangingPunct="1"/>
            <a:r>
              <a:rPr lang="es-ES_tradnl" smtClean="0"/>
              <a:t>Característiques de les addiccions</a:t>
            </a:r>
            <a:br>
              <a:rPr lang="es-ES_tradnl" smtClean="0"/>
            </a:b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lvl="1" eaLnBrk="1" hangingPunct="1"/>
            <a:r>
              <a:rPr lang="es-ES_tradnl" smtClean="0"/>
              <a:t>Tolerància</a:t>
            </a:r>
          </a:p>
          <a:p>
            <a:pPr lvl="1" eaLnBrk="1" hangingPunct="1"/>
            <a:r>
              <a:rPr lang="es-ES_tradnl" smtClean="0"/>
              <a:t>Abstinència</a:t>
            </a:r>
          </a:p>
          <a:p>
            <a:pPr lvl="1" eaLnBrk="1" hangingPunct="1"/>
            <a:r>
              <a:rPr lang="es-ES_tradnl" smtClean="0"/>
              <a:t>Dependència</a:t>
            </a:r>
          </a:p>
          <a:p>
            <a:pPr lvl="1" eaLnBrk="1" hangingPunct="1"/>
            <a:r>
              <a:rPr lang="es-ES_tradnl" smtClean="0"/>
              <a:t>Abandó de les activitats habituals</a:t>
            </a:r>
          </a:p>
          <a:p>
            <a:pPr lvl="1" eaLnBrk="1" hangingPunct="1"/>
            <a:r>
              <a:rPr lang="es-ES_tradnl" smtClean="0"/>
              <a:t>Consciència</a:t>
            </a:r>
          </a:p>
          <a:p>
            <a:pPr eaLnBrk="1" hangingPunct="1">
              <a:buFont typeface="Wingdings" pitchFamily="2" charset="2"/>
              <a:buNone/>
            </a:pPr>
            <a:endParaRPr lang="es-ES" smtClean="0"/>
          </a:p>
        </p:txBody>
      </p:sp>
      <p:pic>
        <p:nvPicPr>
          <p:cNvPr id="2050" name="Picture 2" descr="http://www.hcdtunuyan.gov.ar/portal/wp-content/uploads/2011/05/adicciones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4202113"/>
            <a:ext cx="4419600" cy="2441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062B6E4D-FB7C-457C-8EA0-E3703301216B}" type="slidenum">
              <a:rPr lang="es-ES" smtClean="0"/>
              <a:pPr>
                <a:defRPr/>
              </a:pPr>
              <a:t>21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Desintoxicació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lnSpcReduction="10000"/>
          </a:bodyPr>
          <a:lstStyle/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err="1" smtClean="0"/>
              <a:t>És</a:t>
            </a:r>
            <a:r>
              <a:rPr lang="es-ES_tradnl" dirty="0" smtClean="0"/>
              <a:t> </a:t>
            </a:r>
            <a:r>
              <a:rPr lang="es-ES_tradnl" dirty="0" err="1" smtClean="0"/>
              <a:t>possible</a:t>
            </a:r>
            <a:r>
              <a:rPr lang="es-ES_tradnl" dirty="0" smtClean="0"/>
              <a:t> abandonar el </a:t>
            </a:r>
            <a:r>
              <a:rPr lang="es-ES_tradnl" dirty="0" err="1" smtClean="0"/>
              <a:t>consum</a:t>
            </a:r>
            <a:r>
              <a:rPr lang="es-ES_tradnl" dirty="0" smtClean="0"/>
              <a:t> de drogues. Centres </a:t>
            </a:r>
            <a:r>
              <a:rPr lang="es-ES_tradnl" dirty="0" err="1" smtClean="0"/>
              <a:t>on</a:t>
            </a:r>
            <a:r>
              <a:rPr lang="es-ES_tradnl" dirty="0" smtClean="0"/>
              <a:t> </a:t>
            </a:r>
            <a:r>
              <a:rPr lang="es-ES_tradnl" dirty="0" err="1" smtClean="0"/>
              <a:t>hi</a:t>
            </a:r>
            <a:r>
              <a:rPr lang="es-ES_tradnl" dirty="0" smtClean="0"/>
              <a:t> </a:t>
            </a:r>
            <a:r>
              <a:rPr lang="es-ES_tradnl" dirty="0" err="1" smtClean="0"/>
              <a:t>intervenen</a:t>
            </a:r>
            <a:r>
              <a:rPr lang="es-ES_tradnl" dirty="0" smtClean="0"/>
              <a:t> </a:t>
            </a:r>
            <a:r>
              <a:rPr lang="es-ES_tradnl" dirty="0" err="1" smtClean="0"/>
              <a:t>metges</a:t>
            </a:r>
            <a:r>
              <a:rPr lang="es-ES_tradnl" dirty="0" smtClean="0"/>
              <a:t>, </a:t>
            </a:r>
            <a:r>
              <a:rPr lang="es-ES_tradnl" dirty="0" err="1" smtClean="0"/>
              <a:t>psicòlegs</a:t>
            </a:r>
            <a:r>
              <a:rPr lang="es-ES_tradnl" dirty="0" smtClean="0"/>
              <a:t>, </a:t>
            </a:r>
            <a:r>
              <a:rPr lang="es-ES_tradnl" dirty="0" err="1" smtClean="0"/>
              <a:t>treballadors</a:t>
            </a:r>
            <a:r>
              <a:rPr lang="es-ES_tradnl" dirty="0" smtClean="0"/>
              <a:t> </a:t>
            </a:r>
            <a:r>
              <a:rPr lang="es-ES_tradnl" dirty="0" err="1" smtClean="0"/>
              <a:t>socials</a:t>
            </a:r>
            <a:r>
              <a:rPr lang="es-ES_tradnl" dirty="0" smtClean="0"/>
              <a:t>, </a:t>
            </a:r>
            <a:r>
              <a:rPr lang="es-ES_tradnl" dirty="0" err="1" smtClean="0"/>
              <a:t>terapeutes</a:t>
            </a:r>
            <a:r>
              <a:rPr lang="es-ES_tradnl" dirty="0" smtClean="0"/>
              <a:t>…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Tractament</a:t>
            </a:r>
            <a:r>
              <a:rPr lang="es-ES_tradnl" dirty="0" smtClean="0"/>
              <a:t> </a:t>
            </a:r>
            <a:r>
              <a:rPr lang="es-ES_tradnl" dirty="0" err="1" smtClean="0"/>
              <a:t>mèdic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Tractament</a:t>
            </a:r>
            <a:r>
              <a:rPr lang="es-ES_tradnl" dirty="0" smtClean="0"/>
              <a:t> </a:t>
            </a:r>
            <a:r>
              <a:rPr lang="es-ES_tradnl" dirty="0" err="1" smtClean="0"/>
              <a:t>psicològic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Suport</a:t>
            </a:r>
            <a:r>
              <a:rPr lang="es-ES_tradnl" dirty="0" smtClean="0"/>
              <a:t> social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Teràpia</a:t>
            </a:r>
            <a:r>
              <a:rPr lang="es-ES_tradnl" dirty="0" smtClean="0"/>
              <a:t> de </a:t>
            </a:r>
            <a:r>
              <a:rPr lang="es-ES_tradnl" dirty="0" err="1" smtClean="0"/>
              <a:t>grup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Suport</a:t>
            </a:r>
            <a:r>
              <a:rPr lang="es-ES_tradnl" dirty="0" smtClean="0"/>
              <a:t> familiar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Nous</a:t>
            </a:r>
            <a:r>
              <a:rPr lang="es-ES_tradnl" dirty="0" smtClean="0"/>
              <a:t> </a:t>
            </a:r>
            <a:r>
              <a:rPr lang="es-ES_tradnl" dirty="0" err="1" smtClean="0"/>
              <a:t>aprenentatges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Deshabituació</a:t>
            </a:r>
            <a:r>
              <a:rPr lang="es-ES_tradnl" dirty="0" smtClean="0"/>
              <a:t> i </a:t>
            </a:r>
            <a:r>
              <a:rPr lang="es-ES_tradnl" dirty="0" err="1" smtClean="0"/>
              <a:t>reinserció</a:t>
            </a:r>
            <a:r>
              <a:rPr lang="es-ES_tradnl" dirty="0" smtClean="0"/>
              <a:t> social</a:t>
            </a:r>
            <a:endParaRPr lang="es-ES" dirty="0"/>
          </a:p>
        </p:txBody>
      </p:sp>
      <p:sp>
        <p:nvSpPr>
          <p:cNvPr id="4" name="3 Flecha abajo"/>
          <p:cNvSpPr/>
          <p:nvPr/>
        </p:nvSpPr>
        <p:spPr>
          <a:xfrm>
            <a:off x="955675" y="3000375"/>
            <a:ext cx="428625" cy="3000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60D24FDD-5F84-490E-8431-3E2AEB0CEDAF}" type="slidenum">
              <a:rPr lang="es-ES" smtClean="0"/>
              <a:pPr>
                <a:defRPr/>
              </a:pPr>
              <a:t>22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Conductes addictives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algn="just" eaLnBrk="1" hangingPunct="1"/>
            <a:r>
              <a:rPr lang="es-ES_tradnl" smtClean="0"/>
              <a:t>Qualsevol conducta normal agradable és susceptible de convertir-se en un comportament addictiu si és molt freqüent, suposa una inversió de diners excessiva o si interfereix en les relacions familiars, socials o laborals.</a:t>
            </a:r>
          </a:p>
          <a:p>
            <a:pPr algn="just" eaLnBrk="1" hangingPunct="1"/>
            <a:r>
              <a:rPr lang="es-ES_tradnl" smtClean="0"/>
              <a:t>Hi ha diverses conductes que no impliquen el consum de drogues i són addictives: joc, feina, videojocs, Internet, compres…</a:t>
            </a:r>
            <a:endParaRPr lang="es-ES" smtClean="0"/>
          </a:p>
        </p:txBody>
      </p:sp>
      <p:pic>
        <p:nvPicPr>
          <p:cNvPr id="1026" name="Picture 2" descr="http://www.ordenadores-y-portatiles.com/images/adiccion-internet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86538" y="4940300"/>
            <a:ext cx="2357437" cy="1766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A67D8F1-88C9-469C-8EA8-8A2CFC30B35E}" type="slidenum">
              <a:rPr lang="es-ES" smtClean="0"/>
              <a:pPr>
                <a:defRPr/>
              </a:pPr>
              <a:t>23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s-ES_tradnl" smtClean="0"/>
              <a:t>Ets addicte a les noves tecnologies?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5043488"/>
          </a:xfrm>
        </p:spPr>
        <p:txBody>
          <a:bodyPr/>
          <a:lstStyle/>
          <a:p>
            <a:pPr algn="just" eaLnBrk="1" hangingPunct="1"/>
            <a:r>
              <a:rPr lang="es-ES_tradnl" sz="2000" smtClean="0"/>
              <a:t>Completa el quadre sobre l’ús de les noves tecnologies i reflexiona sobre la puntuació global obtinguda:</a:t>
            </a:r>
          </a:p>
          <a:p>
            <a:pPr algn="just" eaLnBrk="1" hangingPunct="1"/>
            <a:endParaRPr lang="es-ES_tradnl" sz="2000" smtClean="0"/>
          </a:p>
          <a:p>
            <a:pPr algn="just" eaLnBrk="1" hangingPunct="1"/>
            <a:endParaRPr lang="es-ES_tradnl" sz="2000" smtClean="0"/>
          </a:p>
          <a:p>
            <a:pPr algn="just" eaLnBrk="1" hangingPunct="1"/>
            <a:endParaRPr lang="es-ES_tradnl" sz="2000" smtClean="0"/>
          </a:p>
          <a:p>
            <a:pPr algn="just" eaLnBrk="1" hangingPunct="1"/>
            <a:endParaRPr lang="es-ES_tradnl" sz="2000" smtClean="0"/>
          </a:p>
          <a:p>
            <a:pPr algn="just" eaLnBrk="1" hangingPunct="1"/>
            <a:endParaRPr lang="es-ES_tradnl" sz="2000" smtClean="0"/>
          </a:p>
          <a:p>
            <a:pPr algn="just" eaLnBrk="1" hangingPunct="1"/>
            <a:endParaRPr lang="es-ES_tradnl" sz="2000" smtClean="0"/>
          </a:p>
          <a:p>
            <a:pPr algn="just" eaLnBrk="1" hangingPunct="1"/>
            <a:endParaRPr lang="es-ES_tradnl" sz="2000" smtClean="0"/>
          </a:p>
          <a:p>
            <a:pPr algn="just" eaLnBrk="1" hangingPunct="1"/>
            <a:r>
              <a:rPr lang="es-ES_tradnl" sz="2000" smtClean="0"/>
              <a:t>Contesta les preguntes:</a:t>
            </a:r>
          </a:p>
          <a:p>
            <a:pPr lvl="1" algn="just" eaLnBrk="1" hangingPunct="1"/>
            <a:r>
              <a:rPr lang="es-ES_tradnl" sz="2000" smtClean="0"/>
              <a:t>Series capaç de sobreviure sense un telèfon mòbil?</a:t>
            </a:r>
          </a:p>
          <a:p>
            <a:pPr lvl="1" algn="just" eaLnBrk="1" hangingPunct="1"/>
            <a:r>
              <a:rPr lang="es-ES_tradnl" sz="2000" smtClean="0"/>
              <a:t>I sense Internet?</a:t>
            </a:r>
          </a:p>
          <a:p>
            <a:pPr lvl="1" algn="just" eaLnBrk="1" hangingPunct="1"/>
            <a:r>
              <a:rPr lang="es-ES_tradnl" sz="2000" smtClean="0"/>
              <a:t>I sense una consola de jocs?</a:t>
            </a:r>
            <a:endParaRPr lang="es-ES" sz="2000" smtClean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1214438" y="2357438"/>
          <a:ext cx="6858001" cy="2613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7873"/>
                <a:gridCol w="1155032"/>
                <a:gridCol w="1299411"/>
                <a:gridCol w="1299411"/>
                <a:gridCol w="866274"/>
              </a:tblGrid>
              <a:tr h="274320">
                <a:tc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 marL="91439" marR="91439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ES_tradnl" sz="1200" dirty="0" smtClean="0"/>
                        <a:t>ÚS DIARI</a:t>
                      </a:r>
                      <a:endParaRPr lang="es-ES" sz="1200" dirty="0"/>
                    </a:p>
                  </a:txBody>
                  <a:tcPr marL="91439" marR="91439"/>
                </a:tc>
                <a:tc hMerge="1">
                  <a:txBody>
                    <a:bodyPr/>
                    <a:lstStyle/>
                    <a:p>
                      <a:endParaRPr lang="es-E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1200" dirty="0"/>
                    </a:p>
                  </a:txBody>
                  <a:tcPr/>
                </a:tc>
              </a:tr>
              <a:tr h="434281">
                <a:tc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200" dirty="0" err="1" smtClean="0"/>
                        <a:t>Moltes</a:t>
                      </a:r>
                      <a:r>
                        <a:rPr lang="es-ES_tradnl" sz="1200" dirty="0" smtClean="0"/>
                        <a:t> </a:t>
                      </a:r>
                      <a:r>
                        <a:rPr lang="es-ES_tradnl" sz="1200" dirty="0" err="1" smtClean="0"/>
                        <a:t>vegades</a:t>
                      </a:r>
                      <a:endParaRPr lang="es-ES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200" dirty="0" err="1" smtClean="0"/>
                        <a:t>Diverses</a:t>
                      </a:r>
                      <a:r>
                        <a:rPr lang="es-ES_tradnl" sz="1200" dirty="0" smtClean="0"/>
                        <a:t> </a:t>
                      </a:r>
                      <a:r>
                        <a:rPr lang="es-ES_tradnl" sz="1200" dirty="0" err="1" smtClean="0"/>
                        <a:t>vegades</a:t>
                      </a:r>
                      <a:endParaRPr lang="es-ES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200" dirty="0" smtClean="0"/>
                        <a:t>Alguna vegada</a:t>
                      </a:r>
                      <a:endParaRPr lang="es-ES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200" dirty="0" smtClean="0"/>
                        <a:t>No </a:t>
                      </a:r>
                      <a:r>
                        <a:rPr lang="es-ES_tradnl" sz="1200" dirty="0" err="1" smtClean="0"/>
                        <a:t>tots</a:t>
                      </a:r>
                      <a:endParaRPr lang="es-ES" sz="1200" dirty="0"/>
                    </a:p>
                  </a:txBody>
                  <a:tcPr marL="91439" marR="91439"/>
                </a:tc>
              </a:tr>
              <a:tr h="345428">
                <a:tc>
                  <a:txBody>
                    <a:bodyPr/>
                    <a:lstStyle/>
                    <a:p>
                      <a:pPr algn="ctr"/>
                      <a:r>
                        <a:rPr lang="es-ES_tradnl" sz="1200" dirty="0" err="1" smtClean="0"/>
                        <a:t>Trucades</a:t>
                      </a:r>
                      <a:r>
                        <a:rPr lang="es-ES_tradnl" sz="1200" dirty="0" smtClean="0"/>
                        <a:t> </a:t>
                      </a:r>
                      <a:r>
                        <a:rPr lang="es-ES_tradnl" sz="1200" dirty="0" err="1" smtClean="0"/>
                        <a:t>mòbil</a:t>
                      </a:r>
                      <a:r>
                        <a:rPr lang="es-ES_tradnl" sz="1200" dirty="0" smtClean="0"/>
                        <a:t>/</a:t>
                      </a:r>
                      <a:r>
                        <a:rPr lang="es-ES_tradnl" sz="1200" dirty="0" err="1" smtClean="0"/>
                        <a:t>fix</a:t>
                      </a:r>
                      <a:endParaRPr lang="es-ES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es-ES" sz="120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es-ES" sz="120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es-ES" sz="1200"/>
                    </a:p>
                  </a:txBody>
                  <a:tcPr marL="91439" marR="91439"/>
                </a:tc>
              </a:tr>
              <a:tr h="336785">
                <a:tc>
                  <a:txBody>
                    <a:bodyPr/>
                    <a:lstStyle/>
                    <a:p>
                      <a:pPr algn="ctr"/>
                      <a:r>
                        <a:rPr lang="es-ES_tradnl" sz="1200" dirty="0" err="1" smtClean="0"/>
                        <a:t>Missatges</a:t>
                      </a:r>
                      <a:r>
                        <a:rPr lang="es-ES_tradnl" sz="1200" dirty="0" smtClean="0"/>
                        <a:t> </a:t>
                      </a:r>
                      <a:r>
                        <a:rPr lang="es-ES_tradnl" sz="1200" dirty="0" err="1" smtClean="0"/>
                        <a:t>mòbil</a:t>
                      </a:r>
                      <a:endParaRPr lang="es-ES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es-ES" sz="120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es-ES" sz="1200"/>
                    </a:p>
                  </a:txBody>
                  <a:tcPr marL="91439" marR="91439"/>
                </a:tc>
              </a:tr>
              <a:tr h="336785">
                <a:tc>
                  <a:txBody>
                    <a:bodyPr/>
                    <a:lstStyle/>
                    <a:p>
                      <a:pPr algn="ctr"/>
                      <a:r>
                        <a:rPr lang="es-ES_tradnl" sz="1200" dirty="0" smtClean="0"/>
                        <a:t>Internet (</a:t>
                      </a:r>
                      <a:r>
                        <a:rPr lang="es-ES_tradnl" sz="1200" dirty="0" err="1" smtClean="0"/>
                        <a:t>navegació</a:t>
                      </a:r>
                      <a:r>
                        <a:rPr lang="es-ES_tradnl" sz="1200" dirty="0" smtClean="0"/>
                        <a:t>, </a:t>
                      </a:r>
                      <a:r>
                        <a:rPr lang="es-ES_tradnl" sz="1200" dirty="0" err="1" smtClean="0"/>
                        <a:t>correu</a:t>
                      </a:r>
                      <a:r>
                        <a:rPr lang="es-ES_tradnl" sz="1200" dirty="0" smtClean="0"/>
                        <a:t>)</a:t>
                      </a:r>
                      <a:endParaRPr lang="es-ES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es-ES" sz="120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es-ES" sz="120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es-ES" sz="1200"/>
                    </a:p>
                  </a:txBody>
                  <a:tcPr marL="91439" marR="91439"/>
                </a:tc>
              </a:tr>
              <a:tr h="336785">
                <a:tc>
                  <a:txBody>
                    <a:bodyPr/>
                    <a:lstStyle/>
                    <a:p>
                      <a:pPr algn="ctr"/>
                      <a:r>
                        <a:rPr lang="es-ES_tradnl" sz="1200" dirty="0" smtClean="0"/>
                        <a:t>Internet (</a:t>
                      </a:r>
                      <a:r>
                        <a:rPr lang="es-ES_tradnl" sz="1200" dirty="0" err="1" smtClean="0"/>
                        <a:t>missatgeria</a:t>
                      </a:r>
                      <a:r>
                        <a:rPr lang="es-ES_tradnl" sz="1200" dirty="0" smtClean="0"/>
                        <a:t> </a:t>
                      </a:r>
                      <a:r>
                        <a:rPr lang="es-ES_tradnl" sz="1200" dirty="0" err="1" smtClean="0"/>
                        <a:t>instantània</a:t>
                      </a:r>
                      <a:r>
                        <a:rPr lang="es-ES_tradnl" sz="1200" dirty="0" smtClean="0"/>
                        <a:t>)</a:t>
                      </a:r>
                      <a:endParaRPr lang="es-ES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es-ES" sz="120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 marL="91439" marR="91439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s-ES_tradnl" sz="1200" dirty="0" err="1" smtClean="0"/>
                        <a:t>Videojocs</a:t>
                      </a:r>
                      <a:endParaRPr lang="es-ES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/>
                    </a:p>
                  </a:txBody>
                  <a:tcPr marL="91439" marR="91439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s-ES_tradnl" sz="1200" dirty="0" err="1" smtClean="0"/>
                        <a:t>Puntuació</a:t>
                      </a:r>
                      <a:endParaRPr lang="es-ES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200" dirty="0" smtClean="0"/>
                        <a:t>4</a:t>
                      </a:r>
                      <a:endParaRPr lang="es-ES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200" dirty="0" smtClean="0"/>
                        <a:t>3</a:t>
                      </a:r>
                      <a:endParaRPr lang="es-ES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200" dirty="0" smtClean="0"/>
                        <a:t>2</a:t>
                      </a:r>
                      <a:endParaRPr lang="es-ES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200" dirty="0" smtClean="0"/>
                        <a:t>1</a:t>
                      </a:r>
                      <a:endParaRPr lang="es-ES" sz="1200" dirty="0"/>
                    </a:p>
                  </a:txBody>
                  <a:tcPr marL="91439" marR="91439"/>
                </a:tc>
              </a:tr>
            </a:tbl>
          </a:graphicData>
        </a:graphic>
      </p:graphicFrame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1D1CC841-AE20-403E-BDD6-B120E68ABD4B}" type="slidenum">
              <a:rPr lang="es-ES" smtClean="0"/>
              <a:pPr>
                <a:defRPr/>
              </a:pPr>
              <a:t>24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Título"/>
          <p:cNvSpPr>
            <a:spLocks noGrp="1"/>
          </p:cNvSpPr>
          <p:nvPr>
            <p:ph type="title"/>
          </p:nvPr>
        </p:nvSpPr>
        <p:spPr>
          <a:xfrm>
            <a:off x="612775" y="514350"/>
            <a:ext cx="8153400" cy="771525"/>
          </a:xfrm>
        </p:spPr>
        <p:txBody>
          <a:bodyPr/>
          <a:lstStyle/>
          <a:p>
            <a:pPr eaLnBrk="1" hangingPunct="1"/>
            <a:r>
              <a:rPr lang="es-ES" smtClean="0"/>
              <a:t>1.2. Les malalties no infeccioses </a:t>
            </a:r>
            <a:br>
              <a:rPr lang="es-ES" smtClean="0"/>
            </a:b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s-ES_tradnl" smtClean="0"/>
              <a:t>Malalties tumorals i càncer</a:t>
            </a:r>
          </a:p>
          <a:p>
            <a:pPr eaLnBrk="1" hangingPunct="1"/>
            <a:r>
              <a:rPr lang="es-ES_tradnl" smtClean="0"/>
              <a:t>Malalties endocrines, nutricionals i metabòliques</a:t>
            </a:r>
          </a:p>
          <a:p>
            <a:pPr eaLnBrk="1" hangingPunct="1"/>
            <a:r>
              <a:rPr lang="es-ES_tradnl" smtClean="0"/>
              <a:t>Malalties cardiovasculars</a:t>
            </a:r>
          </a:p>
          <a:p>
            <a:pPr eaLnBrk="1" hangingPunct="1"/>
            <a:r>
              <a:rPr lang="es-ES_tradnl" smtClean="0"/>
              <a:t>Malalties de l’aparell respiratori</a:t>
            </a:r>
          </a:p>
          <a:p>
            <a:pPr eaLnBrk="1" hangingPunct="1"/>
            <a:r>
              <a:rPr lang="es-ES_tradnl" smtClean="0"/>
              <a:t>Malalties mentals</a:t>
            </a:r>
            <a:endParaRPr lang="es-ES" smtClean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6BADF3D0-136E-48E4-AE7A-57D118BFEBA3}" type="slidenum">
              <a:rPr lang="es-ES" smtClean="0"/>
              <a:pPr>
                <a:defRPr/>
              </a:pPr>
              <a:t>25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Malalties tumorals i càncer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972050"/>
          </a:xfrm>
        </p:spPr>
        <p:txBody>
          <a:bodyPr>
            <a:normAutofit fontScale="92500" lnSpcReduction="20000"/>
          </a:bodyPr>
          <a:lstStyle/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Què</a:t>
            </a:r>
            <a:r>
              <a:rPr lang="es-ES_tradnl" b="1" dirty="0" smtClean="0"/>
              <a:t> </a:t>
            </a:r>
            <a:r>
              <a:rPr lang="es-ES_tradnl" b="1" dirty="0" err="1" smtClean="0"/>
              <a:t>és</a:t>
            </a:r>
            <a:r>
              <a:rPr lang="es-ES_tradnl" b="1" dirty="0" smtClean="0"/>
              <a:t> un tumor?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Massa</a:t>
            </a:r>
            <a:r>
              <a:rPr lang="es-ES_tradnl" dirty="0" smtClean="0"/>
              <a:t> de </a:t>
            </a:r>
            <a:r>
              <a:rPr lang="es-ES_tradnl" dirty="0" err="1" smtClean="0"/>
              <a:t>teixit</a:t>
            </a:r>
            <a:r>
              <a:rPr lang="es-ES_tradnl" dirty="0" smtClean="0"/>
              <a:t> </a:t>
            </a:r>
            <a:r>
              <a:rPr lang="es-ES_tradnl" dirty="0" err="1" smtClean="0"/>
              <a:t>desorganitzat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Alteració</a:t>
            </a:r>
            <a:r>
              <a:rPr lang="es-ES_tradnl" dirty="0" smtClean="0"/>
              <a:t> de </a:t>
            </a:r>
            <a:r>
              <a:rPr lang="es-ES_tradnl" dirty="0" err="1" smtClean="0"/>
              <a:t>l’equilibri</a:t>
            </a:r>
            <a:r>
              <a:rPr lang="es-ES_tradnl" dirty="0" smtClean="0"/>
              <a:t> entre la </a:t>
            </a:r>
            <a:r>
              <a:rPr lang="es-ES_tradnl" dirty="0" err="1" smtClean="0"/>
              <a:t>producció</a:t>
            </a:r>
            <a:r>
              <a:rPr lang="es-ES_tradnl" dirty="0" smtClean="0"/>
              <a:t> de </a:t>
            </a:r>
            <a:r>
              <a:rPr lang="es-ES_tradnl" dirty="0" err="1" smtClean="0"/>
              <a:t>cèl·lules</a:t>
            </a:r>
            <a:r>
              <a:rPr lang="es-ES_tradnl" dirty="0" smtClean="0"/>
              <a:t> noves i la </a:t>
            </a:r>
            <a:r>
              <a:rPr lang="es-ES_tradnl" dirty="0" err="1" smtClean="0"/>
              <a:t>mort</a:t>
            </a:r>
            <a:r>
              <a:rPr lang="es-ES_tradnl" dirty="0" smtClean="0"/>
              <a:t> de les </a:t>
            </a:r>
            <a:r>
              <a:rPr lang="es-ES_tradnl" dirty="0" err="1" smtClean="0"/>
              <a:t>velles</a:t>
            </a:r>
            <a:endParaRPr lang="es-ES_tradnl" dirty="0" smtClean="0"/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Tumors</a:t>
            </a:r>
            <a:r>
              <a:rPr lang="es-ES_tradnl" b="1" dirty="0" smtClean="0"/>
              <a:t> </a:t>
            </a:r>
            <a:r>
              <a:rPr lang="es-ES_tradnl" b="1" dirty="0" err="1" smtClean="0"/>
              <a:t>benignes</a:t>
            </a:r>
            <a:endParaRPr lang="es-ES_tradnl" b="1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Creixen</a:t>
            </a:r>
            <a:r>
              <a:rPr lang="es-ES_tradnl" dirty="0" smtClean="0"/>
              <a:t> </a:t>
            </a:r>
            <a:r>
              <a:rPr lang="es-ES_tradnl" dirty="0" err="1" smtClean="0"/>
              <a:t>localment</a:t>
            </a:r>
            <a:r>
              <a:rPr lang="es-ES_tradnl" dirty="0" smtClean="0"/>
              <a:t> i es poden extirpar 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Tumors</a:t>
            </a:r>
            <a:r>
              <a:rPr lang="es-ES_tradnl" b="1" dirty="0" smtClean="0"/>
              <a:t> malignes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Les </a:t>
            </a:r>
            <a:r>
              <a:rPr lang="es-ES_tradnl" dirty="0" err="1" smtClean="0"/>
              <a:t>seves</a:t>
            </a:r>
            <a:r>
              <a:rPr lang="es-ES_tradnl" dirty="0" smtClean="0"/>
              <a:t> </a:t>
            </a:r>
            <a:r>
              <a:rPr lang="es-ES_tradnl" dirty="0" err="1" smtClean="0"/>
              <a:t>cèl·lules</a:t>
            </a:r>
            <a:r>
              <a:rPr lang="es-ES_tradnl" dirty="0" smtClean="0"/>
              <a:t> es poden </a:t>
            </a:r>
            <a:r>
              <a:rPr lang="es-ES_tradnl" dirty="0" err="1" smtClean="0"/>
              <a:t>desplaçar</a:t>
            </a:r>
            <a:r>
              <a:rPr lang="es-ES_tradnl" dirty="0" smtClean="0"/>
              <a:t> des del </a:t>
            </a:r>
            <a:r>
              <a:rPr lang="es-ES_tradnl" dirty="0" err="1" smtClean="0"/>
              <a:t>lloc</a:t>
            </a:r>
            <a:r>
              <a:rPr lang="es-ES_tradnl" dirty="0" smtClean="0"/>
              <a:t> inicial per </a:t>
            </a:r>
            <a:r>
              <a:rPr lang="es-ES_tradnl" dirty="0" err="1" smtClean="0"/>
              <a:t>fer</a:t>
            </a:r>
            <a:r>
              <a:rPr lang="es-ES_tradnl" dirty="0" smtClean="0"/>
              <a:t> </a:t>
            </a:r>
            <a:r>
              <a:rPr lang="es-ES_tradnl" dirty="0" err="1" smtClean="0"/>
              <a:t>nous</a:t>
            </a:r>
            <a:r>
              <a:rPr lang="es-ES_tradnl" dirty="0" smtClean="0"/>
              <a:t> </a:t>
            </a:r>
            <a:r>
              <a:rPr lang="es-ES_tradnl" dirty="0" err="1" smtClean="0"/>
              <a:t>tumors</a:t>
            </a:r>
            <a:r>
              <a:rPr lang="es-ES_tradnl" dirty="0" smtClean="0"/>
              <a:t> en </a:t>
            </a:r>
            <a:r>
              <a:rPr lang="es-ES_tradnl" dirty="0" err="1" smtClean="0"/>
              <a:t>altres</a:t>
            </a:r>
            <a:r>
              <a:rPr lang="es-ES_tradnl" dirty="0" smtClean="0"/>
              <a:t> </a:t>
            </a:r>
            <a:r>
              <a:rPr lang="es-ES_tradnl" dirty="0" err="1" smtClean="0"/>
              <a:t>parts</a:t>
            </a:r>
            <a:r>
              <a:rPr lang="es-ES_tradnl" dirty="0" smtClean="0"/>
              <a:t> del </a:t>
            </a:r>
            <a:r>
              <a:rPr lang="es-ES_tradnl" dirty="0" err="1" smtClean="0"/>
              <a:t>cos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b="1" dirty="0" err="1" smtClean="0"/>
              <a:t>Caracterísitiques</a:t>
            </a:r>
            <a:r>
              <a:rPr lang="es-ES_tradnl" b="1" dirty="0" smtClean="0"/>
              <a:t>:</a:t>
            </a:r>
          </a:p>
          <a:p>
            <a:pPr lvl="2" algn="just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es-ES_tradnl" b="1" dirty="0" err="1" smtClean="0"/>
              <a:t>Invasivitat</a:t>
            </a:r>
            <a:endParaRPr lang="es-ES_tradnl" b="1" dirty="0" smtClean="0"/>
          </a:p>
          <a:p>
            <a:pPr lvl="2" algn="just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es-ES_tradnl" b="1" dirty="0" err="1" smtClean="0"/>
              <a:t>Metàstasi</a:t>
            </a:r>
            <a:endParaRPr lang="es-ES_tradnl" b="1" dirty="0" smtClean="0"/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err="1" smtClean="0"/>
              <a:t>Importància</a:t>
            </a:r>
            <a:r>
              <a:rPr lang="es-ES_tradnl" dirty="0" smtClean="0"/>
              <a:t> de la </a:t>
            </a:r>
            <a:r>
              <a:rPr lang="es-ES_tradnl" b="1" dirty="0" err="1" smtClean="0"/>
              <a:t>detecció</a:t>
            </a:r>
            <a:r>
              <a:rPr lang="es-ES_tradnl" b="1" dirty="0" smtClean="0"/>
              <a:t> </a:t>
            </a:r>
            <a:r>
              <a:rPr lang="es-ES_tradnl" b="1" dirty="0" err="1" smtClean="0"/>
              <a:t>precoç</a:t>
            </a:r>
            <a:endParaRPr lang="es-ES" b="1" dirty="0"/>
          </a:p>
        </p:txBody>
      </p:sp>
      <p:pic>
        <p:nvPicPr>
          <p:cNvPr id="45058" name="Picture 2" descr="http://3.bp.blogspot.com/_g8DPDNF7kWs/SkTbEqOiqWI/AAAAAAAADzE/XrNwupbUMMo/s400/mamografia_mund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37425" y="4857750"/>
            <a:ext cx="1592263" cy="1857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B90EB8E7-ABBE-4901-A83E-AF54840F325C}" type="slidenum">
              <a:rPr lang="es-ES" smtClean="0"/>
              <a:pPr>
                <a:defRPr/>
              </a:pPr>
              <a:t>26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Malalties tumorals i càncer</a:t>
            </a:r>
            <a:endParaRPr lang="es-ES" smtClean="0"/>
          </a:p>
        </p:txBody>
      </p:sp>
      <p:sp>
        <p:nvSpPr>
          <p:cNvPr id="36867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endParaRPr lang="ca-ES" smtClean="0"/>
          </a:p>
        </p:txBody>
      </p:sp>
      <p:pic>
        <p:nvPicPr>
          <p:cNvPr id="36868" name="Picture 2" descr="http://www.todomonografias.com/images/2006/12/7684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1828800"/>
            <a:ext cx="7072312" cy="3886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54EC18DD-DE40-4BE5-8BF7-EE74EFA425F3}" type="slidenum">
              <a:rPr lang="es-ES" smtClean="0"/>
              <a:pPr>
                <a:defRPr/>
              </a:pPr>
              <a:t>27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Com prevenir el càncer?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14313" y="1600200"/>
            <a:ext cx="6072187" cy="4829175"/>
          </a:xfrm>
        </p:spPr>
        <p:txBody>
          <a:bodyPr/>
          <a:lstStyle/>
          <a:p>
            <a:pPr algn="just" eaLnBrk="1" hangingPunct="1"/>
            <a:r>
              <a:rPr lang="es-ES_tradnl" b="1" smtClean="0"/>
              <a:t>Mutacions</a:t>
            </a:r>
            <a:r>
              <a:rPr lang="es-ES_tradnl" smtClean="0"/>
              <a:t> que afecten a la capacitat de divisió cel·lular o a la capacitat de desplaçar-se (metàstasi)</a:t>
            </a:r>
          </a:p>
          <a:p>
            <a:pPr algn="just" eaLnBrk="1" hangingPunct="1"/>
            <a:r>
              <a:rPr lang="es-ES_tradnl" b="1" smtClean="0"/>
              <a:t>Reduir l’exposició a carcinògens:</a:t>
            </a:r>
          </a:p>
          <a:p>
            <a:pPr lvl="1" algn="just" eaLnBrk="1" hangingPunct="1"/>
            <a:r>
              <a:rPr lang="es-ES_tradnl" smtClean="0"/>
              <a:t>Evitar l’alcohol i el tabac</a:t>
            </a:r>
          </a:p>
          <a:p>
            <a:pPr lvl="1" algn="just" eaLnBrk="1" hangingPunct="1"/>
            <a:r>
              <a:rPr lang="es-ES_tradnl" smtClean="0"/>
              <a:t>No prendre el sol en excés i fer servir protecció solar</a:t>
            </a:r>
          </a:p>
          <a:p>
            <a:pPr lvl="1" algn="just" eaLnBrk="1" hangingPunct="1"/>
            <a:r>
              <a:rPr lang="es-ES_tradnl" smtClean="0"/>
              <a:t>Seguir una dieta saludable</a:t>
            </a:r>
          </a:p>
          <a:p>
            <a:pPr lvl="1" algn="just" eaLnBrk="1" hangingPunct="1"/>
            <a:r>
              <a:rPr lang="es-ES_tradnl" smtClean="0"/>
              <a:t>Mantenir relacions sexuals sanes (VPH)</a:t>
            </a:r>
            <a:endParaRPr lang="es-ES" smtClean="0"/>
          </a:p>
        </p:txBody>
      </p:sp>
      <p:pic>
        <p:nvPicPr>
          <p:cNvPr id="48132" name="Picture 4" descr="http://www.cdc.gov/spanish/Datos/Los10TiposDeCancer/Los10TiposDeCancer_270p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75" y="3033713"/>
            <a:ext cx="2571750" cy="3609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B10D3028-98FA-4CB4-A4BE-6F46A9C1F264}" type="slidenum">
              <a:rPr lang="es-ES" smtClean="0"/>
              <a:pPr>
                <a:defRPr/>
              </a:pPr>
              <a:t>28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Tractament del càncer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lnSpcReduction="10000"/>
          </a:bodyPr>
          <a:lstStyle/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err="1" smtClean="0"/>
              <a:t>Tot</a:t>
            </a:r>
            <a:r>
              <a:rPr lang="es-ES_tradnl" dirty="0" smtClean="0"/>
              <a:t> i que el </a:t>
            </a:r>
            <a:r>
              <a:rPr lang="es-ES_tradnl" dirty="0" err="1" smtClean="0"/>
              <a:t>càncer</a:t>
            </a:r>
            <a:r>
              <a:rPr lang="es-ES_tradnl" dirty="0" smtClean="0"/>
              <a:t> continua </a:t>
            </a:r>
            <a:r>
              <a:rPr lang="es-ES_tradnl" dirty="0" err="1" smtClean="0"/>
              <a:t>sent</a:t>
            </a:r>
            <a:r>
              <a:rPr lang="es-ES_tradnl" dirty="0" smtClean="0"/>
              <a:t> una </a:t>
            </a:r>
            <a:r>
              <a:rPr lang="es-ES_tradnl" dirty="0" err="1" smtClean="0"/>
              <a:t>malaltia</a:t>
            </a:r>
            <a:r>
              <a:rPr lang="es-ES_tradnl" dirty="0" smtClean="0"/>
              <a:t> </a:t>
            </a:r>
            <a:r>
              <a:rPr lang="es-ES_tradnl" dirty="0" err="1" smtClean="0"/>
              <a:t>greu</a:t>
            </a:r>
            <a:r>
              <a:rPr lang="es-ES_tradnl" dirty="0" smtClean="0"/>
              <a:t>, </a:t>
            </a:r>
            <a:r>
              <a:rPr lang="es-ES_tradnl" dirty="0" err="1" smtClean="0"/>
              <a:t>hi</a:t>
            </a:r>
            <a:r>
              <a:rPr lang="es-ES_tradnl" dirty="0" smtClean="0"/>
              <a:t> ha </a:t>
            </a:r>
            <a:r>
              <a:rPr lang="es-ES_tradnl" dirty="0" err="1" smtClean="0"/>
              <a:t>molts</a:t>
            </a:r>
            <a:r>
              <a:rPr lang="es-ES_tradnl" dirty="0" smtClean="0"/>
              <a:t> </a:t>
            </a:r>
            <a:r>
              <a:rPr lang="es-ES_tradnl" dirty="0" err="1" smtClean="0"/>
              <a:t>tractaments</a:t>
            </a:r>
            <a:r>
              <a:rPr lang="es-ES_tradnl" dirty="0" smtClean="0"/>
              <a:t> que </a:t>
            </a:r>
            <a:r>
              <a:rPr lang="es-ES_tradnl" dirty="0" err="1" smtClean="0"/>
              <a:t>augmenten</a:t>
            </a:r>
            <a:r>
              <a:rPr lang="es-ES_tradnl" dirty="0" smtClean="0"/>
              <a:t> </a:t>
            </a:r>
            <a:r>
              <a:rPr lang="es-ES_tradnl" dirty="0" err="1" smtClean="0"/>
              <a:t>molt</a:t>
            </a:r>
            <a:r>
              <a:rPr lang="es-ES_tradnl" dirty="0" smtClean="0"/>
              <a:t> </a:t>
            </a:r>
            <a:r>
              <a:rPr lang="es-ES_tradnl" dirty="0" err="1" smtClean="0"/>
              <a:t>l’esperança</a:t>
            </a:r>
            <a:r>
              <a:rPr lang="es-ES_tradnl" dirty="0" smtClean="0"/>
              <a:t> de vida </a:t>
            </a:r>
            <a:r>
              <a:rPr lang="es-ES_tradnl" dirty="0" err="1" smtClean="0"/>
              <a:t>dels</a:t>
            </a:r>
            <a:r>
              <a:rPr lang="es-ES_tradnl" dirty="0" smtClean="0"/>
              <a:t> </a:t>
            </a:r>
            <a:r>
              <a:rPr lang="es-ES_tradnl" dirty="0" err="1" smtClean="0"/>
              <a:t>pacients</a:t>
            </a:r>
            <a:r>
              <a:rPr lang="es-ES_tradnl" dirty="0" smtClean="0"/>
              <a:t> o, </a:t>
            </a:r>
            <a:r>
              <a:rPr lang="es-ES_tradnl" dirty="0" err="1" smtClean="0"/>
              <a:t>fins</a:t>
            </a:r>
            <a:r>
              <a:rPr lang="es-ES_tradnl" dirty="0" smtClean="0"/>
              <a:t> i </a:t>
            </a:r>
            <a:r>
              <a:rPr lang="es-ES_tradnl" dirty="0" err="1" smtClean="0"/>
              <a:t>tot</a:t>
            </a:r>
            <a:r>
              <a:rPr lang="es-ES_tradnl" dirty="0" smtClean="0"/>
              <a:t>, </a:t>
            </a:r>
            <a:r>
              <a:rPr lang="es-ES_tradnl" dirty="0" err="1" smtClean="0"/>
              <a:t>els</a:t>
            </a:r>
            <a:r>
              <a:rPr lang="es-ES_tradnl" dirty="0" smtClean="0"/>
              <a:t> arriben a guarir del </a:t>
            </a:r>
            <a:r>
              <a:rPr lang="es-ES_tradnl" dirty="0" err="1" smtClean="0"/>
              <a:t>tot</a:t>
            </a:r>
            <a:r>
              <a:rPr lang="es-ES_tradnl" dirty="0" smtClean="0"/>
              <a:t>.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Cirurgia</a:t>
            </a:r>
            <a:endParaRPr lang="es-ES_tradnl" b="1" dirty="0" smtClean="0"/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Radioteràpia</a:t>
            </a:r>
            <a:endParaRPr lang="es-ES_tradnl" b="1" dirty="0" smtClean="0"/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Quimioteràpia</a:t>
            </a:r>
            <a:endParaRPr lang="es-ES_tradnl" b="1" dirty="0" smtClean="0"/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Tractaments</a:t>
            </a:r>
            <a:r>
              <a:rPr lang="es-ES_tradnl" b="1" dirty="0" smtClean="0"/>
              <a:t> </a:t>
            </a:r>
            <a:r>
              <a:rPr lang="es-ES_tradnl" b="1" dirty="0" err="1" smtClean="0"/>
              <a:t>hormonals</a:t>
            </a:r>
            <a:r>
              <a:rPr lang="es-ES_tradnl" b="1" dirty="0" smtClean="0"/>
              <a:t> 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Immunoteràpia</a:t>
            </a:r>
            <a:endParaRPr lang="es-ES" b="1" dirty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FE42316-C1C3-4BC6-A2DB-F78CC81573C4}" type="slidenum">
              <a:rPr lang="es-ES" smtClean="0"/>
              <a:pPr>
                <a:defRPr/>
              </a:pPr>
              <a:t>29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s-ES_tradnl" smtClean="0"/>
              <a:t>1.1. Salut i estils de vida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28625" y="1719263"/>
            <a:ext cx="8316913" cy="4710112"/>
          </a:xfrm>
        </p:spPr>
        <p:txBody>
          <a:bodyPr>
            <a:normAutofit fontScale="70000" lnSpcReduction="20000"/>
          </a:bodyPr>
          <a:lstStyle/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smtClean="0"/>
              <a:t>SALUT: 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b="1" dirty="0" smtClean="0"/>
              <a:t>Múltiples </a:t>
            </a:r>
            <a:r>
              <a:rPr lang="es-ES_tradnl" b="1" dirty="0" err="1" smtClean="0"/>
              <a:t>definicions</a:t>
            </a:r>
            <a:r>
              <a:rPr lang="es-ES_tradnl" b="1" dirty="0" smtClean="0"/>
              <a:t>:</a:t>
            </a:r>
          </a:p>
          <a:p>
            <a:pPr lvl="2" algn="just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es-ES_tradnl" b="1" dirty="0" err="1" smtClean="0"/>
              <a:t>Absència</a:t>
            </a:r>
            <a:r>
              <a:rPr lang="es-ES_tradnl" b="1" dirty="0" smtClean="0"/>
              <a:t> de </a:t>
            </a:r>
            <a:r>
              <a:rPr lang="es-ES_tradnl" b="1" dirty="0" err="1" smtClean="0"/>
              <a:t>malaltia</a:t>
            </a:r>
            <a:r>
              <a:rPr lang="es-ES_tradnl" b="1" dirty="0" smtClean="0"/>
              <a:t>.</a:t>
            </a:r>
          </a:p>
          <a:p>
            <a:pPr lvl="2" algn="just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es-ES_tradnl" b="1" dirty="0" err="1" smtClean="0"/>
              <a:t>Estat</a:t>
            </a:r>
            <a:r>
              <a:rPr lang="es-ES_tradnl" b="1" dirty="0" smtClean="0"/>
              <a:t> en </a:t>
            </a:r>
            <a:r>
              <a:rPr lang="es-ES_tradnl" b="1" dirty="0" err="1" smtClean="0"/>
              <a:t>què</a:t>
            </a:r>
            <a:r>
              <a:rPr lang="es-ES_tradnl" b="1" dirty="0" smtClean="0"/>
              <a:t> </a:t>
            </a:r>
            <a:r>
              <a:rPr lang="es-ES_tradnl" b="1" dirty="0" err="1" smtClean="0"/>
              <a:t>l’organisme</a:t>
            </a:r>
            <a:r>
              <a:rPr lang="es-ES_tradnl" b="1" dirty="0" smtClean="0"/>
              <a:t>, </a:t>
            </a:r>
            <a:r>
              <a:rPr lang="es-ES_tradnl" b="1" dirty="0" err="1" smtClean="0"/>
              <a:t>lliure</a:t>
            </a:r>
            <a:r>
              <a:rPr lang="es-ES_tradnl" b="1" dirty="0" smtClean="0"/>
              <a:t> de </a:t>
            </a:r>
            <a:r>
              <a:rPr lang="es-ES_tradnl" b="1" dirty="0" err="1" smtClean="0"/>
              <a:t>malalties</a:t>
            </a:r>
            <a:r>
              <a:rPr lang="es-ES_tradnl" b="1" dirty="0" smtClean="0"/>
              <a:t>, </a:t>
            </a:r>
            <a:r>
              <a:rPr lang="es-ES_tradnl" b="1" dirty="0" err="1" smtClean="0"/>
              <a:t>exerceix</a:t>
            </a:r>
            <a:r>
              <a:rPr lang="es-ES_tradnl" b="1" dirty="0" smtClean="0"/>
              <a:t> </a:t>
            </a:r>
            <a:r>
              <a:rPr lang="es-ES_tradnl" b="1" dirty="0" err="1" smtClean="0"/>
              <a:t>normalment</a:t>
            </a:r>
            <a:r>
              <a:rPr lang="es-ES_tradnl" b="1" dirty="0" smtClean="0"/>
              <a:t> totes les </a:t>
            </a:r>
            <a:r>
              <a:rPr lang="es-ES_tradnl" b="1" dirty="0" err="1" smtClean="0"/>
              <a:t>seves</a:t>
            </a:r>
            <a:r>
              <a:rPr lang="es-ES_tradnl" b="1" dirty="0" smtClean="0"/>
              <a:t> </a:t>
            </a:r>
            <a:r>
              <a:rPr lang="es-ES_tradnl" b="1" dirty="0" err="1" smtClean="0"/>
              <a:t>funcions</a:t>
            </a:r>
            <a:r>
              <a:rPr lang="es-ES_tradnl" b="1" dirty="0" smtClean="0"/>
              <a:t>.</a:t>
            </a:r>
          </a:p>
          <a:p>
            <a:pPr lvl="2" algn="just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es-ES_tradnl" b="1" dirty="0" err="1" smtClean="0"/>
              <a:t>Estat</a:t>
            </a:r>
            <a:r>
              <a:rPr lang="es-ES_tradnl" b="1" dirty="0" smtClean="0"/>
              <a:t> de </a:t>
            </a:r>
            <a:r>
              <a:rPr lang="es-ES_tradnl" b="1" dirty="0" err="1" smtClean="0"/>
              <a:t>complet</a:t>
            </a:r>
            <a:r>
              <a:rPr lang="es-ES_tradnl" b="1" dirty="0" smtClean="0"/>
              <a:t> </a:t>
            </a:r>
            <a:r>
              <a:rPr lang="es-ES_tradnl" b="1" dirty="0" err="1" smtClean="0"/>
              <a:t>benestar</a:t>
            </a:r>
            <a:r>
              <a:rPr lang="es-ES_tradnl" b="1" dirty="0" smtClean="0"/>
              <a:t> </a:t>
            </a:r>
            <a:r>
              <a:rPr lang="es-ES_tradnl" b="1" dirty="0" err="1" smtClean="0"/>
              <a:t>físic</a:t>
            </a:r>
            <a:r>
              <a:rPr lang="es-ES_tradnl" b="1" dirty="0" smtClean="0"/>
              <a:t>, mental i social, i no </a:t>
            </a:r>
            <a:r>
              <a:rPr lang="es-ES_tradnl" b="1" dirty="0" err="1" smtClean="0"/>
              <a:t>sols</a:t>
            </a:r>
            <a:r>
              <a:rPr lang="es-ES_tradnl" b="1" dirty="0" smtClean="0"/>
              <a:t> </a:t>
            </a:r>
            <a:r>
              <a:rPr lang="es-ES_tradnl" b="1" dirty="0" err="1" smtClean="0"/>
              <a:t>l’absència</a:t>
            </a:r>
            <a:r>
              <a:rPr lang="es-ES_tradnl" b="1" dirty="0" smtClean="0"/>
              <a:t> de </a:t>
            </a:r>
            <a:r>
              <a:rPr lang="es-ES_tradnl" b="1" dirty="0" err="1" smtClean="0"/>
              <a:t>malaltia</a:t>
            </a:r>
            <a:r>
              <a:rPr lang="es-ES_tradnl" b="1" dirty="0" smtClean="0"/>
              <a:t> (OMS).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Percepció</a:t>
            </a:r>
            <a:r>
              <a:rPr lang="es-ES_tradnl" dirty="0" smtClean="0"/>
              <a:t> </a:t>
            </a:r>
            <a:r>
              <a:rPr lang="es-ES_tradnl" dirty="0" err="1" smtClean="0"/>
              <a:t>pròpia</a:t>
            </a:r>
            <a:endParaRPr lang="es-ES_tradnl" dirty="0" smtClean="0"/>
          </a:p>
          <a:p>
            <a:pPr lvl="2" algn="just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es-ES_tradnl" dirty="0" smtClean="0"/>
              <a:t>Variable per a cada </a:t>
            </a:r>
            <a:r>
              <a:rPr lang="es-ES_tradnl" dirty="0" err="1" smtClean="0"/>
              <a:t>pax</a:t>
            </a:r>
            <a:r>
              <a:rPr lang="es-ES_tradnl" dirty="0" smtClean="0"/>
              <a:t> en </a:t>
            </a:r>
            <a:r>
              <a:rPr lang="es-ES_tradnl" dirty="0" err="1" smtClean="0"/>
              <a:t>funció</a:t>
            </a:r>
            <a:r>
              <a:rPr lang="es-ES_tradnl" dirty="0" smtClean="0"/>
              <a:t> </a:t>
            </a:r>
            <a:r>
              <a:rPr lang="es-ES_tradnl" dirty="0" err="1" smtClean="0"/>
              <a:t>dels</a:t>
            </a:r>
            <a:r>
              <a:rPr lang="es-ES_tradnl" dirty="0" smtClean="0"/>
              <a:t> </a:t>
            </a:r>
            <a:r>
              <a:rPr lang="es-ES_tradnl" dirty="0" err="1" smtClean="0"/>
              <a:t>seus</a:t>
            </a:r>
            <a:r>
              <a:rPr lang="es-ES_tradnl" dirty="0" smtClean="0"/>
              <a:t> </a:t>
            </a:r>
            <a:r>
              <a:rPr lang="es-ES_tradnl" dirty="0" err="1" smtClean="0"/>
              <a:t>llindars</a:t>
            </a:r>
            <a:r>
              <a:rPr lang="es-ES_tradnl" dirty="0" smtClean="0"/>
              <a:t> de </a:t>
            </a:r>
            <a:r>
              <a:rPr lang="es-ES_tradnl" dirty="0" err="1" smtClean="0"/>
              <a:t>tolerància</a:t>
            </a:r>
            <a:r>
              <a:rPr lang="es-ES_tradnl" dirty="0" smtClean="0"/>
              <a:t> i </a:t>
            </a:r>
            <a:r>
              <a:rPr lang="es-ES_tradnl" dirty="0" err="1" smtClean="0"/>
              <a:t>benestar</a:t>
            </a:r>
            <a:r>
              <a:rPr lang="es-ES_tradnl" dirty="0" smtClean="0"/>
              <a:t> </a:t>
            </a:r>
          </a:p>
          <a:p>
            <a:pPr lvl="2" algn="just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es-ES_tradnl" dirty="0" err="1" smtClean="0"/>
              <a:t>És</a:t>
            </a:r>
            <a:r>
              <a:rPr lang="es-ES_tradnl" dirty="0" smtClean="0"/>
              <a:t> </a:t>
            </a:r>
            <a:r>
              <a:rPr lang="es-ES_tradnl" dirty="0" err="1" smtClean="0"/>
              <a:t>subjectiva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Percepció</a:t>
            </a:r>
            <a:r>
              <a:rPr lang="es-ES_tradnl" dirty="0" smtClean="0"/>
              <a:t> estadística = </a:t>
            </a:r>
            <a:r>
              <a:rPr lang="es-ES_tradnl" dirty="0" err="1" smtClean="0"/>
              <a:t>Salut</a:t>
            </a:r>
            <a:r>
              <a:rPr lang="es-ES_tradnl" dirty="0" smtClean="0"/>
              <a:t> pública</a:t>
            </a:r>
          </a:p>
          <a:p>
            <a:pPr lvl="2" algn="just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es-ES_tradnl" dirty="0" smtClean="0"/>
              <a:t>Considera saludables </a:t>
            </a:r>
            <a:r>
              <a:rPr lang="es-ES_tradnl" dirty="0" err="1" smtClean="0"/>
              <a:t>uns</a:t>
            </a:r>
            <a:r>
              <a:rPr lang="es-ES_tradnl" dirty="0" smtClean="0"/>
              <a:t> </a:t>
            </a:r>
            <a:r>
              <a:rPr lang="es-ES_tradnl" dirty="0" err="1" smtClean="0"/>
              <a:t>valors</a:t>
            </a:r>
            <a:r>
              <a:rPr lang="es-ES_tradnl" dirty="0" smtClean="0"/>
              <a:t> </a:t>
            </a:r>
            <a:r>
              <a:rPr lang="es-ES_tradnl" dirty="0" err="1" smtClean="0"/>
              <a:t>estàndard</a:t>
            </a:r>
            <a:endParaRPr lang="es-ES_tradnl" dirty="0" smtClean="0"/>
          </a:p>
          <a:p>
            <a:pPr lvl="2" algn="just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es-ES_tradnl" dirty="0" err="1" smtClean="0"/>
              <a:t>Valors</a:t>
            </a:r>
            <a:r>
              <a:rPr lang="es-ES_tradnl" dirty="0" smtClean="0"/>
              <a:t> </a:t>
            </a:r>
            <a:r>
              <a:rPr lang="es-ES_tradnl" dirty="0" err="1" smtClean="0"/>
              <a:t>molt</a:t>
            </a:r>
            <a:r>
              <a:rPr lang="es-ES_tradnl" dirty="0" smtClean="0"/>
              <a:t> </a:t>
            </a:r>
            <a:r>
              <a:rPr lang="es-ES_tradnl" dirty="0" err="1" smtClean="0"/>
              <a:t>alts</a:t>
            </a:r>
            <a:r>
              <a:rPr lang="es-ES_tradnl" dirty="0" smtClean="0"/>
              <a:t> o </a:t>
            </a:r>
            <a:r>
              <a:rPr lang="es-ES_tradnl" dirty="0" err="1" smtClean="0"/>
              <a:t>molt</a:t>
            </a:r>
            <a:r>
              <a:rPr lang="es-ES_tradnl" dirty="0" smtClean="0"/>
              <a:t> </a:t>
            </a:r>
            <a:r>
              <a:rPr lang="es-ES_tradnl" dirty="0" err="1" smtClean="0"/>
              <a:t>baixos</a:t>
            </a:r>
            <a:r>
              <a:rPr lang="es-ES_tradnl" dirty="0" smtClean="0"/>
              <a:t> =&gt; </a:t>
            </a:r>
            <a:r>
              <a:rPr lang="es-ES_tradnl" dirty="0" err="1" smtClean="0"/>
              <a:t>malaltia</a:t>
            </a:r>
            <a:endParaRPr lang="es-ES_tradnl" dirty="0" smtClean="0"/>
          </a:p>
          <a:p>
            <a:pPr lvl="2" algn="just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es-ES_tradnl" dirty="0" err="1" smtClean="0"/>
              <a:t>És</a:t>
            </a:r>
            <a:r>
              <a:rPr lang="es-ES_tradnl" dirty="0" smtClean="0"/>
              <a:t> </a:t>
            </a:r>
            <a:r>
              <a:rPr lang="es-ES_tradnl" dirty="0" err="1" smtClean="0"/>
              <a:t>objectiva</a:t>
            </a:r>
            <a:endParaRPr lang="es-ES_tradnl" b="1" dirty="0" smtClean="0"/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smtClean="0"/>
              <a:t>MALALTIA: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b="1" dirty="0" err="1" smtClean="0"/>
              <a:t>Alteració</a:t>
            </a:r>
            <a:r>
              <a:rPr lang="es-ES_tradnl" b="1" dirty="0" smtClean="0"/>
              <a:t> de </a:t>
            </a:r>
            <a:r>
              <a:rPr lang="es-ES_tradnl" b="1" dirty="0" err="1" smtClean="0"/>
              <a:t>l’estat</a:t>
            </a:r>
            <a:r>
              <a:rPr lang="es-ES_tradnl" b="1" dirty="0" smtClean="0"/>
              <a:t> de </a:t>
            </a:r>
            <a:r>
              <a:rPr lang="es-ES_tradnl" b="1" dirty="0" err="1" smtClean="0"/>
              <a:t>salut</a:t>
            </a:r>
            <a:r>
              <a:rPr lang="es-ES_tradnl" b="1" dirty="0" smtClean="0"/>
              <a:t>, </a:t>
            </a:r>
            <a:r>
              <a:rPr lang="es-ES_tradnl" b="1" dirty="0" err="1" smtClean="0"/>
              <a:t>és</a:t>
            </a:r>
            <a:r>
              <a:rPr lang="es-ES_tradnl" b="1" dirty="0" smtClean="0"/>
              <a:t> a </a:t>
            </a:r>
            <a:r>
              <a:rPr lang="es-ES_tradnl" b="1" dirty="0" err="1" smtClean="0"/>
              <a:t>dir</a:t>
            </a:r>
            <a:r>
              <a:rPr lang="es-ES_tradnl" b="1" dirty="0" smtClean="0"/>
              <a:t>, la </a:t>
            </a:r>
            <a:r>
              <a:rPr lang="es-ES_tradnl" b="1" dirty="0" err="1" smtClean="0"/>
              <a:t>pèrdua</a:t>
            </a:r>
            <a:r>
              <a:rPr lang="es-ES_tradnl" b="1" dirty="0" smtClean="0"/>
              <a:t> </a:t>
            </a:r>
            <a:r>
              <a:rPr lang="es-ES_tradnl" b="1" dirty="0" err="1" smtClean="0"/>
              <a:t>transitòria</a:t>
            </a:r>
            <a:r>
              <a:rPr lang="es-ES_tradnl" b="1" dirty="0" smtClean="0"/>
              <a:t> o </a:t>
            </a:r>
            <a:r>
              <a:rPr lang="es-ES_tradnl" b="1" dirty="0" err="1" smtClean="0"/>
              <a:t>pèrmanent</a:t>
            </a:r>
            <a:r>
              <a:rPr lang="es-ES_tradnl" b="1" dirty="0" smtClean="0"/>
              <a:t> del </a:t>
            </a:r>
            <a:r>
              <a:rPr lang="es-ES_tradnl" b="1" dirty="0" err="1" smtClean="0"/>
              <a:t>benestar</a:t>
            </a:r>
            <a:r>
              <a:rPr lang="es-ES_tradnl" b="1" dirty="0" smtClean="0"/>
              <a:t> </a:t>
            </a:r>
            <a:r>
              <a:rPr lang="es-ES_tradnl" b="1" dirty="0" err="1" smtClean="0"/>
              <a:t>físic</a:t>
            </a:r>
            <a:r>
              <a:rPr lang="es-ES_tradnl" b="1" dirty="0" smtClean="0"/>
              <a:t>, </a:t>
            </a:r>
            <a:r>
              <a:rPr lang="es-ES_tradnl" b="1" dirty="0" err="1" smtClean="0"/>
              <a:t>psíquic</a:t>
            </a:r>
            <a:r>
              <a:rPr lang="es-ES_tradnl" b="1" dirty="0" smtClean="0"/>
              <a:t> o social.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B5D01498-A6EE-4793-A04C-2A0C198783F2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775" y="500063"/>
            <a:ext cx="8153400" cy="10001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_tradnl" dirty="0" err="1" smtClean="0"/>
              <a:t>Malalties</a:t>
            </a:r>
            <a:r>
              <a:rPr lang="es-ES_tradnl" dirty="0" smtClean="0"/>
              <a:t> </a:t>
            </a:r>
            <a:r>
              <a:rPr lang="es-ES_tradnl" dirty="0" err="1" smtClean="0"/>
              <a:t>endocrines</a:t>
            </a:r>
            <a:r>
              <a:rPr lang="es-ES_tradnl" dirty="0" smtClean="0"/>
              <a:t>, </a:t>
            </a:r>
            <a:r>
              <a:rPr lang="es-ES_tradnl" dirty="0" err="1" smtClean="0"/>
              <a:t>nutricionals</a:t>
            </a:r>
            <a:r>
              <a:rPr lang="es-ES_tradnl" dirty="0" smtClean="0"/>
              <a:t> i </a:t>
            </a:r>
            <a:r>
              <a:rPr lang="es-ES_tradnl" dirty="0" err="1" smtClean="0"/>
              <a:t>metabòliques</a:t>
            </a:r>
            <a:r>
              <a:rPr lang="es-ES_tradnl" dirty="0" smtClean="0"/>
              <a:t/>
            </a:r>
            <a:br>
              <a:rPr lang="es-ES_tradnl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algn="just" eaLnBrk="1" hangingPunct="1"/>
            <a:r>
              <a:rPr lang="es-ES_tradnl" smtClean="0"/>
              <a:t>Ampli grup de trastorns, congènits o adquirits, causats per una alteració d’enzims o hormones que intervenen al metabolisme, per malalties de les glàndules endocrines o dels òrgans que intervenen en el metabolisme.</a:t>
            </a:r>
          </a:p>
          <a:p>
            <a:pPr eaLnBrk="1" hangingPunct="1"/>
            <a:r>
              <a:rPr lang="es-ES_tradnl" b="1" smtClean="0"/>
              <a:t>Malalties més freqüents:</a:t>
            </a:r>
          </a:p>
          <a:p>
            <a:pPr lvl="1" eaLnBrk="1" hangingPunct="1"/>
            <a:r>
              <a:rPr lang="es-ES_tradnl" smtClean="0"/>
              <a:t>Diabetis</a:t>
            </a:r>
            <a:r>
              <a:rPr lang="es-ES_tradnl" i="1" smtClean="0"/>
              <a:t> mellitus</a:t>
            </a:r>
          </a:p>
          <a:p>
            <a:pPr lvl="1" eaLnBrk="1" hangingPunct="1"/>
            <a:r>
              <a:rPr lang="es-ES_tradnl" smtClean="0"/>
              <a:t>Obesitat</a:t>
            </a:r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AB554EB-22D9-4497-8AE4-93FC56CB8E72}" type="slidenum">
              <a:rPr lang="es-ES" smtClean="0"/>
              <a:pPr>
                <a:defRPr/>
              </a:pPr>
              <a:t>30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Diabetes </a:t>
            </a:r>
            <a:r>
              <a:rPr lang="es-ES_tradnl" i="1" smtClean="0"/>
              <a:t>mellitus</a:t>
            </a:r>
            <a:endParaRPr lang="es-ES" i="1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algn="just" eaLnBrk="1" hangingPunct="1"/>
            <a:r>
              <a:rPr lang="es-ES_tradnl" smtClean="0"/>
              <a:t>Malaltia crònica que es produeix per </a:t>
            </a:r>
            <a:r>
              <a:rPr lang="es-ES_tradnl" b="1" smtClean="0"/>
              <a:t>deficiència total o parcial d’insulina</a:t>
            </a:r>
            <a:r>
              <a:rPr lang="es-ES_tradnl" smtClean="0"/>
              <a:t>, hormona que controla la concentració de glucosa a la sang</a:t>
            </a:r>
          </a:p>
          <a:p>
            <a:pPr algn="just" eaLnBrk="1" hangingPunct="1"/>
            <a:r>
              <a:rPr lang="es-ES_tradnl" smtClean="0"/>
              <a:t>Acumulació glucosa a la sang =&gt; </a:t>
            </a:r>
            <a:r>
              <a:rPr lang="es-ES_tradnl" b="1" smtClean="0"/>
              <a:t>hiperglucèmia</a:t>
            </a:r>
          </a:p>
          <a:p>
            <a:pPr algn="just" eaLnBrk="1" hangingPunct="1"/>
            <a:r>
              <a:rPr lang="es-ES_tradnl" smtClean="0"/>
              <a:t>Tractament: dieta equilibrada, fer exercici de manera regular i fàrmacs (insulina)</a:t>
            </a:r>
          </a:p>
          <a:p>
            <a:pPr algn="just" eaLnBrk="1" hangingPunct="1"/>
            <a:r>
              <a:rPr lang="es-ES_tradnl" smtClean="0"/>
              <a:t>Complicacions: alteracions a la circulació, en el SN i problemes renals i oculars</a:t>
            </a:r>
          </a:p>
          <a:p>
            <a:pPr algn="just" eaLnBrk="1" hangingPunct="1"/>
            <a:r>
              <a:rPr lang="es-ES_tradnl" smtClean="0"/>
              <a:t>Tipus 1 (genètica) i tipus 2 (adquirida)</a:t>
            </a:r>
            <a:endParaRPr lang="es-ES" smtClean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4DC17B8-FB0A-4ADA-BA5C-EEA2C0018701}" type="slidenum">
              <a:rPr lang="es-ES" smtClean="0"/>
              <a:pPr>
                <a:defRPr/>
              </a:pPr>
              <a:t>31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Diabetes </a:t>
            </a:r>
            <a:r>
              <a:rPr lang="es-ES_tradnl" i="1" smtClean="0"/>
              <a:t>mellitus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fontScale="92500" lnSpcReduction="10000"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Tipus</a:t>
            </a:r>
            <a:r>
              <a:rPr lang="es-ES_tradnl" b="1" dirty="0" smtClean="0"/>
              <a:t> 1 o </a:t>
            </a:r>
            <a:r>
              <a:rPr lang="es-ES_tradnl" b="1" dirty="0" err="1" smtClean="0"/>
              <a:t>diabetis</a:t>
            </a:r>
            <a:r>
              <a:rPr lang="es-ES_tradnl" b="1" dirty="0" smtClean="0"/>
              <a:t> juvenil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Pot</a:t>
            </a:r>
            <a:r>
              <a:rPr lang="es-ES_tradnl" dirty="0" smtClean="0"/>
              <a:t> </a:t>
            </a:r>
            <a:r>
              <a:rPr lang="es-ES_tradnl" dirty="0" err="1" smtClean="0"/>
              <a:t>tenir</a:t>
            </a:r>
            <a:r>
              <a:rPr lang="es-ES_tradnl" dirty="0" smtClean="0"/>
              <a:t> una causa </a:t>
            </a:r>
            <a:r>
              <a:rPr lang="es-ES_tradnl" dirty="0" err="1" smtClean="0"/>
              <a:t>genètica</a:t>
            </a:r>
            <a:r>
              <a:rPr lang="es-ES_tradnl" dirty="0" smtClean="0"/>
              <a:t>: </a:t>
            </a:r>
            <a:r>
              <a:rPr lang="es-ES_tradnl" dirty="0" err="1" smtClean="0"/>
              <a:t>s’hereta</a:t>
            </a:r>
            <a:r>
              <a:rPr lang="es-ES_tradnl" dirty="0" smtClean="0"/>
              <a:t> la </a:t>
            </a:r>
            <a:r>
              <a:rPr lang="es-ES_tradnl" dirty="0" err="1" smtClean="0"/>
              <a:t>predisposició</a:t>
            </a:r>
            <a:r>
              <a:rPr lang="es-ES_tradnl" dirty="0" smtClean="0"/>
              <a:t> a </a:t>
            </a:r>
            <a:r>
              <a:rPr lang="es-ES_tradnl" dirty="0" err="1" smtClean="0"/>
              <a:t>patir</a:t>
            </a:r>
            <a:r>
              <a:rPr lang="es-ES_tradnl" dirty="0" smtClean="0"/>
              <a:t>-la, </a:t>
            </a:r>
            <a:r>
              <a:rPr lang="es-ES_tradnl" dirty="0" err="1" smtClean="0"/>
              <a:t>però</a:t>
            </a:r>
            <a:r>
              <a:rPr lang="es-ES_tradnl" dirty="0" smtClean="0"/>
              <a:t> la forma </a:t>
            </a:r>
            <a:r>
              <a:rPr lang="es-ES_tradnl" dirty="0" err="1" smtClean="0"/>
              <a:t>més</a:t>
            </a:r>
            <a:r>
              <a:rPr lang="es-ES_tradnl" dirty="0" smtClean="0"/>
              <a:t> </a:t>
            </a:r>
            <a:r>
              <a:rPr lang="es-ES_tradnl" dirty="0" err="1" smtClean="0"/>
              <a:t>freqüent</a:t>
            </a:r>
            <a:r>
              <a:rPr lang="es-ES_tradnl" dirty="0" smtClean="0"/>
              <a:t> té origen </a:t>
            </a:r>
            <a:r>
              <a:rPr lang="es-ES_tradnl" dirty="0" err="1" smtClean="0"/>
              <a:t>autoimmune</a:t>
            </a:r>
            <a:r>
              <a:rPr lang="es-ES_tradnl" dirty="0" smtClean="0"/>
              <a:t> (el SI no </a:t>
            </a:r>
            <a:r>
              <a:rPr lang="es-ES_tradnl" dirty="0" err="1" smtClean="0"/>
              <a:t>reconeix</a:t>
            </a:r>
            <a:r>
              <a:rPr lang="es-ES_tradnl" dirty="0" smtClean="0"/>
              <a:t> les </a:t>
            </a:r>
            <a:r>
              <a:rPr lang="es-ES_tradnl" dirty="0" err="1" smtClean="0"/>
              <a:t>cèl·lules</a:t>
            </a:r>
            <a:r>
              <a:rPr lang="es-ES_tradnl" dirty="0" smtClean="0"/>
              <a:t> productores </a:t>
            </a:r>
            <a:r>
              <a:rPr lang="es-ES_tradnl" dirty="0" err="1" smtClean="0"/>
              <a:t>d’insulina</a:t>
            </a:r>
            <a:r>
              <a:rPr lang="es-ES_tradnl" dirty="0" smtClean="0"/>
              <a:t> i les </a:t>
            </a:r>
            <a:r>
              <a:rPr lang="es-ES_tradnl" dirty="0" err="1" smtClean="0"/>
              <a:t>destrueix</a:t>
            </a:r>
            <a:r>
              <a:rPr lang="es-ES_tradnl" dirty="0" smtClean="0"/>
              <a:t>)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No es </a:t>
            </a:r>
            <a:r>
              <a:rPr lang="es-ES_tradnl" dirty="0" err="1" smtClean="0"/>
              <a:t>produeix</a:t>
            </a:r>
            <a:r>
              <a:rPr lang="es-ES_tradnl" dirty="0" smtClean="0"/>
              <a:t> gens </a:t>
            </a:r>
            <a:r>
              <a:rPr lang="es-ES_tradnl" dirty="0" err="1" smtClean="0"/>
              <a:t>d’insulina</a:t>
            </a:r>
            <a:r>
              <a:rPr lang="es-ES_tradnl" dirty="0" smtClean="0"/>
              <a:t>, </a:t>
            </a:r>
            <a:r>
              <a:rPr lang="es-ES_tradnl" dirty="0" err="1" smtClean="0"/>
              <a:t>s’ha</a:t>
            </a:r>
            <a:r>
              <a:rPr lang="es-ES_tradnl" dirty="0" smtClean="0"/>
              <a:t> </a:t>
            </a:r>
            <a:r>
              <a:rPr lang="es-ES_tradnl" dirty="0" err="1" smtClean="0"/>
              <a:t>d’injectar</a:t>
            </a:r>
            <a:endParaRPr lang="es-ES_tradnl" dirty="0" smtClean="0"/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Tipus</a:t>
            </a:r>
            <a:r>
              <a:rPr lang="es-ES_tradnl" b="1" dirty="0" smtClean="0"/>
              <a:t> 2 o </a:t>
            </a:r>
            <a:r>
              <a:rPr lang="es-ES_tradnl" b="1" dirty="0" err="1" smtClean="0"/>
              <a:t>diabetis</a:t>
            </a:r>
            <a:r>
              <a:rPr lang="es-ES_tradnl" b="1" dirty="0" smtClean="0"/>
              <a:t> de </a:t>
            </a:r>
            <a:r>
              <a:rPr lang="es-ES_tradnl" b="1" dirty="0" err="1" smtClean="0"/>
              <a:t>l’adult</a:t>
            </a:r>
            <a:endParaRPr lang="es-ES_tradnl" b="1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Resistència</a:t>
            </a:r>
            <a:r>
              <a:rPr lang="es-ES_tradnl" dirty="0" smtClean="0"/>
              <a:t> a la insulina: les </a:t>
            </a:r>
            <a:r>
              <a:rPr lang="es-ES_tradnl" dirty="0" err="1" smtClean="0"/>
              <a:t>cèl·lules</a:t>
            </a:r>
            <a:r>
              <a:rPr lang="es-ES_tradnl" dirty="0" smtClean="0"/>
              <a:t> no la </a:t>
            </a:r>
            <a:r>
              <a:rPr lang="es-ES_tradnl" dirty="0" err="1" smtClean="0"/>
              <a:t>reconeixen</a:t>
            </a:r>
            <a:r>
              <a:rPr lang="es-ES_tradnl" dirty="0" smtClean="0"/>
              <a:t> </a:t>
            </a:r>
            <a:r>
              <a:rPr lang="es-ES_tradnl" dirty="0" err="1" smtClean="0"/>
              <a:t>malgrat</a:t>
            </a:r>
            <a:r>
              <a:rPr lang="es-ES_tradnl" dirty="0" smtClean="0"/>
              <a:t> el </a:t>
            </a:r>
            <a:r>
              <a:rPr lang="es-ES_tradnl" dirty="0" err="1" smtClean="0"/>
              <a:t>pàncrees</a:t>
            </a:r>
            <a:r>
              <a:rPr lang="es-ES_tradnl" dirty="0" smtClean="0"/>
              <a:t> la </a:t>
            </a:r>
            <a:r>
              <a:rPr lang="es-ES_tradnl" dirty="0" err="1" smtClean="0"/>
              <a:t>sintetitza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 Es </a:t>
            </a:r>
            <a:r>
              <a:rPr lang="es-ES_tradnl" dirty="0" err="1" smtClean="0"/>
              <a:t>produeix</a:t>
            </a:r>
            <a:r>
              <a:rPr lang="es-ES_tradnl" dirty="0" smtClean="0"/>
              <a:t> poca insulina o </a:t>
            </a:r>
            <a:r>
              <a:rPr lang="es-ES_tradnl" dirty="0" err="1" smtClean="0"/>
              <a:t>molt</a:t>
            </a:r>
            <a:r>
              <a:rPr lang="es-ES_tradnl" dirty="0" smtClean="0"/>
              <a:t> </a:t>
            </a:r>
            <a:r>
              <a:rPr lang="es-ES_tradnl" dirty="0" err="1" smtClean="0"/>
              <a:t>poc</a:t>
            </a:r>
            <a:r>
              <a:rPr lang="es-ES_tradnl" dirty="0" smtClean="0"/>
              <a:t> efectiva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Dieta pobre en </a:t>
            </a:r>
            <a:r>
              <a:rPr lang="es-ES_tradnl" dirty="0" err="1" smtClean="0"/>
              <a:t>glúcids</a:t>
            </a:r>
            <a:r>
              <a:rPr lang="es-ES_tradnl" dirty="0" smtClean="0"/>
              <a:t> o </a:t>
            </a:r>
            <a:r>
              <a:rPr lang="es-ES_tradnl" dirty="0" err="1" smtClean="0"/>
              <a:t>injecció</a:t>
            </a:r>
            <a:r>
              <a:rPr lang="es-ES_tradnl" dirty="0" smtClean="0"/>
              <a:t> </a:t>
            </a:r>
            <a:r>
              <a:rPr lang="es-ES_tradnl" dirty="0" err="1" smtClean="0"/>
              <a:t>d’insulina</a:t>
            </a:r>
            <a:endParaRPr lang="es-ES" dirty="0"/>
          </a:p>
        </p:txBody>
      </p:sp>
      <p:pic>
        <p:nvPicPr>
          <p:cNvPr id="41988" name="Picture 2" descr="http://upload.wikimedia.org/wikipedia/commons/thumb/f/f0/Langerhanssche_Insel.jpg/250px-Langerhanssche_Inse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78650" y="5000625"/>
            <a:ext cx="1974850" cy="1714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F10E460-1616-4949-9D44-991FCCB82982}" type="slidenum">
              <a:rPr lang="es-ES" smtClean="0"/>
              <a:pPr>
                <a:defRPr/>
              </a:pPr>
              <a:t>32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Obesitat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algn="just" eaLnBrk="1" hangingPunct="1"/>
            <a:r>
              <a:rPr lang="es-ES_tradnl" b="1" smtClean="0"/>
              <a:t>Excés de greix corporal </a:t>
            </a:r>
            <a:r>
              <a:rPr lang="es-ES_tradnl" smtClean="0"/>
              <a:t>causat per múltiples factors: hereditaris, endocrins, metabòlics o ambientals</a:t>
            </a:r>
          </a:p>
          <a:p>
            <a:pPr algn="just" eaLnBrk="1" hangingPunct="1"/>
            <a:r>
              <a:rPr lang="es-ES_tradnl" smtClean="0"/>
              <a:t>S’ingereixen més calories de les que es gasten</a:t>
            </a:r>
          </a:p>
          <a:p>
            <a:pPr algn="just" eaLnBrk="1" hangingPunct="1"/>
            <a:r>
              <a:rPr lang="es-ES_tradnl" smtClean="0"/>
              <a:t>Ajustar la dieta a l’activitat que feim i practicar exercici físic de manera regular</a:t>
            </a:r>
          </a:p>
          <a:p>
            <a:pPr algn="just" eaLnBrk="1" hangingPunct="1"/>
            <a:r>
              <a:rPr lang="es-ES_tradnl" b="1" smtClean="0"/>
              <a:t>Complicacions:</a:t>
            </a:r>
            <a:r>
              <a:rPr lang="es-ES_tradnl" smtClean="0"/>
              <a:t> HTA, augment del colesterol a la sang, diabetis </a:t>
            </a:r>
            <a:r>
              <a:rPr lang="es-ES_tradnl" i="1" smtClean="0"/>
              <a:t>mellitus</a:t>
            </a:r>
            <a:r>
              <a:rPr lang="es-ES_tradnl" smtClean="0"/>
              <a:t>, IAM o ACV…</a:t>
            </a:r>
          </a:p>
          <a:p>
            <a:pPr eaLnBrk="1" hangingPunct="1"/>
            <a:endParaRPr lang="es-ES" smtClean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F87215-8D93-4F38-879F-7BCE5228112F}" type="slidenum">
              <a:rPr lang="es-ES" smtClean="0"/>
              <a:pPr>
                <a:defRPr/>
              </a:pPr>
              <a:t>33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Obesitat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47825"/>
            <a:ext cx="8153400" cy="4924425"/>
          </a:xfrm>
        </p:spPr>
        <p:txBody>
          <a:bodyPr>
            <a:normAutofit fontScale="92500" lnSpcReduction="20000"/>
          </a:bodyPr>
          <a:lstStyle/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smtClean="0"/>
              <a:t>Per valorar el </a:t>
            </a:r>
            <a:r>
              <a:rPr lang="es-ES_tradnl" dirty="0" err="1" smtClean="0"/>
              <a:t>sobrepès</a:t>
            </a:r>
            <a:r>
              <a:rPr lang="es-ES_tradnl" dirty="0" smtClean="0"/>
              <a:t> i </a:t>
            </a:r>
            <a:r>
              <a:rPr lang="es-ES_tradnl" dirty="0" err="1" smtClean="0"/>
              <a:t>l’obesitat</a:t>
            </a:r>
            <a:r>
              <a:rPr lang="es-ES_tradnl" dirty="0" smtClean="0"/>
              <a:t> </a:t>
            </a:r>
            <a:r>
              <a:rPr lang="es-ES_tradnl" dirty="0" err="1" smtClean="0"/>
              <a:t>s’empra</a:t>
            </a:r>
            <a:r>
              <a:rPr lang="es-ES_tradnl" dirty="0" smtClean="0"/>
              <a:t> </a:t>
            </a:r>
            <a:r>
              <a:rPr lang="es-ES_tradnl" dirty="0" err="1" smtClean="0"/>
              <a:t>l’</a:t>
            </a:r>
            <a:r>
              <a:rPr lang="es-ES_tradnl" b="1" dirty="0" err="1" smtClean="0"/>
              <a:t>IMC</a:t>
            </a:r>
            <a:r>
              <a:rPr lang="es-ES_tradnl" dirty="0" smtClean="0"/>
              <a:t> </a:t>
            </a:r>
          </a:p>
          <a:p>
            <a:pPr marL="320040" indent="-32004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s-ES_tradnl" dirty="0" smtClean="0"/>
              <a:t>IMC = Pes (kg) / talla</a:t>
            </a:r>
            <a:r>
              <a:rPr lang="es-ES_tradnl" baseline="30000" dirty="0" smtClean="0"/>
              <a:t>2</a:t>
            </a:r>
            <a:r>
              <a:rPr lang="es-ES_tradnl" dirty="0" smtClean="0"/>
              <a:t> (m</a:t>
            </a:r>
            <a:r>
              <a:rPr lang="es-ES_tradnl" baseline="30000" dirty="0" smtClean="0"/>
              <a:t>2</a:t>
            </a:r>
            <a:r>
              <a:rPr lang="es-ES_tradnl" dirty="0" smtClean="0"/>
              <a:t>)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es-ES_tradnl" dirty="0" smtClean="0"/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es-ES_tradnl" dirty="0" smtClean="0"/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es-ES_tradnl" dirty="0" smtClean="0"/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es-ES_tradnl" dirty="0" smtClean="0"/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smtClean="0"/>
              <a:t>En casos </a:t>
            </a:r>
            <a:r>
              <a:rPr lang="es-ES_tradnl" dirty="0" err="1" smtClean="0"/>
              <a:t>extrems</a:t>
            </a:r>
            <a:r>
              <a:rPr lang="es-ES_tradnl" dirty="0" smtClean="0"/>
              <a:t> </a:t>
            </a:r>
            <a:r>
              <a:rPr lang="es-ES_tradnl" dirty="0" err="1" smtClean="0"/>
              <a:t>pot</a:t>
            </a:r>
            <a:r>
              <a:rPr lang="es-ES_tradnl" dirty="0" smtClean="0"/>
              <a:t> posar en </a:t>
            </a:r>
            <a:r>
              <a:rPr lang="es-ES_tradnl" dirty="0" err="1" smtClean="0"/>
              <a:t>risc</a:t>
            </a:r>
            <a:r>
              <a:rPr lang="es-ES_tradnl" dirty="0" smtClean="0"/>
              <a:t> </a:t>
            </a:r>
            <a:r>
              <a:rPr lang="es-ES_tradnl" dirty="0" err="1" smtClean="0"/>
              <a:t>imminent</a:t>
            </a:r>
            <a:r>
              <a:rPr lang="es-ES_tradnl" dirty="0" smtClean="0"/>
              <a:t> la vida del </a:t>
            </a:r>
            <a:r>
              <a:rPr lang="es-ES_tradnl" dirty="0" err="1" smtClean="0"/>
              <a:t>pacient</a:t>
            </a:r>
            <a:r>
              <a:rPr lang="es-ES_tradnl" dirty="0" smtClean="0"/>
              <a:t>. En </a:t>
            </a:r>
            <a:r>
              <a:rPr lang="es-ES_tradnl" dirty="0" err="1" smtClean="0"/>
              <a:t>aquests</a:t>
            </a:r>
            <a:r>
              <a:rPr lang="es-ES_tradnl" dirty="0" smtClean="0"/>
              <a:t> casos </a:t>
            </a:r>
            <a:r>
              <a:rPr lang="es-ES_tradnl" dirty="0" err="1" smtClean="0"/>
              <a:t>s’indica</a:t>
            </a:r>
            <a:r>
              <a:rPr lang="es-ES_tradnl" dirty="0" smtClean="0"/>
              <a:t> la </a:t>
            </a:r>
            <a:r>
              <a:rPr lang="es-ES_tradnl" dirty="0" err="1" smtClean="0"/>
              <a:t>realització</a:t>
            </a:r>
            <a:r>
              <a:rPr lang="es-ES_tradnl" dirty="0" smtClean="0"/>
              <a:t> </a:t>
            </a:r>
            <a:r>
              <a:rPr lang="es-ES_tradnl" dirty="0" err="1" smtClean="0"/>
              <a:t>d’una</a:t>
            </a:r>
            <a:r>
              <a:rPr lang="es-ES_tradnl" dirty="0" smtClean="0"/>
              <a:t> </a:t>
            </a:r>
            <a:r>
              <a:rPr lang="es-ES_tradnl" dirty="0" err="1" smtClean="0"/>
              <a:t>intervenció</a:t>
            </a:r>
            <a:r>
              <a:rPr lang="es-ES_tradnl" dirty="0" smtClean="0"/>
              <a:t> quirúrgica: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b="1" dirty="0" err="1" smtClean="0"/>
              <a:t>Cirurgia</a:t>
            </a:r>
            <a:r>
              <a:rPr lang="es-ES_tradnl" b="1" dirty="0" smtClean="0"/>
              <a:t> </a:t>
            </a:r>
            <a:r>
              <a:rPr lang="es-ES_tradnl" b="1" dirty="0" err="1" smtClean="0"/>
              <a:t>bariàtrica</a:t>
            </a:r>
            <a:r>
              <a:rPr lang="es-ES_tradnl" dirty="0" smtClean="0"/>
              <a:t>: </a:t>
            </a:r>
            <a:r>
              <a:rPr lang="es-ES_tradnl" dirty="0" err="1" smtClean="0"/>
              <a:t>modificació</a:t>
            </a:r>
            <a:r>
              <a:rPr lang="es-ES_tradnl" dirty="0" smtClean="0"/>
              <a:t> quirúrgica del </a:t>
            </a:r>
            <a:r>
              <a:rPr lang="es-ES_tradnl" dirty="0" err="1" smtClean="0"/>
              <a:t>tracte</a:t>
            </a:r>
            <a:r>
              <a:rPr lang="es-ES_tradnl" dirty="0" smtClean="0"/>
              <a:t> gastrointestinal de </a:t>
            </a:r>
            <a:r>
              <a:rPr lang="es-ES_tradnl" dirty="0" err="1" smtClean="0"/>
              <a:t>l’aliment</a:t>
            </a:r>
            <a:r>
              <a:rPr lang="es-ES_tradnl" dirty="0" smtClean="0"/>
              <a:t> (</a:t>
            </a:r>
            <a:r>
              <a:rPr lang="es-ES_tradnl" dirty="0" err="1" smtClean="0"/>
              <a:t>reduint</a:t>
            </a:r>
            <a:r>
              <a:rPr lang="es-ES_tradnl" dirty="0" smtClean="0"/>
              <a:t> la mida de </a:t>
            </a:r>
            <a:r>
              <a:rPr lang="es-ES_tradnl" dirty="0" err="1" smtClean="0"/>
              <a:t>l’estómac</a:t>
            </a:r>
            <a:r>
              <a:rPr lang="es-ES_tradnl" dirty="0" smtClean="0"/>
              <a:t> o </a:t>
            </a:r>
            <a:r>
              <a:rPr lang="es-ES_tradnl" dirty="0" err="1" smtClean="0"/>
              <a:t>fent</a:t>
            </a:r>
            <a:r>
              <a:rPr lang="es-ES_tradnl" dirty="0" smtClean="0"/>
              <a:t> un </a:t>
            </a:r>
            <a:r>
              <a:rPr lang="es-ES_tradnl" i="1" dirty="0" err="1" smtClean="0"/>
              <a:t>by-pass</a:t>
            </a:r>
            <a:r>
              <a:rPr lang="es-ES_tradnl" dirty="0" smtClean="0"/>
              <a:t> a </a:t>
            </a:r>
            <a:r>
              <a:rPr lang="es-ES_tradnl" dirty="0" err="1" smtClean="0"/>
              <a:t>zones</a:t>
            </a:r>
            <a:r>
              <a:rPr lang="es-ES_tradnl" dirty="0" smtClean="0"/>
              <a:t> </a:t>
            </a:r>
            <a:r>
              <a:rPr lang="es-ES_tradnl" dirty="0" err="1" smtClean="0"/>
              <a:t>intermèdies</a:t>
            </a:r>
            <a:r>
              <a:rPr lang="es-ES_tradnl" dirty="0" smtClean="0"/>
              <a:t> de </a:t>
            </a:r>
            <a:r>
              <a:rPr lang="es-ES_tradnl" dirty="0" err="1" smtClean="0"/>
              <a:t>l’intestí</a:t>
            </a:r>
            <a:r>
              <a:rPr lang="es-ES_tradnl" dirty="0" smtClean="0"/>
              <a:t>)</a:t>
            </a: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1643063" y="2735263"/>
          <a:ext cx="6096000" cy="1111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417">
                <a:tc gridSpan="3">
                  <a:txBody>
                    <a:bodyPr/>
                    <a:lstStyle/>
                    <a:p>
                      <a:pPr algn="ctr"/>
                      <a:r>
                        <a:rPr lang="es-ES_tradnl" sz="1800" b="1" dirty="0" smtClean="0"/>
                        <a:t>IMC (</a:t>
                      </a:r>
                      <a:r>
                        <a:rPr lang="es-ES_tradnl" sz="1800" b="1" dirty="0" err="1" smtClean="0"/>
                        <a:t>pax</a:t>
                      </a:r>
                      <a:r>
                        <a:rPr lang="es-ES_tradnl" sz="1800" b="1" dirty="0" smtClean="0"/>
                        <a:t> 25-35 </a:t>
                      </a:r>
                      <a:r>
                        <a:rPr lang="es-ES_tradnl" sz="1800" b="1" dirty="0" err="1" smtClean="0"/>
                        <a:t>anys</a:t>
                      </a:r>
                      <a:r>
                        <a:rPr lang="es-ES_tradnl" sz="1800" b="1" dirty="0" smtClean="0"/>
                        <a:t>)</a:t>
                      </a:r>
                      <a:endParaRPr lang="es-ES" sz="1800" b="1" dirty="0"/>
                    </a:p>
                  </a:txBody>
                  <a:tcPr marT="45668" marB="45668"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370417"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&lt;18</a:t>
                      </a:r>
                      <a:endParaRPr lang="es-ES" sz="1800" dirty="0"/>
                    </a:p>
                  </a:txBody>
                  <a:tcPr marT="45668" marB="456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18-30</a:t>
                      </a:r>
                      <a:endParaRPr lang="es-ES" sz="1800" dirty="0"/>
                    </a:p>
                  </a:txBody>
                  <a:tcPr marT="45668" marB="456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&gt;30</a:t>
                      </a:r>
                      <a:endParaRPr lang="es-ES" sz="1800" dirty="0"/>
                    </a:p>
                  </a:txBody>
                  <a:tcPr marT="45668" marB="45668"/>
                </a:tc>
              </a:tr>
              <a:tr h="370417"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Pes </a:t>
                      </a:r>
                      <a:r>
                        <a:rPr lang="es-ES_tradnl" sz="1800" dirty="0" err="1" smtClean="0"/>
                        <a:t>baix</a:t>
                      </a:r>
                      <a:endParaRPr lang="es-ES" sz="1800" dirty="0"/>
                    </a:p>
                  </a:txBody>
                  <a:tcPr marT="45668" marB="456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Pes </a:t>
                      </a:r>
                      <a:r>
                        <a:rPr lang="es-ES_tradnl" sz="1800" dirty="0" err="1" smtClean="0"/>
                        <a:t>adequat</a:t>
                      </a:r>
                      <a:endParaRPr lang="es-ES" sz="1800" dirty="0"/>
                    </a:p>
                  </a:txBody>
                  <a:tcPr marT="45668" marB="456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err="1" smtClean="0"/>
                        <a:t>Obesitat</a:t>
                      </a:r>
                      <a:endParaRPr lang="es-ES" sz="1800" dirty="0"/>
                    </a:p>
                  </a:txBody>
                  <a:tcPr marT="45668" marB="45668"/>
                </a:tc>
              </a:tr>
            </a:tbl>
          </a:graphicData>
        </a:graphic>
      </p:graphicFrame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53FE22-2FBA-49D4-AEBD-4F310EA5B89E}" type="slidenum">
              <a:rPr lang="es-ES" smtClean="0"/>
              <a:pPr>
                <a:defRPr/>
              </a:pPr>
              <a:t>34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Malalties cardiovasculars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5102225" cy="4972050"/>
          </a:xfrm>
        </p:spPr>
        <p:txBody>
          <a:bodyPr>
            <a:normAutofit fontScale="92500" lnSpcReduction="10000"/>
          </a:bodyPr>
          <a:lstStyle/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err="1" smtClean="0"/>
              <a:t>Malalties</a:t>
            </a:r>
            <a:r>
              <a:rPr lang="es-ES_tradnl" dirty="0" smtClean="0"/>
              <a:t> del </a:t>
            </a:r>
            <a:r>
              <a:rPr lang="es-ES_tradnl" dirty="0" err="1" smtClean="0"/>
              <a:t>cor</a:t>
            </a:r>
            <a:r>
              <a:rPr lang="es-ES_tradnl" dirty="0" smtClean="0"/>
              <a:t> i </a:t>
            </a:r>
            <a:r>
              <a:rPr lang="es-ES_tradnl" dirty="0" err="1" smtClean="0"/>
              <a:t>dels</a:t>
            </a:r>
            <a:r>
              <a:rPr lang="es-ES_tradnl" dirty="0" smtClean="0"/>
              <a:t> vasos </a:t>
            </a:r>
            <a:r>
              <a:rPr lang="es-ES_tradnl" dirty="0" err="1" smtClean="0"/>
              <a:t>sanguinis</a:t>
            </a:r>
            <a:endParaRPr lang="es-ES_tradnl" dirty="0" smtClean="0"/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smtClean="0"/>
              <a:t>Una de les </a:t>
            </a:r>
            <a:r>
              <a:rPr lang="es-ES_tradnl" dirty="0" err="1" smtClean="0"/>
              <a:t>principals</a:t>
            </a:r>
            <a:r>
              <a:rPr lang="es-ES_tradnl" dirty="0" smtClean="0"/>
              <a:t> causes de </a:t>
            </a:r>
            <a:r>
              <a:rPr lang="es-ES_tradnl" dirty="0" err="1" smtClean="0"/>
              <a:t>mort</a:t>
            </a:r>
            <a:r>
              <a:rPr lang="es-ES_tradnl" dirty="0" smtClean="0"/>
              <a:t> en </a:t>
            </a:r>
            <a:r>
              <a:rPr lang="es-ES_tradnl" dirty="0" err="1" smtClean="0"/>
              <a:t>països</a:t>
            </a:r>
            <a:r>
              <a:rPr lang="es-ES_tradnl" dirty="0" smtClean="0"/>
              <a:t> </a:t>
            </a:r>
            <a:r>
              <a:rPr lang="es-ES_tradnl" dirty="0" err="1" smtClean="0"/>
              <a:t>desenvolupats</a:t>
            </a:r>
            <a:endParaRPr lang="es-ES_tradnl" dirty="0" smtClean="0"/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smtClean="0"/>
              <a:t>IAM</a:t>
            </a:r>
            <a:r>
              <a:rPr lang="es-ES_tradnl" dirty="0" smtClean="0"/>
              <a:t>: una </a:t>
            </a:r>
            <a:r>
              <a:rPr lang="es-ES_tradnl" dirty="0" err="1" smtClean="0"/>
              <a:t>part</a:t>
            </a:r>
            <a:r>
              <a:rPr lang="es-ES_tradnl" dirty="0" smtClean="0"/>
              <a:t> del </a:t>
            </a:r>
            <a:r>
              <a:rPr lang="es-ES_tradnl" dirty="0" err="1" smtClean="0"/>
              <a:t>múscul</a:t>
            </a:r>
            <a:r>
              <a:rPr lang="es-ES_tradnl" dirty="0" smtClean="0"/>
              <a:t> </a:t>
            </a:r>
            <a:r>
              <a:rPr lang="es-ES_tradnl" dirty="0" err="1" smtClean="0"/>
              <a:t>cardíac</a:t>
            </a:r>
            <a:r>
              <a:rPr lang="es-ES_tradnl" dirty="0" smtClean="0"/>
              <a:t> es queda </a:t>
            </a:r>
            <a:r>
              <a:rPr lang="es-ES_tradnl" dirty="0" err="1" smtClean="0"/>
              <a:t>sense</a:t>
            </a:r>
            <a:r>
              <a:rPr lang="es-ES_tradnl" dirty="0" smtClean="0"/>
              <a:t> </a:t>
            </a:r>
            <a:r>
              <a:rPr lang="es-ES_tradnl" dirty="0" err="1" smtClean="0"/>
              <a:t>aportament</a:t>
            </a:r>
            <a:r>
              <a:rPr lang="es-ES_tradnl" dirty="0" smtClean="0"/>
              <a:t> de </a:t>
            </a:r>
            <a:r>
              <a:rPr lang="es-ES_tradnl" dirty="0" err="1" smtClean="0"/>
              <a:t>sang</a:t>
            </a:r>
            <a:r>
              <a:rPr lang="es-ES_tradnl" dirty="0" smtClean="0"/>
              <a:t>, </a:t>
            </a:r>
            <a:r>
              <a:rPr lang="es-ES_tradnl" dirty="0" err="1" smtClean="0"/>
              <a:t>normalment</a:t>
            </a:r>
            <a:r>
              <a:rPr lang="es-ES_tradnl" dirty="0" smtClean="0"/>
              <a:t> per </a:t>
            </a:r>
            <a:r>
              <a:rPr lang="es-ES_tradnl" dirty="0" err="1" smtClean="0"/>
              <a:t>l’oclusió</a:t>
            </a:r>
            <a:r>
              <a:rPr lang="es-ES_tradnl" dirty="0" smtClean="0"/>
              <a:t> de les </a:t>
            </a:r>
            <a:r>
              <a:rPr lang="es-ES_tradnl" dirty="0" err="1" smtClean="0"/>
              <a:t>artèries</a:t>
            </a:r>
            <a:r>
              <a:rPr lang="es-ES_tradnl" dirty="0" smtClean="0"/>
              <a:t> </a:t>
            </a:r>
            <a:r>
              <a:rPr lang="es-ES_tradnl" dirty="0" err="1" smtClean="0"/>
              <a:t>coronàries</a:t>
            </a:r>
            <a:endParaRPr lang="es-ES_tradnl" dirty="0" smtClean="0"/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smtClean="0"/>
              <a:t>ACV</a:t>
            </a:r>
            <a:r>
              <a:rPr lang="es-ES_tradnl" dirty="0" smtClean="0"/>
              <a:t>: </a:t>
            </a:r>
            <a:r>
              <a:rPr lang="es-ES_tradnl" dirty="0" err="1" smtClean="0"/>
              <a:t>s’interromp</a:t>
            </a:r>
            <a:r>
              <a:rPr lang="es-ES_tradnl" dirty="0" smtClean="0"/>
              <a:t> el </a:t>
            </a:r>
            <a:r>
              <a:rPr lang="es-ES_tradnl" dirty="0" err="1" smtClean="0"/>
              <a:t>reg</a:t>
            </a:r>
            <a:r>
              <a:rPr lang="es-ES_tradnl" dirty="0" smtClean="0"/>
              <a:t> </a:t>
            </a:r>
            <a:r>
              <a:rPr lang="es-ES_tradnl" dirty="0" err="1" smtClean="0"/>
              <a:t>sanguini</a:t>
            </a:r>
            <a:r>
              <a:rPr lang="es-ES_tradnl" dirty="0" smtClean="0"/>
              <a:t> </a:t>
            </a:r>
            <a:r>
              <a:rPr lang="es-ES_tradnl" dirty="0" err="1" smtClean="0"/>
              <a:t>d’una</a:t>
            </a:r>
            <a:r>
              <a:rPr lang="es-ES_tradnl" dirty="0" smtClean="0"/>
              <a:t> </a:t>
            </a:r>
            <a:r>
              <a:rPr lang="es-ES_tradnl" dirty="0" err="1" smtClean="0"/>
              <a:t>part</a:t>
            </a:r>
            <a:r>
              <a:rPr lang="es-ES_tradnl" dirty="0" smtClean="0"/>
              <a:t> del </a:t>
            </a:r>
            <a:r>
              <a:rPr lang="es-ES_tradnl" dirty="0" err="1" smtClean="0"/>
              <a:t>cervell</a:t>
            </a:r>
            <a:r>
              <a:rPr lang="es-ES_tradnl" dirty="0" smtClean="0"/>
              <a:t> </a:t>
            </a:r>
            <a:r>
              <a:rPr lang="es-ES_tradnl" dirty="0" err="1" smtClean="0"/>
              <a:t>perquè</a:t>
            </a:r>
            <a:r>
              <a:rPr lang="es-ES_tradnl" dirty="0" smtClean="0"/>
              <a:t> un </a:t>
            </a:r>
            <a:r>
              <a:rPr lang="es-ES_tradnl" dirty="0" err="1" smtClean="0"/>
              <a:t>trombe</a:t>
            </a:r>
            <a:r>
              <a:rPr lang="es-ES_tradnl" dirty="0" smtClean="0"/>
              <a:t> </a:t>
            </a:r>
            <a:r>
              <a:rPr lang="es-ES_tradnl" dirty="0" err="1" smtClean="0"/>
              <a:t>sanguini</a:t>
            </a:r>
            <a:r>
              <a:rPr lang="es-ES_tradnl" dirty="0" smtClean="0"/>
              <a:t> </a:t>
            </a:r>
            <a:r>
              <a:rPr lang="es-ES_tradnl" dirty="0" err="1" smtClean="0"/>
              <a:t>obstrueix</a:t>
            </a:r>
            <a:r>
              <a:rPr lang="es-ES_tradnl" dirty="0" smtClean="0"/>
              <a:t> una </a:t>
            </a:r>
            <a:r>
              <a:rPr lang="es-ES_tradnl" dirty="0" err="1" smtClean="0"/>
              <a:t>artèria</a:t>
            </a:r>
            <a:r>
              <a:rPr lang="es-ES_tradnl" dirty="0" smtClean="0"/>
              <a:t> cerebral</a:t>
            </a:r>
            <a:endParaRPr lang="es-ES" dirty="0"/>
          </a:p>
        </p:txBody>
      </p:sp>
      <p:pic>
        <p:nvPicPr>
          <p:cNvPr id="45060" name="Picture 2" descr="http://3.bp.blogspot.com/_e3nHE4r6vPU/Su-gYX2IKmI/AAAAAAAAAjA/IteQxxQ59xE/s400/infarto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75" y="3771900"/>
            <a:ext cx="3143250" cy="251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BA82D-C789-4CB8-A95A-AE52301C26AA}" type="slidenum">
              <a:rPr lang="es-ES" smtClean="0"/>
              <a:pPr>
                <a:defRPr/>
              </a:pPr>
              <a:t>35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Factors de risc de les malalties cardiovasculars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2938" y="1600200"/>
            <a:ext cx="7745412" cy="4972050"/>
          </a:xfrm>
        </p:spPr>
        <p:txBody>
          <a:bodyPr>
            <a:normAutofit fontScale="85000" lnSpcReduction="20000"/>
          </a:bodyPr>
          <a:lstStyle/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smtClean="0"/>
              <a:t>No modificables: 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Edat</a:t>
            </a:r>
            <a:r>
              <a:rPr lang="es-ES_tradnl" dirty="0" smtClean="0"/>
              <a:t> </a:t>
            </a:r>
            <a:r>
              <a:rPr lang="es-ES_tradnl" dirty="0" err="1" smtClean="0"/>
              <a:t>avançada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Sexe</a:t>
            </a:r>
            <a:r>
              <a:rPr lang="es-ES_tradnl" dirty="0" smtClean="0"/>
              <a:t> </a:t>
            </a:r>
            <a:r>
              <a:rPr lang="es-ES_tradnl" dirty="0" err="1" smtClean="0"/>
              <a:t>masculí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Antecedents</a:t>
            </a:r>
            <a:r>
              <a:rPr lang="es-ES_tradnl" dirty="0" smtClean="0"/>
              <a:t> de </a:t>
            </a:r>
            <a:r>
              <a:rPr lang="es-ES_tradnl" dirty="0" err="1" smtClean="0"/>
              <a:t>malaltia</a:t>
            </a:r>
            <a:r>
              <a:rPr lang="es-ES_tradnl" dirty="0" smtClean="0"/>
              <a:t> cardiovascular 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smtClean="0"/>
              <a:t>Modificables: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Consum</a:t>
            </a:r>
            <a:r>
              <a:rPr lang="es-ES_tradnl" dirty="0" smtClean="0"/>
              <a:t> de </a:t>
            </a:r>
            <a:r>
              <a:rPr lang="es-ES_tradnl" dirty="0" err="1" smtClean="0"/>
              <a:t>tabac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HTA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Diabetes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Valors</a:t>
            </a:r>
            <a:r>
              <a:rPr lang="es-ES_tradnl" dirty="0" smtClean="0"/>
              <a:t> </a:t>
            </a:r>
            <a:r>
              <a:rPr lang="es-ES_tradnl" dirty="0" err="1" smtClean="0"/>
              <a:t>alts</a:t>
            </a:r>
            <a:r>
              <a:rPr lang="es-ES_tradnl" dirty="0" smtClean="0"/>
              <a:t> de colesterol a la </a:t>
            </a:r>
            <a:r>
              <a:rPr lang="es-ES_tradnl" dirty="0" err="1" smtClean="0"/>
              <a:t>sang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Dieta </a:t>
            </a:r>
            <a:r>
              <a:rPr lang="es-ES_tradnl" dirty="0" err="1" smtClean="0"/>
              <a:t>inadequada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Sedentarisme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Obesitat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Estrès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Ús</a:t>
            </a:r>
            <a:r>
              <a:rPr lang="es-ES_tradnl" dirty="0" smtClean="0"/>
              <a:t> </a:t>
            </a:r>
            <a:r>
              <a:rPr lang="es-ES_tradnl" dirty="0" err="1" smtClean="0"/>
              <a:t>d’anticonceptius</a:t>
            </a:r>
            <a:r>
              <a:rPr lang="es-ES_tradnl" dirty="0" smtClean="0"/>
              <a:t> </a:t>
            </a:r>
            <a:r>
              <a:rPr lang="es-ES_tradnl" dirty="0" err="1" smtClean="0"/>
              <a:t>hormonals</a:t>
            </a:r>
            <a:r>
              <a:rPr lang="es-ES_tradnl" dirty="0" smtClean="0"/>
              <a:t>…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endParaRPr lang="es-ES_tradnl" dirty="0" smtClean="0"/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es-ES" dirty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444BA9-8425-40A4-9D29-B5B8889654E7}" type="slidenum">
              <a:rPr lang="es-ES" smtClean="0"/>
              <a:pPr>
                <a:defRPr/>
              </a:pPr>
              <a:t>36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Malalties de l’aparell respiratori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28600" y="1671638"/>
            <a:ext cx="5715000" cy="2757487"/>
          </a:xfrm>
        </p:spPr>
        <p:txBody>
          <a:bodyPr>
            <a:normAutofit fontScale="92500" lnSpcReduction="10000"/>
          </a:bodyPr>
          <a:lstStyle/>
          <a:p>
            <a:pPr marL="320040" indent="-320040" algn="just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s-ES_tradnl" sz="2600" b="1" dirty="0" smtClean="0"/>
              <a:t>	</a:t>
            </a:r>
            <a:r>
              <a:rPr lang="es-ES_tradnl" sz="2600" b="1" dirty="0" err="1" smtClean="0"/>
              <a:t>Malaltia</a:t>
            </a:r>
            <a:r>
              <a:rPr lang="es-ES_tradnl" sz="2600" b="1" dirty="0" smtClean="0"/>
              <a:t> pulmonar obstructiva (MPOC): </a:t>
            </a:r>
            <a:r>
              <a:rPr lang="es-ES_tradnl" sz="2600" dirty="0" err="1" smtClean="0"/>
              <a:t>estrenyiment</a:t>
            </a:r>
            <a:r>
              <a:rPr lang="es-ES_tradnl" sz="2600" dirty="0" smtClean="0"/>
              <a:t> o </a:t>
            </a:r>
            <a:r>
              <a:rPr lang="es-ES_tradnl" sz="2600" dirty="0" err="1" smtClean="0"/>
              <a:t>obstrucció</a:t>
            </a:r>
            <a:r>
              <a:rPr lang="es-ES_tradnl" sz="2600" dirty="0" smtClean="0"/>
              <a:t> de les </a:t>
            </a:r>
            <a:r>
              <a:rPr lang="es-ES_tradnl" sz="2600" dirty="0" err="1" smtClean="0"/>
              <a:t>vies</a:t>
            </a:r>
            <a:r>
              <a:rPr lang="es-ES_tradnl" sz="2600" dirty="0" smtClean="0"/>
              <a:t> </a:t>
            </a:r>
            <a:r>
              <a:rPr lang="es-ES_tradnl" sz="2600" dirty="0" err="1" smtClean="0"/>
              <a:t>respiratòries</a:t>
            </a:r>
            <a:r>
              <a:rPr lang="es-ES_tradnl" sz="2600" dirty="0" smtClean="0"/>
              <a:t> que </a:t>
            </a:r>
            <a:r>
              <a:rPr lang="es-ES_tradnl" sz="2600" dirty="0" err="1" smtClean="0"/>
              <a:t>disminueix</a:t>
            </a:r>
            <a:r>
              <a:rPr lang="es-ES_tradnl" sz="2600" dirty="0" smtClean="0"/>
              <a:t> el </a:t>
            </a:r>
            <a:r>
              <a:rPr lang="es-ES_tradnl" sz="2600" dirty="0" err="1" smtClean="0"/>
              <a:t>volum</a:t>
            </a:r>
            <a:r>
              <a:rPr lang="es-ES_tradnl" sz="2600" dirty="0" smtClean="0"/>
              <a:t> </a:t>
            </a:r>
            <a:r>
              <a:rPr lang="es-ES_tradnl" sz="2600" dirty="0" err="1" smtClean="0"/>
              <a:t>d’aire</a:t>
            </a:r>
            <a:r>
              <a:rPr lang="es-ES_tradnl" sz="2600" dirty="0" smtClean="0"/>
              <a:t> </a:t>
            </a:r>
            <a:r>
              <a:rPr lang="es-ES_tradnl" sz="2600" dirty="0" err="1" smtClean="0"/>
              <a:t>exhalat</a:t>
            </a:r>
            <a:endParaRPr lang="es-ES_tradnl" sz="2600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Asma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Emfisema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Bronquitis </a:t>
            </a:r>
            <a:r>
              <a:rPr lang="es-ES_tradnl" dirty="0" err="1" smtClean="0"/>
              <a:t>crònica</a:t>
            </a:r>
            <a:endParaRPr lang="es-ES_tradnl" dirty="0" smtClean="0"/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es-ES" dirty="0"/>
          </a:p>
        </p:txBody>
      </p:sp>
      <p:pic>
        <p:nvPicPr>
          <p:cNvPr id="47108" name="Picture 4" descr="http://www.noticias-medicas.com/wp-content/uploads/2011/01/epo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88" y="1714500"/>
            <a:ext cx="2917825" cy="2428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5 CuadroTexto"/>
          <p:cNvSpPr txBox="1">
            <a:spLocks noChangeArrowheads="1"/>
          </p:cNvSpPr>
          <p:nvPr/>
        </p:nvSpPr>
        <p:spPr bwMode="auto">
          <a:xfrm>
            <a:off x="571500" y="4500563"/>
            <a:ext cx="8215313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_tradnl" sz="2400" b="1">
                <a:latin typeface="Tw Cen MT" pitchFamily="34" charset="0"/>
              </a:rPr>
              <a:t>Malaltia pulmonar restrictiva: </a:t>
            </a:r>
            <a:r>
              <a:rPr lang="es-ES_tradnl" sz="2400">
                <a:latin typeface="Tw Cen MT" pitchFamily="34" charset="0"/>
              </a:rPr>
              <a:t>pèrdua d’elasticitat dels pulmons que disminueix el volum d’aire que contenen</a:t>
            </a:r>
          </a:p>
          <a:p>
            <a:pPr algn="just"/>
            <a:endParaRPr lang="es-ES_tradnl" sz="2400">
              <a:latin typeface="Tw Cen MT" pitchFamily="34" charset="0"/>
            </a:endParaRPr>
          </a:p>
          <a:p>
            <a:pPr algn="just"/>
            <a:r>
              <a:rPr lang="es-ES_tradnl" sz="2400">
                <a:latin typeface="Tw Cen MT" pitchFamily="34" charset="0"/>
              </a:rPr>
              <a:t>Tot i que aq malalties són molt greus, la malaltia pulmonar més greu és el </a:t>
            </a:r>
            <a:r>
              <a:rPr lang="es-ES_tradnl" sz="2400" b="1">
                <a:latin typeface="Tw Cen MT" pitchFamily="34" charset="0"/>
              </a:rPr>
              <a:t>càncer de pulmó.</a:t>
            </a:r>
          </a:p>
          <a:p>
            <a:endParaRPr lang="es-ES">
              <a:latin typeface="Tw Cen MT" pitchFamily="34" charset="0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D8AC57-4DFB-4800-8AA6-40DA89A3224A}" type="slidenum">
              <a:rPr lang="es-ES" smtClean="0"/>
              <a:pPr>
                <a:defRPr/>
              </a:pPr>
              <a:t>37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Malalties mentals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fontScale="92500" lnSpcReduction="10000"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err="1" smtClean="0"/>
              <a:t>Esquizofrènia</a:t>
            </a:r>
            <a:endParaRPr lang="es-ES_tradnl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err="1" smtClean="0"/>
              <a:t>Depressió</a:t>
            </a:r>
            <a:endParaRPr lang="es-ES_tradnl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err="1" smtClean="0"/>
              <a:t>Trastorns</a:t>
            </a:r>
            <a:r>
              <a:rPr lang="es-ES_tradnl" dirty="0" smtClean="0"/>
              <a:t> de la conducta </a:t>
            </a:r>
            <a:r>
              <a:rPr lang="es-ES_tradnl" dirty="0" err="1" smtClean="0"/>
              <a:t>alimentària</a:t>
            </a:r>
            <a:endParaRPr lang="es-ES_tradnl" dirty="0" smtClean="0"/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Anorèxia</a:t>
            </a:r>
            <a:endParaRPr lang="es-ES_tradnl" dirty="0" smtClean="0"/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Bulímia</a:t>
            </a:r>
            <a:endParaRPr lang="es-ES_tradnl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smtClean="0"/>
              <a:t>Síndrome de </a:t>
            </a:r>
            <a:r>
              <a:rPr lang="es-ES_tradnl" dirty="0" err="1" smtClean="0"/>
              <a:t>dèficit</a:t>
            </a:r>
            <a:r>
              <a:rPr lang="es-ES_tradnl" dirty="0" smtClean="0"/>
              <a:t> </a:t>
            </a:r>
            <a:r>
              <a:rPr lang="es-ES_tradnl" dirty="0" err="1" smtClean="0"/>
              <a:t>d’atenció</a:t>
            </a:r>
            <a:r>
              <a:rPr lang="es-ES_tradnl" dirty="0" smtClean="0"/>
              <a:t> i </a:t>
            </a:r>
            <a:r>
              <a:rPr lang="es-ES_tradnl" dirty="0" err="1" smtClean="0"/>
              <a:t>hiperactivitat</a:t>
            </a:r>
            <a:endParaRPr lang="es-ES_tradnl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err="1" smtClean="0"/>
              <a:t>Trastorns</a:t>
            </a:r>
            <a:r>
              <a:rPr lang="es-ES_tradnl" dirty="0" smtClean="0"/>
              <a:t> de la </a:t>
            </a:r>
            <a:r>
              <a:rPr lang="es-ES_tradnl" dirty="0" err="1" smtClean="0"/>
              <a:t>personalitat</a:t>
            </a:r>
            <a:endParaRPr lang="es-ES_tradnl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err="1" smtClean="0"/>
              <a:t>Demència</a:t>
            </a:r>
            <a:endParaRPr lang="es-ES_tradnl" dirty="0" smtClean="0"/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Alzheimer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err="1" smtClean="0"/>
              <a:t>Addiccions</a:t>
            </a:r>
            <a:endParaRPr lang="es-ES_tradnl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s-ES" dirty="0"/>
          </a:p>
        </p:txBody>
      </p:sp>
      <p:pic>
        <p:nvPicPr>
          <p:cNvPr id="48132" name="Picture 2" descr="http://3.bp.blogspot.com/-OmwcGnAjgHo/Tbhq4hZ-pbI/AAAAAAAAADU/qJSIYLI4mnI/s1600/personas-con-enfermedad-menta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50" y="4286250"/>
            <a:ext cx="2428875" cy="2428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96BEF0-79D9-4A74-B043-887C26557688}" type="slidenum">
              <a:rPr lang="es-ES" smtClean="0"/>
              <a:pPr>
                <a:defRPr/>
              </a:pPr>
              <a:t>38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Malalties mentals</a:t>
            </a:r>
            <a:endParaRPr lang="es-ES" smtClean="0"/>
          </a:p>
        </p:txBody>
      </p:sp>
      <p:sp>
        <p:nvSpPr>
          <p:cNvPr id="49155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endParaRPr lang="ca-ES" smtClean="0"/>
          </a:p>
        </p:txBody>
      </p:sp>
      <p:pic>
        <p:nvPicPr>
          <p:cNvPr id="49156" name="Picture 2" descr="http://weblog.maimonides.edu/gerontologia2006/imagenes/alzheim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1571625"/>
            <a:ext cx="81438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C43A4E-654F-4977-BB44-0D825EBA1939}" type="slidenum">
              <a:rPr lang="es-ES" smtClean="0"/>
              <a:pPr>
                <a:defRPr/>
              </a:pPr>
              <a:t>39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s-ES_tradnl" smtClean="0"/>
              <a:t>1.1. Salut i estils de vida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2686050"/>
          </a:xfrm>
        </p:spPr>
        <p:txBody>
          <a:bodyPr>
            <a:normAutofit fontScale="70000" lnSpcReduction="20000"/>
          </a:bodyPr>
          <a:lstStyle/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Qualitat</a:t>
            </a:r>
            <a:r>
              <a:rPr lang="es-ES_tradnl" b="1" dirty="0" smtClean="0"/>
              <a:t> de vida: 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Grau de </a:t>
            </a:r>
            <a:r>
              <a:rPr lang="es-ES_tradnl" dirty="0" err="1" smtClean="0"/>
              <a:t>benestar</a:t>
            </a:r>
            <a:r>
              <a:rPr lang="es-ES_tradnl" dirty="0" smtClean="0"/>
              <a:t>, </a:t>
            </a:r>
            <a:r>
              <a:rPr lang="es-ES_tradnl" dirty="0" err="1" smtClean="0"/>
              <a:t>felicitat</a:t>
            </a:r>
            <a:r>
              <a:rPr lang="es-ES_tradnl" dirty="0" smtClean="0"/>
              <a:t> i </a:t>
            </a:r>
            <a:r>
              <a:rPr lang="es-ES_tradnl" dirty="0" err="1" smtClean="0"/>
              <a:t>satisfacció</a:t>
            </a:r>
            <a:r>
              <a:rPr lang="es-ES_tradnl" dirty="0" smtClean="0"/>
              <a:t>, que </a:t>
            </a:r>
            <a:r>
              <a:rPr lang="es-ES_tradnl" dirty="0" err="1" smtClean="0"/>
              <a:t>li</a:t>
            </a:r>
            <a:r>
              <a:rPr lang="es-ES_tradnl" dirty="0" smtClean="0"/>
              <a:t> </a:t>
            </a:r>
            <a:r>
              <a:rPr lang="es-ES_tradnl" dirty="0" err="1" smtClean="0"/>
              <a:t>permet</a:t>
            </a:r>
            <a:r>
              <a:rPr lang="es-ES_tradnl" dirty="0" smtClean="0"/>
              <a:t> actuar i sentir la </a:t>
            </a:r>
            <a:r>
              <a:rPr lang="es-ES_tradnl" dirty="0" err="1" smtClean="0"/>
              <a:t>seva</a:t>
            </a:r>
            <a:r>
              <a:rPr lang="es-ES_tradnl" dirty="0" smtClean="0"/>
              <a:t> vida de manera positiva.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Depèn</a:t>
            </a:r>
            <a:r>
              <a:rPr lang="es-ES_tradnl" dirty="0" smtClean="0"/>
              <a:t> de la </a:t>
            </a:r>
            <a:r>
              <a:rPr lang="es-ES_tradnl" dirty="0" err="1" smtClean="0"/>
              <a:t>seva</a:t>
            </a:r>
            <a:r>
              <a:rPr lang="es-ES_tradnl" dirty="0" smtClean="0"/>
              <a:t> </a:t>
            </a:r>
            <a:r>
              <a:rPr lang="es-ES_tradnl" dirty="0" err="1" smtClean="0"/>
              <a:t>salut</a:t>
            </a:r>
            <a:r>
              <a:rPr lang="es-ES_tradnl" dirty="0" smtClean="0"/>
              <a:t> física i mental, el </a:t>
            </a:r>
            <a:r>
              <a:rPr lang="es-ES_tradnl" dirty="0" err="1" smtClean="0"/>
              <a:t>seu</a:t>
            </a:r>
            <a:r>
              <a:rPr lang="es-ES_tradnl" dirty="0" smtClean="0"/>
              <a:t> </a:t>
            </a:r>
            <a:r>
              <a:rPr lang="es-ES_tradnl" dirty="0" err="1" smtClean="0"/>
              <a:t>nivell</a:t>
            </a:r>
            <a:r>
              <a:rPr lang="es-ES_tradnl" dirty="0" smtClean="0"/>
              <a:t> </a:t>
            </a:r>
            <a:r>
              <a:rPr lang="es-ES_tradnl" dirty="0" err="1" smtClean="0"/>
              <a:t>d’autonomia</a:t>
            </a:r>
            <a:r>
              <a:rPr lang="es-ES_tradnl" dirty="0" smtClean="0"/>
              <a:t> i les </a:t>
            </a:r>
            <a:r>
              <a:rPr lang="es-ES_tradnl" dirty="0" err="1" smtClean="0"/>
              <a:t>seves</a:t>
            </a:r>
            <a:r>
              <a:rPr lang="es-ES_tradnl" dirty="0" smtClean="0"/>
              <a:t> </a:t>
            </a:r>
            <a:r>
              <a:rPr lang="es-ES_tradnl" dirty="0" err="1" smtClean="0"/>
              <a:t>relacions</a:t>
            </a:r>
            <a:r>
              <a:rPr lang="es-ES_tradnl" dirty="0" smtClean="0"/>
              <a:t> social i </a:t>
            </a:r>
            <a:r>
              <a:rPr lang="es-ES_tradnl" dirty="0" err="1" smtClean="0"/>
              <a:t>amb</a:t>
            </a:r>
            <a:r>
              <a:rPr lang="es-ES_tradnl" dirty="0" smtClean="0"/>
              <a:t> </a:t>
            </a:r>
            <a:r>
              <a:rPr lang="es-ES_tradnl" dirty="0" err="1" smtClean="0"/>
              <a:t>l’entorn</a:t>
            </a:r>
            <a:r>
              <a:rPr lang="es-ES_tradnl" dirty="0" smtClean="0"/>
              <a:t>.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Esperança</a:t>
            </a:r>
            <a:r>
              <a:rPr lang="es-ES_tradnl" b="1" dirty="0" smtClean="0"/>
              <a:t> de vida: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Indicador de la </a:t>
            </a:r>
            <a:r>
              <a:rPr lang="es-ES_tradnl" dirty="0" err="1" smtClean="0"/>
              <a:t>qualitat</a:t>
            </a:r>
            <a:r>
              <a:rPr lang="es-ES_tradnl" dirty="0" smtClean="0"/>
              <a:t> de vida.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Estimació</a:t>
            </a:r>
            <a:r>
              <a:rPr lang="es-ES_tradnl" dirty="0" smtClean="0"/>
              <a:t> de la </a:t>
            </a:r>
            <a:r>
              <a:rPr lang="es-ES_tradnl" dirty="0" err="1" smtClean="0"/>
              <a:t>mitjana</a:t>
            </a:r>
            <a:r>
              <a:rPr lang="es-ES_tradnl" dirty="0" smtClean="0"/>
              <a:t> </a:t>
            </a:r>
            <a:r>
              <a:rPr lang="es-ES_tradnl" dirty="0" err="1" smtClean="0"/>
              <a:t>d’anys</a:t>
            </a:r>
            <a:r>
              <a:rPr lang="es-ES_tradnl" dirty="0" smtClean="0"/>
              <a:t> que </a:t>
            </a:r>
            <a:r>
              <a:rPr lang="es-ES_tradnl" dirty="0" err="1" smtClean="0"/>
              <a:t>viuria</a:t>
            </a:r>
            <a:r>
              <a:rPr lang="es-ES_tradnl" dirty="0" smtClean="0"/>
              <a:t> un </a:t>
            </a:r>
            <a:r>
              <a:rPr lang="es-ES_tradnl" dirty="0" err="1" smtClean="0"/>
              <a:t>grup</a:t>
            </a:r>
            <a:r>
              <a:rPr lang="es-ES_tradnl" dirty="0" smtClean="0"/>
              <a:t> de </a:t>
            </a:r>
            <a:r>
              <a:rPr lang="es-ES_tradnl" dirty="0" err="1" smtClean="0"/>
              <a:t>pax</a:t>
            </a:r>
            <a:r>
              <a:rPr lang="es-ES_tradnl" dirty="0" smtClean="0"/>
              <a:t> </a:t>
            </a:r>
            <a:r>
              <a:rPr lang="es-ES_tradnl" dirty="0" err="1" smtClean="0"/>
              <a:t>nascudes</a:t>
            </a:r>
            <a:r>
              <a:rPr lang="es-ES_tradnl" dirty="0" smtClean="0"/>
              <a:t> en un </a:t>
            </a:r>
            <a:r>
              <a:rPr lang="es-ES_tradnl" dirty="0" err="1" smtClean="0"/>
              <a:t>any</a:t>
            </a:r>
            <a:r>
              <a:rPr lang="es-ES_tradnl" dirty="0" smtClean="0"/>
              <a:t>, </a:t>
            </a:r>
            <a:r>
              <a:rPr lang="es-ES_tradnl" dirty="0" err="1" smtClean="0"/>
              <a:t>sense</a:t>
            </a:r>
            <a:r>
              <a:rPr lang="es-ES_tradnl" dirty="0" smtClean="0"/>
              <a:t> variar les </a:t>
            </a:r>
            <a:r>
              <a:rPr lang="es-ES_tradnl" dirty="0" err="1" smtClean="0"/>
              <a:t>condicions</a:t>
            </a:r>
            <a:r>
              <a:rPr lang="es-ES_tradnl" dirty="0" smtClean="0"/>
              <a:t> </a:t>
            </a:r>
            <a:r>
              <a:rPr lang="es-ES_tradnl" dirty="0" err="1" smtClean="0"/>
              <a:t>sanitàries</a:t>
            </a:r>
            <a:r>
              <a:rPr lang="es-ES_tradnl" dirty="0" smtClean="0"/>
              <a:t> i </a:t>
            </a:r>
            <a:r>
              <a:rPr lang="es-ES_tradnl" dirty="0" err="1" smtClean="0"/>
              <a:t>socials</a:t>
            </a:r>
            <a:r>
              <a:rPr lang="es-ES_tradnl" dirty="0" smtClean="0"/>
              <a:t>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es-ES_tradnl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es-ES" dirty="0"/>
          </a:p>
        </p:txBody>
      </p:sp>
      <p:pic>
        <p:nvPicPr>
          <p:cNvPr id="2050" name="Picture 2" descr="http://4.bp.blogspot.com/-9UIcQl9T4FM/TYrkxrpR_LI/AAAAAAAAAb0/JvI32xHfDP8/s1600/tabla%2Bmortalid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4248150"/>
            <a:ext cx="4500563" cy="2466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8D5A605-FFCD-4E3D-B304-E93C24FE852B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s-ES_tradnl" smtClean="0"/>
              <a:t>Mites sobre les malalties mentals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lnSpcReduction="10000"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smtClean="0"/>
              <a:t>No </a:t>
            </a:r>
            <a:r>
              <a:rPr lang="es-ES_tradnl" dirty="0" err="1" smtClean="0"/>
              <a:t>em</a:t>
            </a:r>
            <a:r>
              <a:rPr lang="es-ES_tradnl" dirty="0" smtClean="0"/>
              <a:t> poden afectar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smtClean="0"/>
              <a:t>Ho </a:t>
            </a:r>
            <a:r>
              <a:rPr lang="es-ES_tradnl" dirty="0" err="1" smtClean="0"/>
              <a:t>hi</a:t>
            </a:r>
            <a:r>
              <a:rPr lang="es-ES_tradnl" dirty="0" smtClean="0"/>
              <a:t> ha </a:t>
            </a:r>
            <a:r>
              <a:rPr lang="es-ES_tradnl" dirty="0" err="1" smtClean="0"/>
              <a:t>esperança</a:t>
            </a:r>
            <a:r>
              <a:rPr lang="es-ES_tradnl" dirty="0" smtClean="0"/>
              <a:t> per a la </a:t>
            </a:r>
            <a:r>
              <a:rPr lang="es-ES_tradnl" dirty="0" err="1" smtClean="0"/>
              <a:t>gent</a:t>
            </a:r>
            <a:r>
              <a:rPr lang="es-ES_tradnl" dirty="0" smtClean="0"/>
              <a:t> que les </a:t>
            </a:r>
            <a:r>
              <a:rPr lang="es-ES_tradnl" dirty="0" err="1" smtClean="0"/>
              <a:t>pateix</a:t>
            </a:r>
            <a:endParaRPr lang="es-ES_tradnl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smtClean="0"/>
              <a:t>No </a:t>
            </a:r>
            <a:r>
              <a:rPr lang="es-ES_tradnl" dirty="0" err="1" smtClean="0"/>
              <a:t>puc</a:t>
            </a:r>
            <a:r>
              <a:rPr lang="es-ES_tradnl" dirty="0" smtClean="0"/>
              <a:t> </a:t>
            </a:r>
            <a:r>
              <a:rPr lang="es-ES_tradnl" dirty="0" err="1" smtClean="0"/>
              <a:t>fer</a:t>
            </a:r>
            <a:r>
              <a:rPr lang="es-ES_tradnl" dirty="0" smtClean="0"/>
              <a:t> res per </a:t>
            </a:r>
            <a:r>
              <a:rPr lang="es-ES_tradnl" dirty="0" err="1" smtClean="0"/>
              <a:t>algú</a:t>
            </a:r>
            <a:r>
              <a:rPr lang="es-ES_tradnl" dirty="0" smtClean="0"/>
              <a:t> que </a:t>
            </a:r>
            <a:r>
              <a:rPr lang="es-ES_tradnl" dirty="0" err="1" smtClean="0"/>
              <a:t>pateix</a:t>
            </a:r>
            <a:r>
              <a:rPr lang="es-ES_tradnl" dirty="0" smtClean="0"/>
              <a:t> una MM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smtClean="0"/>
              <a:t>La </a:t>
            </a:r>
            <a:r>
              <a:rPr lang="es-ES_tradnl" dirty="0" err="1" smtClean="0"/>
              <a:t>gent</a:t>
            </a:r>
            <a:r>
              <a:rPr lang="es-ES_tradnl" dirty="0" smtClean="0"/>
              <a:t> </a:t>
            </a:r>
            <a:r>
              <a:rPr lang="es-ES_tradnl" dirty="0" err="1" smtClean="0"/>
              <a:t>amb</a:t>
            </a:r>
            <a:r>
              <a:rPr lang="es-ES_tradnl" dirty="0" smtClean="0"/>
              <a:t> MM no es recupera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smtClean="0"/>
              <a:t>La </a:t>
            </a:r>
            <a:r>
              <a:rPr lang="es-ES_tradnl" dirty="0" err="1" smtClean="0"/>
              <a:t>teràpia</a:t>
            </a:r>
            <a:r>
              <a:rPr lang="es-ES_tradnl" dirty="0" smtClean="0"/>
              <a:t> i </a:t>
            </a:r>
            <a:r>
              <a:rPr lang="es-ES_tradnl" dirty="0" err="1" smtClean="0"/>
              <a:t>l’autoajuda</a:t>
            </a:r>
            <a:r>
              <a:rPr lang="es-ES_tradnl" dirty="0" smtClean="0"/>
              <a:t> </a:t>
            </a:r>
            <a:r>
              <a:rPr lang="es-ES_tradnl" dirty="0" err="1" smtClean="0"/>
              <a:t>són</a:t>
            </a:r>
            <a:r>
              <a:rPr lang="es-ES_tradnl" dirty="0" smtClean="0"/>
              <a:t> una </a:t>
            </a:r>
            <a:r>
              <a:rPr lang="es-ES_tradnl" dirty="0" err="1" smtClean="0"/>
              <a:t>pèrdua</a:t>
            </a:r>
            <a:r>
              <a:rPr lang="es-ES_tradnl" dirty="0" smtClean="0"/>
              <a:t> de </a:t>
            </a:r>
            <a:r>
              <a:rPr lang="es-ES_tradnl" dirty="0" err="1" smtClean="0"/>
              <a:t>temps</a:t>
            </a:r>
            <a:r>
              <a:rPr lang="es-ES_tradnl" dirty="0" smtClean="0"/>
              <a:t>. </a:t>
            </a:r>
            <a:r>
              <a:rPr lang="es-ES_tradnl" dirty="0" err="1" smtClean="0"/>
              <a:t>És</a:t>
            </a:r>
            <a:r>
              <a:rPr lang="es-ES_tradnl" dirty="0" smtClean="0"/>
              <a:t> </a:t>
            </a:r>
            <a:r>
              <a:rPr lang="es-ES_tradnl" dirty="0" err="1" smtClean="0"/>
              <a:t>millor</a:t>
            </a:r>
            <a:r>
              <a:rPr lang="es-ES_tradnl" dirty="0" smtClean="0"/>
              <a:t> </a:t>
            </a:r>
            <a:r>
              <a:rPr lang="es-ES_tradnl" dirty="0" err="1" smtClean="0"/>
              <a:t>prendre</a:t>
            </a:r>
            <a:r>
              <a:rPr lang="es-ES_tradnl" dirty="0" smtClean="0"/>
              <a:t> una pastilla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err="1" smtClean="0"/>
              <a:t>Malaltia</a:t>
            </a:r>
            <a:r>
              <a:rPr lang="es-ES_tradnl" dirty="0" smtClean="0"/>
              <a:t> mental = </a:t>
            </a:r>
            <a:r>
              <a:rPr lang="es-ES_tradnl" dirty="0" err="1" smtClean="0"/>
              <a:t>retard</a:t>
            </a:r>
            <a:r>
              <a:rPr lang="es-ES_tradnl" dirty="0" smtClean="0"/>
              <a:t> mental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err="1" smtClean="0"/>
              <a:t>Apareixen</a:t>
            </a:r>
            <a:r>
              <a:rPr lang="es-ES_tradnl" dirty="0" smtClean="0"/>
              <a:t> per </a:t>
            </a:r>
            <a:r>
              <a:rPr lang="es-ES_tradnl" dirty="0" err="1" smtClean="0"/>
              <a:t>feblesa</a:t>
            </a:r>
            <a:r>
              <a:rPr lang="es-ES_tradnl" dirty="0" smtClean="0"/>
              <a:t> de </a:t>
            </a:r>
            <a:r>
              <a:rPr lang="es-ES_tradnl" dirty="0" err="1" smtClean="0"/>
              <a:t>caràcter</a:t>
            </a:r>
            <a:endParaRPr lang="es-ES_tradnl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smtClean="0"/>
              <a:t>La </a:t>
            </a:r>
            <a:r>
              <a:rPr lang="es-ES_tradnl" dirty="0" err="1" smtClean="0"/>
              <a:t>gent</a:t>
            </a:r>
            <a:r>
              <a:rPr lang="es-ES_tradnl" dirty="0" smtClean="0"/>
              <a:t> </a:t>
            </a:r>
            <a:r>
              <a:rPr lang="es-ES_tradnl" dirty="0" err="1" smtClean="0"/>
              <a:t>amb</a:t>
            </a:r>
            <a:r>
              <a:rPr lang="es-ES_tradnl" dirty="0" smtClean="0"/>
              <a:t> MM no </a:t>
            </a:r>
            <a:r>
              <a:rPr lang="es-ES_tradnl" dirty="0" err="1" smtClean="0"/>
              <a:t>pot</a:t>
            </a:r>
            <a:r>
              <a:rPr lang="es-ES_tradnl" dirty="0" smtClean="0"/>
              <a:t> </a:t>
            </a:r>
            <a:r>
              <a:rPr lang="es-ES_tradnl" dirty="0" err="1" smtClean="0"/>
              <a:t>mantenir</a:t>
            </a:r>
            <a:r>
              <a:rPr lang="es-ES_tradnl" dirty="0" smtClean="0"/>
              <a:t> una </a:t>
            </a:r>
            <a:r>
              <a:rPr lang="es-ES_tradnl" dirty="0" err="1" smtClean="0"/>
              <a:t>feina</a:t>
            </a:r>
            <a:endParaRPr lang="es-ES" dirty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517F13-3CA5-4F60-84A7-2D87CBA3ABB4}" type="slidenum">
              <a:rPr lang="es-ES" smtClean="0"/>
              <a:pPr>
                <a:defRPr/>
              </a:pPr>
              <a:t>40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Diagnòstic de les malalties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972050"/>
          </a:xfrm>
        </p:spPr>
        <p:txBody>
          <a:bodyPr>
            <a:normAutofit fontScale="92500" lnSpcReduction="20000"/>
          </a:bodyPr>
          <a:lstStyle/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err="1" smtClean="0"/>
              <a:t>Procediment</a:t>
            </a:r>
            <a:r>
              <a:rPr lang="es-ES_tradnl" dirty="0" smtClean="0"/>
              <a:t> </a:t>
            </a:r>
            <a:r>
              <a:rPr lang="es-ES_tradnl" dirty="0" err="1" smtClean="0"/>
              <a:t>pel</a:t>
            </a:r>
            <a:r>
              <a:rPr lang="es-ES_tradnl" dirty="0" smtClean="0"/>
              <a:t> </a:t>
            </a:r>
            <a:r>
              <a:rPr lang="es-ES_tradnl" dirty="0" err="1" smtClean="0"/>
              <a:t>qual</a:t>
            </a:r>
            <a:r>
              <a:rPr lang="es-ES_tradnl" dirty="0" smtClean="0"/>
              <a:t> </a:t>
            </a:r>
            <a:r>
              <a:rPr lang="es-ES_tradnl" dirty="0" err="1" smtClean="0"/>
              <a:t>s’identifica</a:t>
            </a:r>
            <a:r>
              <a:rPr lang="es-ES_tradnl" dirty="0" smtClean="0"/>
              <a:t> la </a:t>
            </a:r>
            <a:r>
              <a:rPr lang="es-ES_tradnl" dirty="0" err="1" smtClean="0"/>
              <a:t>malaltia</a:t>
            </a:r>
            <a:r>
              <a:rPr lang="es-ES_tradnl" dirty="0" smtClean="0"/>
              <a:t> que té un </a:t>
            </a:r>
            <a:r>
              <a:rPr lang="es-ES_tradnl" dirty="0" err="1" smtClean="0"/>
              <a:t>pacient</a:t>
            </a:r>
            <a:r>
              <a:rPr lang="es-ES_tradnl" dirty="0" smtClean="0"/>
              <a:t>.</a:t>
            </a:r>
          </a:p>
          <a:p>
            <a:pPr marL="834390" lvl="1" indent="-514350" algn="just" eaLnBrk="1" fontAlgn="auto" hangingPunct="1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es-ES_tradnl" b="1" dirty="0" smtClean="0"/>
              <a:t>Entrevista clínica o </a:t>
            </a:r>
            <a:r>
              <a:rPr lang="es-ES_tradnl" b="1" dirty="0" err="1" smtClean="0"/>
              <a:t>anamnesi</a:t>
            </a:r>
            <a:r>
              <a:rPr lang="es-ES_tradnl" b="1" dirty="0" smtClean="0"/>
              <a:t> </a:t>
            </a:r>
            <a:r>
              <a:rPr lang="es-ES_tradnl" dirty="0" smtClean="0"/>
              <a:t>(</a:t>
            </a:r>
            <a:r>
              <a:rPr lang="es-ES_tradnl" dirty="0" err="1" smtClean="0"/>
              <a:t>símptomes</a:t>
            </a:r>
            <a:r>
              <a:rPr lang="es-ES_tradnl" dirty="0" smtClean="0"/>
              <a:t>)</a:t>
            </a:r>
          </a:p>
          <a:p>
            <a:pPr marL="834390" lvl="1" indent="-514350" algn="just" eaLnBrk="1" fontAlgn="auto" hangingPunct="1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es-ES_tradnl" b="1" dirty="0" err="1" smtClean="0"/>
              <a:t>Exploració</a:t>
            </a:r>
            <a:r>
              <a:rPr lang="es-ES_tradnl" b="1" dirty="0" smtClean="0"/>
              <a:t> física </a:t>
            </a:r>
            <a:r>
              <a:rPr lang="es-ES_tradnl" dirty="0" smtClean="0"/>
              <a:t>(</a:t>
            </a:r>
            <a:r>
              <a:rPr lang="es-ES_tradnl" dirty="0" err="1" smtClean="0"/>
              <a:t>recollida</a:t>
            </a:r>
            <a:r>
              <a:rPr lang="es-ES_tradnl" dirty="0" smtClean="0"/>
              <a:t> </a:t>
            </a:r>
            <a:r>
              <a:rPr lang="es-ES_tradnl" dirty="0" err="1" smtClean="0"/>
              <a:t>d’informació</a:t>
            </a:r>
            <a:r>
              <a:rPr lang="es-ES_tradnl" dirty="0" smtClean="0"/>
              <a:t> </a:t>
            </a:r>
            <a:r>
              <a:rPr lang="es-ES_tradnl" dirty="0" err="1" smtClean="0"/>
              <a:t>mitjançant</a:t>
            </a:r>
            <a:r>
              <a:rPr lang="es-ES_tradnl" dirty="0" smtClean="0"/>
              <a:t> </a:t>
            </a:r>
            <a:r>
              <a:rPr lang="es-ES_tradnl" dirty="0" err="1" smtClean="0"/>
              <a:t>els</a:t>
            </a:r>
            <a:r>
              <a:rPr lang="es-ES_tradnl" dirty="0" smtClean="0"/>
              <a:t> </a:t>
            </a:r>
            <a:r>
              <a:rPr lang="es-ES_tradnl" dirty="0" err="1" smtClean="0"/>
              <a:t>sentits</a:t>
            </a:r>
            <a:r>
              <a:rPr lang="es-ES_tradnl" dirty="0" smtClean="0"/>
              <a:t>)</a:t>
            </a:r>
          </a:p>
          <a:p>
            <a:pPr marL="834390" lvl="1" indent="-514350" algn="just" eaLnBrk="1" fontAlgn="auto" hangingPunct="1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es-ES_tradnl" b="1" dirty="0" err="1" smtClean="0"/>
              <a:t>Exploracions</a:t>
            </a:r>
            <a:r>
              <a:rPr lang="es-ES_tradnl" b="1" dirty="0" smtClean="0"/>
              <a:t> </a:t>
            </a:r>
            <a:r>
              <a:rPr lang="es-ES_tradnl" b="1" dirty="0" err="1" smtClean="0"/>
              <a:t>complementàries</a:t>
            </a:r>
            <a:endParaRPr lang="es-ES_tradnl" dirty="0" smtClean="0"/>
          </a:p>
          <a:p>
            <a:pPr marL="1108710" lvl="2" indent="-514350"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s-ES_tradnl" dirty="0" err="1" smtClean="0"/>
              <a:t>Anàlisi</a:t>
            </a:r>
            <a:r>
              <a:rPr lang="es-ES_tradnl" dirty="0" smtClean="0"/>
              <a:t> de </a:t>
            </a:r>
            <a:r>
              <a:rPr lang="es-ES_tradnl" dirty="0" err="1" smtClean="0"/>
              <a:t>sang</a:t>
            </a:r>
            <a:endParaRPr lang="es-ES_tradnl" dirty="0" smtClean="0"/>
          </a:p>
          <a:p>
            <a:pPr marL="1108710" lvl="2" indent="-514350"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s-ES_tradnl" dirty="0" err="1" smtClean="0"/>
              <a:t>Tècniques</a:t>
            </a:r>
            <a:r>
              <a:rPr lang="es-ES_tradnl" dirty="0" smtClean="0"/>
              <a:t> de </a:t>
            </a:r>
            <a:r>
              <a:rPr lang="es-ES_tradnl" dirty="0" err="1" smtClean="0"/>
              <a:t>diagnòstic</a:t>
            </a:r>
            <a:r>
              <a:rPr lang="es-ES_tradnl" dirty="0" smtClean="0"/>
              <a:t> per </a:t>
            </a:r>
            <a:r>
              <a:rPr lang="es-ES_tradnl" dirty="0" err="1" smtClean="0"/>
              <a:t>imatge</a:t>
            </a:r>
            <a:r>
              <a:rPr lang="es-ES_tradnl" dirty="0" smtClean="0"/>
              <a:t> (</a:t>
            </a:r>
            <a:r>
              <a:rPr lang="es-ES_tradnl" dirty="0" err="1" smtClean="0"/>
              <a:t>radiografia</a:t>
            </a:r>
            <a:r>
              <a:rPr lang="es-ES_tradnl" dirty="0" smtClean="0"/>
              <a:t>, TAC, RM, </a:t>
            </a:r>
            <a:r>
              <a:rPr lang="es-ES_tradnl" dirty="0" err="1" smtClean="0"/>
              <a:t>ecografia</a:t>
            </a:r>
            <a:r>
              <a:rPr lang="es-ES_tradnl" dirty="0" smtClean="0"/>
              <a:t>, medicina nuclear)</a:t>
            </a:r>
          </a:p>
          <a:p>
            <a:pPr marL="1108710" lvl="2" indent="-514350"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s-ES_tradnl" dirty="0" err="1" smtClean="0"/>
              <a:t>Cateterisme</a:t>
            </a:r>
            <a:r>
              <a:rPr lang="es-ES_tradnl" dirty="0" smtClean="0"/>
              <a:t> </a:t>
            </a:r>
            <a:r>
              <a:rPr lang="es-ES_tradnl" dirty="0" err="1" smtClean="0"/>
              <a:t>cardíac</a:t>
            </a:r>
            <a:endParaRPr lang="es-ES_tradnl" dirty="0" smtClean="0"/>
          </a:p>
          <a:p>
            <a:pPr marL="1108710" lvl="2" indent="-514350"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s-ES_tradnl" dirty="0" err="1" smtClean="0"/>
              <a:t>Tècniques</a:t>
            </a:r>
            <a:r>
              <a:rPr lang="es-ES_tradnl" dirty="0" smtClean="0"/>
              <a:t> de registre de </a:t>
            </a:r>
            <a:r>
              <a:rPr lang="es-ES_tradnl" dirty="0" err="1" smtClean="0"/>
              <a:t>l’activitat</a:t>
            </a:r>
            <a:r>
              <a:rPr lang="es-ES_tradnl" dirty="0" smtClean="0"/>
              <a:t> </a:t>
            </a:r>
            <a:r>
              <a:rPr lang="es-ES_tradnl" dirty="0" err="1" smtClean="0"/>
              <a:t>elèctrica</a:t>
            </a:r>
            <a:r>
              <a:rPr lang="es-ES_tradnl" dirty="0" smtClean="0"/>
              <a:t> (EEC, ECG, EMG)</a:t>
            </a:r>
          </a:p>
          <a:p>
            <a:pPr marL="1108710" lvl="2" indent="-514350"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s-ES_tradnl" dirty="0" smtClean="0"/>
              <a:t>Test </a:t>
            </a:r>
            <a:r>
              <a:rPr lang="es-ES_tradnl" dirty="0" err="1" smtClean="0"/>
              <a:t>d’esforç</a:t>
            </a:r>
            <a:endParaRPr lang="es-ES_tradnl" dirty="0" smtClean="0"/>
          </a:p>
          <a:p>
            <a:pPr marL="1108710" lvl="2" indent="-514350"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s-ES_tradnl" dirty="0" err="1" smtClean="0"/>
              <a:t>Tècniques</a:t>
            </a:r>
            <a:r>
              <a:rPr lang="es-ES_tradnl" dirty="0" smtClean="0"/>
              <a:t> </a:t>
            </a:r>
            <a:r>
              <a:rPr lang="es-ES_tradnl" dirty="0" err="1" smtClean="0"/>
              <a:t>endoscòpiques</a:t>
            </a:r>
            <a:endParaRPr lang="es-ES_tradnl" dirty="0" smtClean="0"/>
          </a:p>
          <a:p>
            <a:pPr marL="1108710" lvl="2" indent="-514350"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s-ES_tradnl" dirty="0" err="1" smtClean="0"/>
              <a:t>Biòpsia</a:t>
            </a:r>
            <a:endParaRPr lang="es-ES_tradnl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es-ES_tradnl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es-ES" dirty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B1AC95-FD2E-47D7-86E8-5BBA454CD3A5}" type="slidenum">
              <a:rPr lang="es-ES" smtClean="0"/>
              <a:pPr>
                <a:defRPr/>
              </a:pPr>
              <a:t>41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Tractament de les malalties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85750" y="1600200"/>
            <a:ext cx="4745038" cy="5257800"/>
          </a:xfrm>
        </p:spPr>
        <p:txBody>
          <a:bodyPr>
            <a:normAutofit fontScale="77500" lnSpcReduction="20000"/>
          </a:bodyPr>
          <a:lstStyle/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err="1" smtClean="0"/>
              <a:t>Els</a:t>
            </a:r>
            <a:r>
              <a:rPr lang="es-ES_tradnl" dirty="0" smtClean="0"/>
              <a:t> </a:t>
            </a:r>
            <a:r>
              <a:rPr lang="es-ES_tradnl" b="1" dirty="0" err="1" smtClean="0"/>
              <a:t>medicaments</a:t>
            </a:r>
            <a:r>
              <a:rPr lang="es-ES_tradnl" dirty="0" smtClean="0"/>
              <a:t> </a:t>
            </a:r>
            <a:r>
              <a:rPr lang="es-ES_tradnl" dirty="0" err="1" smtClean="0"/>
              <a:t>són</a:t>
            </a:r>
            <a:r>
              <a:rPr lang="es-ES_tradnl" dirty="0" smtClean="0"/>
              <a:t> </a:t>
            </a:r>
            <a:r>
              <a:rPr lang="es-ES_tradnl" dirty="0" err="1" smtClean="0"/>
              <a:t>aquells</a:t>
            </a:r>
            <a:r>
              <a:rPr lang="es-ES_tradnl" dirty="0" smtClean="0"/>
              <a:t> </a:t>
            </a:r>
            <a:r>
              <a:rPr lang="es-ES_tradnl" dirty="0" err="1" smtClean="0"/>
              <a:t>productes</a:t>
            </a:r>
            <a:r>
              <a:rPr lang="es-ES_tradnl" dirty="0" smtClean="0"/>
              <a:t> que </a:t>
            </a:r>
            <a:r>
              <a:rPr lang="es-ES_tradnl" dirty="0" err="1" smtClean="0"/>
              <a:t>serveixen</a:t>
            </a:r>
            <a:r>
              <a:rPr lang="es-ES_tradnl" dirty="0" smtClean="0"/>
              <a:t> per guarir, </a:t>
            </a:r>
            <a:r>
              <a:rPr lang="es-ES_tradnl" dirty="0" err="1" smtClean="0"/>
              <a:t>alleujar</a:t>
            </a:r>
            <a:r>
              <a:rPr lang="es-ES_tradnl" dirty="0" smtClean="0"/>
              <a:t>, prevenir o diagnosticar una </a:t>
            </a:r>
            <a:r>
              <a:rPr lang="es-ES_tradnl" dirty="0" err="1" smtClean="0"/>
              <a:t>malaltia</a:t>
            </a:r>
            <a:r>
              <a:rPr lang="es-ES_tradnl" dirty="0" smtClean="0"/>
              <a:t>.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Mecanisme</a:t>
            </a:r>
            <a:r>
              <a:rPr lang="es-ES_tradnl" b="1" dirty="0" smtClean="0"/>
              <a:t> </a:t>
            </a:r>
            <a:r>
              <a:rPr lang="es-ES_tradnl" b="1" dirty="0" err="1" smtClean="0"/>
              <a:t>d’actuació</a:t>
            </a:r>
            <a:r>
              <a:rPr lang="es-ES_tradnl" b="1" dirty="0" smtClean="0"/>
              <a:t>: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Unió a </a:t>
            </a:r>
            <a:r>
              <a:rPr lang="es-ES_tradnl" dirty="0" err="1" smtClean="0"/>
              <a:t>receptors</a:t>
            </a:r>
            <a:r>
              <a:rPr lang="es-ES_tradnl" dirty="0" smtClean="0"/>
              <a:t> i </a:t>
            </a:r>
            <a:r>
              <a:rPr lang="es-ES_tradnl" dirty="0" err="1" smtClean="0"/>
              <a:t>modificació</a:t>
            </a:r>
            <a:r>
              <a:rPr lang="es-ES_tradnl" dirty="0" smtClean="0"/>
              <a:t> de les </a:t>
            </a:r>
            <a:r>
              <a:rPr lang="es-ES_tradnl" dirty="0" err="1" smtClean="0"/>
              <a:t>funcions</a:t>
            </a:r>
            <a:r>
              <a:rPr lang="es-ES_tradnl" dirty="0" smtClean="0"/>
              <a:t> </a:t>
            </a:r>
            <a:r>
              <a:rPr lang="es-ES_tradnl" dirty="0" err="1" smtClean="0"/>
              <a:t>d’aquests</a:t>
            </a:r>
            <a:r>
              <a:rPr lang="es-ES_tradnl" dirty="0" smtClean="0"/>
              <a:t> 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Barreres</a:t>
            </a:r>
            <a:r>
              <a:rPr lang="es-ES_tradnl" dirty="0" smtClean="0"/>
              <a:t>: </a:t>
            </a:r>
            <a:r>
              <a:rPr lang="es-ES_tradnl" dirty="0" err="1" smtClean="0"/>
              <a:t>aparell</a:t>
            </a:r>
            <a:r>
              <a:rPr lang="es-ES_tradnl" dirty="0" smtClean="0"/>
              <a:t> </a:t>
            </a:r>
            <a:r>
              <a:rPr lang="es-ES_tradnl" dirty="0" err="1" smtClean="0"/>
              <a:t>digestiu</a:t>
            </a:r>
            <a:r>
              <a:rPr lang="es-ES_tradnl" dirty="0" smtClean="0"/>
              <a:t>, </a:t>
            </a:r>
            <a:r>
              <a:rPr lang="es-ES_tradnl" dirty="0" err="1" smtClean="0"/>
              <a:t>fetge</a:t>
            </a:r>
            <a:r>
              <a:rPr lang="es-ES_tradnl" dirty="0" smtClean="0"/>
              <a:t>, </a:t>
            </a:r>
            <a:r>
              <a:rPr lang="es-ES_tradnl" dirty="0" err="1" smtClean="0"/>
              <a:t>parets</a:t>
            </a:r>
            <a:r>
              <a:rPr lang="es-ES_tradnl" dirty="0" smtClean="0"/>
              <a:t> </a:t>
            </a:r>
            <a:r>
              <a:rPr lang="es-ES_tradnl" dirty="0" err="1" smtClean="0"/>
              <a:t>dels</a:t>
            </a:r>
            <a:r>
              <a:rPr lang="es-ES_tradnl" dirty="0" smtClean="0"/>
              <a:t> vasos…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Vies</a:t>
            </a:r>
            <a:r>
              <a:rPr lang="es-ES_tradnl" b="1" dirty="0" smtClean="0"/>
              <a:t> </a:t>
            </a:r>
            <a:r>
              <a:rPr lang="es-ES_tradnl" b="1" dirty="0" err="1" smtClean="0"/>
              <a:t>d’administració</a:t>
            </a:r>
            <a:r>
              <a:rPr lang="es-ES_tradnl" b="1" dirty="0" smtClean="0"/>
              <a:t>: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Oral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Sublingual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Rectal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Injecció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Intranasal</a:t>
            </a:r>
            <a:r>
              <a:rPr lang="es-ES_tradnl" dirty="0" smtClean="0"/>
              <a:t> 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Tòpica</a:t>
            </a:r>
            <a:r>
              <a:rPr lang="es-ES_tradnl" dirty="0" smtClean="0"/>
              <a:t> o </a:t>
            </a:r>
            <a:r>
              <a:rPr lang="es-ES_tradnl" dirty="0" err="1" smtClean="0"/>
              <a:t>cutània</a:t>
            </a:r>
            <a:endParaRPr lang="es-ES_tradnl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es-ES_tradnl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es-ES" dirty="0"/>
          </a:p>
        </p:txBody>
      </p:sp>
      <p:pic>
        <p:nvPicPr>
          <p:cNvPr id="54274" name="Picture 2" descr="http://2.bp.blogspot.com/_TIdMuwLqq54/SrpUgBC935I/AAAAAAAAAi4/sCy232_TSRs/s1600/20070417klplyllec_78.Ies.SC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38" y="1071563"/>
            <a:ext cx="3784600" cy="5715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99A761-6113-40FB-BF8F-091C3F86E7D5}" type="slidenum">
              <a:rPr lang="es-ES" smtClean="0"/>
              <a:pPr>
                <a:defRPr/>
              </a:pPr>
              <a:t>42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Tractament quirúrgic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972050"/>
          </a:xfrm>
        </p:spPr>
        <p:txBody>
          <a:bodyPr>
            <a:normAutofit fontScale="70000" lnSpcReduction="20000"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Tipus</a:t>
            </a:r>
            <a:endParaRPr lang="es-ES_tradnl" b="1" dirty="0" smtClean="0"/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Cirurgia</a:t>
            </a:r>
            <a:r>
              <a:rPr lang="es-ES_tradnl" dirty="0" smtClean="0"/>
              <a:t> menor (eliminar una </a:t>
            </a:r>
            <a:r>
              <a:rPr lang="es-ES_tradnl" dirty="0" err="1" smtClean="0"/>
              <a:t>berruga</a:t>
            </a:r>
            <a:r>
              <a:rPr lang="es-ES_tradnl" dirty="0" smtClean="0"/>
              <a:t>, </a:t>
            </a:r>
            <a:r>
              <a:rPr lang="es-ES_tradnl" dirty="0" err="1" smtClean="0"/>
              <a:t>cosir</a:t>
            </a:r>
            <a:r>
              <a:rPr lang="es-ES_tradnl" dirty="0" smtClean="0"/>
              <a:t> una </a:t>
            </a:r>
            <a:r>
              <a:rPr lang="es-ES_tradnl" dirty="0" err="1" smtClean="0"/>
              <a:t>ferida</a:t>
            </a:r>
            <a:r>
              <a:rPr lang="es-ES_tradnl" dirty="0" smtClean="0"/>
              <a:t>)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Cirurgia</a:t>
            </a:r>
            <a:r>
              <a:rPr lang="es-ES_tradnl" dirty="0" smtClean="0"/>
              <a:t> </a:t>
            </a:r>
            <a:r>
              <a:rPr lang="es-ES_tradnl" dirty="0" err="1" smtClean="0"/>
              <a:t>major</a:t>
            </a:r>
            <a:r>
              <a:rPr lang="es-ES_tradnl" dirty="0" smtClean="0"/>
              <a:t> (</a:t>
            </a:r>
            <a:r>
              <a:rPr lang="es-ES_tradnl" dirty="0" err="1" smtClean="0"/>
              <a:t>extirpació</a:t>
            </a:r>
            <a:r>
              <a:rPr lang="es-ES_tradnl" dirty="0" smtClean="0"/>
              <a:t> </a:t>
            </a:r>
            <a:r>
              <a:rPr lang="es-ES_tradnl" dirty="0" err="1" smtClean="0"/>
              <a:t>d’un</a:t>
            </a:r>
            <a:r>
              <a:rPr lang="es-ES_tradnl" dirty="0" smtClean="0"/>
              <a:t> </a:t>
            </a:r>
            <a:r>
              <a:rPr lang="es-ES_tradnl" dirty="0" err="1" smtClean="0"/>
              <a:t>apèndix</a:t>
            </a:r>
            <a:r>
              <a:rPr lang="es-ES_tradnl" dirty="0" smtClean="0"/>
              <a:t>)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Anestèsia</a:t>
            </a:r>
            <a:endParaRPr lang="es-ES_tradnl" b="1" dirty="0" smtClean="0"/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Local (</a:t>
            </a:r>
            <a:r>
              <a:rPr lang="es-ES_tradnl" dirty="0" err="1" smtClean="0"/>
              <a:t>dit</a:t>
            </a:r>
            <a:r>
              <a:rPr lang="es-ES_tradnl" dirty="0" smtClean="0"/>
              <a:t>, </a:t>
            </a:r>
            <a:r>
              <a:rPr lang="es-ES_tradnl" dirty="0" err="1" smtClean="0"/>
              <a:t>dent</a:t>
            </a:r>
            <a:r>
              <a:rPr lang="es-ES_tradnl" dirty="0" smtClean="0"/>
              <a:t>)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Regional (epidural)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General (</a:t>
            </a:r>
            <a:r>
              <a:rPr lang="es-ES_tradnl" dirty="0" err="1" smtClean="0"/>
              <a:t>tot</a:t>
            </a:r>
            <a:r>
              <a:rPr lang="es-ES_tradnl" dirty="0" smtClean="0"/>
              <a:t> el </a:t>
            </a:r>
            <a:r>
              <a:rPr lang="es-ES_tradnl" dirty="0" err="1" smtClean="0"/>
              <a:t>cos</a:t>
            </a:r>
            <a:r>
              <a:rPr lang="es-ES_tradnl" smtClean="0"/>
              <a:t>)</a:t>
            </a:r>
            <a:endParaRPr lang="es-ES_tradnl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smtClean="0"/>
              <a:t>Riscos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Quan</a:t>
            </a:r>
            <a:r>
              <a:rPr lang="es-ES_tradnl" b="1" dirty="0" smtClean="0"/>
              <a:t> cal efectuar la </a:t>
            </a:r>
            <a:r>
              <a:rPr lang="es-ES_tradnl" b="1" dirty="0" err="1" smtClean="0"/>
              <a:t>cirurgia</a:t>
            </a:r>
            <a:r>
              <a:rPr lang="es-ES_tradnl" b="1" dirty="0" smtClean="0"/>
              <a:t>?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Cirurgia</a:t>
            </a:r>
            <a:r>
              <a:rPr lang="es-ES_tradnl" dirty="0" smtClean="0"/>
              <a:t> </a:t>
            </a:r>
            <a:r>
              <a:rPr lang="es-ES_tradnl" dirty="0" err="1" smtClean="0"/>
              <a:t>d’urgències</a:t>
            </a:r>
            <a:r>
              <a:rPr lang="es-ES_tradnl" dirty="0" smtClean="0"/>
              <a:t> (</a:t>
            </a:r>
            <a:r>
              <a:rPr lang="es-ES_tradnl" dirty="0" err="1" smtClean="0"/>
              <a:t>hemorràgia</a:t>
            </a:r>
            <a:r>
              <a:rPr lang="es-ES_tradnl" dirty="0" smtClean="0"/>
              <a:t> digestiva, </a:t>
            </a:r>
            <a:r>
              <a:rPr lang="es-ES_tradnl" dirty="0" err="1" smtClean="0"/>
              <a:t>oclusió</a:t>
            </a:r>
            <a:r>
              <a:rPr lang="es-ES_tradnl" dirty="0" smtClean="0"/>
              <a:t> intestinal)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Cirurgia</a:t>
            </a:r>
            <a:r>
              <a:rPr lang="es-ES_tradnl" dirty="0" smtClean="0"/>
              <a:t> programada (</a:t>
            </a:r>
            <a:r>
              <a:rPr lang="es-ES_tradnl" dirty="0" err="1" smtClean="0"/>
              <a:t>extirpació</a:t>
            </a:r>
            <a:r>
              <a:rPr lang="es-ES_tradnl" dirty="0" smtClean="0"/>
              <a:t> de les </a:t>
            </a:r>
            <a:r>
              <a:rPr lang="es-ES_tradnl" dirty="0" err="1" smtClean="0"/>
              <a:t>amígdales</a:t>
            </a:r>
            <a:r>
              <a:rPr lang="es-ES_tradnl" dirty="0" smtClean="0"/>
              <a:t>)</a:t>
            </a:r>
            <a:endParaRPr lang="es-ES_tradnl" b="1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Procediments</a:t>
            </a:r>
            <a:r>
              <a:rPr lang="es-ES_tradnl" b="1" dirty="0" smtClean="0"/>
              <a:t> </a:t>
            </a:r>
            <a:r>
              <a:rPr lang="es-ES_tradnl" b="1" dirty="0" err="1" smtClean="0"/>
              <a:t>quirúrgics</a:t>
            </a:r>
            <a:r>
              <a:rPr lang="es-ES_tradnl" b="1" dirty="0" smtClean="0"/>
              <a:t> </a:t>
            </a:r>
            <a:r>
              <a:rPr lang="es-ES_tradnl" b="1" dirty="0" err="1" smtClean="0"/>
              <a:t>nous</a:t>
            </a:r>
            <a:endParaRPr lang="es-ES_tradnl" b="1" dirty="0" smtClean="0"/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Cirurgia</a:t>
            </a:r>
            <a:r>
              <a:rPr lang="es-ES_tradnl" dirty="0" smtClean="0"/>
              <a:t> </a:t>
            </a:r>
            <a:r>
              <a:rPr lang="es-ES_tradnl" dirty="0" err="1" smtClean="0"/>
              <a:t>endoscòpica</a:t>
            </a:r>
            <a:endParaRPr lang="es-ES_tradnl" dirty="0" smtClean="0"/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Angioplàstia</a:t>
            </a:r>
            <a:endParaRPr lang="es-ES_tradnl" dirty="0" smtClean="0"/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Cirurgia</a:t>
            </a:r>
            <a:r>
              <a:rPr lang="es-ES_tradnl" dirty="0" smtClean="0"/>
              <a:t> de </a:t>
            </a:r>
            <a:r>
              <a:rPr lang="es-ES_tradnl" dirty="0" err="1" smtClean="0"/>
              <a:t>trasplantaments</a:t>
            </a:r>
            <a:endParaRPr lang="es-ES_tradnl" dirty="0" smtClean="0"/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Cirurgia</a:t>
            </a:r>
            <a:r>
              <a:rPr lang="es-ES_tradnl" dirty="0" smtClean="0"/>
              <a:t> </a:t>
            </a:r>
            <a:r>
              <a:rPr lang="es-ES_tradnl" dirty="0" err="1" smtClean="0"/>
              <a:t>robòtica</a:t>
            </a:r>
            <a:endParaRPr lang="es-ES_tradnl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es-ES_tradnl" b="1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es-ES_tradnl" b="1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es-ES_tradnl" b="1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es-ES" dirty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BB1670-FEE2-4B26-A255-BEF943CC2B58}" type="slidenum">
              <a:rPr lang="es-ES" smtClean="0"/>
              <a:pPr>
                <a:defRPr/>
              </a:pPr>
              <a:t>43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Trasplantaments</a:t>
            </a:r>
            <a:endParaRPr lang="es-ES" smtClean="0"/>
          </a:p>
        </p:txBody>
      </p:sp>
      <p:sp>
        <p:nvSpPr>
          <p:cNvPr id="54275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algn="just" eaLnBrk="1" hangingPunct="1"/>
            <a:r>
              <a:rPr lang="es-ES_tradnl" smtClean="0"/>
              <a:t>Catalunya i Espanya són pioners en la medicina de trasplantaments. Catalunya té la taxa més elevada del món de trasplantaments de ronyó i fetge.</a:t>
            </a:r>
            <a:endParaRPr lang="es-ES" smtClean="0"/>
          </a:p>
        </p:txBody>
      </p:sp>
      <p:pic>
        <p:nvPicPr>
          <p:cNvPr id="54276" name="Picture 2" descr="http://www.lamoncloa.gob.es/NR/rdonlyres/A2ACB9C5-BB12-4017-9BFA-6A58D40BBE93/93084/primerol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5" y="4048125"/>
            <a:ext cx="4694238" cy="2381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4277" name="Picture 4" descr="http://t2.gstatic.com/images?q=tbn:ANd9GcSxhYIkmlOEmF9bDt2QuoM4MiwD91kNmGi1i7orgsIeM2cWQUwFb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450" y="3509963"/>
            <a:ext cx="2924175" cy="156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055AE5-4656-4CA9-8D2A-6AC6999EB092}" type="slidenum">
              <a:rPr lang="es-ES" smtClean="0"/>
              <a:pPr>
                <a:defRPr/>
              </a:pPr>
              <a:t>44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_tradnl" smtClean="0"/>
              <a:t>Cirurgia robòtica</a:t>
            </a:r>
            <a:endParaRPr lang="es-ES" smtClean="0"/>
          </a:p>
        </p:txBody>
      </p:sp>
      <p:sp>
        <p:nvSpPr>
          <p:cNvPr id="55299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endParaRPr lang="ca-ES" smtClean="0"/>
          </a:p>
        </p:txBody>
      </p:sp>
      <p:pic>
        <p:nvPicPr>
          <p:cNvPr id="55300" name="Picture 2" descr="http://weblog.mendoza.edu.ar/robotica/tecnic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9925" y="1571625"/>
            <a:ext cx="807561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C6B6E9-F556-46C0-9C50-F18809BDAD26}" type="slidenum">
              <a:rPr lang="es-ES" smtClean="0"/>
              <a:pPr>
                <a:defRPr/>
              </a:pPr>
              <a:t>45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" smtClean="0"/>
              <a:t>1.3. Les malalties infeccioses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fontScale="92500" lnSpcReduction="10000"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Transmissió</a:t>
            </a:r>
            <a:r>
              <a:rPr lang="es-ES_tradnl" b="1" dirty="0" smtClean="0"/>
              <a:t>: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Contacte </a:t>
            </a:r>
            <a:r>
              <a:rPr lang="es-ES_tradnl" dirty="0" err="1" smtClean="0"/>
              <a:t>directe</a:t>
            </a:r>
            <a:endParaRPr lang="es-ES_tradnl" dirty="0" smtClean="0"/>
          </a:p>
          <a:p>
            <a:pPr lvl="2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es-ES_tradnl" dirty="0" err="1" smtClean="0"/>
              <a:t>Pell</a:t>
            </a:r>
            <a:endParaRPr lang="es-ES_tradnl" dirty="0" smtClean="0"/>
          </a:p>
          <a:p>
            <a:pPr lvl="2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es-ES_tradnl" dirty="0" err="1" smtClean="0"/>
              <a:t>Petites</a:t>
            </a:r>
            <a:r>
              <a:rPr lang="es-ES_tradnl" dirty="0" smtClean="0"/>
              <a:t> </a:t>
            </a:r>
            <a:r>
              <a:rPr lang="es-ES_tradnl" dirty="0" err="1" smtClean="0"/>
              <a:t>gotes</a:t>
            </a:r>
            <a:r>
              <a:rPr lang="es-ES_tradnl" dirty="0" smtClean="0"/>
              <a:t> que es </a:t>
            </a:r>
            <a:r>
              <a:rPr lang="es-ES_tradnl" dirty="0" err="1" smtClean="0"/>
              <a:t>produeixen</a:t>
            </a:r>
            <a:r>
              <a:rPr lang="es-ES_tradnl" dirty="0" smtClean="0"/>
              <a:t> </a:t>
            </a:r>
            <a:r>
              <a:rPr lang="es-ES_tradnl" dirty="0" err="1" smtClean="0"/>
              <a:t>quan</a:t>
            </a:r>
            <a:r>
              <a:rPr lang="es-ES_tradnl" dirty="0" smtClean="0"/>
              <a:t> </a:t>
            </a:r>
            <a:r>
              <a:rPr lang="es-ES_tradnl" dirty="0" err="1" smtClean="0"/>
              <a:t>xerram</a:t>
            </a:r>
            <a:r>
              <a:rPr lang="es-ES_tradnl" dirty="0" smtClean="0"/>
              <a:t>, </a:t>
            </a:r>
            <a:r>
              <a:rPr lang="es-ES_tradnl" dirty="0" err="1" smtClean="0"/>
              <a:t>tossim</a:t>
            </a:r>
            <a:r>
              <a:rPr lang="es-ES_tradnl" dirty="0" smtClean="0"/>
              <a:t>, </a:t>
            </a:r>
            <a:r>
              <a:rPr lang="es-ES_tradnl" dirty="0" err="1" smtClean="0"/>
              <a:t>estornudam</a:t>
            </a:r>
            <a:r>
              <a:rPr lang="es-ES_tradnl" dirty="0" smtClean="0"/>
              <a:t>…</a:t>
            </a:r>
          </a:p>
          <a:p>
            <a:pPr lvl="2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es-ES_tradnl" dirty="0" smtClean="0"/>
              <a:t>MTS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Per </a:t>
            </a:r>
            <a:r>
              <a:rPr lang="es-ES_tradnl" dirty="0" err="1" smtClean="0"/>
              <a:t>mitjà</a:t>
            </a:r>
            <a:r>
              <a:rPr lang="es-ES_tradnl" dirty="0" smtClean="0"/>
              <a:t> de </a:t>
            </a:r>
            <a:r>
              <a:rPr lang="es-ES_tradnl" dirty="0" err="1" smtClean="0"/>
              <a:t>l’aigua</a:t>
            </a:r>
            <a:endParaRPr lang="es-ES_tradnl" dirty="0" smtClean="0"/>
          </a:p>
          <a:p>
            <a:pPr lvl="2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es-ES_tradnl" dirty="0" err="1" smtClean="0"/>
              <a:t>Contaminació</a:t>
            </a:r>
            <a:r>
              <a:rPr lang="es-ES_tradnl" dirty="0" smtClean="0"/>
              <a:t> </a:t>
            </a:r>
            <a:r>
              <a:rPr lang="es-ES_tradnl" dirty="0" err="1" smtClean="0"/>
              <a:t>amb</a:t>
            </a:r>
            <a:r>
              <a:rPr lang="es-ES_tradnl" dirty="0" smtClean="0"/>
              <a:t> </a:t>
            </a:r>
            <a:r>
              <a:rPr lang="es-ES_tradnl" dirty="0" err="1" smtClean="0"/>
              <a:t>femta</a:t>
            </a:r>
            <a:r>
              <a:rPr lang="es-ES_tradnl" dirty="0" smtClean="0"/>
              <a:t> de </a:t>
            </a:r>
            <a:r>
              <a:rPr lang="es-ES_tradnl" dirty="0" err="1" smtClean="0"/>
              <a:t>pax</a:t>
            </a:r>
            <a:r>
              <a:rPr lang="es-ES_tradnl" dirty="0" smtClean="0"/>
              <a:t> o </a:t>
            </a:r>
            <a:r>
              <a:rPr lang="es-ES_tradnl" dirty="0" err="1" smtClean="0"/>
              <a:t>animals</a:t>
            </a:r>
            <a:endParaRPr lang="es-ES_tradnl" dirty="0" smtClean="0"/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Per </a:t>
            </a:r>
            <a:r>
              <a:rPr lang="es-ES_tradnl" dirty="0" err="1" smtClean="0"/>
              <a:t>mitjà</a:t>
            </a:r>
            <a:r>
              <a:rPr lang="es-ES_tradnl" dirty="0" smtClean="0"/>
              <a:t> </a:t>
            </a:r>
            <a:r>
              <a:rPr lang="es-ES_tradnl" dirty="0" err="1" smtClean="0"/>
              <a:t>dels</a:t>
            </a:r>
            <a:r>
              <a:rPr lang="es-ES_tradnl" dirty="0" smtClean="0"/>
              <a:t> </a:t>
            </a:r>
            <a:r>
              <a:rPr lang="es-ES_tradnl" dirty="0" err="1" smtClean="0"/>
              <a:t>aliments</a:t>
            </a:r>
            <a:endParaRPr lang="es-ES_tradnl" dirty="0" smtClean="0"/>
          </a:p>
          <a:p>
            <a:pPr lvl="2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es-ES_tradnl" dirty="0" err="1" smtClean="0"/>
              <a:t>Reg</a:t>
            </a:r>
            <a:r>
              <a:rPr lang="es-ES_tradnl" dirty="0" smtClean="0"/>
              <a:t> </a:t>
            </a:r>
            <a:r>
              <a:rPr lang="es-ES_tradnl" dirty="0" err="1" smtClean="0"/>
              <a:t>amb</a:t>
            </a:r>
            <a:r>
              <a:rPr lang="es-ES_tradnl" dirty="0" smtClean="0"/>
              <a:t> </a:t>
            </a:r>
            <a:r>
              <a:rPr lang="es-ES_tradnl" dirty="0" err="1" smtClean="0"/>
              <a:t>aigua</a:t>
            </a:r>
            <a:r>
              <a:rPr lang="es-ES_tradnl" dirty="0" smtClean="0"/>
              <a:t> contaminada</a:t>
            </a:r>
          </a:p>
          <a:p>
            <a:pPr lvl="2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es-ES_tradnl" dirty="0" err="1" smtClean="0"/>
              <a:t>Manipulació</a:t>
            </a:r>
            <a:r>
              <a:rPr lang="es-ES_tradnl" dirty="0" smtClean="0"/>
              <a:t> de manera </a:t>
            </a:r>
            <a:r>
              <a:rPr lang="es-ES_tradnl" dirty="0" err="1" smtClean="0"/>
              <a:t>inadequada</a:t>
            </a:r>
            <a:endParaRPr lang="es-ES_tradnl" dirty="0" smtClean="0"/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Per </a:t>
            </a:r>
            <a:r>
              <a:rPr lang="es-ES_tradnl" dirty="0" err="1" smtClean="0"/>
              <a:t>mitjà</a:t>
            </a:r>
            <a:r>
              <a:rPr lang="es-ES_tradnl" dirty="0" smtClean="0"/>
              <a:t> </a:t>
            </a:r>
            <a:r>
              <a:rPr lang="es-ES_tradnl" dirty="0" err="1" smtClean="0"/>
              <a:t>d’animals</a:t>
            </a:r>
            <a:r>
              <a:rPr lang="es-ES_tradnl" dirty="0" smtClean="0"/>
              <a:t> (</a:t>
            </a:r>
            <a:r>
              <a:rPr lang="es-ES_tradnl" dirty="0" err="1" smtClean="0"/>
              <a:t>vectors</a:t>
            </a:r>
            <a:r>
              <a:rPr lang="es-ES_tradnl" dirty="0" smtClean="0"/>
              <a:t>)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endParaRPr lang="es-ES" dirty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D9B1EC-3316-4705-AB0A-0300029AB3A4}" type="slidenum">
              <a:rPr lang="es-ES" smtClean="0"/>
              <a:pPr>
                <a:defRPr/>
              </a:pPr>
              <a:t>46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" smtClean="0"/>
              <a:t>1.3. Les malalties infeccioses </a:t>
            </a:r>
          </a:p>
        </p:txBody>
      </p:sp>
      <p:sp>
        <p:nvSpPr>
          <p:cNvPr id="57347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s-ES_tradnl" b="1" smtClean="0"/>
              <a:t>Desenvolupament:</a:t>
            </a:r>
            <a:endParaRPr lang="es-ES" b="1" smtClean="0"/>
          </a:p>
          <a:p>
            <a:pPr lvl="1" eaLnBrk="1" hangingPunct="1"/>
            <a:r>
              <a:rPr lang="es-ES_tradnl" smtClean="0"/>
              <a:t>Infecció</a:t>
            </a:r>
          </a:p>
          <a:p>
            <a:pPr lvl="1" eaLnBrk="1" hangingPunct="1"/>
            <a:r>
              <a:rPr lang="es-ES_tradnl" smtClean="0"/>
              <a:t>Incubació</a:t>
            </a:r>
          </a:p>
          <a:p>
            <a:pPr lvl="1" eaLnBrk="1" hangingPunct="1"/>
            <a:r>
              <a:rPr lang="es-ES_tradnl" smtClean="0"/>
              <a:t>Període agut</a:t>
            </a:r>
          </a:p>
          <a:p>
            <a:pPr lvl="1" eaLnBrk="1" hangingPunct="1"/>
            <a:r>
              <a:rPr lang="es-ES_tradnl" smtClean="0"/>
              <a:t>Declivi</a:t>
            </a:r>
          </a:p>
          <a:p>
            <a:pPr lvl="1" eaLnBrk="1" hangingPunct="1"/>
            <a:r>
              <a:rPr lang="es-ES_tradnl" smtClean="0"/>
              <a:t>Convalescència</a:t>
            </a:r>
          </a:p>
          <a:p>
            <a:pPr lvl="1" eaLnBrk="1" hangingPunct="1">
              <a:buFont typeface="Wingdings 2" pitchFamily="18" charset="2"/>
              <a:buNone/>
            </a:pPr>
            <a:endParaRPr lang="es-ES_tradnl" smtClean="0"/>
          </a:p>
        </p:txBody>
      </p:sp>
      <p:pic>
        <p:nvPicPr>
          <p:cNvPr id="57348" name="Picture 2" descr="http://www.ieslosremedios.org/~pablo/webpablo/webcmc/3salud/medico5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5" y="2643188"/>
            <a:ext cx="3505200" cy="3152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581210-C946-4656-937C-81C9123141B2}" type="slidenum">
              <a:rPr lang="es-ES" smtClean="0"/>
              <a:pPr>
                <a:defRPr/>
              </a:pPr>
              <a:t>47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" smtClean="0"/>
              <a:t>1.3. Les malalties infeccioses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900613"/>
          </a:xfrm>
        </p:spPr>
        <p:txBody>
          <a:bodyPr>
            <a:normAutofit fontScale="92500" lnSpcReduction="10000"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Prevenció</a:t>
            </a:r>
            <a:r>
              <a:rPr lang="es-ES_tradnl" b="1" dirty="0" smtClean="0"/>
              <a:t>: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No </a:t>
            </a:r>
            <a:r>
              <a:rPr lang="es-ES_tradnl" dirty="0" err="1" smtClean="0"/>
              <a:t>beure</a:t>
            </a:r>
            <a:r>
              <a:rPr lang="es-ES_tradnl" dirty="0" smtClean="0"/>
              <a:t> </a:t>
            </a:r>
            <a:r>
              <a:rPr lang="es-ES_tradnl" dirty="0" err="1" smtClean="0"/>
              <a:t>aigua</a:t>
            </a:r>
            <a:r>
              <a:rPr lang="es-ES_tradnl" dirty="0" smtClean="0"/>
              <a:t> de rieres o </a:t>
            </a:r>
            <a:r>
              <a:rPr lang="es-ES_tradnl" dirty="0" err="1" smtClean="0"/>
              <a:t>fonts</a:t>
            </a:r>
            <a:r>
              <a:rPr lang="es-ES_tradnl" dirty="0" smtClean="0"/>
              <a:t> que </a:t>
            </a:r>
            <a:r>
              <a:rPr lang="es-ES_tradnl" dirty="0" err="1" smtClean="0"/>
              <a:t>pogués</a:t>
            </a:r>
            <a:r>
              <a:rPr lang="es-ES_tradnl" dirty="0" smtClean="0"/>
              <a:t> estar contaminada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Conservar i manipular </a:t>
            </a:r>
            <a:r>
              <a:rPr lang="es-ES_tradnl" dirty="0" err="1" smtClean="0"/>
              <a:t>els</a:t>
            </a:r>
            <a:r>
              <a:rPr lang="es-ES_tradnl" dirty="0" smtClean="0"/>
              <a:t> </a:t>
            </a:r>
            <a:r>
              <a:rPr lang="es-ES_tradnl" dirty="0" err="1" smtClean="0"/>
              <a:t>aliments</a:t>
            </a:r>
            <a:r>
              <a:rPr lang="es-ES_tradnl" dirty="0" smtClean="0"/>
              <a:t> </a:t>
            </a:r>
            <a:r>
              <a:rPr lang="es-ES_tradnl" dirty="0" err="1" smtClean="0"/>
              <a:t>segons</a:t>
            </a:r>
            <a:r>
              <a:rPr lang="es-ES_tradnl" dirty="0" smtClean="0"/>
              <a:t> les normes </a:t>
            </a:r>
            <a:r>
              <a:rPr lang="es-ES_tradnl" dirty="0" err="1" smtClean="0"/>
              <a:t>dels</a:t>
            </a:r>
            <a:r>
              <a:rPr lang="es-ES_tradnl" dirty="0" smtClean="0"/>
              <a:t> </a:t>
            </a:r>
            <a:r>
              <a:rPr lang="es-ES_tradnl" dirty="0" err="1" smtClean="0"/>
              <a:t>seus</a:t>
            </a:r>
            <a:r>
              <a:rPr lang="es-ES_tradnl" dirty="0" smtClean="0"/>
              <a:t> </a:t>
            </a:r>
            <a:r>
              <a:rPr lang="es-ES_tradnl" dirty="0" err="1" smtClean="0"/>
              <a:t>envasos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Escalfar </a:t>
            </a:r>
            <a:r>
              <a:rPr lang="es-ES_tradnl" dirty="0" err="1" smtClean="0"/>
              <a:t>bé</a:t>
            </a:r>
            <a:r>
              <a:rPr lang="es-ES_tradnl" dirty="0" smtClean="0"/>
              <a:t> i, si </a:t>
            </a:r>
            <a:r>
              <a:rPr lang="es-ES_tradnl" dirty="0" err="1" smtClean="0"/>
              <a:t>és</a:t>
            </a:r>
            <a:r>
              <a:rPr lang="es-ES_tradnl" dirty="0" smtClean="0"/>
              <a:t> </a:t>
            </a:r>
            <a:r>
              <a:rPr lang="es-ES_tradnl" dirty="0" err="1" smtClean="0"/>
              <a:t>possible</a:t>
            </a:r>
            <a:r>
              <a:rPr lang="es-ES_tradnl" dirty="0" smtClean="0"/>
              <a:t>, bullir el </a:t>
            </a:r>
            <a:r>
              <a:rPr lang="es-ES_tradnl" dirty="0" err="1" smtClean="0"/>
              <a:t>menjar</a:t>
            </a:r>
            <a:r>
              <a:rPr lang="es-ES_tradnl" dirty="0" smtClean="0"/>
              <a:t> </a:t>
            </a:r>
            <a:r>
              <a:rPr lang="es-ES_tradnl" dirty="0" err="1" smtClean="0"/>
              <a:t>preparat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Rentar </a:t>
            </a:r>
            <a:r>
              <a:rPr lang="es-ES_tradnl" dirty="0" err="1" smtClean="0"/>
              <a:t>bé</a:t>
            </a:r>
            <a:r>
              <a:rPr lang="es-ES_tradnl" dirty="0" smtClean="0"/>
              <a:t> </a:t>
            </a:r>
            <a:r>
              <a:rPr lang="es-ES_tradnl" dirty="0" err="1" smtClean="0"/>
              <a:t>verdures</a:t>
            </a:r>
            <a:r>
              <a:rPr lang="es-ES_tradnl" dirty="0" smtClean="0"/>
              <a:t> i </a:t>
            </a:r>
            <a:r>
              <a:rPr lang="es-ES_tradnl" dirty="0" err="1" smtClean="0"/>
              <a:t>fruites</a:t>
            </a:r>
            <a:r>
              <a:rPr lang="es-ES_tradnl" dirty="0" smtClean="0"/>
              <a:t> que </a:t>
            </a:r>
            <a:r>
              <a:rPr lang="es-ES_tradnl" dirty="0" err="1" smtClean="0"/>
              <a:t>s’hagin</a:t>
            </a:r>
            <a:r>
              <a:rPr lang="es-ES_tradnl" dirty="0" smtClean="0"/>
              <a:t> de </a:t>
            </a:r>
            <a:r>
              <a:rPr lang="es-ES_tradnl" dirty="0" err="1" smtClean="0"/>
              <a:t>menjar</a:t>
            </a:r>
            <a:r>
              <a:rPr lang="es-ES_tradnl" dirty="0" smtClean="0"/>
              <a:t> </a:t>
            </a:r>
            <a:r>
              <a:rPr lang="es-ES_tradnl" dirty="0" err="1" smtClean="0"/>
              <a:t>crues</a:t>
            </a:r>
            <a:r>
              <a:rPr lang="es-ES_tradnl" dirty="0" smtClean="0"/>
              <a:t> (</a:t>
            </a:r>
            <a:r>
              <a:rPr lang="es-ES_tradnl" dirty="0" err="1" smtClean="0"/>
              <a:t>s’hi</a:t>
            </a:r>
            <a:r>
              <a:rPr lang="es-ES_tradnl" dirty="0" smtClean="0"/>
              <a:t> </a:t>
            </a:r>
            <a:r>
              <a:rPr lang="es-ES_tradnl" dirty="0" err="1" smtClean="0"/>
              <a:t>pot</a:t>
            </a:r>
            <a:r>
              <a:rPr lang="es-ES_tradnl" dirty="0" smtClean="0"/>
              <a:t> </a:t>
            </a:r>
            <a:r>
              <a:rPr lang="es-ES_tradnl" dirty="0" err="1" smtClean="0"/>
              <a:t>afegir</a:t>
            </a:r>
            <a:r>
              <a:rPr lang="es-ES_tradnl" dirty="0" smtClean="0"/>
              <a:t> una gota de </a:t>
            </a:r>
            <a:r>
              <a:rPr lang="es-ES_tradnl" dirty="0" err="1" smtClean="0"/>
              <a:t>lleixiu</a:t>
            </a:r>
            <a:r>
              <a:rPr lang="es-ES_tradnl" dirty="0" smtClean="0"/>
              <a:t>)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Rentar-se les </a:t>
            </a:r>
            <a:r>
              <a:rPr lang="es-ES_tradnl" dirty="0" err="1" smtClean="0"/>
              <a:t>mans</a:t>
            </a:r>
            <a:r>
              <a:rPr lang="es-ES_tradnl" dirty="0" smtClean="0"/>
              <a:t> </a:t>
            </a:r>
            <a:r>
              <a:rPr lang="es-ES_tradnl" dirty="0" err="1" smtClean="0"/>
              <a:t>després</a:t>
            </a:r>
            <a:r>
              <a:rPr lang="es-ES_tradnl" dirty="0" smtClean="0"/>
              <a:t> </a:t>
            </a:r>
            <a:r>
              <a:rPr lang="es-ES_tradnl" dirty="0" err="1" smtClean="0"/>
              <a:t>d’anar</a:t>
            </a:r>
            <a:r>
              <a:rPr lang="es-ES_tradnl" dirty="0" smtClean="0"/>
              <a:t> al lavabo i </a:t>
            </a:r>
            <a:r>
              <a:rPr lang="es-ES_tradnl" dirty="0" err="1" smtClean="0"/>
              <a:t>abans</a:t>
            </a:r>
            <a:r>
              <a:rPr lang="es-ES_tradnl" dirty="0" smtClean="0"/>
              <a:t> de </a:t>
            </a:r>
            <a:r>
              <a:rPr lang="es-ES_tradnl" dirty="0" err="1" smtClean="0"/>
              <a:t>menjar</a:t>
            </a:r>
            <a:r>
              <a:rPr lang="es-ES_tradnl" dirty="0" smtClean="0"/>
              <a:t> i manipular </a:t>
            </a:r>
            <a:r>
              <a:rPr lang="es-ES_tradnl" dirty="0" err="1" smtClean="0"/>
              <a:t>aliments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Utilitzar</a:t>
            </a:r>
            <a:r>
              <a:rPr lang="es-ES_tradnl" dirty="0" smtClean="0"/>
              <a:t> el </a:t>
            </a:r>
            <a:r>
              <a:rPr lang="es-ES_tradnl" dirty="0" err="1" smtClean="0"/>
              <a:t>preservatiu</a:t>
            </a:r>
            <a:r>
              <a:rPr lang="es-ES_tradnl" dirty="0" smtClean="0"/>
              <a:t> per prevenir MTS i </a:t>
            </a:r>
            <a:r>
              <a:rPr lang="es-ES_tradnl" dirty="0" err="1" smtClean="0"/>
              <a:t>embarassos</a:t>
            </a:r>
            <a:r>
              <a:rPr lang="es-ES_tradnl" dirty="0" smtClean="0"/>
              <a:t> no </a:t>
            </a:r>
            <a:r>
              <a:rPr lang="es-ES_tradnl" dirty="0" err="1" smtClean="0"/>
              <a:t>desitjats</a:t>
            </a:r>
            <a:endParaRPr lang="es-ES_tradnl" dirty="0" smtClean="0"/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endParaRPr lang="es-ES" dirty="0" smtClean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089A1-704F-4373-B185-EF1CF49CDFE1}" type="slidenum">
              <a:rPr lang="es-ES" smtClean="0"/>
              <a:pPr>
                <a:defRPr/>
              </a:pPr>
              <a:t>48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es-ES_tradnl" smtClean="0">
                <a:solidFill>
                  <a:srgbClr val="FF3300"/>
                </a:solidFill>
              </a:rPr>
              <a:t>Principals agents infecciosos</a:t>
            </a:r>
          </a:p>
        </p:txBody>
      </p:sp>
      <p:sp>
        <p:nvSpPr>
          <p:cNvPr id="59395" name="Rectangle 12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algn="ctr" eaLnBrk="1" hangingPunct="1"/>
            <a:r>
              <a:rPr lang="es-ES_tradnl" sz="2400" smtClean="0"/>
              <a:t>Bacteris</a:t>
            </a:r>
          </a:p>
        </p:txBody>
      </p:sp>
      <p:sp>
        <p:nvSpPr>
          <p:cNvPr id="59396" name="Rectangle 13"/>
          <p:cNvSpPr>
            <a:spLocks noGrp="1" noChangeArrowheads="1"/>
          </p:cNvSpPr>
          <p:nvPr>
            <p:ph sz="quarter" idx="2"/>
          </p:nvPr>
        </p:nvSpPr>
        <p:spPr>
          <a:xfrm>
            <a:off x="4648200" y="1268413"/>
            <a:ext cx="4038600" cy="2517775"/>
          </a:xfrm>
        </p:spPr>
        <p:txBody>
          <a:bodyPr/>
          <a:lstStyle/>
          <a:p>
            <a:pPr algn="ctr" eaLnBrk="1" hangingPunct="1"/>
            <a:r>
              <a:rPr lang="es-ES_tradnl" sz="2400" smtClean="0"/>
              <a:t>Virus</a:t>
            </a:r>
          </a:p>
        </p:txBody>
      </p:sp>
      <p:sp>
        <p:nvSpPr>
          <p:cNvPr id="59397" name="Rectangle 14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pPr algn="ctr" eaLnBrk="1" hangingPunct="1"/>
            <a:r>
              <a:rPr lang="es-ES_tradnl" sz="2400" smtClean="0"/>
              <a:t>Protozoous</a:t>
            </a:r>
          </a:p>
        </p:txBody>
      </p:sp>
      <p:sp>
        <p:nvSpPr>
          <p:cNvPr id="59398" name="Rectangle 15"/>
          <p:cNvSpPr>
            <a:spLocks noGrp="1" noChangeArrowheads="1"/>
          </p:cNvSpPr>
          <p:nvPr>
            <p:ph sz="quarter" idx="4"/>
          </p:nvPr>
        </p:nvSpPr>
        <p:spPr/>
        <p:txBody>
          <a:bodyPr/>
          <a:lstStyle/>
          <a:p>
            <a:pPr algn="ctr" eaLnBrk="1" hangingPunct="1"/>
            <a:r>
              <a:rPr lang="es-ES_tradnl" sz="2400" smtClean="0"/>
              <a:t>Fongs</a:t>
            </a:r>
          </a:p>
        </p:txBody>
      </p:sp>
      <p:pic>
        <p:nvPicPr>
          <p:cNvPr id="59399" name="Picture 9" descr="Estructuras que pueden aparecer en bacterias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476375" y="2060575"/>
            <a:ext cx="2087563" cy="1738313"/>
          </a:xfrm>
          <a:noFill/>
        </p:spPr>
      </p:pic>
      <p:pic>
        <p:nvPicPr>
          <p:cNvPr id="59400" name="Picture 17" descr="virus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525" y="1773238"/>
            <a:ext cx="2257425" cy="215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1" name="Picture 19" descr="malari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6013" y="4365625"/>
            <a:ext cx="2808287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2" name="Picture 21" descr="micosis_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80063" y="4437063"/>
            <a:ext cx="2520950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5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901F0531-D5FB-4341-A8B6-C1D3033887E3}" type="slidenum">
              <a:rPr lang="es-ES_tradnl" smtClean="0"/>
              <a:pPr eaLnBrk="1" hangingPunct="1">
                <a:defRPr/>
              </a:pPr>
              <a:t>49</a:t>
            </a:fld>
            <a:endParaRPr lang="es-ES_tradnl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s-ES_tradnl" smtClean="0"/>
              <a:t>1.1. Salut i estils de vida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85750" y="1600200"/>
            <a:ext cx="5316538" cy="4757738"/>
          </a:xfrm>
        </p:spPr>
        <p:txBody>
          <a:bodyPr>
            <a:normAutofit fontScale="85000" lnSpcReduction="20000"/>
          </a:bodyPr>
          <a:lstStyle/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smtClean="0"/>
              <a:t>Cada </a:t>
            </a:r>
            <a:r>
              <a:rPr lang="es-ES_tradnl" dirty="0" err="1" smtClean="0"/>
              <a:t>dia</a:t>
            </a:r>
            <a:r>
              <a:rPr lang="es-ES_tradnl" dirty="0" smtClean="0"/>
              <a:t> el </a:t>
            </a:r>
            <a:r>
              <a:rPr lang="es-ES_tradnl" dirty="0" err="1" smtClean="0"/>
              <a:t>món</a:t>
            </a:r>
            <a:r>
              <a:rPr lang="es-ES_tradnl" dirty="0" smtClean="0"/>
              <a:t> </a:t>
            </a:r>
            <a:r>
              <a:rPr lang="es-ES_tradnl" dirty="0" err="1" smtClean="0"/>
              <a:t>canvia</a:t>
            </a:r>
            <a:r>
              <a:rPr lang="es-ES_tradnl" dirty="0" smtClean="0"/>
              <a:t>, </a:t>
            </a:r>
            <a:r>
              <a:rPr lang="es-ES_tradnl" dirty="0" err="1" smtClean="0"/>
              <a:t>neixen</a:t>
            </a:r>
            <a:r>
              <a:rPr lang="es-ES_tradnl" dirty="0" smtClean="0"/>
              <a:t> i moren </a:t>
            </a:r>
            <a:r>
              <a:rPr lang="es-ES_tradnl" dirty="0" err="1" smtClean="0"/>
              <a:t>milers</a:t>
            </a:r>
            <a:r>
              <a:rPr lang="es-ES_tradnl" dirty="0" smtClean="0"/>
              <a:t> de </a:t>
            </a:r>
            <a:r>
              <a:rPr lang="es-ES_tradnl" dirty="0" err="1" smtClean="0"/>
              <a:t>pax</a:t>
            </a:r>
            <a:r>
              <a:rPr lang="es-ES_tradnl" dirty="0" smtClean="0"/>
              <a:t>, </a:t>
            </a:r>
            <a:r>
              <a:rPr lang="es-ES_tradnl" dirty="0" err="1" smtClean="0"/>
              <a:t>però</a:t>
            </a:r>
            <a:r>
              <a:rPr lang="es-ES_tradnl" dirty="0" smtClean="0"/>
              <a:t>: </a:t>
            </a:r>
            <a:r>
              <a:rPr lang="es-ES_tradnl" dirty="0" err="1" smtClean="0"/>
              <a:t>quantes</a:t>
            </a:r>
            <a:r>
              <a:rPr lang="es-ES_tradnl" dirty="0" smtClean="0"/>
              <a:t> en </a:t>
            </a:r>
            <a:r>
              <a:rPr lang="es-ES_tradnl" dirty="0" err="1" smtClean="0"/>
              <a:t>neixen</a:t>
            </a:r>
            <a:r>
              <a:rPr lang="es-ES_tradnl" dirty="0" smtClean="0"/>
              <a:t>? </a:t>
            </a:r>
            <a:r>
              <a:rPr lang="es-ES_tradnl" dirty="0" err="1" smtClean="0"/>
              <a:t>quantes</a:t>
            </a:r>
            <a:r>
              <a:rPr lang="es-ES_tradnl" dirty="0" smtClean="0"/>
              <a:t> en moren? de </a:t>
            </a:r>
            <a:r>
              <a:rPr lang="es-ES_tradnl" dirty="0" err="1" smtClean="0"/>
              <a:t>què</a:t>
            </a:r>
            <a:r>
              <a:rPr lang="es-ES_tradnl" dirty="0" smtClean="0"/>
              <a:t> moren?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smtClean="0"/>
              <a:t>Si </a:t>
            </a:r>
            <a:r>
              <a:rPr lang="es-ES_tradnl" dirty="0" err="1" smtClean="0"/>
              <a:t>sabem</a:t>
            </a:r>
            <a:r>
              <a:rPr lang="es-ES_tradnl" dirty="0" smtClean="0"/>
              <a:t> les causes que </a:t>
            </a:r>
            <a:r>
              <a:rPr lang="es-ES_tradnl" dirty="0" err="1" smtClean="0"/>
              <a:t>incideixen</a:t>
            </a:r>
            <a:r>
              <a:rPr lang="es-ES_tradnl" dirty="0" smtClean="0"/>
              <a:t> </a:t>
            </a:r>
            <a:r>
              <a:rPr lang="es-ES_tradnl" dirty="0" err="1" smtClean="0"/>
              <a:t>més</a:t>
            </a:r>
            <a:r>
              <a:rPr lang="es-ES_tradnl" dirty="0" smtClean="0"/>
              <a:t> en la </a:t>
            </a:r>
            <a:r>
              <a:rPr lang="es-ES_tradnl" dirty="0" err="1" smtClean="0"/>
              <a:t>mortalitat</a:t>
            </a:r>
            <a:r>
              <a:rPr lang="es-ES_tradnl" dirty="0" smtClean="0"/>
              <a:t>, </a:t>
            </a:r>
            <a:r>
              <a:rPr lang="es-ES_tradnl" dirty="0" err="1" smtClean="0"/>
              <a:t>podrem</a:t>
            </a:r>
            <a:r>
              <a:rPr lang="es-ES_tradnl" dirty="0" smtClean="0"/>
              <a:t> decidir </a:t>
            </a:r>
            <a:r>
              <a:rPr lang="es-ES_tradnl" dirty="0" err="1" smtClean="0"/>
              <a:t>què</a:t>
            </a:r>
            <a:r>
              <a:rPr lang="es-ES_tradnl" dirty="0" smtClean="0"/>
              <a:t> </a:t>
            </a:r>
            <a:r>
              <a:rPr lang="es-ES_tradnl" dirty="0" err="1" smtClean="0"/>
              <a:t>hem</a:t>
            </a:r>
            <a:r>
              <a:rPr lang="es-ES_tradnl" dirty="0" smtClean="0"/>
              <a:t> de prevenir i </a:t>
            </a:r>
            <a:r>
              <a:rPr lang="es-ES_tradnl" dirty="0" err="1" smtClean="0"/>
              <a:t>on</a:t>
            </a:r>
            <a:r>
              <a:rPr lang="es-ES_tradnl" dirty="0" smtClean="0"/>
              <a:t> </a:t>
            </a:r>
            <a:r>
              <a:rPr lang="es-ES_tradnl" dirty="0" err="1" smtClean="0"/>
              <a:t>adreçar</a:t>
            </a:r>
            <a:r>
              <a:rPr lang="es-ES_tradnl" dirty="0" smtClean="0"/>
              <a:t> </a:t>
            </a:r>
            <a:r>
              <a:rPr lang="es-ES_tradnl" dirty="0" err="1" smtClean="0"/>
              <a:t>els</a:t>
            </a:r>
            <a:r>
              <a:rPr lang="es-ES_tradnl" dirty="0" smtClean="0"/>
              <a:t> recursos per </a:t>
            </a:r>
            <a:r>
              <a:rPr lang="es-ES_tradnl" dirty="0" err="1" smtClean="0"/>
              <a:t>combatre</a:t>
            </a:r>
            <a:r>
              <a:rPr lang="es-ES_tradnl" dirty="0" smtClean="0"/>
              <a:t> les </a:t>
            </a:r>
            <a:r>
              <a:rPr lang="es-ES_tradnl" dirty="0" err="1" smtClean="0"/>
              <a:t>malalties</a:t>
            </a:r>
            <a:r>
              <a:rPr lang="es-ES_tradnl" dirty="0" smtClean="0"/>
              <a:t>… 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World</a:t>
            </a:r>
            <a:r>
              <a:rPr lang="es-ES_tradnl" b="1" dirty="0" smtClean="0"/>
              <a:t> </a:t>
            </a:r>
            <a:r>
              <a:rPr lang="es-ES_tradnl" b="1" dirty="0" err="1" smtClean="0"/>
              <a:t>Clock</a:t>
            </a:r>
            <a:r>
              <a:rPr lang="es-ES_tradnl" b="1" dirty="0" smtClean="0"/>
              <a:t> </a:t>
            </a:r>
            <a:r>
              <a:rPr lang="es-ES_tradnl" dirty="0" smtClean="0"/>
              <a:t>=&gt; </a:t>
            </a:r>
            <a:r>
              <a:rPr lang="es-ES_tradnl" dirty="0" err="1" smtClean="0"/>
              <a:t>dades</a:t>
            </a:r>
            <a:r>
              <a:rPr lang="es-ES_tradnl" dirty="0" smtClean="0"/>
              <a:t> a </a:t>
            </a:r>
            <a:r>
              <a:rPr lang="es-ES_tradnl" dirty="0" err="1" smtClean="0"/>
              <a:t>temps</a:t>
            </a:r>
            <a:r>
              <a:rPr lang="es-ES_tradnl" dirty="0" smtClean="0"/>
              <a:t> real de </a:t>
            </a:r>
            <a:r>
              <a:rPr lang="es-ES_tradnl" dirty="0" err="1" smtClean="0"/>
              <a:t>població</a:t>
            </a:r>
            <a:r>
              <a:rPr lang="es-ES_tradnl" dirty="0" smtClean="0"/>
              <a:t> mundial, </a:t>
            </a:r>
            <a:r>
              <a:rPr lang="es-ES_tradnl" dirty="0" err="1" smtClean="0"/>
              <a:t>naixements</a:t>
            </a:r>
            <a:r>
              <a:rPr lang="es-ES_tradnl" dirty="0" smtClean="0"/>
              <a:t>, </a:t>
            </a:r>
            <a:r>
              <a:rPr lang="es-ES_tradnl" dirty="0" err="1" smtClean="0"/>
              <a:t>morts</a:t>
            </a:r>
            <a:r>
              <a:rPr lang="es-ES_tradnl" dirty="0" smtClean="0"/>
              <a:t>, </a:t>
            </a:r>
            <a:r>
              <a:rPr lang="es-ES_tradnl" dirty="0" err="1" smtClean="0"/>
              <a:t>malalties</a:t>
            </a:r>
            <a:r>
              <a:rPr lang="es-ES_tradnl" dirty="0" smtClean="0"/>
              <a:t>, etc.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s-ES_tradnl" dirty="0" smtClean="0">
                <a:solidFill>
                  <a:srgbClr val="00B0F0"/>
                </a:solidFill>
              </a:rPr>
              <a:t>	</a:t>
            </a:r>
            <a:r>
              <a:rPr lang="es-ES" dirty="0" smtClean="0">
                <a:solidFill>
                  <a:srgbClr val="00B0F0"/>
                </a:solidFill>
                <a:hlinkClick r:id="rId2"/>
              </a:rPr>
              <a:t>http://www.poodwaddle.com/clocks/worldclock/</a:t>
            </a:r>
            <a:endParaRPr lang="es-ES_tradnl" b="1" dirty="0" smtClean="0"/>
          </a:p>
        </p:txBody>
      </p:sp>
      <p:pic>
        <p:nvPicPr>
          <p:cNvPr id="1026" name="Picture 2" descr="http://fortheloveofblush.files.wordpress.com/2008/04/world_cloc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63" y="3357563"/>
            <a:ext cx="3429000" cy="3429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3A00DA9-CCD2-42AB-8FE5-F5D692DAD3DE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s-ES_tradnl" sz="5400" b="1" smtClean="0">
                <a:solidFill>
                  <a:srgbClr val="FF3300"/>
                </a:solidFill>
              </a:rPr>
              <a:t>Bacteris</a:t>
            </a:r>
          </a:p>
        </p:txBody>
      </p:sp>
      <p:sp>
        <p:nvSpPr>
          <p:cNvPr id="6041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12775" y="1600200"/>
            <a:ext cx="8153400" cy="4495800"/>
          </a:xfrm>
          <a:noFill/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es-ES_tradnl" sz="2400" smtClean="0"/>
              <a:t>Organismes unicelul·lars procariotes (sense membrana nuclear). Es poden trobar en qualsevol ambient i poden ser patògens o no. També poden produir toxines que causen els símptomes més greus de la malaltia.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s-ES_tradnl" sz="2400" smtClean="0"/>
              <a:t>Algunes malalties i la seva forma de transmissió produïdes per bacteries són:</a:t>
            </a:r>
          </a:p>
          <a:p>
            <a:pPr marL="1371600" lvl="2" indent="-457200" eaLnBrk="1" hangingPunct="1">
              <a:lnSpc>
                <a:spcPct val="80000"/>
              </a:lnSpc>
            </a:pPr>
            <a:r>
              <a:rPr lang="es-ES_tradnl" sz="1800" smtClean="0"/>
              <a:t>Àntrax 	</a:t>
            </a:r>
            <a:r>
              <a:rPr lang="es-ES_tradnl" sz="1800" smtClean="0">
                <a:sym typeface="Wingdings" pitchFamily="2" charset="2"/>
              </a:rPr>
              <a:t></a:t>
            </a:r>
            <a:r>
              <a:rPr lang="es-ES_tradnl" sz="1800" smtClean="0"/>
              <a:t> 	picades</a:t>
            </a:r>
          </a:p>
          <a:p>
            <a:pPr marL="1371600" lvl="2" indent="-457200" eaLnBrk="1" hangingPunct="1">
              <a:lnSpc>
                <a:spcPct val="80000"/>
              </a:lnSpc>
            </a:pPr>
            <a:r>
              <a:rPr lang="es-ES_tradnl" sz="1800" smtClean="0"/>
              <a:t>Cólera		</a:t>
            </a:r>
            <a:r>
              <a:rPr lang="es-ES_tradnl" sz="1800" smtClean="0">
                <a:sym typeface="Wingdings" pitchFamily="2" charset="2"/>
              </a:rPr>
              <a:t></a:t>
            </a:r>
            <a:r>
              <a:rPr lang="es-ES_tradnl" sz="1800" smtClean="0"/>
              <a:t> 	aigua</a:t>
            </a:r>
          </a:p>
          <a:p>
            <a:pPr marL="1371600" lvl="2" indent="-457200" eaLnBrk="1" hangingPunct="1">
              <a:lnSpc>
                <a:spcPct val="80000"/>
              </a:lnSpc>
            </a:pPr>
            <a:r>
              <a:rPr lang="es-ES_tradnl" sz="1800" smtClean="0"/>
              <a:t>Faringitis		</a:t>
            </a:r>
            <a:r>
              <a:rPr lang="es-ES_tradnl" sz="1800" smtClean="0">
                <a:sym typeface="Wingdings" pitchFamily="2" charset="2"/>
              </a:rPr>
              <a:t></a:t>
            </a:r>
            <a:r>
              <a:rPr lang="es-ES_tradnl" sz="1800" smtClean="0"/>
              <a:t> 	aire</a:t>
            </a:r>
          </a:p>
          <a:p>
            <a:pPr marL="1371600" lvl="2" indent="-457200" eaLnBrk="1" hangingPunct="1">
              <a:lnSpc>
                <a:spcPct val="80000"/>
              </a:lnSpc>
            </a:pPr>
            <a:r>
              <a:rPr lang="es-ES_tradnl" sz="1800" smtClean="0"/>
              <a:t>Neumonia		</a:t>
            </a:r>
            <a:r>
              <a:rPr lang="es-ES_tradnl" sz="1800" smtClean="0">
                <a:sym typeface="Wingdings" pitchFamily="2" charset="2"/>
              </a:rPr>
              <a:t></a:t>
            </a:r>
            <a:r>
              <a:rPr lang="es-ES_tradnl" sz="1800" smtClean="0"/>
              <a:t> 	aire</a:t>
            </a:r>
          </a:p>
          <a:p>
            <a:pPr marL="1371600" lvl="2" indent="-457200" eaLnBrk="1" hangingPunct="1">
              <a:lnSpc>
                <a:spcPct val="80000"/>
              </a:lnSpc>
            </a:pPr>
            <a:r>
              <a:rPr lang="es-ES_tradnl" sz="1800" smtClean="0"/>
              <a:t>Gonorrea		</a:t>
            </a:r>
            <a:r>
              <a:rPr lang="es-ES_tradnl" sz="1800" smtClean="0">
                <a:sym typeface="Wingdings" pitchFamily="2" charset="2"/>
              </a:rPr>
              <a:t></a:t>
            </a:r>
            <a:r>
              <a:rPr lang="es-ES_tradnl" sz="1800" smtClean="0"/>
              <a:t>	Rel. Sexuals</a:t>
            </a:r>
          </a:p>
          <a:p>
            <a:pPr marL="1371600" lvl="2" indent="-457200" eaLnBrk="1" hangingPunct="1">
              <a:lnSpc>
                <a:spcPct val="80000"/>
              </a:lnSpc>
            </a:pPr>
            <a:r>
              <a:rPr lang="es-ES_tradnl" sz="1800" smtClean="0"/>
              <a:t>Salmonelosis		</a:t>
            </a:r>
            <a:r>
              <a:rPr lang="es-ES_tradnl" sz="1800" smtClean="0">
                <a:sym typeface="Wingdings" pitchFamily="2" charset="2"/>
              </a:rPr>
              <a:t></a:t>
            </a:r>
            <a:r>
              <a:rPr lang="es-ES_tradnl" sz="1800" smtClean="0"/>
              <a:t>	aliments</a:t>
            </a:r>
          </a:p>
          <a:p>
            <a:pPr marL="1371600" lvl="2" indent="-457200" eaLnBrk="1" hangingPunct="1">
              <a:lnSpc>
                <a:spcPct val="80000"/>
              </a:lnSpc>
            </a:pPr>
            <a:r>
              <a:rPr lang="es-ES_tradnl" sz="1800" smtClean="0"/>
              <a:t>Tosferina		</a:t>
            </a:r>
            <a:r>
              <a:rPr lang="es-ES_tradnl" sz="1800" smtClean="0">
                <a:sym typeface="Wingdings" pitchFamily="2" charset="2"/>
              </a:rPr>
              <a:t></a:t>
            </a:r>
            <a:r>
              <a:rPr lang="es-ES_tradnl" sz="1800" smtClean="0"/>
              <a:t>	estornuts</a:t>
            </a:r>
          </a:p>
          <a:p>
            <a:pPr marL="1371600" lvl="2" indent="-457200" eaLnBrk="1" hangingPunct="1">
              <a:lnSpc>
                <a:spcPct val="80000"/>
              </a:lnSpc>
            </a:pPr>
            <a:r>
              <a:rPr lang="es-ES_tradnl" sz="1800" smtClean="0"/>
              <a:t>Tuberculosis		</a:t>
            </a:r>
            <a:r>
              <a:rPr lang="es-ES_tradnl" sz="1800" smtClean="0">
                <a:sym typeface="Wingdings" pitchFamily="2" charset="2"/>
              </a:rPr>
              <a:t></a:t>
            </a:r>
            <a:r>
              <a:rPr lang="es-ES_tradnl" sz="1800" smtClean="0"/>
              <a:t> 	aire</a:t>
            </a:r>
          </a:p>
        </p:txBody>
      </p:sp>
      <p:sp>
        <p:nvSpPr>
          <p:cNvPr id="1741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A995B7A6-FD16-43A8-BCBF-94DB5375869D}" type="slidenum">
              <a:rPr lang="es-ES_tradnl" smtClean="0"/>
              <a:pPr eaLnBrk="1" hangingPunct="1">
                <a:defRPr/>
              </a:pPr>
              <a:t>50</a:t>
            </a:fld>
            <a:endParaRPr lang="es-ES_tradnl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s-ES_tradnl" smtClean="0">
                <a:solidFill>
                  <a:srgbClr val="FF3300"/>
                </a:solidFill>
              </a:rPr>
              <a:t>Virus</a:t>
            </a:r>
          </a:p>
        </p:txBody>
      </p:sp>
      <p:sp>
        <p:nvSpPr>
          <p:cNvPr id="61443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395288" y="1557338"/>
            <a:ext cx="8229600" cy="485775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es-ES_tradnl" sz="2800" smtClean="0"/>
              <a:t>Microorganismes paràsits que es reprodueixen en una cèlula d’un ésser viu. Només tenen una coberta de proteïna i un àcid nucleic que utilitzen per a replicar-se. En sortir de la cèlula la destrueixen o debiliten i causen les malalties.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s-ES_tradnl" sz="2800" smtClean="0"/>
              <a:t> Algunes malalties i la seva forma de transmissió     produïdes per virus són:</a:t>
            </a:r>
          </a:p>
          <a:p>
            <a:pPr marL="2209800" lvl="4" indent="-381000" eaLnBrk="1" hangingPunct="1">
              <a:lnSpc>
                <a:spcPct val="80000"/>
              </a:lnSpc>
              <a:buFontTx/>
              <a:buNone/>
            </a:pPr>
            <a:r>
              <a:rPr lang="es-ES_tradnl" sz="1800" smtClean="0"/>
              <a:t>Grip 		</a:t>
            </a:r>
            <a:r>
              <a:rPr lang="es-ES_tradnl" sz="1800" smtClean="0">
                <a:sym typeface="Wingdings" pitchFamily="2" charset="2"/>
              </a:rPr>
              <a:t></a:t>
            </a:r>
            <a:r>
              <a:rPr lang="es-ES_tradnl" sz="1800" smtClean="0"/>
              <a:t> 	aire i estornuts</a:t>
            </a:r>
          </a:p>
          <a:p>
            <a:pPr marL="2209800" lvl="4" indent="-381000" eaLnBrk="1" hangingPunct="1">
              <a:lnSpc>
                <a:spcPct val="80000"/>
              </a:lnSpc>
              <a:buFontTx/>
              <a:buNone/>
            </a:pPr>
            <a:r>
              <a:rPr lang="es-ES_tradnl" sz="1800" smtClean="0"/>
              <a:t>Hepatitis A 	</a:t>
            </a:r>
            <a:r>
              <a:rPr lang="es-ES_tradnl" sz="1800" smtClean="0">
                <a:sym typeface="Wingdings" pitchFamily="2" charset="2"/>
              </a:rPr>
              <a:t> 	</a:t>
            </a:r>
            <a:r>
              <a:rPr lang="es-ES_tradnl" sz="1800" smtClean="0"/>
              <a:t>aigua o aliments</a:t>
            </a:r>
          </a:p>
          <a:p>
            <a:pPr marL="2209800" lvl="4" indent="-381000" eaLnBrk="1" hangingPunct="1">
              <a:lnSpc>
                <a:spcPct val="80000"/>
              </a:lnSpc>
              <a:buFontTx/>
              <a:buNone/>
            </a:pPr>
            <a:r>
              <a:rPr lang="es-ES_tradnl" sz="1800" smtClean="0"/>
              <a:t>Hepatitis B 	</a:t>
            </a:r>
            <a:r>
              <a:rPr lang="es-ES_tradnl" sz="1800" smtClean="0">
                <a:sym typeface="Wingdings" pitchFamily="2" charset="2"/>
              </a:rPr>
              <a:t> 	</a:t>
            </a:r>
            <a:r>
              <a:rPr lang="es-ES_tradnl" sz="1800" smtClean="0"/>
              <a:t>Rel. sexual o sang</a:t>
            </a:r>
          </a:p>
          <a:p>
            <a:pPr marL="2209800" lvl="4" indent="-381000" eaLnBrk="1" hangingPunct="1">
              <a:lnSpc>
                <a:spcPct val="80000"/>
              </a:lnSpc>
              <a:buFontTx/>
              <a:buNone/>
            </a:pPr>
            <a:r>
              <a:rPr lang="es-ES_tradnl" sz="1800" smtClean="0"/>
              <a:t>Herpes genital 	</a:t>
            </a:r>
            <a:r>
              <a:rPr lang="es-ES_tradnl" sz="1800" smtClean="0">
                <a:sym typeface="Wingdings" pitchFamily="2" charset="2"/>
              </a:rPr>
              <a:t></a:t>
            </a:r>
            <a:r>
              <a:rPr lang="es-ES_tradnl" sz="1800" smtClean="0"/>
              <a:t>	Rel. sexual</a:t>
            </a:r>
          </a:p>
          <a:p>
            <a:pPr marL="2209800" lvl="4" indent="-381000" eaLnBrk="1" hangingPunct="1">
              <a:lnSpc>
                <a:spcPct val="80000"/>
              </a:lnSpc>
              <a:buFontTx/>
              <a:buNone/>
            </a:pPr>
            <a:r>
              <a:rPr lang="es-ES_tradnl" sz="1800" smtClean="0"/>
              <a:t>Paperes		</a:t>
            </a:r>
            <a:r>
              <a:rPr lang="es-ES_tradnl" sz="1800" smtClean="0">
                <a:sym typeface="Wingdings" pitchFamily="2" charset="2"/>
              </a:rPr>
              <a:t></a:t>
            </a:r>
            <a:r>
              <a:rPr lang="es-ES_tradnl" sz="1800" smtClean="0"/>
              <a:t>	estornuts</a:t>
            </a:r>
          </a:p>
          <a:p>
            <a:pPr marL="2209800" lvl="4" indent="-381000" eaLnBrk="1" hangingPunct="1">
              <a:lnSpc>
                <a:spcPct val="80000"/>
              </a:lnSpc>
              <a:buFontTx/>
              <a:buNone/>
            </a:pPr>
            <a:r>
              <a:rPr lang="es-ES_tradnl" sz="1800" smtClean="0"/>
              <a:t>Rubeola		</a:t>
            </a:r>
            <a:r>
              <a:rPr lang="es-ES_tradnl" sz="1800" smtClean="0">
                <a:sym typeface="Wingdings" pitchFamily="2" charset="2"/>
              </a:rPr>
              <a:t></a:t>
            </a:r>
            <a:r>
              <a:rPr lang="es-ES_tradnl" sz="1800" smtClean="0"/>
              <a:t>	estornuts</a:t>
            </a:r>
          </a:p>
          <a:p>
            <a:pPr marL="2209800" lvl="4" indent="-381000" eaLnBrk="1" hangingPunct="1">
              <a:lnSpc>
                <a:spcPct val="80000"/>
              </a:lnSpc>
              <a:buFontTx/>
              <a:buNone/>
            </a:pPr>
            <a:r>
              <a:rPr lang="es-ES_tradnl" sz="1800" smtClean="0"/>
              <a:t>SIDA/AIDS	</a:t>
            </a:r>
            <a:r>
              <a:rPr lang="es-ES_tradnl" sz="1800" smtClean="0">
                <a:sym typeface="Wingdings" pitchFamily="2" charset="2"/>
              </a:rPr>
              <a:t></a:t>
            </a:r>
            <a:r>
              <a:rPr lang="es-ES_tradnl" sz="1800" smtClean="0"/>
              <a:t>	Rel. sexual o sang</a:t>
            </a:r>
          </a:p>
        </p:txBody>
      </p:sp>
      <p:sp>
        <p:nvSpPr>
          <p:cNvPr id="18436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BA4A6DBF-082E-4B61-A7EB-F1714EB1681F}" type="slidenum">
              <a:rPr lang="es-ES_tradnl" smtClean="0"/>
              <a:pPr eaLnBrk="1" hangingPunct="1">
                <a:defRPr/>
              </a:pPr>
              <a:t>51</a:t>
            </a:fld>
            <a:endParaRPr lang="es-ES_tradnl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s-ES_tradnl" smtClean="0">
                <a:solidFill>
                  <a:srgbClr val="FF3300"/>
                </a:solidFill>
              </a:rPr>
              <a:t>Protozous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marL="609600" indent="-609600" eaLnBrk="1" hangingPunct="1">
              <a:defRPr/>
            </a:pPr>
            <a:r>
              <a:rPr lang="ca-ES" sz="2800" dirty="0" smtClean="0"/>
              <a:t>Organismes unicel·lulars amb nucli definit (eucariotes). Hi ha molt pocs que causen malalties, però són molt abundants en algunes zones del planeta.</a:t>
            </a:r>
            <a:endParaRPr lang="ca-ES" sz="2800" dirty="0"/>
          </a:p>
          <a:p>
            <a:pPr marL="609600" indent="-609600" eaLnBrk="1" hangingPunct="1">
              <a:defRPr/>
            </a:pPr>
            <a:r>
              <a:rPr lang="ca-ES" sz="2800" dirty="0" smtClean="0"/>
              <a:t>Algunes malalties i la seva forma de transmissió produïdes per protozous són: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ca-ES" sz="2800" dirty="0" smtClean="0"/>
              <a:t>         </a:t>
            </a:r>
            <a:r>
              <a:rPr lang="ca-ES" sz="2000" dirty="0" smtClean="0"/>
              <a:t>Amebiasis		</a:t>
            </a:r>
            <a:r>
              <a:rPr lang="ca-ES" sz="2000" dirty="0" smtClean="0">
                <a:sym typeface="Wingdings" pitchFamily="2" charset="2"/>
              </a:rPr>
              <a:t></a:t>
            </a:r>
            <a:r>
              <a:rPr lang="ca-ES" sz="2000" dirty="0" smtClean="0"/>
              <a:t> 	aigua </a:t>
            </a:r>
            <a:r>
              <a:rPr lang="ca-ES" sz="2000" dirty="0"/>
              <a:t>i</a:t>
            </a:r>
            <a:r>
              <a:rPr lang="ca-ES" sz="2000" dirty="0" smtClean="0"/>
              <a:t> aliments</a:t>
            </a:r>
          </a:p>
          <a:p>
            <a:pPr marL="1371600" lvl="2" indent="-457200" eaLnBrk="1" hangingPunct="1">
              <a:buFontTx/>
              <a:buNone/>
              <a:defRPr/>
            </a:pPr>
            <a:r>
              <a:rPr lang="ca-ES" sz="2000" dirty="0" smtClean="0"/>
              <a:t>Paludisme (malària) 	</a:t>
            </a:r>
            <a:r>
              <a:rPr lang="ca-ES" sz="2000" dirty="0" smtClean="0">
                <a:sym typeface="Wingdings" pitchFamily="2" charset="2"/>
              </a:rPr>
              <a:t></a:t>
            </a:r>
            <a:r>
              <a:rPr lang="ca-ES" sz="2000" dirty="0" smtClean="0"/>
              <a:t>	picada de mosquit</a:t>
            </a:r>
          </a:p>
          <a:p>
            <a:pPr marL="1371600" lvl="2" indent="-457200" eaLnBrk="1" hangingPunct="1">
              <a:buFontTx/>
              <a:buNone/>
              <a:defRPr/>
            </a:pPr>
            <a:r>
              <a:rPr lang="ca-ES" sz="2000" dirty="0" smtClean="0"/>
              <a:t>Toxoplasmosis		</a:t>
            </a:r>
            <a:r>
              <a:rPr lang="ca-ES" sz="2000" dirty="0" smtClean="0">
                <a:sym typeface="Wingdings" pitchFamily="2" charset="2"/>
              </a:rPr>
              <a:t></a:t>
            </a:r>
            <a:r>
              <a:rPr lang="ca-ES" sz="2000" dirty="0" smtClean="0"/>
              <a:t>	aliments o contacte</a:t>
            </a:r>
          </a:p>
          <a:p>
            <a:pPr marL="1371600" lvl="2" indent="-457200" eaLnBrk="1" hangingPunct="1">
              <a:buFontTx/>
              <a:buNone/>
              <a:defRPr/>
            </a:pPr>
            <a:r>
              <a:rPr lang="ca-ES" sz="2000" dirty="0" smtClean="0"/>
              <a:t>Triquinosis		</a:t>
            </a:r>
            <a:r>
              <a:rPr lang="ca-ES" sz="2000" dirty="0" smtClean="0">
                <a:sym typeface="Wingdings" pitchFamily="2" charset="2"/>
              </a:rPr>
              <a:t></a:t>
            </a:r>
            <a:r>
              <a:rPr lang="ca-ES" sz="2000" dirty="0" smtClean="0"/>
              <a:t>	derivats del porc</a:t>
            </a:r>
          </a:p>
        </p:txBody>
      </p:sp>
      <p:sp>
        <p:nvSpPr>
          <p:cNvPr id="19460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BD6DB5E1-96AE-4953-B9DD-4AE84CB0DA45}" type="slidenum">
              <a:rPr lang="es-ES_tradnl" smtClean="0"/>
              <a:pPr eaLnBrk="1" hangingPunct="1">
                <a:defRPr/>
              </a:pPr>
              <a:t>52</a:t>
            </a:fld>
            <a:endParaRPr lang="es-ES_tradnl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s-ES_tradnl" smtClean="0">
                <a:solidFill>
                  <a:srgbClr val="FF3300"/>
                </a:solidFill>
              </a:rPr>
              <a:t>Fongs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29600" cy="4857750"/>
          </a:xfrm>
        </p:spPr>
        <p:txBody>
          <a:bodyPr/>
          <a:lstStyle/>
          <a:p>
            <a:pPr marL="609600" indent="-609600" eaLnBrk="1" hangingPunct="1"/>
            <a:r>
              <a:rPr lang="es-ES_tradnl" smtClean="0"/>
              <a:t>Organismes unicelulares o pluricelul·lars eucariotes. Només acostumen a afectar a individus amb les defenses baixes com a conseqüència d’altres malalties. </a:t>
            </a:r>
          </a:p>
          <a:p>
            <a:pPr marL="609600" indent="-609600" eaLnBrk="1" hangingPunct="1"/>
            <a:r>
              <a:rPr lang="ca-ES" sz="3200" smtClean="0"/>
              <a:t>Algunes malalties i la seva forma de transmissió produïdes per fongs són: </a:t>
            </a:r>
          </a:p>
          <a:p>
            <a:pPr marL="1371600" lvl="2" indent="-457200" eaLnBrk="1" hangingPunct="1">
              <a:buFontTx/>
              <a:buNone/>
            </a:pPr>
            <a:r>
              <a:rPr lang="es-ES_tradnl" smtClean="0"/>
              <a:t>Candidiasis		</a:t>
            </a:r>
            <a:r>
              <a:rPr lang="es-ES_tradnl" smtClean="0">
                <a:sym typeface="Wingdings" pitchFamily="2" charset="2"/>
              </a:rPr>
              <a:t></a:t>
            </a:r>
            <a:r>
              <a:rPr lang="es-ES_tradnl" smtClean="0"/>
              <a:t>	rel. sexual</a:t>
            </a:r>
          </a:p>
          <a:p>
            <a:pPr marL="1371600" lvl="2" indent="-457200" eaLnBrk="1" hangingPunct="1">
              <a:buFontTx/>
              <a:buNone/>
            </a:pPr>
            <a:r>
              <a:rPr lang="es-ES_tradnl" smtClean="0"/>
              <a:t>Histoplasmosis	           </a:t>
            </a:r>
            <a:r>
              <a:rPr lang="es-ES_tradnl" smtClean="0">
                <a:sym typeface="Wingdings" pitchFamily="2" charset="2"/>
              </a:rPr>
              <a:t>   </a:t>
            </a:r>
            <a:r>
              <a:rPr lang="es-ES_tradnl" smtClean="0"/>
              <a:t>	aire</a:t>
            </a:r>
          </a:p>
          <a:p>
            <a:pPr marL="1371600" lvl="2" indent="-457200" eaLnBrk="1" hangingPunct="1">
              <a:buFontTx/>
              <a:buNone/>
            </a:pPr>
            <a:r>
              <a:rPr lang="es-ES_tradnl" smtClean="0"/>
              <a:t>Peu d’atleta		</a:t>
            </a:r>
            <a:r>
              <a:rPr lang="es-ES_tradnl" smtClean="0">
                <a:sym typeface="Wingdings" pitchFamily="2" charset="2"/>
              </a:rPr>
              <a:t></a:t>
            </a:r>
            <a:r>
              <a:rPr lang="es-ES_tradnl" smtClean="0"/>
              <a:t> 	superficie contaminada</a:t>
            </a:r>
          </a:p>
        </p:txBody>
      </p:sp>
      <p:sp>
        <p:nvSpPr>
          <p:cNvPr id="20484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A200C7B-2533-419D-AE12-C58311C407EB}" type="slidenum">
              <a:rPr lang="es-ES_tradnl" smtClean="0"/>
              <a:pPr eaLnBrk="1" hangingPunct="1">
                <a:defRPr/>
              </a:pPr>
              <a:t>53</a:t>
            </a:fld>
            <a:endParaRPr lang="es-ES_tradnl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s-ES" smtClean="0"/>
              <a:t>1.3. Les malalties infeccioses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fontScale="92500" lnSpcReduction="10000"/>
          </a:bodyPr>
          <a:lstStyle/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Tractament</a:t>
            </a:r>
            <a:r>
              <a:rPr lang="es-ES_tradnl" b="1" dirty="0" smtClean="0"/>
              <a:t>: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b="1" dirty="0" smtClean="0"/>
              <a:t>BACTERIS =&gt; </a:t>
            </a:r>
            <a:r>
              <a:rPr lang="es-ES_tradnl" b="1" dirty="0" err="1" smtClean="0"/>
              <a:t>Antibiòtics</a:t>
            </a:r>
            <a:r>
              <a:rPr lang="es-ES_tradnl" b="1" dirty="0" smtClean="0"/>
              <a:t> 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b="1" dirty="0" smtClean="0"/>
              <a:t>PROTOZOUS I FONGS =&gt; </a:t>
            </a:r>
            <a:r>
              <a:rPr lang="es-ES_tradnl" b="1" dirty="0" err="1" smtClean="0"/>
              <a:t>Antiprotozoaris</a:t>
            </a:r>
            <a:r>
              <a:rPr lang="es-ES_tradnl" b="1" dirty="0" smtClean="0"/>
              <a:t> i </a:t>
            </a:r>
            <a:r>
              <a:rPr lang="es-ES_tradnl" b="1" dirty="0" err="1" smtClean="0"/>
              <a:t>fungicides</a:t>
            </a:r>
            <a:r>
              <a:rPr lang="es-ES_tradnl" b="1" dirty="0" smtClean="0"/>
              <a:t> </a:t>
            </a:r>
            <a:r>
              <a:rPr lang="es-ES_tradnl" dirty="0" smtClean="0"/>
              <a:t>(</a:t>
            </a:r>
            <a:r>
              <a:rPr lang="es-ES_tradnl" dirty="0" err="1" smtClean="0"/>
              <a:t>menys</a:t>
            </a:r>
            <a:r>
              <a:rPr lang="es-ES_tradnl" dirty="0" smtClean="0"/>
              <a:t> </a:t>
            </a:r>
            <a:r>
              <a:rPr lang="es-ES_tradnl" dirty="0" err="1" smtClean="0"/>
              <a:t>eficaços</a:t>
            </a:r>
            <a:r>
              <a:rPr lang="es-ES_tradnl" dirty="0" smtClean="0"/>
              <a:t> que </a:t>
            </a:r>
            <a:r>
              <a:rPr lang="es-ES_tradnl" dirty="0" err="1" smtClean="0"/>
              <a:t>els</a:t>
            </a:r>
            <a:r>
              <a:rPr lang="es-ES_tradnl" dirty="0" smtClean="0"/>
              <a:t> </a:t>
            </a:r>
            <a:r>
              <a:rPr lang="es-ES_tradnl" dirty="0" err="1" smtClean="0"/>
              <a:t>antibiòtics</a:t>
            </a:r>
            <a:r>
              <a:rPr lang="es-ES_tradnl" dirty="0" smtClean="0"/>
              <a:t>, poden resultar una mica </a:t>
            </a:r>
            <a:r>
              <a:rPr lang="es-ES_tradnl" dirty="0" err="1" smtClean="0"/>
              <a:t>tòxics</a:t>
            </a:r>
            <a:r>
              <a:rPr lang="es-ES_tradnl" dirty="0" smtClean="0"/>
              <a:t>).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 </a:t>
            </a:r>
            <a:r>
              <a:rPr lang="es-ES_tradnl" b="1" dirty="0" smtClean="0"/>
              <a:t>VIRUS =&gt; </a:t>
            </a:r>
            <a:r>
              <a:rPr lang="es-ES_tradnl" dirty="0" err="1" smtClean="0"/>
              <a:t>difícils</a:t>
            </a:r>
            <a:r>
              <a:rPr lang="es-ES_tradnl" dirty="0" smtClean="0"/>
              <a:t> de </a:t>
            </a:r>
            <a:r>
              <a:rPr lang="es-ES_tradnl" dirty="0" err="1" smtClean="0"/>
              <a:t>tractar</a:t>
            </a:r>
            <a:r>
              <a:rPr lang="es-ES_tradnl" dirty="0" smtClean="0"/>
              <a:t> </a:t>
            </a:r>
            <a:r>
              <a:rPr lang="es-ES_tradnl" dirty="0" err="1" smtClean="0"/>
              <a:t>pq</a:t>
            </a:r>
            <a:r>
              <a:rPr lang="es-ES_tradnl" dirty="0" smtClean="0"/>
              <a:t> </a:t>
            </a:r>
            <a:r>
              <a:rPr lang="es-ES_tradnl" dirty="0" err="1" smtClean="0"/>
              <a:t>s’introdueixen</a:t>
            </a:r>
            <a:r>
              <a:rPr lang="es-ES_tradnl" dirty="0" smtClean="0"/>
              <a:t> a les </a:t>
            </a:r>
            <a:r>
              <a:rPr lang="es-ES_tradnl" dirty="0" err="1" smtClean="0"/>
              <a:t>cèl·lules</a:t>
            </a:r>
            <a:r>
              <a:rPr lang="es-ES_tradnl" dirty="0" smtClean="0"/>
              <a:t>. </a:t>
            </a:r>
            <a:r>
              <a:rPr lang="es-ES_tradnl" dirty="0" err="1" smtClean="0"/>
              <a:t>Alguns</a:t>
            </a:r>
            <a:r>
              <a:rPr lang="es-ES_tradnl" dirty="0" smtClean="0"/>
              <a:t> </a:t>
            </a:r>
            <a:r>
              <a:rPr lang="es-ES_tradnl" dirty="0" err="1" smtClean="0"/>
              <a:t>medicaments</a:t>
            </a:r>
            <a:r>
              <a:rPr lang="es-ES_tradnl" dirty="0" smtClean="0"/>
              <a:t> </a:t>
            </a:r>
            <a:r>
              <a:rPr lang="es-ES_tradnl" dirty="0" err="1" smtClean="0"/>
              <a:t>alleugen</a:t>
            </a:r>
            <a:r>
              <a:rPr lang="es-ES_tradnl" dirty="0" smtClean="0"/>
              <a:t> </a:t>
            </a:r>
            <a:r>
              <a:rPr lang="es-ES_tradnl" dirty="0" err="1" smtClean="0"/>
              <a:t>els</a:t>
            </a:r>
            <a:r>
              <a:rPr lang="es-ES_tradnl" dirty="0" smtClean="0"/>
              <a:t> </a:t>
            </a:r>
            <a:r>
              <a:rPr lang="es-ES_tradnl" dirty="0" err="1" smtClean="0"/>
              <a:t>símptomes</a:t>
            </a:r>
            <a:r>
              <a:rPr lang="es-ES_tradnl" dirty="0" smtClean="0"/>
              <a:t> </a:t>
            </a:r>
            <a:r>
              <a:rPr lang="es-ES_tradnl" dirty="0" err="1" smtClean="0"/>
              <a:t>però</a:t>
            </a:r>
            <a:r>
              <a:rPr lang="es-ES_tradnl" dirty="0" smtClean="0"/>
              <a:t> </a:t>
            </a:r>
            <a:r>
              <a:rPr lang="es-ES_tradnl" dirty="0" err="1" smtClean="0"/>
              <a:t>és</a:t>
            </a:r>
            <a:r>
              <a:rPr lang="es-ES_tradnl" dirty="0" smtClean="0"/>
              <a:t> </a:t>
            </a:r>
            <a:r>
              <a:rPr lang="es-ES_tradnl" dirty="0" err="1" smtClean="0"/>
              <a:t>l’organisme</a:t>
            </a:r>
            <a:r>
              <a:rPr lang="es-ES_tradnl" dirty="0" smtClean="0"/>
              <a:t> el que </a:t>
            </a:r>
            <a:r>
              <a:rPr lang="es-ES_tradnl" dirty="0" err="1" smtClean="0"/>
              <a:t>els</a:t>
            </a:r>
            <a:r>
              <a:rPr lang="es-ES_tradnl" dirty="0" smtClean="0"/>
              <a:t> ha </a:t>
            </a:r>
            <a:r>
              <a:rPr lang="es-ES_tradnl" dirty="0" err="1" smtClean="0"/>
              <a:t>d’eliminar</a:t>
            </a:r>
            <a:r>
              <a:rPr lang="es-ES_tradnl" dirty="0" smtClean="0"/>
              <a:t>. </a:t>
            </a:r>
            <a:r>
              <a:rPr lang="es-ES_tradnl" dirty="0" err="1" smtClean="0"/>
              <a:t>Alguns</a:t>
            </a:r>
            <a:r>
              <a:rPr lang="es-ES_tradnl" dirty="0" smtClean="0"/>
              <a:t> </a:t>
            </a:r>
            <a:r>
              <a:rPr lang="es-ES_tradnl" b="1" dirty="0" err="1" smtClean="0"/>
              <a:t>antivirals</a:t>
            </a:r>
            <a:r>
              <a:rPr lang="es-ES_tradnl" b="1" dirty="0" smtClean="0"/>
              <a:t> </a:t>
            </a:r>
            <a:r>
              <a:rPr lang="es-ES_tradnl" dirty="0" err="1" smtClean="0"/>
              <a:t>eficaços</a:t>
            </a:r>
            <a:r>
              <a:rPr lang="es-ES_tradnl" dirty="0" smtClean="0"/>
              <a:t> per virus </a:t>
            </a:r>
            <a:r>
              <a:rPr lang="es-ES_tradnl" dirty="0" err="1" smtClean="0"/>
              <a:t>concrets</a:t>
            </a:r>
            <a:r>
              <a:rPr lang="es-ES_tradnl" dirty="0" smtClean="0"/>
              <a:t> (VIH i herpes)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b="1" dirty="0" smtClean="0"/>
              <a:t>Vacunes =&gt; </a:t>
            </a:r>
            <a:r>
              <a:rPr lang="es-ES_tradnl" dirty="0" err="1" smtClean="0"/>
              <a:t>introducció</a:t>
            </a:r>
            <a:r>
              <a:rPr lang="es-ES_tradnl" dirty="0" smtClean="0"/>
              <a:t> </a:t>
            </a:r>
            <a:r>
              <a:rPr lang="es-ES_tradnl" dirty="0" err="1" smtClean="0"/>
              <a:t>d’un</a:t>
            </a:r>
            <a:r>
              <a:rPr lang="es-ES_tradnl" dirty="0" smtClean="0"/>
              <a:t> </a:t>
            </a:r>
            <a:r>
              <a:rPr lang="es-ES_tradnl" dirty="0" err="1" smtClean="0"/>
              <a:t>microorganisme</a:t>
            </a:r>
            <a:r>
              <a:rPr lang="es-ES_tradnl" dirty="0" smtClean="0"/>
              <a:t> </a:t>
            </a:r>
            <a:r>
              <a:rPr lang="es-ES_tradnl" dirty="0" err="1" smtClean="0"/>
              <a:t>mort</a:t>
            </a:r>
            <a:r>
              <a:rPr lang="es-ES_tradnl" dirty="0" smtClean="0"/>
              <a:t>, </a:t>
            </a:r>
            <a:r>
              <a:rPr lang="es-ES_tradnl" dirty="0" err="1" smtClean="0"/>
              <a:t>afeblit</a:t>
            </a:r>
            <a:r>
              <a:rPr lang="es-ES_tradnl" dirty="0" smtClean="0"/>
              <a:t> o un </a:t>
            </a:r>
            <a:r>
              <a:rPr lang="es-ES_tradnl" dirty="0" err="1" smtClean="0"/>
              <a:t>fragment</a:t>
            </a:r>
            <a:r>
              <a:rPr lang="es-ES_tradnl" dirty="0" smtClean="0"/>
              <a:t> </a:t>
            </a:r>
            <a:r>
              <a:rPr lang="es-ES_tradnl" dirty="0" err="1" smtClean="0"/>
              <a:t>d’aquest</a:t>
            </a:r>
            <a:r>
              <a:rPr lang="es-ES_tradnl" dirty="0" smtClean="0"/>
              <a:t> per estimular el SI a </a:t>
            </a:r>
            <a:r>
              <a:rPr lang="es-ES_tradnl" dirty="0" err="1" smtClean="0"/>
              <a:t>desenvolupar</a:t>
            </a:r>
            <a:r>
              <a:rPr lang="es-ES_tradnl" dirty="0" smtClean="0"/>
              <a:t> </a:t>
            </a:r>
            <a:r>
              <a:rPr lang="es-ES_tradnl" dirty="0" err="1" smtClean="0"/>
              <a:t>anticossos</a:t>
            </a:r>
            <a:r>
              <a:rPr lang="es-ES_tradnl" dirty="0" smtClean="0"/>
              <a:t> i </a:t>
            </a:r>
            <a:r>
              <a:rPr lang="es-ES_tradnl" dirty="0" err="1" smtClean="0"/>
              <a:t>produir</a:t>
            </a:r>
            <a:r>
              <a:rPr lang="es-ES_tradnl" dirty="0" smtClean="0"/>
              <a:t> </a:t>
            </a:r>
            <a:r>
              <a:rPr lang="es-ES_tradnl" dirty="0" err="1" smtClean="0"/>
              <a:t>cèl·lules</a:t>
            </a:r>
            <a:r>
              <a:rPr lang="es-ES_tradnl" dirty="0" smtClean="0"/>
              <a:t> de </a:t>
            </a:r>
            <a:r>
              <a:rPr lang="es-ES_tradnl" dirty="0" err="1" smtClean="0"/>
              <a:t>memòria</a:t>
            </a:r>
            <a:r>
              <a:rPr lang="es-ES_tradnl" dirty="0" smtClean="0"/>
              <a:t>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s-ES" dirty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328A86D-B6C2-439A-8216-93A7A79DAFA0}" type="slidenum">
              <a:rPr lang="es-ES" smtClean="0"/>
              <a:pPr>
                <a:defRPr/>
              </a:pPr>
              <a:t>54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endParaRPr lang="es-ES" smtClean="0"/>
          </a:p>
        </p:txBody>
      </p:sp>
      <p:sp>
        <p:nvSpPr>
          <p:cNvPr id="65539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900613"/>
          </a:xfrm>
        </p:spPr>
        <p:txBody>
          <a:bodyPr/>
          <a:lstStyle/>
          <a:p>
            <a:pPr eaLnBrk="1" hangingPunct="1"/>
            <a:r>
              <a:rPr lang="es-ES_tradnl" smtClean="0"/>
              <a:t>Analitza les dades d’aq anàlisis de sang:</a:t>
            </a:r>
          </a:p>
          <a:p>
            <a:pPr eaLnBrk="1" hangingPunct="1"/>
            <a:endParaRPr lang="es-ES_tradnl" smtClean="0"/>
          </a:p>
          <a:p>
            <a:pPr eaLnBrk="1" hangingPunct="1"/>
            <a:endParaRPr lang="es-ES_tradnl" smtClean="0"/>
          </a:p>
          <a:p>
            <a:pPr eaLnBrk="1" hangingPunct="1"/>
            <a:endParaRPr lang="es-ES_tradnl" smtClean="0"/>
          </a:p>
          <a:p>
            <a:pPr eaLnBrk="1" hangingPunct="1"/>
            <a:endParaRPr lang="es-ES_tradnl" smtClean="0"/>
          </a:p>
          <a:p>
            <a:pPr eaLnBrk="1" hangingPunct="1"/>
            <a:endParaRPr lang="es-ES_tradnl" smtClean="0"/>
          </a:p>
          <a:p>
            <a:pPr eaLnBrk="1" hangingPunct="1"/>
            <a:endParaRPr lang="es-ES_tradnl" smtClean="0"/>
          </a:p>
          <a:p>
            <a:pPr eaLnBrk="1" hangingPunct="1"/>
            <a:r>
              <a:rPr lang="es-ES_tradnl" smtClean="0"/>
              <a:t>Quin problema presenta cadascun?</a:t>
            </a:r>
          </a:p>
          <a:p>
            <a:pPr eaLnBrk="1" hangingPunct="1"/>
            <a:r>
              <a:rPr lang="es-ES_tradnl" smtClean="0"/>
              <a:t>Quines causes produeixen aq malalties?</a:t>
            </a: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1524000" y="2405063"/>
          <a:ext cx="6096000" cy="2595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795">
                <a:tc>
                  <a:txBody>
                    <a:bodyPr/>
                    <a:lstStyle/>
                    <a:p>
                      <a:pPr algn="ctr"/>
                      <a:endParaRPr lang="es-E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A</a:t>
                      </a:r>
                      <a:endParaRPr lang="es-E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B</a:t>
                      </a:r>
                      <a:endParaRPr lang="es-E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C</a:t>
                      </a:r>
                      <a:endParaRPr lang="es-ES" sz="1800" dirty="0"/>
                    </a:p>
                  </a:txBody>
                  <a:tcPr marT="45714" marB="45714"/>
                </a:tc>
              </a:tr>
              <a:tr h="370795"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Glucosa</a:t>
                      </a:r>
                      <a:endParaRPr lang="es-E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160</a:t>
                      </a:r>
                      <a:endParaRPr lang="es-E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68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75</a:t>
                      </a:r>
                      <a:endParaRPr lang="es-ES" sz="1800" dirty="0"/>
                    </a:p>
                  </a:txBody>
                  <a:tcPr marT="45714" marB="45714"/>
                </a:tc>
              </a:tr>
              <a:tr h="370795"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Colesterol</a:t>
                      </a:r>
                      <a:endParaRPr lang="es-E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245</a:t>
                      </a:r>
                      <a:endParaRPr lang="es-E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110</a:t>
                      </a:r>
                      <a:endParaRPr lang="es-E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120</a:t>
                      </a:r>
                      <a:endParaRPr lang="es-ES" sz="1800" dirty="0"/>
                    </a:p>
                  </a:txBody>
                  <a:tcPr marT="45714" marB="45714"/>
                </a:tc>
              </a:tr>
              <a:tr h="370795"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err="1" smtClean="0"/>
                        <a:t>Ácid</a:t>
                      </a:r>
                      <a:r>
                        <a:rPr lang="es-ES_tradnl" sz="1800" dirty="0" smtClean="0"/>
                        <a:t> </a:t>
                      </a:r>
                      <a:r>
                        <a:rPr lang="es-ES_tradnl" sz="1800" dirty="0" err="1" smtClean="0"/>
                        <a:t>úric</a:t>
                      </a:r>
                      <a:endParaRPr lang="es-E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9</a:t>
                      </a:r>
                      <a:endParaRPr lang="es-E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6</a:t>
                      </a:r>
                      <a:endParaRPr lang="es-E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4.1</a:t>
                      </a:r>
                      <a:endParaRPr lang="es-ES" sz="1800" dirty="0"/>
                    </a:p>
                  </a:txBody>
                  <a:tcPr marT="45714" marB="45714"/>
                </a:tc>
              </a:tr>
              <a:tr h="370795"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err="1" smtClean="0"/>
                        <a:t>Leucòcits</a:t>
                      </a:r>
                      <a:endParaRPr lang="es-E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9000</a:t>
                      </a:r>
                      <a:endParaRPr lang="es-E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7000</a:t>
                      </a:r>
                      <a:endParaRPr lang="es-E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12000</a:t>
                      </a:r>
                      <a:endParaRPr lang="es-ES" sz="1800" dirty="0"/>
                    </a:p>
                  </a:txBody>
                  <a:tcPr marT="45714" marB="45714"/>
                </a:tc>
              </a:tr>
              <a:tr h="370795"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Ferro</a:t>
                      </a:r>
                      <a:endParaRPr lang="es-E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153</a:t>
                      </a:r>
                      <a:endParaRPr lang="es-E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42</a:t>
                      </a:r>
                      <a:endParaRPr lang="es-E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37</a:t>
                      </a:r>
                      <a:endParaRPr lang="es-ES" sz="1800" dirty="0"/>
                    </a:p>
                  </a:txBody>
                  <a:tcPr marT="45714" marB="45714"/>
                </a:tc>
              </a:tr>
              <a:tr h="370795"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Hematíes</a:t>
                      </a:r>
                      <a:endParaRPr lang="es-E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5.3</a:t>
                      </a:r>
                      <a:endParaRPr lang="es-E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3.8</a:t>
                      </a:r>
                      <a:endParaRPr lang="es-ES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800" dirty="0" smtClean="0"/>
                        <a:t>3.7</a:t>
                      </a:r>
                      <a:endParaRPr lang="es-ES" sz="1800" dirty="0"/>
                    </a:p>
                  </a:txBody>
                  <a:tcPr marT="45714" marB="45714"/>
                </a:tc>
              </a:tr>
            </a:tbl>
          </a:graphicData>
        </a:graphic>
      </p:graphicFrame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5C37D0AD-C9D8-41AA-A193-7BC13EBC89A5}" type="slidenum">
              <a:rPr lang="es-ES" smtClean="0"/>
              <a:pPr>
                <a:defRPr/>
              </a:pPr>
              <a:t>55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s-ES_tradnl" smtClean="0"/>
              <a:t>1.1. Salut i estils de vida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71988"/>
          </a:xfrm>
        </p:spPr>
        <p:txBody>
          <a:bodyPr>
            <a:normAutofit fontScale="92500" lnSpcReduction="10000"/>
          </a:bodyPr>
          <a:lstStyle/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err="1" smtClean="0"/>
              <a:t>L’</a:t>
            </a:r>
            <a:r>
              <a:rPr lang="es-ES_tradnl" b="1" dirty="0" err="1" smtClean="0"/>
              <a:t>estat</a:t>
            </a:r>
            <a:r>
              <a:rPr lang="es-ES_tradnl" b="1" dirty="0" smtClean="0"/>
              <a:t> de </a:t>
            </a:r>
            <a:r>
              <a:rPr lang="es-ES_tradnl" b="1" dirty="0" err="1" smtClean="0"/>
              <a:t>salut</a:t>
            </a:r>
            <a:r>
              <a:rPr lang="es-ES_tradnl" b="1" dirty="0" smtClean="0"/>
              <a:t> </a:t>
            </a:r>
            <a:r>
              <a:rPr lang="es-ES_tradnl" dirty="0" err="1" smtClean="0"/>
              <a:t>d’una</a:t>
            </a:r>
            <a:r>
              <a:rPr lang="es-ES_tradnl" dirty="0" smtClean="0"/>
              <a:t> persona </a:t>
            </a:r>
            <a:r>
              <a:rPr lang="es-ES_tradnl" dirty="0" err="1" smtClean="0"/>
              <a:t>és</a:t>
            </a:r>
            <a:r>
              <a:rPr lang="es-ES_tradnl" dirty="0" smtClean="0"/>
              <a:t> el </a:t>
            </a:r>
            <a:r>
              <a:rPr lang="es-ES_tradnl" dirty="0" err="1" smtClean="0"/>
              <a:t>resultat</a:t>
            </a:r>
            <a:r>
              <a:rPr lang="es-ES_tradnl" dirty="0" smtClean="0"/>
              <a:t> de la </a:t>
            </a:r>
            <a:r>
              <a:rPr lang="es-ES_tradnl" dirty="0" err="1" smtClean="0"/>
              <a:t>interacció</a:t>
            </a:r>
            <a:r>
              <a:rPr lang="es-ES_tradnl" dirty="0" smtClean="0"/>
              <a:t> del </a:t>
            </a:r>
            <a:r>
              <a:rPr lang="es-ES_tradnl" dirty="0" err="1" smtClean="0"/>
              <a:t>seu</a:t>
            </a:r>
            <a:r>
              <a:rPr lang="es-ES_tradnl" dirty="0" smtClean="0"/>
              <a:t> </a:t>
            </a:r>
            <a:r>
              <a:rPr lang="es-ES_tradnl" b="1" dirty="0" err="1" smtClean="0"/>
              <a:t>genotip</a:t>
            </a:r>
            <a:r>
              <a:rPr lang="es-ES_tradnl" dirty="0" smtClean="0"/>
              <a:t> i </a:t>
            </a:r>
            <a:r>
              <a:rPr lang="es-ES_tradnl" dirty="0" err="1" smtClean="0"/>
              <a:t>l’</a:t>
            </a:r>
            <a:r>
              <a:rPr lang="es-ES_tradnl" b="1" dirty="0" err="1" smtClean="0"/>
              <a:t>ambient</a:t>
            </a:r>
            <a:r>
              <a:rPr lang="es-ES_tradnl" dirty="0" smtClean="0"/>
              <a:t> en </a:t>
            </a:r>
            <a:r>
              <a:rPr lang="es-ES_tradnl" dirty="0" err="1" smtClean="0"/>
              <a:t>què</a:t>
            </a:r>
            <a:r>
              <a:rPr lang="es-ES_tradnl" dirty="0" smtClean="0"/>
              <a:t> es </a:t>
            </a:r>
            <a:r>
              <a:rPr lang="es-ES_tradnl" dirty="0" err="1" smtClean="0"/>
              <a:t>desenvolupa</a:t>
            </a:r>
            <a:r>
              <a:rPr lang="es-ES_tradnl" dirty="0" smtClean="0"/>
              <a:t> i </a:t>
            </a:r>
            <a:r>
              <a:rPr lang="es-ES_tradnl" dirty="0" err="1" smtClean="0"/>
              <a:t>viu</a:t>
            </a:r>
            <a:r>
              <a:rPr lang="es-ES_tradnl" dirty="0" smtClean="0"/>
              <a:t>.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Factors</a:t>
            </a:r>
            <a:r>
              <a:rPr lang="es-ES_tradnl" b="1" dirty="0" smtClean="0"/>
              <a:t> de </a:t>
            </a:r>
            <a:r>
              <a:rPr lang="es-ES_tradnl" b="1" dirty="0" err="1" smtClean="0"/>
              <a:t>risc</a:t>
            </a:r>
            <a:r>
              <a:rPr lang="es-ES_tradnl" b="1" dirty="0" smtClean="0"/>
              <a:t>: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Alimentació</a:t>
            </a:r>
            <a:r>
              <a:rPr lang="es-ES_tradnl" dirty="0" smtClean="0"/>
              <a:t> </a:t>
            </a:r>
            <a:r>
              <a:rPr lang="es-ES_tradnl" dirty="0" err="1" smtClean="0"/>
              <a:t>amb</a:t>
            </a:r>
            <a:r>
              <a:rPr lang="es-ES_tradnl" dirty="0" smtClean="0"/>
              <a:t> </a:t>
            </a:r>
            <a:r>
              <a:rPr lang="es-ES_tradnl" dirty="0" err="1" smtClean="0"/>
              <a:t>excés</a:t>
            </a:r>
            <a:r>
              <a:rPr lang="es-ES_tradnl" dirty="0" smtClean="0"/>
              <a:t> de </a:t>
            </a:r>
            <a:r>
              <a:rPr lang="es-ES_tradnl" dirty="0" err="1" smtClean="0"/>
              <a:t>greixos</a:t>
            </a:r>
            <a:r>
              <a:rPr lang="es-ES_tradnl" dirty="0" smtClean="0"/>
              <a:t> i sucres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Consum</a:t>
            </a:r>
            <a:r>
              <a:rPr lang="es-ES_tradnl" dirty="0" smtClean="0"/>
              <a:t> de </a:t>
            </a:r>
            <a:r>
              <a:rPr lang="es-ES_tradnl" dirty="0" err="1" smtClean="0"/>
              <a:t>tabac</a:t>
            </a:r>
            <a:r>
              <a:rPr lang="es-ES_tradnl" dirty="0" smtClean="0"/>
              <a:t>, alcohol i </a:t>
            </a:r>
            <a:r>
              <a:rPr lang="es-ES_tradnl" dirty="0" err="1" smtClean="0"/>
              <a:t>altres</a:t>
            </a:r>
            <a:r>
              <a:rPr lang="es-ES_tradnl" dirty="0" smtClean="0"/>
              <a:t> drogues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Falta </a:t>
            </a:r>
            <a:r>
              <a:rPr lang="es-ES_tradnl" dirty="0" err="1" smtClean="0"/>
              <a:t>d’higiene</a:t>
            </a:r>
            <a:r>
              <a:rPr lang="es-ES_tradnl" dirty="0" smtClean="0"/>
              <a:t> personal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Certs</a:t>
            </a:r>
            <a:r>
              <a:rPr lang="es-ES_tradnl" dirty="0" smtClean="0"/>
              <a:t> </a:t>
            </a:r>
            <a:r>
              <a:rPr lang="es-ES_tradnl" dirty="0" err="1" smtClean="0"/>
              <a:t>tipus</a:t>
            </a:r>
            <a:r>
              <a:rPr lang="es-ES_tradnl" dirty="0" smtClean="0"/>
              <a:t> de </a:t>
            </a:r>
            <a:r>
              <a:rPr lang="es-ES_tradnl" dirty="0" err="1" smtClean="0"/>
              <a:t>feina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Vida </a:t>
            </a:r>
            <a:r>
              <a:rPr lang="es-ES_tradnl" dirty="0" err="1" smtClean="0"/>
              <a:t>estressada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Factors</a:t>
            </a:r>
            <a:r>
              <a:rPr lang="es-ES_tradnl" dirty="0" smtClean="0"/>
              <a:t> </a:t>
            </a:r>
            <a:r>
              <a:rPr lang="es-ES_tradnl" dirty="0" err="1" smtClean="0"/>
              <a:t>socials</a:t>
            </a:r>
            <a:endParaRPr lang="es-ES_tradnl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es-ES" dirty="0"/>
          </a:p>
        </p:txBody>
      </p:sp>
      <p:pic>
        <p:nvPicPr>
          <p:cNvPr id="1028" name="Picture 4" descr="http://t1.gstatic.com/images?q=tbn:ANd9GcSaWgHGS1LZGT8SLsoX52SGExnT7fzS3MSDR0xbetHoLlupgPzZe2t98yn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2313" y="4857750"/>
            <a:ext cx="1905000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32" name="Picture 8" descr="http://www.conciencianatural.com/wp-content/uploads/2011/06/alimentaci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3" y="4821238"/>
            <a:ext cx="1857375" cy="1873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Picture 6" descr="http://www.saberinvertir.es/wp-content/uploads/2011/07/pruebas-de-estr%C3%A9s-a-la-banca-el-ibex-35-cae-y-sube-la-prima-de-riesgo-de-espa%C3%B1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80263" y="3333750"/>
            <a:ext cx="1741487" cy="1428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F87E8291-D342-4FC3-90C4-BDB2CC9BA082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s-ES_tradnl" smtClean="0"/>
              <a:t>1.1. Salut i estils de vida</a:t>
            </a:r>
            <a:endParaRPr lang="es-ES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71988"/>
          </a:xfrm>
        </p:spPr>
        <p:txBody>
          <a:bodyPr>
            <a:normAutofit fontScale="92500" lnSpcReduction="10000"/>
          </a:bodyPr>
          <a:lstStyle/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b="1" dirty="0" err="1" smtClean="0"/>
              <a:t>Millores</a:t>
            </a:r>
            <a:r>
              <a:rPr lang="es-ES_tradnl" b="1" dirty="0" smtClean="0"/>
              <a:t> </a:t>
            </a:r>
            <a:r>
              <a:rPr lang="es-ES_tradnl" b="1" dirty="0" err="1" smtClean="0"/>
              <a:t>socials</a:t>
            </a:r>
            <a:r>
              <a:rPr lang="es-ES_tradnl" b="1" dirty="0" smtClean="0"/>
              <a:t> i </a:t>
            </a:r>
            <a:r>
              <a:rPr lang="es-ES_tradnl" b="1" dirty="0" err="1" smtClean="0"/>
              <a:t>avenços</a:t>
            </a:r>
            <a:r>
              <a:rPr lang="es-ES_tradnl" b="1" dirty="0" smtClean="0"/>
              <a:t> </a:t>
            </a:r>
            <a:r>
              <a:rPr lang="es-ES_tradnl" b="1" dirty="0" err="1" smtClean="0"/>
              <a:t>científics</a:t>
            </a:r>
            <a:r>
              <a:rPr lang="es-ES_tradnl" b="1" dirty="0" smtClean="0"/>
              <a:t> </a:t>
            </a:r>
            <a:r>
              <a:rPr lang="es-ES_tradnl" dirty="0" smtClean="0"/>
              <a:t>que han </a:t>
            </a:r>
            <a:r>
              <a:rPr lang="es-ES_tradnl" dirty="0" err="1" smtClean="0"/>
              <a:t>permès</a:t>
            </a:r>
            <a:r>
              <a:rPr lang="es-ES_tradnl" dirty="0" smtClean="0"/>
              <a:t> </a:t>
            </a:r>
            <a:r>
              <a:rPr lang="es-ES_tradnl" dirty="0" err="1" smtClean="0"/>
              <a:t>millorar</a:t>
            </a:r>
            <a:r>
              <a:rPr lang="es-ES_tradnl" dirty="0" smtClean="0"/>
              <a:t> la </a:t>
            </a:r>
            <a:r>
              <a:rPr lang="es-ES_tradnl" dirty="0" err="1" smtClean="0"/>
              <a:t>salut</a:t>
            </a:r>
            <a:r>
              <a:rPr lang="es-ES_tradnl" dirty="0" smtClean="0"/>
              <a:t> a una gran </a:t>
            </a:r>
            <a:r>
              <a:rPr lang="es-ES_tradnl" dirty="0" err="1" smtClean="0"/>
              <a:t>majoria</a:t>
            </a:r>
            <a:r>
              <a:rPr lang="es-ES_tradnl" dirty="0" smtClean="0"/>
              <a:t> de la </a:t>
            </a:r>
            <a:r>
              <a:rPr lang="es-ES_tradnl" dirty="0" err="1" smtClean="0"/>
              <a:t>població</a:t>
            </a:r>
            <a:r>
              <a:rPr lang="es-ES_tradnl" dirty="0" smtClean="0"/>
              <a:t>: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Aplicació</a:t>
            </a:r>
            <a:r>
              <a:rPr lang="es-ES_tradnl" dirty="0" smtClean="0"/>
              <a:t> </a:t>
            </a:r>
            <a:r>
              <a:rPr lang="es-ES_tradnl" dirty="0" err="1" smtClean="0"/>
              <a:t>d’una</a:t>
            </a:r>
            <a:r>
              <a:rPr lang="es-ES_tradnl" dirty="0" smtClean="0"/>
              <a:t> política de </a:t>
            </a:r>
            <a:r>
              <a:rPr lang="es-ES_tradnl" dirty="0" err="1" smtClean="0"/>
              <a:t>salut</a:t>
            </a:r>
            <a:r>
              <a:rPr lang="es-ES_tradnl" dirty="0" smtClean="0"/>
              <a:t> pública (</a:t>
            </a:r>
            <a:r>
              <a:rPr lang="es-ES_tradnl" dirty="0" err="1" smtClean="0"/>
              <a:t>manipulació</a:t>
            </a:r>
            <a:r>
              <a:rPr lang="es-ES_tradnl" dirty="0" smtClean="0"/>
              <a:t> </a:t>
            </a:r>
            <a:r>
              <a:rPr lang="es-ES_tradnl" dirty="0" err="1" smtClean="0"/>
              <a:t>d’aliments</a:t>
            </a:r>
            <a:r>
              <a:rPr lang="es-ES_tradnl" dirty="0" smtClean="0"/>
              <a:t>, </a:t>
            </a:r>
            <a:r>
              <a:rPr lang="es-ES_tradnl" dirty="0" err="1" smtClean="0"/>
              <a:t>potabilització</a:t>
            </a:r>
            <a:r>
              <a:rPr lang="es-ES_tradnl" dirty="0" smtClean="0"/>
              <a:t> de </a:t>
            </a:r>
            <a:r>
              <a:rPr lang="es-ES_tradnl" dirty="0" err="1" smtClean="0"/>
              <a:t>l’aigua</a:t>
            </a:r>
            <a:r>
              <a:rPr lang="es-ES_tradnl" dirty="0" smtClean="0"/>
              <a:t>, </a:t>
            </a:r>
            <a:r>
              <a:rPr lang="es-ES_tradnl" dirty="0" err="1" smtClean="0"/>
              <a:t>tractament</a:t>
            </a:r>
            <a:r>
              <a:rPr lang="es-ES_tradnl" dirty="0" smtClean="0"/>
              <a:t> de </a:t>
            </a:r>
            <a:r>
              <a:rPr lang="es-ES_tradnl" dirty="0" err="1" smtClean="0"/>
              <a:t>residus</a:t>
            </a:r>
            <a:r>
              <a:rPr lang="es-ES_tradnl" dirty="0" smtClean="0"/>
              <a:t>…)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Creació</a:t>
            </a:r>
            <a:r>
              <a:rPr lang="es-ES_tradnl" dirty="0" smtClean="0"/>
              <a:t> de </a:t>
            </a:r>
            <a:r>
              <a:rPr lang="es-ES_tradnl" dirty="0" err="1" smtClean="0"/>
              <a:t>l’Institut</a:t>
            </a:r>
            <a:r>
              <a:rPr lang="es-ES_tradnl" dirty="0" smtClean="0"/>
              <a:t> Nacional de </a:t>
            </a:r>
            <a:r>
              <a:rPr lang="es-ES_tradnl" dirty="0" err="1" smtClean="0"/>
              <a:t>Salut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Millora</a:t>
            </a:r>
            <a:r>
              <a:rPr lang="es-ES_tradnl" dirty="0" smtClean="0"/>
              <a:t> de la </a:t>
            </a:r>
            <a:r>
              <a:rPr lang="es-ES_tradnl" dirty="0" err="1" smtClean="0"/>
              <a:t>nutrició</a:t>
            </a:r>
            <a:r>
              <a:rPr lang="es-ES_tradnl" dirty="0" smtClean="0"/>
              <a:t> i </a:t>
            </a:r>
            <a:r>
              <a:rPr lang="es-ES_tradnl" dirty="0" err="1" smtClean="0"/>
              <a:t>dels</a:t>
            </a:r>
            <a:r>
              <a:rPr lang="es-ES_tradnl" dirty="0" smtClean="0"/>
              <a:t> </a:t>
            </a:r>
            <a:r>
              <a:rPr lang="es-ES_tradnl" dirty="0" err="1" smtClean="0"/>
              <a:t>hàbits</a:t>
            </a:r>
            <a:r>
              <a:rPr lang="es-ES_tradnl" dirty="0" smtClean="0"/>
              <a:t> de vida saludables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Planificació</a:t>
            </a:r>
            <a:r>
              <a:rPr lang="es-ES_tradnl" dirty="0" smtClean="0"/>
              <a:t> </a:t>
            </a:r>
            <a:r>
              <a:rPr lang="es-ES_tradnl" dirty="0" err="1" smtClean="0"/>
              <a:t>sanitària</a:t>
            </a:r>
            <a:r>
              <a:rPr lang="es-ES_tradnl" dirty="0" smtClean="0"/>
              <a:t> (</a:t>
            </a:r>
            <a:r>
              <a:rPr lang="es-ES_tradnl" dirty="0" err="1" smtClean="0"/>
              <a:t>mètodes</a:t>
            </a:r>
            <a:r>
              <a:rPr lang="es-ES_tradnl" dirty="0" smtClean="0"/>
              <a:t> de </a:t>
            </a:r>
            <a:r>
              <a:rPr lang="es-ES_tradnl" dirty="0" err="1" smtClean="0"/>
              <a:t>prevenció</a:t>
            </a:r>
            <a:r>
              <a:rPr lang="es-ES_tradnl" dirty="0" smtClean="0"/>
              <a:t>, vacunes i control </a:t>
            </a:r>
            <a:r>
              <a:rPr lang="es-ES_tradnl" dirty="0" err="1" smtClean="0"/>
              <a:t>d’infeccions</a:t>
            </a:r>
            <a:r>
              <a:rPr lang="es-ES_tradnl" dirty="0" smtClean="0"/>
              <a:t>)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Millora</a:t>
            </a:r>
            <a:r>
              <a:rPr lang="es-ES_tradnl" dirty="0" smtClean="0"/>
              <a:t> de les </a:t>
            </a:r>
            <a:r>
              <a:rPr lang="es-ES_tradnl" dirty="0" err="1" smtClean="0"/>
              <a:t>tècniques</a:t>
            </a:r>
            <a:r>
              <a:rPr lang="es-ES_tradnl" dirty="0" smtClean="0"/>
              <a:t> de </a:t>
            </a:r>
            <a:r>
              <a:rPr lang="es-ES_tradnl" dirty="0" err="1" smtClean="0"/>
              <a:t>diagnòstic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Descobriment</a:t>
            </a:r>
            <a:r>
              <a:rPr lang="es-ES_tradnl" dirty="0" smtClean="0"/>
              <a:t> i </a:t>
            </a:r>
            <a:r>
              <a:rPr lang="es-ES_tradnl" dirty="0" err="1" smtClean="0"/>
              <a:t>desenvolupament</a:t>
            </a:r>
            <a:r>
              <a:rPr lang="es-ES_tradnl" dirty="0" smtClean="0"/>
              <a:t> de </a:t>
            </a:r>
            <a:r>
              <a:rPr lang="es-ES_tradnl" dirty="0" err="1" smtClean="0"/>
              <a:t>fàrmacs</a:t>
            </a:r>
            <a:endParaRPr lang="es-ES_tradnl" dirty="0" smtClean="0"/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es-ES" dirty="0"/>
          </a:p>
        </p:txBody>
      </p:sp>
      <p:pic>
        <p:nvPicPr>
          <p:cNvPr id="20482" name="Picture 2" descr="http://sobreindia.com/wp-content/uploads/2008/06/vacunas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9988" y="5529263"/>
            <a:ext cx="1552575" cy="1257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1CD50840-FCEE-4D81-9B78-7C68094CDA52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Título"/>
          <p:cNvSpPr>
            <a:spLocks noGrp="1"/>
          </p:cNvSpPr>
          <p:nvPr>
            <p:ph type="title"/>
          </p:nvPr>
        </p:nvSpPr>
        <p:spPr>
          <a:xfrm>
            <a:off x="285750" y="228600"/>
            <a:ext cx="8715375" cy="990600"/>
          </a:xfrm>
        </p:spPr>
        <p:txBody>
          <a:bodyPr/>
          <a:lstStyle/>
          <a:p>
            <a:pPr eaLnBrk="1" hangingPunct="1"/>
            <a:r>
              <a:rPr lang="es-ES_tradnl" sz="3800" smtClean="0"/>
              <a:t>La salut com a resultat dels factors genètics</a:t>
            </a:r>
            <a:endParaRPr lang="es-ES" sz="3800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357188" y="1600200"/>
            <a:ext cx="5316537" cy="4972050"/>
          </a:xfrm>
        </p:spPr>
        <p:txBody>
          <a:bodyPr/>
          <a:lstStyle/>
          <a:p>
            <a:pPr algn="just" eaLnBrk="1" hangingPunct="1"/>
            <a:r>
              <a:rPr lang="es-ES_tradnl" b="1" smtClean="0"/>
              <a:t>Trastorn genètic: </a:t>
            </a:r>
          </a:p>
          <a:p>
            <a:pPr lvl="1" algn="just" eaLnBrk="1" hangingPunct="1"/>
            <a:r>
              <a:rPr lang="es-ES_tradnl" smtClean="0"/>
              <a:t>Malaltia causada per una alteració d’un gen o un grup de gens (mutació)</a:t>
            </a:r>
          </a:p>
          <a:p>
            <a:pPr lvl="1" algn="just" eaLnBrk="1" hangingPunct="1"/>
            <a:r>
              <a:rPr lang="es-ES_tradnl" smtClean="0"/>
              <a:t>Mutacions espontànies o per exposició a un risc ambiental</a:t>
            </a:r>
          </a:p>
          <a:p>
            <a:pPr lvl="1" algn="just" eaLnBrk="1" hangingPunct="1"/>
            <a:r>
              <a:rPr lang="es-ES_tradnl" smtClean="0"/>
              <a:t>Són hereditaris</a:t>
            </a:r>
          </a:p>
          <a:p>
            <a:pPr lvl="1" algn="just" eaLnBrk="1" hangingPunct="1"/>
            <a:r>
              <a:rPr lang="es-ES_tradnl" smtClean="0"/>
              <a:t>També pot ser degut a alteracions en el nombre de cromosomes (trisomia 21)</a:t>
            </a:r>
          </a:p>
          <a:p>
            <a:pPr lvl="1" algn="just" eaLnBrk="1" hangingPunct="1"/>
            <a:r>
              <a:rPr lang="es-ES_tradnl" smtClean="0"/>
              <a:t>Amniocentesi</a:t>
            </a:r>
          </a:p>
          <a:p>
            <a:pPr eaLnBrk="1" hangingPunct="1">
              <a:buFont typeface="Wingdings" pitchFamily="2" charset="2"/>
              <a:buNone/>
            </a:pPr>
            <a:endParaRPr lang="es-ES" smtClean="0"/>
          </a:p>
        </p:txBody>
      </p:sp>
      <p:pic>
        <p:nvPicPr>
          <p:cNvPr id="23554" name="Picture 2" descr="http://www.vnacne.org/healthGate/images/AU000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75" y="2214563"/>
            <a:ext cx="3143250" cy="381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F1EB1544-05A8-4C50-89B6-A63725C228E4}" type="slidenum">
              <a:rPr lang="es-ES" smtClean="0"/>
              <a:pPr>
                <a:defRPr/>
              </a:pPr>
              <a:t>8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_tradnl" dirty="0" err="1" smtClean="0"/>
              <a:t>Conèixer</a:t>
            </a:r>
            <a:r>
              <a:rPr lang="es-ES_tradnl" dirty="0" smtClean="0"/>
              <a:t> per prevenir…</a:t>
            </a:r>
            <a:r>
              <a:rPr lang="es-ES_tradnl" dirty="0" err="1" smtClean="0"/>
              <a:t>l’amniocentesi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fontScale="92500" lnSpcReduction="20000"/>
          </a:bodyPr>
          <a:lstStyle/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err="1" smtClean="0"/>
              <a:t>Prova</a:t>
            </a:r>
            <a:r>
              <a:rPr lang="es-ES_tradnl" dirty="0" smtClean="0"/>
              <a:t> prenatal en la que </a:t>
            </a:r>
            <a:r>
              <a:rPr lang="es-ES_tradnl" dirty="0" err="1" smtClean="0"/>
              <a:t>s’extreu</a:t>
            </a:r>
            <a:r>
              <a:rPr lang="es-ES_tradnl" dirty="0" smtClean="0"/>
              <a:t> una </a:t>
            </a:r>
            <a:r>
              <a:rPr lang="es-ES_tradnl" b="1" dirty="0" err="1" smtClean="0"/>
              <a:t>mostra</a:t>
            </a:r>
            <a:r>
              <a:rPr lang="es-ES_tradnl" b="1" dirty="0" smtClean="0"/>
              <a:t> de </a:t>
            </a:r>
            <a:r>
              <a:rPr lang="es-ES_tradnl" b="1" dirty="0" err="1" smtClean="0"/>
              <a:t>líquid</a:t>
            </a:r>
            <a:r>
              <a:rPr lang="es-ES_tradnl" b="1" dirty="0" smtClean="0"/>
              <a:t> </a:t>
            </a:r>
            <a:r>
              <a:rPr lang="es-ES_tradnl" b="1" dirty="0" err="1" smtClean="0"/>
              <a:t>amniòtic</a:t>
            </a:r>
            <a:r>
              <a:rPr lang="es-ES_tradnl" dirty="0" smtClean="0"/>
              <a:t> que </a:t>
            </a:r>
            <a:r>
              <a:rPr lang="es-ES_tradnl" dirty="0" err="1" smtClean="0"/>
              <a:t>serveix</a:t>
            </a:r>
            <a:r>
              <a:rPr lang="es-ES_tradnl" dirty="0" smtClean="0"/>
              <a:t> per diagnosticar </a:t>
            </a:r>
            <a:r>
              <a:rPr lang="es-ES_tradnl" dirty="0" err="1" smtClean="0"/>
              <a:t>defectes</a:t>
            </a:r>
            <a:r>
              <a:rPr lang="es-ES_tradnl" dirty="0" smtClean="0"/>
              <a:t> </a:t>
            </a:r>
            <a:r>
              <a:rPr lang="es-ES_tradnl" dirty="0" err="1" smtClean="0"/>
              <a:t>congènits</a:t>
            </a:r>
            <a:r>
              <a:rPr lang="es-ES_tradnl" dirty="0" smtClean="0"/>
              <a:t> </a:t>
            </a:r>
            <a:r>
              <a:rPr lang="es-ES_tradnl" dirty="0" err="1" smtClean="0"/>
              <a:t>cromosòmics</a:t>
            </a:r>
            <a:r>
              <a:rPr lang="es-ES_tradnl" dirty="0" smtClean="0"/>
              <a:t> i </a:t>
            </a:r>
            <a:r>
              <a:rPr lang="es-ES_tradnl" dirty="0" err="1" smtClean="0"/>
              <a:t>genètics</a:t>
            </a:r>
            <a:endParaRPr lang="es-ES_tradnl" dirty="0" smtClean="0"/>
          </a:p>
          <a:p>
            <a:pPr marL="320040" indent="-320040" algn="just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s-ES_tradnl" dirty="0" smtClean="0"/>
              <a:t>Comporta un </a:t>
            </a:r>
            <a:r>
              <a:rPr lang="es-ES_tradnl" dirty="0" err="1" smtClean="0"/>
              <a:t>petit</a:t>
            </a:r>
            <a:r>
              <a:rPr lang="es-ES_tradnl" dirty="0" smtClean="0"/>
              <a:t> </a:t>
            </a:r>
            <a:r>
              <a:rPr lang="es-ES_tradnl" dirty="0" err="1" smtClean="0"/>
              <a:t>risc</a:t>
            </a:r>
            <a:r>
              <a:rPr lang="es-ES_tradnl" dirty="0" smtClean="0"/>
              <a:t> </a:t>
            </a:r>
            <a:r>
              <a:rPr lang="es-ES_tradnl" dirty="0" err="1" smtClean="0"/>
              <a:t>d’avortament</a:t>
            </a:r>
            <a:r>
              <a:rPr lang="es-ES_tradnl" dirty="0" smtClean="0"/>
              <a:t> </a:t>
            </a:r>
            <a:r>
              <a:rPr lang="es-ES_tradnl" dirty="0" err="1" smtClean="0"/>
              <a:t>espontani</a:t>
            </a:r>
            <a:r>
              <a:rPr lang="es-ES_tradnl" dirty="0" smtClean="0"/>
              <a:t>, </a:t>
            </a:r>
            <a:r>
              <a:rPr lang="es-ES_tradnl" dirty="0" err="1" smtClean="0"/>
              <a:t>només</a:t>
            </a:r>
            <a:r>
              <a:rPr lang="es-ES_tradnl" dirty="0" smtClean="0"/>
              <a:t> es practica </a:t>
            </a:r>
            <a:r>
              <a:rPr lang="es-ES_tradnl" dirty="0" err="1" smtClean="0"/>
              <a:t>quan</a:t>
            </a:r>
            <a:r>
              <a:rPr lang="es-ES_tradnl" dirty="0" smtClean="0"/>
              <a:t> </a:t>
            </a:r>
            <a:r>
              <a:rPr lang="es-ES_tradnl" dirty="0" err="1" smtClean="0"/>
              <a:t>hi</a:t>
            </a:r>
            <a:r>
              <a:rPr lang="es-ES_tradnl" dirty="0" smtClean="0"/>
              <a:t> ha </a:t>
            </a:r>
            <a:r>
              <a:rPr lang="es-ES_tradnl" dirty="0" err="1" smtClean="0"/>
              <a:t>algun</a:t>
            </a:r>
            <a:r>
              <a:rPr lang="es-ES_tradnl" dirty="0" smtClean="0"/>
              <a:t> </a:t>
            </a:r>
            <a:r>
              <a:rPr lang="es-ES_tradnl" dirty="0" err="1" smtClean="0"/>
              <a:t>dels</a:t>
            </a:r>
            <a:r>
              <a:rPr lang="es-ES_tradnl" dirty="0" smtClean="0"/>
              <a:t> </a:t>
            </a:r>
            <a:r>
              <a:rPr lang="es-ES_tradnl" b="1" dirty="0" err="1" smtClean="0"/>
              <a:t>factors</a:t>
            </a:r>
            <a:r>
              <a:rPr lang="es-ES_tradnl" b="1" dirty="0" smtClean="0"/>
              <a:t> de </a:t>
            </a:r>
            <a:r>
              <a:rPr lang="es-ES_tradnl" b="1" dirty="0" err="1" smtClean="0"/>
              <a:t>risc</a:t>
            </a:r>
            <a:r>
              <a:rPr lang="es-ES_tradnl" b="1" dirty="0" smtClean="0"/>
              <a:t> </a:t>
            </a:r>
            <a:r>
              <a:rPr lang="es-ES_tradnl" dirty="0" err="1" smtClean="0"/>
              <a:t>següents</a:t>
            </a:r>
            <a:r>
              <a:rPr lang="es-ES_tradnl" dirty="0" smtClean="0"/>
              <a:t>: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Edat</a:t>
            </a:r>
            <a:r>
              <a:rPr lang="es-ES_tradnl" dirty="0" smtClean="0"/>
              <a:t> de la mare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Fill</a:t>
            </a:r>
            <a:r>
              <a:rPr lang="es-ES_tradnl" dirty="0" smtClean="0"/>
              <a:t> o </a:t>
            </a:r>
            <a:r>
              <a:rPr lang="es-ES_tradnl" dirty="0" err="1" smtClean="0"/>
              <a:t>embaràs</a:t>
            </a:r>
            <a:r>
              <a:rPr lang="es-ES_tradnl" dirty="0" smtClean="0"/>
              <a:t> anterior </a:t>
            </a:r>
            <a:r>
              <a:rPr lang="es-ES_tradnl" dirty="0" err="1" smtClean="0"/>
              <a:t>amb</a:t>
            </a:r>
            <a:r>
              <a:rPr lang="es-ES_tradnl" dirty="0" smtClean="0"/>
              <a:t> </a:t>
            </a:r>
            <a:r>
              <a:rPr lang="es-ES_tradnl" dirty="0" err="1" smtClean="0"/>
              <a:t>defecte</a:t>
            </a:r>
            <a:r>
              <a:rPr lang="es-ES_tradnl" dirty="0" smtClean="0"/>
              <a:t> </a:t>
            </a:r>
            <a:r>
              <a:rPr lang="es-ES_tradnl" dirty="0" err="1" smtClean="0"/>
              <a:t>congènit</a:t>
            </a:r>
            <a:endParaRPr lang="es-ES_tradnl" dirty="0" smtClean="0"/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AFP (alfa </a:t>
            </a:r>
            <a:r>
              <a:rPr lang="es-ES_tradnl" dirty="0" err="1" smtClean="0"/>
              <a:t>fetoprofeina</a:t>
            </a:r>
            <a:r>
              <a:rPr lang="es-ES_tradnl" dirty="0" smtClean="0"/>
              <a:t>) elevada 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smtClean="0"/>
              <a:t>(</a:t>
            </a:r>
            <a:r>
              <a:rPr lang="es-ES_tradnl" dirty="0" err="1" smtClean="0"/>
              <a:t>presència</a:t>
            </a:r>
            <a:r>
              <a:rPr lang="es-ES_tradnl" dirty="0" smtClean="0"/>
              <a:t> </a:t>
            </a:r>
            <a:r>
              <a:rPr lang="es-ES_tradnl" dirty="0" err="1" smtClean="0"/>
              <a:t>d’un</a:t>
            </a:r>
            <a:r>
              <a:rPr lang="es-ES_tradnl" dirty="0" smtClean="0"/>
              <a:t> </a:t>
            </a:r>
            <a:r>
              <a:rPr lang="es-ES_tradnl" dirty="0" err="1" smtClean="0"/>
              <a:t>defecte</a:t>
            </a:r>
            <a:r>
              <a:rPr lang="es-ES_tradnl" dirty="0" smtClean="0"/>
              <a:t> 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s-ES_tradnl" dirty="0" smtClean="0"/>
              <a:t>	del </a:t>
            </a:r>
            <a:r>
              <a:rPr lang="es-ES_tradnl" dirty="0" err="1" smtClean="0"/>
              <a:t>tub</a:t>
            </a:r>
            <a:r>
              <a:rPr lang="es-ES_tradnl" dirty="0" smtClean="0"/>
              <a:t> neural)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es-ES_tradnl" dirty="0" err="1" smtClean="0"/>
              <a:t>Altres</a:t>
            </a:r>
            <a:r>
              <a:rPr lang="es-ES_tradnl" dirty="0" smtClean="0"/>
              <a:t> </a:t>
            </a:r>
            <a:r>
              <a:rPr lang="es-ES_tradnl" dirty="0" err="1" smtClean="0"/>
              <a:t>antecedents</a:t>
            </a:r>
            <a:r>
              <a:rPr lang="es-ES_tradnl" dirty="0" smtClean="0"/>
              <a:t> </a:t>
            </a:r>
            <a:r>
              <a:rPr lang="es-ES_tradnl" dirty="0" err="1" smtClean="0"/>
              <a:t>familiars</a:t>
            </a:r>
            <a:endParaRPr lang="es-ES_tradnl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es-ES" dirty="0"/>
          </a:p>
        </p:txBody>
      </p:sp>
      <p:pic>
        <p:nvPicPr>
          <p:cNvPr id="21506" name="Picture 2" descr="http://www.butler.org/healthGate/images/si555509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51575" y="4786313"/>
            <a:ext cx="2749550" cy="20018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FD0350B-D6D9-46B0-809A-DFFFEAF6CB33}" type="slidenum">
              <a:rPr lang="es-ES" smtClean="0"/>
              <a:pPr>
                <a:defRPr/>
              </a:pPr>
              <a:t>9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undición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808</TotalTime>
  <Words>2643</Words>
  <Application>Microsoft Office PowerPoint</Application>
  <PresentationFormat>Presentación en pantalla (4:3)</PresentationFormat>
  <Paragraphs>501</Paragraphs>
  <Slides>55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55</vt:i4>
      </vt:variant>
    </vt:vector>
  </HeadingPairs>
  <TitlesOfParts>
    <vt:vector size="61" baseType="lpstr">
      <vt:lpstr>Arial</vt:lpstr>
      <vt:lpstr>Tw Cen MT</vt:lpstr>
      <vt:lpstr>Wingdings</vt:lpstr>
      <vt:lpstr>Wingdings 2</vt:lpstr>
      <vt:lpstr>Calibri</vt:lpstr>
      <vt:lpstr>Intermedio</vt:lpstr>
      <vt:lpstr>t. 3 La salut i la malaltia. medicaments</vt:lpstr>
      <vt:lpstr>Diapositiva 2</vt:lpstr>
      <vt:lpstr>1.1. Salut i estils de vida</vt:lpstr>
      <vt:lpstr>1.1. Salut i estils de vida</vt:lpstr>
      <vt:lpstr>1.1. Salut i estils de vida</vt:lpstr>
      <vt:lpstr>1.1. Salut i estils de vida</vt:lpstr>
      <vt:lpstr>1.1. Salut i estils de vida</vt:lpstr>
      <vt:lpstr>La salut com a resultat dels factors genètics</vt:lpstr>
      <vt:lpstr>Conèixer per prevenir…l’amniocentesi</vt:lpstr>
      <vt:lpstr>Salut i factors ambientals</vt:lpstr>
      <vt:lpstr>Hàbits saludables</vt:lpstr>
      <vt:lpstr>Alimentació equilibrada</vt:lpstr>
      <vt:lpstr>Alimentació equilibrada</vt:lpstr>
      <vt:lpstr>Alimentació equilibrada</vt:lpstr>
      <vt:lpstr>Activitat física</vt:lpstr>
      <vt:lpstr>Higiene</vt:lpstr>
      <vt:lpstr>Diapositiva 17</vt:lpstr>
      <vt:lpstr>Diapositiva 18</vt:lpstr>
      <vt:lpstr>Diapositiva 19</vt:lpstr>
      <vt:lpstr>Diapositiva 20</vt:lpstr>
      <vt:lpstr>Característiques de les addiccions </vt:lpstr>
      <vt:lpstr>Desintoxicació</vt:lpstr>
      <vt:lpstr>Conductes addictives</vt:lpstr>
      <vt:lpstr>Ets addicte a les noves tecnologies?</vt:lpstr>
      <vt:lpstr>1.2. Les malalties no infeccioses  </vt:lpstr>
      <vt:lpstr>Malalties tumorals i càncer</vt:lpstr>
      <vt:lpstr>Malalties tumorals i càncer</vt:lpstr>
      <vt:lpstr>Com prevenir el càncer?</vt:lpstr>
      <vt:lpstr>Tractament del càncer</vt:lpstr>
      <vt:lpstr>Malalties endocrines, nutricionals i metabòliques </vt:lpstr>
      <vt:lpstr>Diabetes mellitus</vt:lpstr>
      <vt:lpstr>Diabetes mellitus</vt:lpstr>
      <vt:lpstr>Obesitat</vt:lpstr>
      <vt:lpstr>Obesitat</vt:lpstr>
      <vt:lpstr>Malalties cardiovasculars</vt:lpstr>
      <vt:lpstr>Factors de risc de les malalties cardiovasculars</vt:lpstr>
      <vt:lpstr>Malalties de l’aparell respiratori</vt:lpstr>
      <vt:lpstr>Malalties mentals</vt:lpstr>
      <vt:lpstr>Malalties mentals</vt:lpstr>
      <vt:lpstr>Mites sobre les malalties mentals</vt:lpstr>
      <vt:lpstr>Diagnòstic de les malalties</vt:lpstr>
      <vt:lpstr>Tractament de les malalties</vt:lpstr>
      <vt:lpstr>Tractament quirúrgic</vt:lpstr>
      <vt:lpstr>Trasplantaments</vt:lpstr>
      <vt:lpstr>Cirurgia robòtica</vt:lpstr>
      <vt:lpstr>1.3. Les malalties infeccioses </vt:lpstr>
      <vt:lpstr>1.3. Les malalties infeccioses </vt:lpstr>
      <vt:lpstr>1.3. Les malalties infeccioses </vt:lpstr>
      <vt:lpstr>Principals agents infecciosos</vt:lpstr>
      <vt:lpstr>Bacteris</vt:lpstr>
      <vt:lpstr>Virus</vt:lpstr>
      <vt:lpstr>Protozous</vt:lpstr>
      <vt:lpstr>Fongs</vt:lpstr>
      <vt:lpstr>1.3. Les malalties infeccioses </vt:lpstr>
      <vt:lpstr>Diapositiva 55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3_Salut, malaltia i estils de vida</dc:title>
  <dc:creator>Alejo</dc:creator>
  <cp:lastModifiedBy>Portatil</cp:lastModifiedBy>
  <cp:revision>124</cp:revision>
  <dcterms:created xsi:type="dcterms:W3CDTF">2011-08-15T18:04:13Z</dcterms:created>
  <dcterms:modified xsi:type="dcterms:W3CDTF">2015-01-15T19:01:43Z</dcterms:modified>
</cp:coreProperties>
</file>