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A25F-407B-4B64-9244-E83AAB7D0740}" type="datetimeFigureOut">
              <a:rPr lang="es-ES" smtClean="0"/>
              <a:t>26/04/2018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F282-C88B-495B-B003-BF2EC24FBF4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379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A25F-407B-4B64-9244-E83AAB7D0740}" type="datetimeFigureOut">
              <a:rPr lang="es-ES" smtClean="0"/>
              <a:t>26/04/2018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F282-C88B-495B-B003-BF2EC24FBF4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6512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A25F-407B-4B64-9244-E83AAB7D0740}" type="datetimeFigureOut">
              <a:rPr lang="es-ES" smtClean="0"/>
              <a:t>26/04/2018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F282-C88B-495B-B003-BF2EC24FBF4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1558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A25F-407B-4B64-9244-E83AAB7D0740}" type="datetimeFigureOut">
              <a:rPr lang="es-ES" smtClean="0"/>
              <a:t>26/04/2018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F282-C88B-495B-B003-BF2EC24FBF4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1092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A25F-407B-4B64-9244-E83AAB7D0740}" type="datetimeFigureOut">
              <a:rPr lang="es-ES" smtClean="0"/>
              <a:t>26/04/2018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F282-C88B-495B-B003-BF2EC24FBF4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3253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A25F-407B-4B64-9244-E83AAB7D0740}" type="datetimeFigureOut">
              <a:rPr lang="es-ES" smtClean="0"/>
              <a:t>26/04/2018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F282-C88B-495B-B003-BF2EC24FBF4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824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A25F-407B-4B64-9244-E83AAB7D0740}" type="datetimeFigureOut">
              <a:rPr lang="es-ES" smtClean="0"/>
              <a:t>26/04/2018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F282-C88B-495B-B003-BF2EC24FBF4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5362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A25F-407B-4B64-9244-E83AAB7D0740}" type="datetimeFigureOut">
              <a:rPr lang="es-ES" smtClean="0"/>
              <a:t>26/04/2018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F282-C88B-495B-B003-BF2EC24FBF4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6168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A25F-407B-4B64-9244-E83AAB7D0740}" type="datetimeFigureOut">
              <a:rPr lang="es-ES" smtClean="0"/>
              <a:t>26/04/2018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F282-C88B-495B-B003-BF2EC24FBF4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9328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A25F-407B-4B64-9244-E83AAB7D0740}" type="datetimeFigureOut">
              <a:rPr lang="es-ES" smtClean="0"/>
              <a:t>26/04/2018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F282-C88B-495B-B003-BF2EC24FBF4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7570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A25F-407B-4B64-9244-E83AAB7D0740}" type="datetimeFigureOut">
              <a:rPr lang="es-ES" smtClean="0"/>
              <a:t>26/04/2018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BF282-C88B-495B-B003-BF2EC24FBF4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3703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4A25F-407B-4B64-9244-E83AAB7D0740}" type="datetimeFigureOut">
              <a:rPr lang="es-ES" smtClean="0"/>
              <a:t>26/04/2018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BF282-C88B-495B-B003-BF2EC24FBF4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67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 </a:t>
            </a:r>
            <a:r>
              <a:rPr lang="ca-ES" b="1" dirty="0"/>
              <a:t>El Model de </a:t>
            </a:r>
            <a:r>
              <a:rPr lang="ca-ES" b="1" dirty="0" err="1"/>
              <a:t>Coaching</a:t>
            </a:r>
            <a:r>
              <a:rPr lang="ca-ES" b="1" dirty="0"/>
              <a:t>. Habilitats Essencials</a:t>
            </a:r>
            <a:endParaRPr lang="es-ES" dirty="0"/>
          </a:p>
        </p:txBody>
      </p:sp>
      <p:sp>
        <p:nvSpPr>
          <p:cNvPr id="5" name="Contenidor de contingut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a-ES" dirty="0"/>
              <a:t>Un </a:t>
            </a:r>
            <a:r>
              <a:rPr lang="ca-ES" dirty="0" err="1"/>
              <a:t>coach</a:t>
            </a:r>
            <a:r>
              <a:rPr lang="ca-ES" dirty="0"/>
              <a:t> especialment ha de ser un comunicador eficaç. Una enquesta realitzada a</a:t>
            </a:r>
            <a:endParaRPr lang="es-ES" dirty="0"/>
          </a:p>
          <a:p>
            <a:pPr marL="0" indent="0">
              <a:buNone/>
            </a:pPr>
            <a:r>
              <a:rPr lang="ca-ES" dirty="0"/>
              <a:t>professionals del </a:t>
            </a:r>
            <a:r>
              <a:rPr lang="ca-ES" dirty="0" err="1"/>
              <a:t>coaching</a:t>
            </a:r>
            <a:r>
              <a:rPr lang="ca-ES" dirty="0"/>
              <a:t> ens revela que ells destaquen cinc habilitats </a:t>
            </a:r>
            <a:r>
              <a:rPr lang="ca-ES" dirty="0" smtClean="0"/>
              <a:t>bàsiques:</a:t>
            </a:r>
          </a:p>
          <a:p>
            <a:pPr>
              <a:buFontTx/>
              <a:buChar char="-"/>
            </a:pPr>
            <a:r>
              <a:rPr lang="ca-ES" b="1" dirty="0" smtClean="0"/>
              <a:t>Escoltar</a:t>
            </a:r>
          </a:p>
          <a:p>
            <a:pPr>
              <a:buFontTx/>
              <a:buChar char="-"/>
            </a:pPr>
            <a:r>
              <a:rPr lang="ca-ES" b="1" dirty="0"/>
              <a:t>F</a:t>
            </a:r>
            <a:r>
              <a:rPr lang="ca-ES" b="1" dirty="0" smtClean="0"/>
              <a:t>er </a:t>
            </a:r>
            <a:r>
              <a:rPr lang="ca-ES" b="1" dirty="0"/>
              <a:t>les preguntes </a:t>
            </a:r>
            <a:r>
              <a:rPr lang="ca-ES" b="1" dirty="0" smtClean="0"/>
              <a:t>correctes</a:t>
            </a:r>
          </a:p>
          <a:p>
            <a:pPr>
              <a:buFontTx/>
              <a:buChar char="-"/>
            </a:pPr>
            <a:r>
              <a:rPr lang="ca-ES" b="1" dirty="0" smtClean="0"/>
              <a:t>Millorar </a:t>
            </a:r>
            <a:r>
              <a:rPr lang="ca-ES" b="1" dirty="0"/>
              <a:t>la motivació pel canvi o per a </a:t>
            </a:r>
            <a:r>
              <a:rPr lang="ca-ES" b="1" dirty="0" smtClean="0"/>
              <a:t>l'acció</a:t>
            </a:r>
          </a:p>
          <a:p>
            <a:pPr>
              <a:buFontTx/>
              <a:buChar char="-"/>
            </a:pPr>
            <a:r>
              <a:rPr lang="ca-ES" b="1" dirty="0"/>
              <a:t>T</a:t>
            </a:r>
            <a:r>
              <a:rPr lang="ca-ES" b="1" dirty="0" smtClean="0"/>
              <a:t>enir curiositat</a:t>
            </a:r>
          </a:p>
          <a:p>
            <a:pPr>
              <a:buFontTx/>
              <a:buChar char="-"/>
            </a:pPr>
            <a:r>
              <a:rPr lang="ca-ES" b="1" dirty="0"/>
              <a:t>D</a:t>
            </a:r>
            <a:r>
              <a:rPr lang="ca-ES" b="1" dirty="0" smtClean="0"/>
              <a:t>eixar </a:t>
            </a:r>
            <a:r>
              <a:rPr lang="ca-ES" b="1" dirty="0"/>
              <a:t>de costat l'agenda personal.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7350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smtClean="0"/>
              <a:t>Els 5 passos</a:t>
            </a: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b="1" dirty="0" smtClean="0"/>
              <a:t>Opcions</a:t>
            </a:r>
            <a:r>
              <a:rPr lang="es-ES" dirty="0"/>
              <a:t> </a:t>
            </a:r>
            <a:r>
              <a:rPr lang="ca-ES" dirty="0" smtClean="0"/>
              <a:t>Què </a:t>
            </a:r>
            <a:r>
              <a:rPr lang="ca-ES" dirty="0"/>
              <a:t>pots </a:t>
            </a:r>
            <a:r>
              <a:rPr lang="ca-ES" dirty="0" smtClean="0"/>
              <a:t>fer?</a:t>
            </a:r>
            <a:r>
              <a:rPr lang="es-ES" dirty="0" smtClean="0"/>
              <a:t> </a:t>
            </a:r>
            <a:r>
              <a:rPr lang="ca-ES" dirty="0" smtClean="0"/>
              <a:t>Si </a:t>
            </a:r>
            <a:r>
              <a:rPr lang="ca-ES" dirty="0"/>
              <a:t>no tinguessis límits, què faries? Què més</a:t>
            </a:r>
            <a:r>
              <a:rPr lang="ca-ES" dirty="0" smtClean="0"/>
              <a:t>?</a:t>
            </a:r>
            <a:endParaRPr lang="es-ES" dirty="0"/>
          </a:p>
          <a:p>
            <a:r>
              <a:rPr lang="ca-ES" b="1" dirty="0" smtClean="0"/>
              <a:t>Compromís</a:t>
            </a:r>
            <a:r>
              <a:rPr lang="es-ES" dirty="0" smtClean="0"/>
              <a:t> </a:t>
            </a:r>
            <a:r>
              <a:rPr lang="ca-ES" dirty="0" smtClean="0"/>
              <a:t>Què </a:t>
            </a:r>
            <a:r>
              <a:rPr lang="ca-ES" dirty="0"/>
              <a:t>ha estat útil per a tu en aquesta </a:t>
            </a:r>
            <a:r>
              <a:rPr lang="ca-ES" dirty="0" smtClean="0"/>
              <a:t>conversa?</a:t>
            </a:r>
            <a:r>
              <a:rPr lang="es-ES" dirty="0" smtClean="0"/>
              <a:t> </a:t>
            </a:r>
            <a:r>
              <a:rPr lang="ca-ES" dirty="0" smtClean="0"/>
              <a:t>Què </a:t>
            </a:r>
            <a:r>
              <a:rPr lang="ca-ES" dirty="0" err="1"/>
              <a:t>faras</a:t>
            </a:r>
            <a:r>
              <a:rPr lang="ca-ES" dirty="0"/>
              <a:t>? Què </a:t>
            </a:r>
            <a:r>
              <a:rPr lang="ca-ES" dirty="0" smtClean="0"/>
              <a:t>més?</a:t>
            </a:r>
            <a:r>
              <a:rPr lang="es-ES" dirty="0" smtClean="0"/>
              <a:t> </a:t>
            </a:r>
            <a:r>
              <a:rPr lang="ca-ES" dirty="0" smtClean="0"/>
              <a:t>Per </a:t>
            </a:r>
            <a:r>
              <a:rPr lang="ca-ES" dirty="0"/>
              <a:t>quan?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81718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/>
              <a:t>Pla d’Acció Personal (En 6 Preguntes)</a:t>
            </a:r>
            <a:endParaRPr lang="es-ES" dirty="0"/>
          </a:p>
        </p:txBody>
      </p:sp>
      <p:graphicFrame>
        <p:nvGraphicFramePr>
          <p:cNvPr id="4" name="Contenidor de conting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4717841"/>
              </p:ext>
            </p:extLst>
          </p:nvPr>
        </p:nvGraphicFramePr>
        <p:xfrm>
          <a:off x="2123729" y="1340768"/>
          <a:ext cx="4598064" cy="48295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6279"/>
                <a:gridCol w="3561785"/>
              </a:tblGrid>
              <a:tr h="889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40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es-ES" sz="4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 </a:t>
                      </a:r>
                      <a:endParaRPr lang="es-ES" sz="16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b="1" dirty="0">
                          <a:solidFill>
                            <a:schemeClr val="tx1"/>
                          </a:solidFill>
                          <a:effectLst/>
                        </a:rPr>
                        <a:t>Què estic aplicant ja amb èxit?</a:t>
                      </a:r>
                      <a:endParaRPr lang="es-ES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b="1" dirty="0">
                          <a:solidFill>
                            <a:schemeClr val="tx1"/>
                          </a:solidFill>
                          <a:effectLst/>
                        </a:rPr>
                        <a:t>Què està funcionant bé?</a:t>
                      </a:r>
                      <a:endParaRPr lang="es-ES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 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alpha val="0"/>
                      </a:schemeClr>
                    </a:solidFill>
                  </a:tcPr>
                </a:tc>
              </a:tr>
              <a:tr h="889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3600">
                          <a:effectLst/>
                        </a:rPr>
                        <a:t>2</a:t>
                      </a:r>
                      <a:endParaRPr lang="es-ES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 </a:t>
                      </a:r>
                      <a:endParaRPr lang="es-ES" sz="18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b="1" dirty="0">
                          <a:effectLst/>
                        </a:rPr>
                        <a:t>Per què està funcionant tan bé?</a:t>
                      </a:r>
                      <a:endParaRPr lang="es-ES" sz="16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b="1" dirty="0">
                          <a:effectLst/>
                        </a:rPr>
                        <a:t>Què faig/vaig fer per a què funcioni tan bé?</a:t>
                      </a:r>
                      <a:endParaRPr lang="es-ES" sz="16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b="1" dirty="0">
                          <a:effectLst/>
                        </a:rPr>
                        <a:t> </a:t>
                      </a:r>
                      <a:endParaRPr lang="es-ES" sz="16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6638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3600">
                          <a:effectLst/>
                        </a:rPr>
                        <a:t>3</a:t>
                      </a:r>
                      <a:endParaRPr lang="es-ES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 </a:t>
                      </a:r>
                      <a:endParaRPr lang="es-E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Quin seria el nivell ideal?</a:t>
                      </a:r>
                      <a:endParaRPr lang="es-E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 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6373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3600">
                          <a:effectLst/>
                        </a:rPr>
                        <a:t>4</a:t>
                      </a:r>
                      <a:endParaRPr lang="es-ES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>
                          <a:effectLst/>
                        </a:rPr>
                        <a:t> </a:t>
                      </a:r>
                      <a:endParaRPr lang="es-ES" sz="1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>
                          <a:effectLst/>
                        </a:rPr>
                        <a:t>Què em falta encara?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6373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3600">
                          <a:effectLst/>
                        </a:rPr>
                        <a:t>5</a:t>
                      </a:r>
                      <a:endParaRPr lang="es-ES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>
                          <a:effectLst/>
                        </a:rPr>
                        <a:t> </a:t>
                      </a:r>
                      <a:endParaRPr lang="es-ES" sz="1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>
                          <a:effectLst/>
                        </a:rPr>
                        <a:t>Quins recursos puc trobar per millorar?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889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3600">
                          <a:effectLst/>
                        </a:rPr>
                        <a:t>6</a:t>
                      </a:r>
                      <a:endParaRPr lang="es-ES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 </a:t>
                      </a:r>
                      <a:endParaRPr lang="es-E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Què em comprometo a fer i per quan?</a:t>
                      </a:r>
                      <a:endParaRPr lang="es-E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Com ho mesuraré</a:t>
                      </a:r>
                      <a:endParaRPr lang="es-ES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 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22525" y="1636554"/>
            <a:ext cx="18473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325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El Model de </a:t>
            </a:r>
            <a:r>
              <a:rPr lang="ca-ES" b="1" dirty="0" err="1" smtClean="0"/>
              <a:t>Coaching</a:t>
            </a:r>
            <a:r>
              <a:rPr lang="ca-ES" b="1" dirty="0" smtClean="0"/>
              <a:t>. Habilitats Essencials</a:t>
            </a: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El model de </a:t>
            </a:r>
            <a:r>
              <a:rPr lang="ca-ES" dirty="0" err="1"/>
              <a:t>coaching</a:t>
            </a:r>
            <a:r>
              <a:rPr lang="ca-ES" dirty="0"/>
              <a:t> és un procés per anar des d’una situació present fins a un objectiu final a través d’unes habilitats </a:t>
            </a:r>
            <a:r>
              <a:rPr lang="ca-ES" dirty="0" smtClean="0"/>
              <a:t>essencials:</a:t>
            </a:r>
            <a:endParaRPr lang="ca-ES" dirty="0"/>
          </a:p>
          <a:p>
            <a:pPr algn="ctr"/>
            <a:r>
              <a:rPr lang="ca-ES" b="1" dirty="0" smtClean="0"/>
              <a:t>El </a:t>
            </a:r>
            <a:r>
              <a:rPr lang="ca-ES" b="1" dirty="0" err="1" smtClean="0"/>
              <a:t>rapport</a:t>
            </a:r>
            <a:endParaRPr lang="ca-ES" b="1" dirty="0" smtClean="0"/>
          </a:p>
          <a:p>
            <a:pPr algn="ctr"/>
            <a:r>
              <a:rPr lang="ca-ES" b="1" dirty="0" smtClean="0"/>
              <a:t>L’escolta</a:t>
            </a:r>
          </a:p>
          <a:p>
            <a:pPr algn="ctr"/>
            <a:r>
              <a:rPr lang="ca-ES" b="1" dirty="0"/>
              <a:t>L</a:t>
            </a:r>
            <a:r>
              <a:rPr lang="ca-ES" b="1" dirty="0" smtClean="0"/>
              <a:t>a </a:t>
            </a:r>
            <a:r>
              <a:rPr lang="ca-ES" b="1" dirty="0"/>
              <a:t>pregunta </a:t>
            </a:r>
          </a:p>
          <a:p>
            <a:pPr algn="ctr"/>
            <a:r>
              <a:rPr lang="ca-ES" b="1" dirty="0" smtClean="0"/>
              <a:t>Feedback</a:t>
            </a:r>
            <a:r>
              <a:rPr lang="ca-ES" b="1" dirty="0"/>
              <a:t>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89190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b="1" dirty="0" smtClean="0"/>
              <a:t>Condicions prèvies:</a:t>
            </a: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a-ES" dirty="0" smtClean="0"/>
              <a:t>Tenir </a:t>
            </a:r>
            <a:r>
              <a:rPr lang="ca-ES" dirty="0"/>
              <a:t>expectatives positives, confiar en el teu interlocutor i el seu </a:t>
            </a:r>
            <a:r>
              <a:rPr lang="ca-ES" dirty="0" smtClean="0"/>
              <a:t>potencial.</a:t>
            </a:r>
            <a:endParaRPr lang="es-ES" dirty="0"/>
          </a:p>
          <a:p>
            <a:pPr marL="514350" indent="-514350">
              <a:buFont typeface="+mj-lt"/>
              <a:buAutoNum type="arabicPeriod"/>
            </a:pPr>
            <a:r>
              <a:rPr lang="ca-ES" dirty="0" smtClean="0"/>
              <a:t>Construir </a:t>
            </a:r>
            <a:r>
              <a:rPr lang="ca-ES" dirty="0"/>
              <a:t>una relació i un entorn basat en la </a:t>
            </a:r>
            <a:r>
              <a:rPr lang="ca-ES" dirty="0" smtClean="0"/>
              <a:t>confiança.</a:t>
            </a:r>
            <a:endParaRPr lang="es-ES" dirty="0" smtClean="0"/>
          </a:p>
          <a:p>
            <a:pPr marL="514350" indent="-514350">
              <a:buFont typeface="+mj-lt"/>
              <a:buAutoNum type="arabicPeriod"/>
            </a:pPr>
            <a:r>
              <a:rPr lang="ca-ES" dirty="0" smtClean="0"/>
              <a:t> </a:t>
            </a:r>
            <a:r>
              <a:rPr lang="ca-ES" dirty="0"/>
              <a:t>Involucrar el teu </a:t>
            </a:r>
            <a:r>
              <a:rPr lang="ca-ES" dirty="0" smtClean="0"/>
              <a:t>interlocutor.</a:t>
            </a:r>
            <a:endParaRPr lang="es-ES" dirty="0"/>
          </a:p>
          <a:p>
            <a:pPr marL="514350" indent="-514350">
              <a:buFont typeface="+mj-lt"/>
              <a:buAutoNum type="arabicPeriod"/>
            </a:pPr>
            <a:r>
              <a:rPr lang="ca-ES" dirty="0" smtClean="0"/>
              <a:t>Veure </a:t>
            </a:r>
            <a:r>
              <a:rPr lang="ca-ES" dirty="0"/>
              <a:t>el teu interlocutor com una persona enginyosa i completa que és capaç de </a:t>
            </a:r>
            <a:r>
              <a:rPr lang="ca-ES" dirty="0" smtClean="0"/>
              <a:t>més.</a:t>
            </a:r>
            <a:endParaRPr lang="es-ES" dirty="0"/>
          </a:p>
          <a:p>
            <a:pPr marL="514350" indent="-514350">
              <a:buFont typeface="+mj-lt"/>
              <a:buAutoNum type="arabicPeriod"/>
            </a:pPr>
            <a:r>
              <a:rPr lang="ca-ES" dirty="0" smtClean="0"/>
              <a:t>Enfocar-se </a:t>
            </a:r>
            <a:r>
              <a:rPr lang="ca-ES" dirty="0"/>
              <a:t>en les experiències del teu interlocutor i no en las </a:t>
            </a:r>
            <a:r>
              <a:rPr lang="ca-ES" dirty="0" smtClean="0"/>
              <a:t>teves.</a:t>
            </a:r>
            <a:endParaRPr lang="es-ES" dirty="0"/>
          </a:p>
          <a:p>
            <a:pPr marL="514350" indent="-514350">
              <a:buFont typeface="+mj-lt"/>
              <a:buAutoNum type="arabicPeriod"/>
            </a:pPr>
            <a:r>
              <a:rPr lang="ca-ES" dirty="0" smtClean="0"/>
              <a:t>Construir </a:t>
            </a:r>
            <a:r>
              <a:rPr lang="ca-ES" dirty="0"/>
              <a:t>una relació entre persones, generadora de beneficis per ambdues </a:t>
            </a:r>
            <a:r>
              <a:rPr lang="ca-ES" dirty="0" smtClean="0"/>
              <a:t>parts.</a:t>
            </a:r>
            <a:endParaRPr lang="es-ES" dirty="0"/>
          </a:p>
          <a:p>
            <a:pPr marL="514350" indent="-514350">
              <a:buFont typeface="+mj-lt"/>
              <a:buAutoNum type="arabicPeriod"/>
            </a:pPr>
            <a:r>
              <a:rPr lang="ca-ES" dirty="0" smtClean="0"/>
              <a:t>Confiar </a:t>
            </a:r>
            <a:r>
              <a:rPr lang="ca-ES" dirty="0"/>
              <a:t>en la idea que les persones són capaces de generar les seves pròpies </a:t>
            </a:r>
            <a:r>
              <a:rPr lang="ca-ES" dirty="0" smtClean="0"/>
              <a:t>solucions.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93138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b="1" dirty="0"/>
              <a:t>El </a:t>
            </a:r>
            <a:r>
              <a:rPr lang="ca-ES" b="1" dirty="0" err="1" smtClean="0"/>
              <a:t>rapport</a:t>
            </a: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251520" y="1196752"/>
            <a:ext cx="8435280" cy="49294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a-ES" dirty="0" smtClean="0"/>
              <a:t>El </a:t>
            </a:r>
            <a:r>
              <a:rPr lang="ca-ES" dirty="0" err="1"/>
              <a:t>rapport</a:t>
            </a:r>
            <a:r>
              <a:rPr lang="ca-ES" dirty="0"/>
              <a:t> consisteix en buscar unes similituds entre el </a:t>
            </a:r>
            <a:r>
              <a:rPr lang="ca-ES" dirty="0" err="1"/>
              <a:t>coach</a:t>
            </a:r>
            <a:r>
              <a:rPr lang="ca-ES" dirty="0"/>
              <a:t> i el client per facilitar la connexió entre els dos. Aquestes similituds són a nivell de:</a:t>
            </a:r>
            <a:endParaRPr lang="es-ES" dirty="0"/>
          </a:p>
          <a:p>
            <a:endParaRPr lang="es-ES" dirty="0"/>
          </a:p>
          <a:p>
            <a:r>
              <a:rPr lang="ca-ES" dirty="0"/>
              <a:t> Llenguatge corporal (gestos, postura...)</a:t>
            </a:r>
            <a:endParaRPr lang="es-ES" dirty="0"/>
          </a:p>
          <a:p>
            <a:r>
              <a:rPr lang="ca-ES" dirty="0"/>
              <a:t> Respiració</a:t>
            </a:r>
            <a:endParaRPr lang="es-ES" dirty="0"/>
          </a:p>
          <a:p>
            <a:r>
              <a:rPr lang="ca-ES" dirty="0"/>
              <a:t> Qualitats de la veu</a:t>
            </a:r>
            <a:endParaRPr lang="es-ES" dirty="0"/>
          </a:p>
          <a:p>
            <a:r>
              <a:rPr lang="ca-ES" dirty="0"/>
              <a:t> Llenguatge, paraules</a:t>
            </a:r>
            <a:endParaRPr lang="es-ES" dirty="0"/>
          </a:p>
          <a:p>
            <a:r>
              <a:rPr lang="ca-ES" dirty="0"/>
              <a:t> Nivell d’energia</a:t>
            </a:r>
            <a:endParaRPr lang="es-ES" dirty="0"/>
          </a:p>
          <a:p>
            <a:r>
              <a:rPr lang="ca-ES" dirty="0"/>
              <a:t> Creences i valors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8750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b="1" dirty="0"/>
              <a:t>El desafiament de </a:t>
            </a:r>
            <a:r>
              <a:rPr lang="ca-ES" b="1" dirty="0" smtClean="0"/>
              <a:t>l’escolta</a:t>
            </a: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Estàs </a:t>
            </a:r>
            <a:r>
              <a:rPr lang="ca-ES" b="1" dirty="0"/>
              <a:t>realment escoltant, </a:t>
            </a:r>
            <a:r>
              <a:rPr lang="ca-ES" dirty="0"/>
              <a:t>o només estàs preparant la teva resposta (o la teva pregunta) mentre esperes el teu torn per parlar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95718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/>
            </a:r>
            <a:br>
              <a:rPr lang="ca-ES" b="1" dirty="0" smtClean="0"/>
            </a:br>
            <a:r>
              <a:rPr lang="ca-ES" b="1" dirty="0" smtClean="0"/>
              <a:t>Crear </a:t>
            </a:r>
            <a:r>
              <a:rPr lang="ca-ES" b="1" dirty="0"/>
              <a:t>preguntes Excel·lents. Diàleg Socràtic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Les preguntes són el element fonamental del </a:t>
            </a:r>
            <a:r>
              <a:rPr lang="ca-ES" dirty="0" err="1"/>
              <a:t>coaching</a:t>
            </a:r>
            <a:r>
              <a:rPr lang="ca-ES" dirty="0"/>
              <a:t>, els clients reben </a:t>
            </a:r>
            <a:r>
              <a:rPr lang="ca-ES" dirty="0" err="1"/>
              <a:t>coaching</a:t>
            </a:r>
            <a:r>
              <a:rPr lang="ca-ES" dirty="0"/>
              <a:t> perquè desitgen explorar, millorar la seva eficàcia i aprendre més de sí mateixos. Fer preguntes és una excel·lent manera de ficar en marxa l’anàlisi.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81476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b="1" dirty="0"/>
              <a:t>Tipus de preguntes </a:t>
            </a:r>
            <a:r>
              <a:rPr lang="ca-ES" b="1" dirty="0" smtClean="0"/>
              <a:t>excel·lents</a:t>
            </a: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a-ES" b="1" dirty="0"/>
              <a:t>Preguntes Tancades: </a:t>
            </a:r>
            <a:r>
              <a:rPr lang="ca-ES" dirty="0"/>
              <a:t>Requereixen una resposta breu o d’una sola </a:t>
            </a:r>
            <a:r>
              <a:rPr lang="ca-ES" dirty="0" smtClean="0"/>
              <a:t>paraula.</a:t>
            </a:r>
            <a:endParaRPr lang="es-ES" dirty="0" smtClean="0"/>
          </a:p>
          <a:p>
            <a:pPr marL="0" indent="0">
              <a:buNone/>
            </a:pPr>
            <a:r>
              <a:rPr lang="ca-ES" b="1" dirty="0" smtClean="0">
                <a:solidFill>
                  <a:schemeClr val="accent2"/>
                </a:solidFill>
              </a:rPr>
              <a:t>Vol tenir èxit?</a:t>
            </a:r>
            <a:endParaRPr lang="es-ES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ca-ES" b="1" dirty="0" smtClean="0"/>
              <a:t>Preguntes </a:t>
            </a:r>
            <a:r>
              <a:rPr lang="ca-ES" b="1" dirty="0"/>
              <a:t>Obertes: </a:t>
            </a:r>
            <a:r>
              <a:rPr lang="ca-ES" dirty="0"/>
              <a:t>Requereixen una resposta més llarga i individualitzada.</a:t>
            </a:r>
            <a:endParaRPr lang="es-ES" dirty="0"/>
          </a:p>
          <a:p>
            <a:pPr marL="0" indent="0">
              <a:buNone/>
            </a:pPr>
            <a:r>
              <a:rPr lang="ca-ES" b="1" dirty="0">
                <a:solidFill>
                  <a:schemeClr val="accent2"/>
                </a:solidFill>
              </a:rPr>
              <a:t>Què vols aconseguir aquest </a:t>
            </a:r>
            <a:r>
              <a:rPr lang="ca-ES" b="1" dirty="0" smtClean="0">
                <a:solidFill>
                  <a:schemeClr val="accent2"/>
                </a:solidFill>
              </a:rPr>
              <a:t>any?</a:t>
            </a:r>
            <a:endParaRPr lang="es-ES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ca-ES" dirty="0" smtClean="0"/>
          </a:p>
          <a:p>
            <a:pPr marL="0" indent="0">
              <a:buNone/>
            </a:pPr>
            <a:r>
              <a:rPr lang="ca-ES" dirty="0" smtClean="0"/>
              <a:t>Els </a:t>
            </a:r>
            <a:r>
              <a:rPr lang="ca-ES" dirty="0"/>
              <a:t>exemples anteriors son preguntes poc interessants, massa generals. Una alta forma de fer preguntes, es centra amb la qualitat de les preguntes del </a:t>
            </a:r>
            <a:r>
              <a:rPr lang="ca-ES" dirty="0" err="1"/>
              <a:t>coach</a:t>
            </a:r>
            <a:r>
              <a:rPr lang="ca-ES" dirty="0" smtClean="0"/>
              <a:t>:</a:t>
            </a:r>
            <a:r>
              <a:rPr lang="ca-ES" b="1" dirty="0"/>
              <a:t> </a:t>
            </a:r>
            <a:endParaRPr lang="ca-ES" b="1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ca-ES" b="1" dirty="0" smtClean="0"/>
              <a:t>Preguntes </a:t>
            </a:r>
            <a:r>
              <a:rPr lang="ca-ES" b="1" dirty="0"/>
              <a:t>Provocatives: </a:t>
            </a:r>
            <a:r>
              <a:rPr lang="ca-ES" dirty="0"/>
              <a:t>Promouen i estimulen la </a:t>
            </a:r>
            <a:r>
              <a:rPr lang="ca-ES" dirty="0" smtClean="0"/>
              <a:t>conversa:</a:t>
            </a:r>
            <a:r>
              <a:rPr lang="es-ES" dirty="0" smtClean="0"/>
              <a:t> </a:t>
            </a:r>
            <a:r>
              <a:rPr lang="ca-ES" b="1" dirty="0" smtClean="0">
                <a:solidFill>
                  <a:schemeClr val="accent2"/>
                </a:solidFill>
              </a:rPr>
              <a:t>Que passaria </a:t>
            </a:r>
            <a:r>
              <a:rPr lang="ca-ES" b="1" dirty="0">
                <a:solidFill>
                  <a:schemeClr val="accent2"/>
                </a:solidFill>
              </a:rPr>
              <a:t>si…?</a:t>
            </a:r>
            <a:endParaRPr lang="es-ES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ca-ES" b="1" dirty="0" smtClean="0"/>
              <a:t>Preguntes </a:t>
            </a:r>
            <a:r>
              <a:rPr lang="ca-ES" b="1" dirty="0"/>
              <a:t>Evocatives: </a:t>
            </a:r>
            <a:r>
              <a:rPr lang="ca-ES" dirty="0"/>
              <a:t>Atrauen als participants i els ajuden a recordar coses:</a:t>
            </a:r>
            <a:endParaRPr lang="es-ES" dirty="0"/>
          </a:p>
          <a:p>
            <a:pPr marL="0" indent="0">
              <a:buNone/>
            </a:pPr>
            <a:r>
              <a:rPr lang="ca-ES" b="1" dirty="0">
                <a:solidFill>
                  <a:schemeClr val="accent2"/>
                </a:solidFill>
              </a:rPr>
              <a:t>Quin tipus de feina et fa sentir-te més </a:t>
            </a:r>
            <a:r>
              <a:rPr lang="ca-ES" b="1" dirty="0" smtClean="0">
                <a:solidFill>
                  <a:schemeClr val="accent2"/>
                </a:solidFill>
              </a:rPr>
              <a:t>compromès </a:t>
            </a:r>
            <a:r>
              <a:rPr lang="ca-ES" b="1" dirty="0">
                <a:solidFill>
                  <a:schemeClr val="accent2"/>
                </a:solidFill>
              </a:rPr>
              <a:t>i satisfet?</a:t>
            </a:r>
            <a:endParaRPr lang="es-ES" b="1" dirty="0">
              <a:solidFill>
                <a:schemeClr val="accent2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7552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a-ES" b="1" dirty="0" smtClean="0"/>
              <a:t/>
            </a:r>
            <a:br>
              <a:rPr lang="ca-ES" b="1" dirty="0" smtClean="0"/>
            </a:br>
            <a:r>
              <a:rPr lang="ca-ES" b="1" dirty="0" smtClean="0"/>
              <a:t>El </a:t>
            </a:r>
            <a:r>
              <a:rPr lang="ca-ES" b="1" dirty="0" err="1"/>
              <a:t>coaching</a:t>
            </a:r>
            <a:r>
              <a:rPr lang="ca-ES" b="1" dirty="0"/>
              <a:t> utilitza preguntes </a:t>
            </a:r>
            <a:r>
              <a:rPr lang="ca-ES" b="1" dirty="0" smtClean="0"/>
              <a:t>excel·lents, </a:t>
            </a:r>
            <a:r>
              <a:rPr lang="ca-ES" b="1" dirty="0"/>
              <a:t>preguntes poderoses: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ca-ES" sz="3400" dirty="0"/>
              <a:t>Preguntes amb “què” i “quin” exigeixen precisió i creen solucions</a:t>
            </a:r>
            <a:endParaRPr lang="es-ES" sz="3400" dirty="0"/>
          </a:p>
          <a:p>
            <a:pPr lvl="0"/>
            <a:r>
              <a:rPr lang="ca-ES" sz="3400" dirty="0"/>
              <a:t>“Per què?” no és “per a què?”</a:t>
            </a:r>
            <a:endParaRPr lang="es-ES" sz="3400" dirty="0"/>
          </a:p>
          <a:p>
            <a:pPr lvl="0"/>
            <a:r>
              <a:rPr lang="ca-ES" sz="3400" dirty="0"/>
              <a:t>Evitar preguntes “orientatives” o amb judici</a:t>
            </a:r>
            <a:endParaRPr lang="es-ES" sz="3400" dirty="0"/>
          </a:p>
          <a:p>
            <a:r>
              <a:rPr lang="ca-ES" sz="3400" dirty="0"/>
              <a:t>Tu no necessites tenir les respostes, el teu interlocutor les tindrà</a:t>
            </a:r>
            <a:endParaRPr lang="es-ES" sz="3400" dirty="0"/>
          </a:p>
          <a:p>
            <a:pPr lvl="0"/>
            <a:r>
              <a:rPr lang="ca-ES" sz="3400" dirty="0"/>
              <a:t>Preguntes que porten a l’aprenentatge i a l’acció</a:t>
            </a:r>
            <a:endParaRPr lang="es-ES" sz="3400" dirty="0"/>
          </a:p>
          <a:p>
            <a:pPr lvl="0"/>
            <a:r>
              <a:rPr lang="ca-ES" sz="3400" dirty="0"/>
              <a:t>Fes preguntes per a què el teu interlocutor entengui la seva situació i trobi les seves respostes</a:t>
            </a:r>
            <a:endParaRPr lang="es-ES" sz="3400" dirty="0"/>
          </a:p>
          <a:p>
            <a:pPr lvl="0"/>
            <a:r>
              <a:rPr lang="ca-ES" sz="3400" dirty="0"/>
              <a:t>Fes preguntes per ajudar-li a descobrir per si mateix (aquesta nova informació accelera els seus resultats)</a:t>
            </a:r>
            <a:endParaRPr lang="es-ES" sz="3400" dirty="0"/>
          </a:p>
          <a:p>
            <a:pPr lvl="0"/>
            <a:r>
              <a:rPr lang="ca-ES" sz="3400" dirty="0"/>
              <a:t>Fes preguntes orientades cap el futur i les solucions</a:t>
            </a:r>
            <a:endParaRPr lang="es-ES" sz="3400" dirty="0"/>
          </a:p>
          <a:p>
            <a:pPr lvl="0"/>
            <a:r>
              <a:rPr lang="ca-ES" sz="3400" dirty="0"/>
              <a:t>Utilitza el silenci efectivament</a:t>
            </a:r>
            <a:endParaRPr lang="es-ES" sz="3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24152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/>
            </a:r>
            <a:br>
              <a:rPr lang="ca-ES" b="1" dirty="0" smtClean="0"/>
            </a:br>
            <a:r>
              <a:rPr lang="ca-ES" b="1" dirty="0" smtClean="0"/>
              <a:t>Els </a:t>
            </a:r>
            <a:r>
              <a:rPr lang="ca-ES" b="1" dirty="0"/>
              <a:t>5 passos d’una conversa de </a:t>
            </a:r>
            <a:r>
              <a:rPr lang="ca-ES" b="1" dirty="0" err="1"/>
              <a:t>coaching</a:t>
            </a:r>
            <a:r>
              <a:rPr lang="ca-ES" b="1" dirty="0"/>
              <a:t>: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a-ES" b="1" dirty="0"/>
              <a:t>Assumpte</a:t>
            </a:r>
            <a:endParaRPr lang="es-ES" dirty="0"/>
          </a:p>
          <a:p>
            <a:r>
              <a:rPr lang="ca-ES" dirty="0"/>
              <a:t>De què vols parlar?</a:t>
            </a:r>
            <a:endParaRPr lang="es-ES" dirty="0"/>
          </a:p>
          <a:p>
            <a:r>
              <a:rPr lang="ca-ES" dirty="0"/>
              <a:t>Quina és la importància d’aquest tema per a tu?</a:t>
            </a:r>
            <a:endParaRPr lang="es-ES" dirty="0"/>
          </a:p>
          <a:p>
            <a:r>
              <a:rPr lang="ca-ES" b="1" dirty="0"/>
              <a:t> </a:t>
            </a:r>
            <a:endParaRPr lang="es-ES" dirty="0"/>
          </a:p>
          <a:p>
            <a:r>
              <a:rPr lang="ca-ES" b="1" dirty="0"/>
              <a:t>Objectiu</a:t>
            </a:r>
            <a:endParaRPr lang="es-ES" dirty="0"/>
          </a:p>
          <a:p>
            <a:r>
              <a:rPr lang="ca-ES" dirty="0"/>
              <a:t>Què vols treure d’aquesta conversa? Què més?</a:t>
            </a:r>
            <a:endParaRPr lang="es-ES" dirty="0"/>
          </a:p>
          <a:p>
            <a:r>
              <a:rPr lang="ca-ES" dirty="0"/>
              <a:t>Què esperes de mi?</a:t>
            </a:r>
            <a:endParaRPr lang="es-ES" dirty="0"/>
          </a:p>
          <a:p>
            <a:r>
              <a:rPr lang="ca-ES" b="1" dirty="0"/>
              <a:t> </a:t>
            </a:r>
            <a:endParaRPr lang="es-ES" dirty="0"/>
          </a:p>
          <a:p>
            <a:r>
              <a:rPr lang="ca-ES" b="1" dirty="0"/>
              <a:t>Realitat</a:t>
            </a:r>
            <a:endParaRPr lang="es-ES" dirty="0"/>
          </a:p>
          <a:p>
            <a:r>
              <a:rPr lang="ca-ES" dirty="0"/>
              <a:t>Quines diferències hi ha entre el resultat desitjat i la teva situació</a:t>
            </a:r>
            <a:endParaRPr lang="es-ES" dirty="0"/>
          </a:p>
          <a:p>
            <a:r>
              <a:rPr lang="ca-ES" dirty="0"/>
              <a:t>actual? Què més?</a:t>
            </a:r>
            <a:endParaRPr lang="es-ES" dirty="0"/>
          </a:p>
          <a:p>
            <a:r>
              <a:rPr lang="ca-ES" dirty="0"/>
              <a:t>Què és el que ja va bé?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79258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552</Words>
  <Application>Microsoft Office PowerPoint</Application>
  <PresentationFormat>Presentació en pantalla (4:3)</PresentationFormat>
  <Paragraphs>98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11</vt:i4>
      </vt:variant>
    </vt:vector>
  </HeadingPairs>
  <TitlesOfParts>
    <vt:vector size="12" baseType="lpstr">
      <vt:lpstr>Tema de l'Office</vt:lpstr>
      <vt:lpstr> El Model de Coaching. Habilitats Essencials</vt:lpstr>
      <vt:lpstr>El Model de Coaching. Habilitats Essencials</vt:lpstr>
      <vt:lpstr>Condicions prèvies:</vt:lpstr>
      <vt:lpstr>El rapport</vt:lpstr>
      <vt:lpstr>El desafiament de l’escolta</vt:lpstr>
      <vt:lpstr> Crear preguntes Excel·lents. Diàleg Socràtic </vt:lpstr>
      <vt:lpstr>Tipus de preguntes excel·lents</vt:lpstr>
      <vt:lpstr> El coaching utilitza preguntes excel·lents, preguntes poderoses: </vt:lpstr>
      <vt:lpstr> Els 5 passos d’una conversa de coaching: </vt:lpstr>
      <vt:lpstr>Els 5 passos</vt:lpstr>
      <vt:lpstr>Pla d’Acció Personal (En 6 Preguntes)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Model de Coaching. Habilitats Essencials</dc:title>
  <dc:creator>Alumne</dc:creator>
  <cp:lastModifiedBy>Alumne</cp:lastModifiedBy>
  <cp:revision>4</cp:revision>
  <dcterms:created xsi:type="dcterms:W3CDTF">2018-04-26T07:59:27Z</dcterms:created>
  <dcterms:modified xsi:type="dcterms:W3CDTF">2018-04-26T08:30:11Z</dcterms:modified>
</cp:coreProperties>
</file>