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6"/>
  </p:notesMasterIdLst>
  <p:sldIdLst>
    <p:sldId id="257" r:id="rId2"/>
    <p:sldId id="273" r:id="rId3"/>
    <p:sldId id="258" r:id="rId4"/>
    <p:sldId id="259" r:id="rId5"/>
    <p:sldId id="261" r:id="rId6"/>
    <p:sldId id="262" r:id="rId7"/>
    <p:sldId id="263" r:id="rId8"/>
    <p:sldId id="264" r:id="rId9"/>
    <p:sldId id="265" r:id="rId10"/>
    <p:sldId id="266" r:id="rId11"/>
    <p:sldId id="267" r:id="rId12"/>
    <p:sldId id="268" r:id="rId13"/>
    <p:sldId id="270" r:id="rId14"/>
    <p:sldId id="271" r:id="rId15"/>
  </p:sldIdLst>
  <p:sldSz cx="9144000" cy="6858000" type="screen4x3"/>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1416"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s-ES"/>
          </a:p>
        </p:txBody>
      </p:sp>
      <p:sp>
        <p:nvSpPr>
          <p:cNvPr id="3" name="2 Marcador de fecha"/>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E06D18F-539B-489D-A6D0-7EC5202BC4D0}" type="datetimeFigureOut">
              <a:rPr lang="es-ES" smtClean="0"/>
              <a:pPr/>
              <a:t>24/04/2018</a:t>
            </a:fld>
            <a:endParaRPr lang="es-ES"/>
          </a:p>
        </p:txBody>
      </p:sp>
      <p:sp>
        <p:nvSpPr>
          <p:cNvPr id="4" name="3 Marcador de imagen de diapositiva"/>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s-ES"/>
          </a:p>
        </p:txBody>
      </p:sp>
      <p:sp>
        <p:nvSpPr>
          <p:cNvPr id="5" name="4 Marcador de notas"/>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6" name="5 Marcador de pie de página"/>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s-ES"/>
          </a:p>
        </p:txBody>
      </p:sp>
      <p:sp>
        <p:nvSpPr>
          <p:cNvPr id="7" name="6 Marcador de número de diapositiva"/>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99115A2-0B09-4314-947C-B285DFB4DFFC}" type="slidenum">
              <a:rPr lang="es-ES" smtClean="0"/>
              <a:pPr/>
              <a:t>‹#›</a:t>
            </a:fld>
            <a:endParaRPr lang="es-ES"/>
          </a:p>
        </p:txBody>
      </p:sp>
    </p:spTree>
    <p:extLst>
      <p:ext uri="{BB962C8B-B14F-4D97-AF65-F5344CB8AC3E}">
        <p14:creationId xmlns:p14="http://schemas.microsoft.com/office/powerpoint/2010/main" val="256406682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dirty="0"/>
          </a:p>
        </p:txBody>
      </p:sp>
      <p:sp>
        <p:nvSpPr>
          <p:cNvPr id="4" name="3 Marcador de número de diapositiva"/>
          <p:cNvSpPr>
            <a:spLocks noGrp="1"/>
          </p:cNvSpPr>
          <p:nvPr>
            <p:ph type="sldNum" sz="quarter" idx="10"/>
          </p:nvPr>
        </p:nvSpPr>
        <p:spPr/>
        <p:txBody>
          <a:bodyPr/>
          <a:lstStyle/>
          <a:p>
            <a:fld id="{E99115A2-0B09-4314-947C-B285DFB4DFFC}" type="slidenum">
              <a:rPr lang="es-ES" smtClean="0"/>
              <a:pPr/>
              <a:t>4</a:t>
            </a:fld>
            <a:endParaRPr lang="es-E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ES"/>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ES"/>
          </a:p>
        </p:txBody>
      </p:sp>
      <p:sp>
        <p:nvSpPr>
          <p:cNvPr id="4" name="3 Marcador de fecha"/>
          <p:cNvSpPr>
            <a:spLocks noGrp="1"/>
          </p:cNvSpPr>
          <p:nvPr>
            <p:ph type="dt" sz="half" idx="10"/>
          </p:nvPr>
        </p:nvSpPr>
        <p:spPr/>
        <p:txBody>
          <a:bodyPr/>
          <a:lstStyle/>
          <a:p>
            <a:fld id="{1FF0B9E9-E529-4DA3-AE40-80DF9B19643F}" type="datetimeFigureOut">
              <a:rPr lang="es-ES" smtClean="0"/>
              <a:pPr/>
              <a:t>24/04/2018</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EEF302B2-B5C5-4094-B5B0-7B41746B0074}" type="slidenum">
              <a:rPr lang="es-ES" smtClean="0"/>
              <a:pPr/>
              <a:t>‹#›</a:t>
            </a:fld>
            <a:endParaRPr lang="es-E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1FF0B9E9-E529-4DA3-AE40-80DF9B19643F}" type="datetimeFigureOut">
              <a:rPr lang="es-ES" smtClean="0"/>
              <a:pPr/>
              <a:t>24/04/2018</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EEF302B2-B5C5-4094-B5B0-7B41746B0074}" type="slidenum">
              <a:rPr lang="es-ES" smtClean="0"/>
              <a:pPr/>
              <a:t>‹#›</a:t>
            </a:fld>
            <a:endParaRPr lang="es-E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1FF0B9E9-E529-4DA3-AE40-80DF9B19643F}" type="datetimeFigureOut">
              <a:rPr lang="es-ES" smtClean="0"/>
              <a:pPr/>
              <a:t>24/04/2018</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EEF302B2-B5C5-4094-B5B0-7B41746B0074}" type="slidenum">
              <a:rPr lang="es-ES" smtClean="0"/>
              <a:pPr/>
              <a:t>‹#›</a:t>
            </a:fld>
            <a:endParaRPr lang="es-E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1FF0B9E9-E529-4DA3-AE40-80DF9B19643F}" type="datetimeFigureOut">
              <a:rPr lang="es-ES" smtClean="0"/>
              <a:pPr/>
              <a:t>24/04/2018</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EEF302B2-B5C5-4094-B5B0-7B41746B0074}" type="slidenum">
              <a:rPr lang="es-ES" smtClean="0"/>
              <a:pPr/>
              <a:t>‹#›</a:t>
            </a:fld>
            <a:endParaRPr lang="es-E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1FF0B9E9-E529-4DA3-AE40-80DF9B19643F}" type="datetimeFigureOut">
              <a:rPr lang="es-ES" smtClean="0"/>
              <a:pPr/>
              <a:t>24/04/2018</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EEF302B2-B5C5-4094-B5B0-7B41746B0074}" type="slidenum">
              <a:rPr lang="es-ES" smtClean="0"/>
              <a:pPr/>
              <a:t>‹#›</a:t>
            </a:fld>
            <a:endParaRPr lang="es-E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4 Marcador de fecha"/>
          <p:cNvSpPr>
            <a:spLocks noGrp="1"/>
          </p:cNvSpPr>
          <p:nvPr>
            <p:ph type="dt" sz="half" idx="10"/>
          </p:nvPr>
        </p:nvSpPr>
        <p:spPr/>
        <p:txBody>
          <a:bodyPr/>
          <a:lstStyle/>
          <a:p>
            <a:fld id="{1FF0B9E9-E529-4DA3-AE40-80DF9B19643F}" type="datetimeFigureOut">
              <a:rPr lang="es-ES" smtClean="0"/>
              <a:pPr/>
              <a:t>24/04/2018</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EEF302B2-B5C5-4094-B5B0-7B41746B0074}" type="slidenum">
              <a:rPr lang="es-ES" smtClean="0"/>
              <a:pPr/>
              <a:t>‹#›</a:t>
            </a:fld>
            <a:endParaRPr lang="es-E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7" name="6 Marcador de fecha"/>
          <p:cNvSpPr>
            <a:spLocks noGrp="1"/>
          </p:cNvSpPr>
          <p:nvPr>
            <p:ph type="dt" sz="half" idx="10"/>
          </p:nvPr>
        </p:nvSpPr>
        <p:spPr/>
        <p:txBody>
          <a:bodyPr/>
          <a:lstStyle/>
          <a:p>
            <a:fld id="{1FF0B9E9-E529-4DA3-AE40-80DF9B19643F}" type="datetimeFigureOut">
              <a:rPr lang="es-ES" smtClean="0"/>
              <a:pPr/>
              <a:t>24/04/2018</a:t>
            </a:fld>
            <a:endParaRPr lang="es-ES"/>
          </a:p>
        </p:txBody>
      </p:sp>
      <p:sp>
        <p:nvSpPr>
          <p:cNvPr id="8" name="7 Marcador de pie de página"/>
          <p:cNvSpPr>
            <a:spLocks noGrp="1"/>
          </p:cNvSpPr>
          <p:nvPr>
            <p:ph type="ftr" sz="quarter" idx="11"/>
          </p:nvPr>
        </p:nvSpPr>
        <p:spPr/>
        <p:txBody>
          <a:bodyPr/>
          <a:lstStyle/>
          <a:p>
            <a:endParaRPr lang="es-ES"/>
          </a:p>
        </p:txBody>
      </p:sp>
      <p:sp>
        <p:nvSpPr>
          <p:cNvPr id="9" name="8 Marcador de número de diapositiva"/>
          <p:cNvSpPr>
            <a:spLocks noGrp="1"/>
          </p:cNvSpPr>
          <p:nvPr>
            <p:ph type="sldNum" sz="quarter" idx="12"/>
          </p:nvPr>
        </p:nvSpPr>
        <p:spPr/>
        <p:txBody>
          <a:bodyPr/>
          <a:lstStyle/>
          <a:p>
            <a:fld id="{EEF302B2-B5C5-4094-B5B0-7B41746B0074}" type="slidenum">
              <a:rPr lang="es-ES" smtClean="0"/>
              <a:pPr/>
              <a:t>‹#›</a:t>
            </a:fld>
            <a:endParaRPr lang="es-E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fecha"/>
          <p:cNvSpPr>
            <a:spLocks noGrp="1"/>
          </p:cNvSpPr>
          <p:nvPr>
            <p:ph type="dt" sz="half" idx="10"/>
          </p:nvPr>
        </p:nvSpPr>
        <p:spPr/>
        <p:txBody>
          <a:bodyPr/>
          <a:lstStyle/>
          <a:p>
            <a:fld id="{1FF0B9E9-E529-4DA3-AE40-80DF9B19643F}" type="datetimeFigureOut">
              <a:rPr lang="es-ES" smtClean="0"/>
              <a:pPr/>
              <a:t>24/04/2018</a:t>
            </a:fld>
            <a:endParaRPr lang="es-ES"/>
          </a:p>
        </p:txBody>
      </p:sp>
      <p:sp>
        <p:nvSpPr>
          <p:cNvPr id="4" name="3 Marcador de pie de página"/>
          <p:cNvSpPr>
            <a:spLocks noGrp="1"/>
          </p:cNvSpPr>
          <p:nvPr>
            <p:ph type="ftr" sz="quarter" idx="11"/>
          </p:nvPr>
        </p:nvSpPr>
        <p:spPr/>
        <p:txBody>
          <a:bodyPr/>
          <a:lstStyle/>
          <a:p>
            <a:endParaRPr lang="es-ES"/>
          </a:p>
        </p:txBody>
      </p:sp>
      <p:sp>
        <p:nvSpPr>
          <p:cNvPr id="5" name="4 Marcador de número de diapositiva"/>
          <p:cNvSpPr>
            <a:spLocks noGrp="1"/>
          </p:cNvSpPr>
          <p:nvPr>
            <p:ph type="sldNum" sz="quarter" idx="12"/>
          </p:nvPr>
        </p:nvSpPr>
        <p:spPr/>
        <p:txBody>
          <a:bodyPr/>
          <a:lstStyle/>
          <a:p>
            <a:fld id="{EEF302B2-B5C5-4094-B5B0-7B41746B0074}" type="slidenum">
              <a:rPr lang="es-ES" smtClean="0"/>
              <a:pPr/>
              <a:t>‹#›</a:t>
            </a:fld>
            <a:endParaRPr lang="es-E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1FF0B9E9-E529-4DA3-AE40-80DF9B19643F}" type="datetimeFigureOut">
              <a:rPr lang="es-ES" smtClean="0"/>
              <a:pPr/>
              <a:t>24/04/2018</a:t>
            </a:fld>
            <a:endParaRPr lang="es-ES"/>
          </a:p>
        </p:txBody>
      </p:sp>
      <p:sp>
        <p:nvSpPr>
          <p:cNvPr id="3" name="2 Marcador de pie de página"/>
          <p:cNvSpPr>
            <a:spLocks noGrp="1"/>
          </p:cNvSpPr>
          <p:nvPr>
            <p:ph type="ftr" sz="quarter" idx="11"/>
          </p:nvPr>
        </p:nvSpPr>
        <p:spPr/>
        <p:txBody>
          <a:bodyPr/>
          <a:lstStyle/>
          <a:p>
            <a:endParaRPr lang="es-ES"/>
          </a:p>
        </p:txBody>
      </p:sp>
      <p:sp>
        <p:nvSpPr>
          <p:cNvPr id="4" name="3 Marcador de número de diapositiva"/>
          <p:cNvSpPr>
            <a:spLocks noGrp="1"/>
          </p:cNvSpPr>
          <p:nvPr>
            <p:ph type="sldNum" sz="quarter" idx="12"/>
          </p:nvPr>
        </p:nvSpPr>
        <p:spPr/>
        <p:txBody>
          <a:bodyPr/>
          <a:lstStyle/>
          <a:p>
            <a:fld id="{EEF302B2-B5C5-4094-B5B0-7B41746B0074}" type="slidenum">
              <a:rPr lang="es-ES" smtClean="0"/>
              <a:pPr/>
              <a:t>‹#›</a:t>
            </a:fld>
            <a:endParaRPr lang="es-E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ES"/>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1FF0B9E9-E529-4DA3-AE40-80DF9B19643F}" type="datetimeFigureOut">
              <a:rPr lang="es-ES" smtClean="0"/>
              <a:pPr/>
              <a:t>24/04/2018</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EEF302B2-B5C5-4094-B5B0-7B41746B0074}" type="slidenum">
              <a:rPr lang="es-ES" smtClean="0"/>
              <a:pPr/>
              <a:t>‹#›</a:t>
            </a:fld>
            <a:endParaRPr lang="es-E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ES"/>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ES"/>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1FF0B9E9-E529-4DA3-AE40-80DF9B19643F}" type="datetimeFigureOut">
              <a:rPr lang="es-ES" smtClean="0"/>
              <a:pPr/>
              <a:t>24/04/2018</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EEF302B2-B5C5-4094-B5B0-7B41746B0074}" type="slidenum">
              <a:rPr lang="es-ES" smtClean="0"/>
              <a:pPr/>
              <a:t>‹#›</a:t>
            </a:fld>
            <a:endParaRPr lang="es-E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FF0B9E9-E529-4DA3-AE40-80DF9B19643F}" type="datetimeFigureOut">
              <a:rPr lang="es-ES" smtClean="0"/>
              <a:pPr/>
              <a:t>24/04/2018</a:t>
            </a:fld>
            <a:endParaRPr lang="es-ES"/>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ES"/>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EF302B2-B5C5-4094-B5B0-7B41746B0074}" type="slidenum">
              <a:rPr lang="es-ES" smtClean="0"/>
              <a:pPr/>
              <a:t>‹#›</a:t>
            </a:fld>
            <a:endParaRPr lang="es-E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7.xml"/><Relationship Id="rId5" Type="http://schemas.openxmlformats.org/officeDocument/2006/relationships/image" Target="../media/image5.jpeg"/><Relationship Id="rId4" Type="http://schemas.openxmlformats.org/officeDocument/2006/relationships/image" Target="../media/image4.jpeg"/></Relationships>
</file>

<file path=ppt/slides/_rels/slide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p:txBody>
          <a:bodyPr/>
          <a:lstStyle/>
          <a:p>
            <a:r>
              <a:rPr lang="es-ES" dirty="0" smtClean="0"/>
              <a:t>TEMA 6 COACHING</a:t>
            </a:r>
            <a:endParaRPr lang="es-ES" dirty="0"/>
          </a:p>
        </p:txBody>
      </p:sp>
      <p:sp>
        <p:nvSpPr>
          <p:cNvPr id="3" name="2 Subtítulo"/>
          <p:cNvSpPr>
            <a:spLocks noGrp="1"/>
          </p:cNvSpPr>
          <p:nvPr>
            <p:ph type="subTitle" idx="1"/>
          </p:nvPr>
        </p:nvSpPr>
        <p:spPr/>
        <p:txBody>
          <a:bodyPr/>
          <a:lstStyle/>
          <a:p>
            <a:endParaRPr lang="es-E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1522180"/>
          </a:xfrm>
        </p:spPr>
        <p:txBody>
          <a:bodyPr>
            <a:normAutofit fontScale="90000"/>
          </a:bodyPr>
          <a:lstStyle/>
          <a:p>
            <a:r>
              <a:rPr lang="ca-ES" dirty="0" smtClean="0"/>
              <a:t/>
            </a:r>
            <a:br>
              <a:rPr lang="ca-ES" dirty="0" smtClean="0"/>
            </a:br>
            <a:r>
              <a:rPr lang="ca-ES" sz="3600" dirty="0" smtClean="0"/>
              <a:t>Existeixen unes paraules clau dintre del procés de </a:t>
            </a:r>
            <a:r>
              <a:rPr lang="ca-ES" sz="3600" dirty="0" err="1" smtClean="0"/>
              <a:t>coaching</a:t>
            </a:r>
            <a:r>
              <a:rPr lang="ca-ES" dirty="0" smtClean="0"/>
              <a:t>.</a:t>
            </a:r>
            <a:r>
              <a:rPr lang="es-ES" dirty="0" smtClean="0"/>
              <a:t/>
            </a:r>
            <a:br>
              <a:rPr lang="es-ES" dirty="0" smtClean="0"/>
            </a:br>
            <a:endParaRPr lang="es-ES" dirty="0"/>
          </a:p>
        </p:txBody>
      </p:sp>
      <p:sp>
        <p:nvSpPr>
          <p:cNvPr id="3" name="2 Marcador de contenido"/>
          <p:cNvSpPr>
            <a:spLocks noGrp="1"/>
          </p:cNvSpPr>
          <p:nvPr>
            <p:ph idx="1"/>
          </p:nvPr>
        </p:nvSpPr>
        <p:spPr>
          <a:xfrm>
            <a:off x="457200" y="1892829"/>
            <a:ext cx="8147248" cy="4233335"/>
          </a:xfrm>
        </p:spPr>
        <p:txBody>
          <a:bodyPr>
            <a:normAutofit/>
          </a:bodyPr>
          <a:lstStyle/>
          <a:p>
            <a:r>
              <a:rPr lang="ca-ES" dirty="0" smtClean="0"/>
              <a:t> </a:t>
            </a:r>
            <a:r>
              <a:rPr lang="ca-ES" b="1" dirty="0" smtClean="0"/>
              <a:t>Aprenentatge i Acció </a:t>
            </a:r>
            <a:r>
              <a:rPr lang="ca-ES" dirty="0" smtClean="0"/>
              <a:t>. Paraules mobilitzadores</a:t>
            </a:r>
            <a:endParaRPr lang="es-ES" dirty="0" smtClean="0"/>
          </a:p>
          <a:p>
            <a:r>
              <a:rPr lang="ca-ES" dirty="0" smtClean="0"/>
              <a:t> </a:t>
            </a:r>
            <a:r>
              <a:rPr lang="ca-ES" b="1" dirty="0" smtClean="0"/>
              <a:t>Presa de consciència</a:t>
            </a:r>
            <a:r>
              <a:rPr lang="ca-ES" dirty="0" smtClean="0"/>
              <a:t>. Claredat sobre la situació actual</a:t>
            </a:r>
            <a:endParaRPr lang="es-ES" dirty="0" smtClean="0"/>
          </a:p>
          <a:p>
            <a:r>
              <a:rPr lang="ca-ES" dirty="0" smtClean="0"/>
              <a:t> </a:t>
            </a:r>
            <a:r>
              <a:rPr lang="ca-ES" b="1" dirty="0" smtClean="0"/>
              <a:t>Responsabilitat personal. </a:t>
            </a:r>
            <a:r>
              <a:rPr lang="ca-ES" dirty="0" smtClean="0"/>
              <a:t>Claredat sobre el resultat desitjat</a:t>
            </a:r>
            <a:endParaRPr lang="es-ES" dirty="0" smtClean="0"/>
          </a:p>
          <a:p>
            <a:r>
              <a:rPr lang="ca-ES" dirty="0" smtClean="0"/>
              <a:t> </a:t>
            </a:r>
            <a:r>
              <a:rPr lang="ca-ES" b="1" dirty="0" smtClean="0"/>
              <a:t>Confiança. </a:t>
            </a:r>
            <a:r>
              <a:rPr lang="ca-ES" dirty="0" smtClean="0"/>
              <a:t>Creure en el teu propi potencial</a:t>
            </a:r>
            <a:endParaRPr lang="es-ES" dirty="0" smtClean="0"/>
          </a:p>
          <a:p>
            <a:endParaRPr lang="es-E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ca-ES" b="1" dirty="0" smtClean="0"/>
              <a:t>Noves creences. Auto sabotatges</a:t>
            </a:r>
            <a:endParaRPr lang="es-ES" dirty="0"/>
          </a:p>
        </p:txBody>
      </p:sp>
      <p:sp>
        <p:nvSpPr>
          <p:cNvPr id="3" name="2 Marcador de contenido"/>
          <p:cNvSpPr>
            <a:spLocks noGrp="1"/>
          </p:cNvSpPr>
          <p:nvPr>
            <p:ph idx="1"/>
          </p:nvPr>
        </p:nvSpPr>
        <p:spPr>
          <a:xfrm>
            <a:off x="457200" y="1268760"/>
            <a:ext cx="8229600" cy="4857403"/>
          </a:xfrm>
        </p:spPr>
        <p:txBody>
          <a:bodyPr>
            <a:normAutofit fontScale="62500" lnSpcReduction="20000"/>
          </a:bodyPr>
          <a:lstStyle/>
          <a:p>
            <a:r>
              <a:rPr lang="ca-ES" dirty="0" smtClean="0"/>
              <a:t>Vivim una vida amb moltes necessitats, molt eixos centrals, aspectes que poden arribar a determinar el nostre sentit de la felicitat:</a:t>
            </a:r>
            <a:endParaRPr lang="es-ES" dirty="0" smtClean="0"/>
          </a:p>
          <a:p>
            <a:r>
              <a:rPr lang="ca-ES" dirty="0" smtClean="0"/>
              <a:t>La salut física i mental</a:t>
            </a:r>
            <a:endParaRPr lang="es-ES" dirty="0" smtClean="0"/>
          </a:p>
          <a:p>
            <a:r>
              <a:rPr lang="ca-ES" dirty="0" smtClean="0"/>
              <a:t>La salut espiritual (les nostres creences)</a:t>
            </a:r>
            <a:endParaRPr lang="es-ES" dirty="0" smtClean="0"/>
          </a:p>
          <a:p>
            <a:r>
              <a:rPr lang="ca-ES" dirty="0" smtClean="0"/>
              <a:t>La seguretat professional i econòmica</a:t>
            </a:r>
            <a:endParaRPr lang="es-ES" dirty="0" smtClean="0"/>
          </a:p>
          <a:p>
            <a:r>
              <a:rPr lang="ca-ES" dirty="0" smtClean="0"/>
              <a:t>El grup familiar</a:t>
            </a:r>
            <a:endParaRPr lang="es-ES" dirty="0" smtClean="0"/>
          </a:p>
          <a:p>
            <a:r>
              <a:rPr lang="ca-ES" dirty="0" err="1" smtClean="0"/>
              <a:t>L’estatus</a:t>
            </a:r>
            <a:r>
              <a:rPr lang="ca-ES" dirty="0" smtClean="0"/>
              <a:t> social</a:t>
            </a:r>
            <a:endParaRPr lang="es-ES" dirty="0" smtClean="0"/>
          </a:p>
          <a:p>
            <a:pPr>
              <a:buNone/>
            </a:pPr>
            <a:endParaRPr lang="es-ES" dirty="0" smtClean="0"/>
          </a:p>
          <a:p>
            <a:pPr>
              <a:buNone/>
            </a:pPr>
            <a:r>
              <a:rPr lang="ca-ES" dirty="0" smtClean="0"/>
              <a:t>      Són diferents eixos que determinen la manera de fer girar la nostra vida. Qualsevol manca o disminució d'aquestes necessitats, pot provocar que l'eix de la nostra roda de la vida no giri de forma homogènia, que trontolli. Que no tingui continuïtat. </a:t>
            </a:r>
            <a:endParaRPr lang="es-ES" dirty="0" smtClean="0"/>
          </a:p>
          <a:p>
            <a:endParaRPr lang="es-ES" dirty="0" smtClean="0"/>
          </a:p>
          <a:p>
            <a:pPr>
              <a:buNone/>
            </a:pPr>
            <a:r>
              <a:rPr lang="ca-ES" dirty="0" smtClean="0"/>
              <a:t>      D’acord amb aquest </a:t>
            </a:r>
            <a:r>
              <a:rPr lang="ca-ES" dirty="0" smtClean="0"/>
              <a:t>pensament, </a:t>
            </a:r>
            <a:r>
              <a:rPr lang="ca-ES" dirty="0" smtClean="0"/>
              <a:t>l’objectiu de cada persona serà la recerca de la seva pròpia posició d’equilibri que li permeti rodar plàcidament.</a:t>
            </a:r>
            <a:endParaRPr lang="es-ES" dirty="0" smtClean="0"/>
          </a:p>
          <a:p>
            <a:endParaRPr lang="es-E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ES" dirty="0" smtClean="0"/>
              <a:t/>
            </a:r>
            <a:br>
              <a:rPr lang="es-ES" dirty="0" smtClean="0"/>
            </a:br>
            <a:endParaRPr lang="es-ES" dirty="0"/>
          </a:p>
        </p:txBody>
      </p:sp>
      <p:sp>
        <p:nvSpPr>
          <p:cNvPr id="3" name="2 Marcador de contenido"/>
          <p:cNvSpPr>
            <a:spLocks noGrp="1"/>
          </p:cNvSpPr>
          <p:nvPr>
            <p:ph idx="1"/>
          </p:nvPr>
        </p:nvSpPr>
        <p:spPr>
          <a:xfrm>
            <a:off x="395536" y="1340768"/>
            <a:ext cx="8373616" cy="5246043"/>
          </a:xfrm>
        </p:spPr>
        <p:txBody>
          <a:bodyPr>
            <a:normAutofit fontScale="70000" lnSpcReduction="20000"/>
          </a:bodyPr>
          <a:lstStyle/>
          <a:p>
            <a:pPr>
              <a:buNone/>
            </a:pPr>
            <a:r>
              <a:rPr lang="ca-ES" b="1" dirty="0" smtClean="0"/>
              <a:t> </a:t>
            </a:r>
            <a:endParaRPr lang="es-ES" dirty="0" smtClean="0"/>
          </a:p>
          <a:p>
            <a:r>
              <a:rPr lang="ca-ES" dirty="0" smtClean="0"/>
              <a:t>Amb aquesta recerca de l’equilibri personal, el </a:t>
            </a:r>
            <a:r>
              <a:rPr lang="ca-ES" dirty="0" err="1" smtClean="0"/>
              <a:t>Coaching</a:t>
            </a:r>
            <a:r>
              <a:rPr lang="ca-ES" dirty="0" smtClean="0"/>
              <a:t> t’ajuda a eliminar els elements que consumeixen la teva </a:t>
            </a:r>
            <a:r>
              <a:rPr lang="ca-ES" b="1" dirty="0" smtClean="0"/>
              <a:t>energia </a:t>
            </a:r>
            <a:r>
              <a:rPr lang="ca-ES" dirty="0" smtClean="0"/>
              <a:t>i a aconseguir els elements que te la proporcionen.</a:t>
            </a:r>
            <a:endParaRPr lang="es-ES" dirty="0" smtClean="0"/>
          </a:p>
          <a:p>
            <a:pPr>
              <a:buNone/>
            </a:pPr>
            <a:r>
              <a:rPr lang="ca-ES" b="1" dirty="0" smtClean="0"/>
              <a:t> </a:t>
            </a:r>
            <a:endParaRPr lang="es-ES" dirty="0" smtClean="0"/>
          </a:p>
          <a:p>
            <a:r>
              <a:rPr lang="ca-ES" b="1" dirty="0" smtClean="0"/>
              <a:t>Noves creences. </a:t>
            </a:r>
            <a:r>
              <a:rPr lang="ca-ES" dirty="0" smtClean="0"/>
              <a:t>La primera qüestió que cada individu ha d’aprendre és a qüestionar qualsevol afirmació, a </a:t>
            </a:r>
            <a:r>
              <a:rPr lang="ca-ES" dirty="0" err="1" smtClean="0"/>
              <a:t>plantejar-se</a:t>
            </a:r>
            <a:r>
              <a:rPr lang="ca-ES" dirty="0" smtClean="0"/>
              <a:t> la recerca de les evidències i confirmacions de qualsevol realitat dogmàtica.</a:t>
            </a:r>
            <a:endParaRPr lang="es-ES" dirty="0" smtClean="0"/>
          </a:p>
          <a:p>
            <a:pPr>
              <a:buNone/>
            </a:pPr>
            <a:r>
              <a:rPr lang="ca-ES" dirty="0" smtClean="0"/>
              <a:t> </a:t>
            </a:r>
            <a:endParaRPr lang="es-ES" dirty="0" smtClean="0"/>
          </a:p>
          <a:p>
            <a:r>
              <a:rPr lang="ca-ES" dirty="0" smtClean="0"/>
              <a:t>Quina evidència/confirmació tens d’aquella cosa? Qüestionar l’evidència:</a:t>
            </a:r>
            <a:endParaRPr lang="es-ES" dirty="0" smtClean="0"/>
          </a:p>
          <a:p>
            <a:pPr>
              <a:buNone/>
            </a:pPr>
            <a:r>
              <a:rPr lang="ca-ES" dirty="0" smtClean="0"/>
              <a:t> </a:t>
            </a:r>
            <a:endParaRPr lang="es-ES" dirty="0" smtClean="0"/>
          </a:p>
          <a:p>
            <a:r>
              <a:rPr lang="ca-ES" dirty="0" smtClean="0"/>
              <a:t>“Diuen que...”, Qui exactament?</a:t>
            </a:r>
            <a:endParaRPr lang="es-ES" dirty="0" smtClean="0"/>
          </a:p>
          <a:p>
            <a:r>
              <a:rPr lang="ca-ES" dirty="0" smtClean="0"/>
              <a:t>“Sempre, Ningú..” Sempre?, Ningú?</a:t>
            </a:r>
            <a:endParaRPr lang="es-ES" dirty="0" smtClean="0"/>
          </a:p>
          <a:p>
            <a:r>
              <a:rPr lang="ca-ES" dirty="0" smtClean="0"/>
              <a:t>“No puc” Què t’ho impedeix?</a:t>
            </a:r>
            <a:endParaRPr lang="es-ES" dirty="0" smtClean="0"/>
          </a:p>
          <a:p>
            <a:r>
              <a:rPr lang="ca-ES" dirty="0" smtClean="0"/>
              <a:t>“És així” Com ho saps?</a:t>
            </a:r>
            <a:endParaRPr lang="es-ES" dirty="0" smtClean="0"/>
          </a:p>
          <a:p>
            <a:endParaRPr lang="es-E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ca-ES" b="1" dirty="0" smtClean="0"/>
              <a:t>Auto sabotatges </a:t>
            </a:r>
            <a:endParaRPr lang="es-ES" dirty="0"/>
          </a:p>
        </p:txBody>
      </p:sp>
      <p:sp>
        <p:nvSpPr>
          <p:cNvPr id="4" name="3 Marcador de contenido"/>
          <p:cNvSpPr>
            <a:spLocks noGrp="1"/>
          </p:cNvSpPr>
          <p:nvPr>
            <p:ph idx="1"/>
          </p:nvPr>
        </p:nvSpPr>
        <p:spPr/>
        <p:txBody>
          <a:bodyPr>
            <a:normAutofit fontScale="70000" lnSpcReduction="20000"/>
          </a:bodyPr>
          <a:lstStyle/>
          <a:p>
            <a:r>
              <a:rPr lang="ca-ES" dirty="0" smtClean="0"/>
              <a:t>Són les explicacions que ens donem nosaltres mateixos, reflexions que ens limiten, que no permeten fer créixer a l'individu:</a:t>
            </a:r>
            <a:endParaRPr lang="es-ES" dirty="0" smtClean="0"/>
          </a:p>
          <a:p>
            <a:pPr>
              <a:buNone/>
            </a:pPr>
            <a:r>
              <a:rPr lang="ca-ES" dirty="0" smtClean="0"/>
              <a:t> </a:t>
            </a:r>
            <a:endParaRPr lang="es-ES" dirty="0" smtClean="0"/>
          </a:p>
          <a:p>
            <a:r>
              <a:rPr lang="ca-ES" dirty="0" smtClean="0"/>
              <a:t> Si em mostro tal com sóc, em torno vulnerable</a:t>
            </a:r>
            <a:endParaRPr lang="es-ES" dirty="0" smtClean="0"/>
          </a:p>
          <a:p>
            <a:r>
              <a:rPr lang="ca-ES" dirty="0" smtClean="0"/>
              <a:t>Sóc així, no puc canviar</a:t>
            </a:r>
            <a:endParaRPr lang="es-ES" dirty="0" smtClean="0"/>
          </a:p>
          <a:p>
            <a:r>
              <a:rPr lang="ca-ES" dirty="0" smtClean="0"/>
              <a:t> Els altres són millors que jo, superen més fàcilment els obstacles</a:t>
            </a:r>
            <a:endParaRPr lang="es-ES" dirty="0" smtClean="0"/>
          </a:p>
          <a:p>
            <a:r>
              <a:rPr lang="ca-ES" dirty="0" smtClean="0"/>
              <a:t>He de ser el millor de tots</a:t>
            </a:r>
            <a:endParaRPr lang="es-ES" dirty="0" smtClean="0"/>
          </a:p>
          <a:p>
            <a:r>
              <a:rPr lang="ca-ES" dirty="0" smtClean="0"/>
              <a:t>He de comptar amb l’aprovació de les persones de la meva vida</a:t>
            </a:r>
          </a:p>
          <a:p>
            <a:r>
              <a:rPr lang="ca-ES" dirty="0" smtClean="0"/>
              <a:t>Com més agradable sigui, millor es comportaran els altres amb mi</a:t>
            </a:r>
            <a:endParaRPr lang="es-ES" dirty="0" smtClean="0"/>
          </a:p>
          <a:p>
            <a:r>
              <a:rPr lang="ca-ES" dirty="0" smtClean="0"/>
              <a:t>Si canvio, els altres no ho entendran</a:t>
            </a:r>
            <a:endParaRPr lang="es-ES" dirty="0" smtClean="0"/>
          </a:p>
          <a:p>
            <a:endParaRPr lang="es-E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endParaRPr lang="es-ES"/>
          </a:p>
        </p:txBody>
      </p:sp>
      <p:sp>
        <p:nvSpPr>
          <p:cNvPr id="3" name="2 Marcador de contenido"/>
          <p:cNvSpPr>
            <a:spLocks noGrp="1"/>
          </p:cNvSpPr>
          <p:nvPr>
            <p:ph idx="1"/>
          </p:nvPr>
        </p:nvSpPr>
        <p:spPr/>
        <p:txBody>
          <a:bodyPr>
            <a:normAutofit fontScale="62500" lnSpcReduction="20000"/>
          </a:bodyPr>
          <a:lstStyle/>
          <a:p>
            <a:r>
              <a:rPr lang="ca-ES" dirty="0" smtClean="0"/>
              <a:t>Ens hem de plantejar com aconseguir canviar el significat d'aquestes frases, com eliminar aquelles paraules que ens bloquegen. Aquests petits canvis poden provocar una forma diferent d'enfrontar els problemes, amb major capacitat i predisposició a l'èxit.</a:t>
            </a:r>
            <a:endParaRPr lang="es-ES" dirty="0" smtClean="0"/>
          </a:p>
          <a:p>
            <a:r>
              <a:rPr lang="ca-ES" dirty="0" smtClean="0"/>
              <a:t>El </a:t>
            </a:r>
            <a:r>
              <a:rPr lang="ca-ES" dirty="0" err="1" smtClean="0"/>
              <a:t>coaching</a:t>
            </a:r>
            <a:r>
              <a:rPr lang="ca-ES" dirty="0" smtClean="0"/>
              <a:t> és un procés d’autobiografia en tres parades:</a:t>
            </a:r>
            <a:endParaRPr lang="es-ES" dirty="0" smtClean="0"/>
          </a:p>
          <a:p>
            <a:pPr>
              <a:buNone/>
            </a:pPr>
            <a:r>
              <a:rPr lang="ca-ES" b="1" dirty="0" smtClean="0"/>
              <a:t> </a:t>
            </a:r>
            <a:endParaRPr lang="es-ES" dirty="0" smtClean="0"/>
          </a:p>
          <a:p>
            <a:r>
              <a:rPr lang="ca-ES" b="1" dirty="0" smtClean="0"/>
              <a:t>No puc</a:t>
            </a:r>
            <a:r>
              <a:rPr lang="es-ES" dirty="0" smtClean="0"/>
              <a:t> </a:t>
            </a:r>
            <a:r>
              <a:rPr lang="ca-ES" b="1" dirty="0" smtClean="0"/>
              <a:t>canviar...           </a:t>
            </a:r>
            <a:endParaRPr lang="es-ES" dirty="0" smtClean="0"/>
          </a:p>
          <a:p>
            <a:pPr>
              <a:buNone/>
            </a:pPr>
            <a:r>
              <a:rPr lang="ca-ES" b="1" dirty="0" smtClean="0"/>
              <a:t> </a:t>
            </a:r>
            <a:endParaRPr lang="es-ES" dirty="0" smtClean="0"/>
          </a:p>
          <a:p>
            <a:r>
              <a:rPr lang="ca-ES" b="1" dirty="0" smtClean="0"/>
              <a:t>No vull</a:t>
            </a:r>
            <a:r>
              <a:rPr lang="es-ES" dirty="0" smtClean="0"/>
              <a:t> </a:t>
            </a:r>
            <a:r>
              <a:rPr lang="ca-ES" b="1" dirty="0" smtClean="0"/>
              <a:t>canviar...</a:t>
            </a:r>
            <a:endParaRPr lang="es-ES" dirty="0" smtClean="0"/>
          </a:p>
          <a:p>
            <a:pPr>
              <a:buNone/>
            </a:pPr>
            <a:r>
              <a:rPr lang="ca-ES" b="1" dirty="0" smtClean="0"/>
              <a:t> </a:t>
            </a:r>
            <a:endParaRPr lang="es-ES" dirty="0" smtClean="0"/>
          </a:p>
          <a:p>
            <a:r>
              <a:rPr lang="ca-ES" b="1" dirty="0" smtClean="0"/>
              <a:t>Necessito</a:t>
            </a:r>
            <a:r>
              <a:rPr lang="es-ES" dirty="0" smtClean="0"/>
              <a:t> </a:t>
            </a:r>
            <a:r>
              <a:rPr lang="ca-ES" b="1" dirty="0" smtClean="0"/>
              <a:t>canviar...</a:t>
            </a:r>
            <a:endParaRPr lang="es-ES" dirty="0" smtClean="0"/>
          </a:p>
          <a:p>
            <a:pPr>
              <a:buNone/>
            </a:pPr>
            <a:r>
              <a:rPr lang="ca-ES" dirty="0" smtClean="0"/>
              <a:t> </a:t>
            </a:r>
            <a:endParaRPr lang="es-ES" dirty="0" smtClean="0"/>
          </a:p>
          <a:p>
            <a:r>
              <a:rPr lang="ca-ES" dirty="0" smtClean="0"/>
              <a:t>Per avançar dintre d aquest procés, el primer pas es superar els obstacles interns i externs que trobem, arribar a anticipar-los i poder eliminar-los.</a:t>
            </a:r>
            <a:endParaRPr lang="es-ES" dirty="0" smtClean="0"/>
          </a:p>
          <a:p>
            <a:endParaRPr lang="es-E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2 Imagen" descr="preguntas-frecuentes.jpg"/>
          <p:cNvPicPr>
            <a:picLocks noChangeAspect="1"/>
          </p:cNvPicPr>
          <p:nvPr/>
        </p:nvPicPr>
        <p:blipFill>
          <a:blip r:embed="rId2" cstate="print"/>
          <a:stretch>
            <a:fillRect/>
          </a:stretch>
        </p:blipFill>
        <p:spPr>
          <a:xfrm>
            <a:off x="1" y="3621021"/>
            <a:ext cx="3678385" cy="3236979"/>
          </a:xfrm>
          <a:prstGeom prst="rect">
            <a:avLst/>
          </a:prstGeom>
        </p:spPr>
      </p:pic>
      <p:sp>
        <p:nvSpPr>
          <p:cNvPr id="4" name="3 Rectángulo"/>
          <p:cNvSpPr/>
          <p:nvPr/>
        </p:nvSpPr>
        <p:spPr>
          <a:xfrm>
            <a:off x="395536" y="356660"/>
            <a:ext cx="8604448" cy="461665"/>
          </a:xfrm>
          <a:prstGeom prst="rect">
            <a:avLst/>
          </a:prstGeom>
        </p:spPr>
        <p:txBody>
          <a:bodyPr wrap="square">
            <a:spAutoFit/>
          </a:bodyPr>
          <a:lstStyle/>
          <a:p>
            <a:pPr algn="ctr"/>
            <a:r>
              <a:rPr lang="es-ES" sz="2400" b="1" dirty="0" err="1" smtClean="0">
                <a:solidFill>
                  <a:srgbClr val="7030A0"/>
                </a:solidFill>
              </a:rPr>
              <a:t>Brainstorming</a:t>
            </a:r>
            <a:r>
              <a:rPr lang="es-ES" sz="2400" b="1" dirty="0" smtClean="0">
                <a:solidFill>
                  <a:srgbClr val="7030A0"/>
                </a:solidFill>
              </a:rPr>
              <a:t>: A que et </a:t>
            </a:r>
            <a:r>
              <a:rPr lang="es-ES" sz="2400" b="1" dirty="0" err="1" smtClean="0">
                <a:solidFill>
                  <a:srgbClr val="7030A0"/>
                </a:solidFill>
              </a:rPr>
              <a:t>sona</a:t>
            </a:r>
            <a:r>
              <a:rPr lang="es-ES" sz="2400" b="1" dirty="0" smtClean="0">
                <a:solidFill>
                  <a:srgbClr val="7030A0"/>
                </a:solidFill>
              </a:rPr>
              <a:t> el </a:t>
            </a:r>
            <a:r>
              <a:rPr lang="es-ES" sz="2400" b="1" dirty="0" err="1" smtClean="0">
                <a:solidFill>
                  <a:srgbClr val="7030A0"/>
                </a:solidFill>
              </a:rPr>
              <a:t>concepte</a:t>
            </a:r>
            <a:r>
              <a:rPr lang="es-ES" sz="2400" b="1" dirty="0" smtClean="0">
                <a:solidFill>
                  <a:srgbClr val="7030A0"/>
                </a:solidFill>
              </a:rPr>
              <a:t> </a:t>
            </a:r>
            <a:r>
              <a:rPr lang="es-ES" sz="2400" b="1" dirty="0" err="1" smtClean="0">
                <a:solidFill>
                  <a:srgbClr val="7030A0"/>
                </a:solidFill>
              </a:rPr>
              <a:t>Coaching</a:t>
            </a:r>
            <a:r>
              <a:rPr lang="es-ES" sz="2400" b="1" dirty="0" smtClean="0">
                <a:solidFill>
                  <a:srgbClr val="7030A0"/>
                </a:solidFill>
              </a:rPr>
              <a:t>?</a:t>
            </a:r>
            <a:endParaRPr lang="es-ES" sz="2400" b="1" dirty="0">
              <a:solidFill>
                <a:srgbClr val="7030A0"/>
              </a:solidFill>
            </a:endParaRPr>
          </a:p>
        </p:txBody>
      </p:sp>
      <p:sp>
        <p:nvSpPr>
          <p:cNvPr id="6" name="5 CuadroTexto"/>
          <p:cNvSpPr txBox="1"/>
          <p:nvPr/>
        </p:nvSpPr>
        <p:spPr>
          <a:xfrm>
            <a:off x="3131840" y="1412776"/>
            <a:ext cx="4752528" cy="923330"/>
          </a:xfrm>
          <a:prstGeom prst="rect">
            <a:avLst/>
          </a:prstGeom>
          <a:noFill/>
        </p:spPr>
        <p:txBody>
          <a:bodyPr wrap="square" rtlCol="0">
            <a:spAutoFit/>
          </a:bodyPr>
          <a:lstStyle/>
          <a:p>
            <a:pPr algn="ctr"/>
            <a:r>
              <a:rPr lang="es-ES" dirty="0" smtClean="0"/>
              <a:t>Idees </a:t>
            </a:r>
            <a:r>
              <a:rPr lang="es-ES" dirty="0" err="1" smtClean="0"/>
              <a:t>alumnes</a:t>
            </a:r>
            <a:endParaRPr lang="es-ES" dirty="0" smtClean="0"/>
          </a:p>
          <a:p>
            <a:endParaRPr lang="es-ES" dirty="0" smtClean="0"/>
          </a:p>
          <a:p>
            <a:endParaRPr lang="es-ES" dirty="0" smtClean="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3 Imagen" descr="opinar III.jpg"/>
          <p:cNvPicPr>
            <a:picLocks noChangeAspect="1"/>
          </p:cNvPicPr>
          <p:nvPr/>
        </p:nvPicPr>
        <p:blipFill>
          <a:blip r:embed="rId2" cstate="print"/>
          <a:stretch>
            <a:fillRect/>
          </a:stretch>
        </p:blipFill>
        <p:spPr>
          <a:xfrm>
            <a:off x="0" y="740701"/>
            <a:ext cx="1276351" cy="2133600"/>
          </a:xfrm>
          <a:prstGeom prst="rect">
            <a:avLst/>
          </a:prstGeom>
        </p:spPr>
      </p:pic>
      <p:pic>
        <p:nvPicPr>
          <p:cNvPr id="6" name="5 Imagen" descr="hasta la bandera.jpg"/>
          <p:cNvPicPr>
            <a:picLocks noChangeAspect="1"/>
          </p:cNvPicPr>
          <p:nvPr/>
        </p:nvPicPr>
        <p:blipFill>
          <a:blip r:embed="rId3" cstate="print"/>
          <a:stretch>
            <a:fillRect/>
          </a:stretch>
        </p:blipFill>
        <p:spPr>
          <a:xfrm>
            <a:off x="179512" y="3044957"/>
            <a:ext cx="1512168" cy="2016224"/>
          </a:xfrm>
          <a:prstGeom prst="rect">
            <a:avLst/>
          </a:prstGeom>
        </p:spPr>
      </p:pic>
      <p:pic>
        <p:nvPicPr>
          <p:cNvPr id="7" name="6 Imagen" descr="apertura.jpg"/>
          <p:cNvPicPr>
            <a:picLocks noChangeAspect="1"/>
          </p:cNvPicPr>
          <p:nvPr/>
        </p:nvPicPr>
        <p:blipFill>
          <a:blip r:embed="rId4" cstate="print"/>
          <a:stretch>
            <a:fillRect/>
          </a:stretch>
        </p:blipFill>
        <p:spPr>
          <a:xfrm>
            <a:off x="3635900" y="3813043"/>
            <a:ext cx="1574029" cy="2016224"/>
          </a:xfrm>
          <a:prstGeom prst="rect">
            <a:avLst/>
          </a:prstGeom>
        </p:spPr>
      </p:pic>
      <p:sp>
        <p:nvSpPr>
          <p:cNvPr id="9" name="8 Rectángulo"/>
          <p:cNvSpPr/>
          <p:nvPr/>
        </p:nvSpPr>
        <p:spPr>
          <a:xfrm>
            <a:off x="5327576" y="4101075"/>
            <a:ext cx="3564904" cy="1061829"/>
          </a:xfrm>
          <a:prstGeom prst="rect">
            <a:avLst/>
          </a:prstGeom>
        </p:spPr>
        <p:txBody>
          <a:bodyPr wrap="square">
            <a:spAutoFit/>
          </a:bodyPr>
          <a:lstStyle/>
          <a:p>
            <a:r>
              <a:rPr lang="ca-ES" sz="1400" b="1" dirty="0" smtClean="0">
                <a:ea typeface="Calibri" pitchFamily="34" charset="0"/>
                <a:cs typeface="Times New Roman" pitchFamily="18" charset="0"/>
              </a:rPr>
              <a:t>4- MODE “A TOPE”</a:t>
            </a:r>
            <a:r>
              <a:rPr lang="ca-ES" sz="1100" dirty="0" smtClean="0"/>
              <a:t/>
            </a:r>
            <a:br>
              <a:rPr lang="ca-ES" sz="1100" dirty="0" smtClean="0"/>
            </a:br>
            <a:r>
              <a:rPr lang="ca-ES" sz="1100" dirty="0" smtClean="0"/>
              <a:t>Vaig al curs en total obertura, vaig a qüestionar-ho tot,</a:t>
            </a:r>
            <a:br>
              <a:rPr lang="ca-ES" sz="1100" dirty="0" smtClean="0"/>
            </a:br>
            <a:r>
              <a:rPr lang="ca-ES" sz="1100" dirty="0" smtClean="0"/>
              <a:t>el que jo faig, el que m'expliquin, faré tot el que em diguin i vaig a aprendre-ho tot.</a:t>
            </a:r>
          </a:p>
          <a:p>
            <a:pPr lvl="0" eaLnBrk="0" fontAlgn="base" hangingPunct="0">
              <a:spcBef>
                <a:spcPct val="0"/>
              </a:spcBef>
              <a:spcAft>
                <a:spcPct val="0"/>
              </a:spcAft>
            </a:pPr>
            <a:endParaRPr lang="ca-ES" sz="1600" b="1" dirty="0" smtClean="0">
              <a:cs typeface="Arial" pitchFamily="34" charset="0"/>
            </a:endParaRPr>
          </a:p>
        </p:txBody>
      </p:sp>
      <p:pic>
        <p:nvPicPr>
          <p:cNvPr id="10" name="9 Imagen" descr="ni fu ni fa.jpg"/>
          <p:cNvPicPr>
            <a:picLocks noChangeAspect="1"/>
          </p:cNvPicPr>
          <p:nvPr/>
        </p:nvPicPr>
        <p:blipFill>
          <a:blip r:embed="rId5" cstate="print"/>
          <a:stretch>
            <a:fillRect/>
          </a:stretch>
        </p:blipFill>
        <p:spPr>
          <a:xfrm>
            <a:off x="3203851" y="1124746"/>
            <a:ext cx="2290443" cy="2180861"/>
          </a:xfrm>
          <a:prstGeom prst="rect">
            <a:avLst/>
          </a:prstGeom>
        </p:spPr>
      </p:pic>
      <p:sp>
        <p:nvSpPr>
          <p:cNvPr id="11" name="10 Rectángulo"/>
          <p:cNvSpPr/>
          <p:nvPr/>
        </p:nvSpPr>
        <p:spPr>
          <a:xfrm>
            <a:off x="1259632" y="836714"/>
            <a:ext cx="7056784" cy="1600438"/>
          </a:xfrm>
          <a:prstGeom prst="rect">
            <a:avLst/>
          </a:prstGeom>
        </p:spPr>
        <p:txBody>
          <a:bodyPr wrap="square">
            <a:spAutoFit/>
          </a:bodyPr>
          <a:lstStyle/>
          <a:p>
            <a:pPr lvl="0" eaLnBrk="0" fontAlgn="base" hangingPunct="0">
              <a:spcBef>
                <a:spcPct val="0"/>
              </a:spcBef>
              <a:spcAft>
                <a:spcPct val="0"/>
              </a:spcAft>
            </a:pPr>
            <a:r>
              <a:rPr lang="es-ES" sz="1600" b="1" dirty="0" smtClean="0">
                <a:ea typeface="Calibri" pitchFamily="34" charset="0"/>
                <a:cs typeface="Times New Roman" pitchFamily="18" charset="0"/>
              </a:rPr>
              <a:t> </a:t>
            </a:r>
            <a:r>
              <a:rPr lang="ca-ES" sz="1600" b="1" dirty="0" smtClean="0">
                <a:ea typeface="Calibri" pitchFamily="34" charset="0"/>
                <a:cs typeface="Times New Roman" pitchFamily="18" charset="0"/>
              </a:rPr>
              <a:t>1- MODE "JUDICI"</a:t>
            </a:r>
          </a:p>
          <a:p>
            <a:pPr lvl="0" eaLnBrk="0" fontAlgn="base" hangingPunct="0">
              <a:spcBef>
                <a:spcPct val="0"/>
              </a:spcBef>
              <a:spcAft>
                <a:spcPct val="0"/>
              </a:spcAft>
            </a:pPr>
            <a:r>
              <a:rPr lang="ca-ES" sz="1600" dirty="0" smtClean="0">
                <a:ea typeface="Calibri" pitchFamily="34" charset="0"/>
                <a:cs typeface="Times New Roman" pitchFamily="18" charset="0"/>
              </a:rPr>
              <a:t>Molt bé ho ha de fer aquest paio.</a:t>
            </a:r>
          </a:p>
          <a:p>
            <a:pPr lvl="0" eaLnBrk="0" fontAlgn="base" hangingPunct="0">
              <a:spcBef>
                <a:spcPct val="0"/>
              </a:spcBef>
              <a:spcAft>
                <a:spcPct val="0"/>
              </a:spcAft>
            </a:pPr>
            <a:r>
              <a:rPr lang="ca-ES" sz="1600" dirty="0" smtClean="0">
                <a:ea typeface="Calibri" pitchFamily="34" charset="0"/>
                <a:cs typeface="Times New Roman" pitchFamily="18" charset="0"/>
              </a:rPr>
              <a:t>Aquí no estem en mode alumne</a:t>
            </a:r>
          </a:p>
          <a:p>
            <a:pPr lvl="0" eaLnBrk="0" fontAlgn="base" hangingPunct="0">
              <a:spcBef>
                <a:spcPct val="0"/>
              </a:spcBef>
              <a:spcAft>
                <a:spcPct val="0"/>
              </a:spcAft>
            </a:pPr>
            <a:r>
              <a:rPr lang="ca-ES" sz="1600" dirty="0" smtClean="0">
                <a:ea typeface="Calibri" pitchFamily="34" charset="0"/>
                <a:cs typeface="Times New Roman" pitchFamily="18" charset="0"/>
              </a:rPr>
              <a:t>ni aprenent . Ens perdem</a:t>
            </a:r>
          </a:p>
          <a:p>
            <a:pPr lvl="0" eaLnBrk="0" fontAlgn="base" hangingPunct="0">
              <a:spcBef>
                <a:spcPct val="0"/>
              </a:spcBef>
              <a:spcAft>
                <a:spcPct val="0"/>
              </a:spcAft>
            </a:pPr>
            <a:r>
              <a:rPr lang="ca-ES" sz="1600" dirty="0" smtClean="0">
                <a:ea typeface="Calibri" pitchFamily="34" charset="0"/>
                <a:cs typeface="Times New Roman" pitchFamily="18" charset="0"/>
              </a:rPr>
              <a:t>moltes coses.</a:t>
            </a:r>
          </a:p>
          <a:p>
            <a:pPr lvl="0" eaLnBrk="0" fontAlgn="base" hangingPunct="0">
              <a:spcBef>
                <a:spcPct val="0"/>
              </a:spcBef>
              <a:spcAft>
                <a:spcPct val="0"/>
              </a:spcAft>
            </a:pPr>
            <a:endParaRPr lang="es-ES" dirty="0" smtClean="0">
              <a:cs typeface="Times New Roman" pitchFamily="18" charset="0"/>
            </a:endParaRPr>
          </a:p>
        </p:txBody>
      </p:sp>
      <p:sp>
        <p:nvSpPr>
          <p:cNvPr id="12" name="11 Rectángulo"/>
          <p:cNvSpPr/>
          <p:nvPr/>
        </p:nvSpPr>
        <p:spPr>
          <a:xfrm>
            <a:off x="4572000" y="1700809"/>
            <a:ext cx="4572000" cy="523220"/>
          </a:xfrm>
          <a:prstGeom prst="rect">
            <a:avLst/>
          </a:prstGeom>
        </p:spPr>
        <p:txBody>
          <a:bodyPr>
            <a:spAutoFit/>
          </a:bodyPr>
          <a:lstStyle/>
          <a:p>
            <a:pPr lvl="0" eaLnBrk="0" fontAlgn="base" hangingPunct="0">
              <a:spcBef>
                <a:spcPct val="0"/>
              </a:spcBef>
              <a:spcAft>
                <a:spcPct val="0"/>
              </a:spcAft>
            </a:pPr>
            <a:r>
              <a:rPr lang="ca-ES" sz="1600" b="1" dirty="0" smtClean="0">
                <a:ea typeface="Calibri" pitchFamily="34" charset="0"/>
                <a:cs typeface="Times New Roman" pitchFamily="18" charset="0"/>
              </a:rPr>
              <a:t>2- MODE “NI FU NI FA”</a:t>
            </a:r>
            <a:endParaRPr lang="ca-ES" sz="1600" b="1" dirty="0" smtClean="0">
              <a:cs typeface="Arial" pitchFamily="34" charset="0"/>
            </a:endParaRPr>
          </a:p>
          <a:p>
            <a:pPr lvl="0" eaLnBrk="0" fontAlgn="base" hangingPunct="0">
              <a:spcBef>
                <a:spcPct val="0"/>
              </a:spcBef>
              <a:spcAft>
                <a:spcPct val="0"/>
              </a:spcAft>
            </a:pPr>
            <a:r>
              <a:rPr lang="ca-ES" sz="1200" dirty="0" smtClean="0">
                <a:ea typeface="Calibri" pitchFamily="34" charset="0"/>
                <a:cs typeface="Times New Roman" pitchFamily="18" charset="0"/>
              </a:rPr>
              <a:t>Normalment en els casos en que ens han enganxat per anar-hi.</a:t>
            </a:r>
            <a:endParaRPr lang="ca-ES" sz="1200" dirty="0" smtClean="0">
              <a:cs typeface="Arial" pitchFamily="34" charset="0"/>
            </a:endParaRPr>
          </a:p>
        </p:txBody>
      </p:sp>
      <p:sp>
        <p:nvSpPr>
          <p:cNvPr id="13" name="12 Rectángulo"/>
          <p:cNvSpPr/>
          <p:nvPr/>
        </p:nvSpPr>
        <p:spPr>
          <a:xfrm>
            <a:off x="1547664" y="3332991"/>
            <a:ext cx="2592288" cy="892552"/>
          </a:xfrm>
          <a:prstGeom prst="rect">
            <a:avLst/>
          </a:prstGeom>
        </p:spPr>
        <p:txBody>
          <a:bodyPr wrap="square">
            <a:spAutoFit/>
          </a:bodyPr>
          <a:lstStyle/>
          <a:p>
            <a:pPr lvl="0" eaLnBrk="0" fontAlgn="base" hangingPunct="0">
              <a:spcBef>
                <a:spcPct val="0"/>
              </a:spcBef>
              <a:spcAft>
                <a:spcPct val="0"/>
              </a:spcAft>
            </a:pPr>
            <a:r>
              <a:rPr lang="ca-ES" sz="1600" b="1" dirty="0" smtClean="0">
                <a:ea typeface="Calibri" pitchFamily="34" charset="0"/>
                <a:cs typeface="Times New Roman" pitchFamily="18" charset="0"/>
              </a:rPr>
              <a:t>3- MODE “EXPECTANT“</a:t>
            </a:r>
            <a:endParaRPr lang="ca-ES" sz="1200" dirty="0" smtClean="0">
              <a:ea typeface="Calibri" pitchFamily="34" charset="0"/>
              <a:cs typeface="Times New Roman" pitchFamily="18" charset="0"/>
            </a:endParaRPr>
          </a:p>
          <a:p>
            <a:pPr lvl="0" eaLnBrk="0" fontAlgn="base" hangingPunct="0">
              <a:spcBef>
                <a:spcPct val="0"/>
              </a:spcBef>
              <a:spcAft>
                <a:spcPct val="0"/>
              </a:spcAft>
            </a:pPr>
            <a:r>
              <a:rPr lang="ca-ES" sz="1200" dirty="0" smtClean="0">
                <a:ea typeface="Calibri" pitchFamily="34" charset="0"/>
                <a:cs typeface="Times New Roman" pitchFamily="18" charset="0"/>
              </a:rPr>
              <a:t>Pot ser </a:t>
            </a:r>
            <a:r>
              <a:rPr lang="ca-ES" sz="1200" dirty="0" smtClean="0">
                <a:ea typeface="Calibri" pitchFamily="34" charset="0"/>
                <a:cs typeface="Times New Roman" pitchFamily="18" charset="0"/>
              </a:rPr>
              <a:t>interessant…</a:t>
            </a:r>
            <a:endParaRPr lang="ca-ES" sz="1200" dirty="0" smtClean="0">
              <a:cs typeface="Arial" pitchFamily="34" charset="0"/>
            </a:endParaRPr>
          </a:p>
          <a:p>
            <a:pPr lvl="0" eaLnBrk="0" fontAlgn="base" hangingPunct="0">
              <a:spcBef>
                <a:spcPct val="0"/>
              </a:spcBef>
              <a:spcAft>
                <a:spcPct val="0"/>
              </a:spcAft>
            </a:pPr>
            <a:r>
              <a:rPr lang="ca-ES" sz="1200" dirty="0" smtClean="0">
                <a:ea typeface="Calibri" pitchFamily="34" charset="0"/>
                <a:cs typeface="Times New Roman" pitchFamily="18" charset="0"/>
              </a:rPr>
              <a:t>Sona </a:t>
            </a:r>
            <a:r>
              <a:rPr lang="ca-ES" sz="1200" dirty="0" smtClean="0">
                <a:ea typeface="Calibri" pitchFamily="34" charset="0"/>
                <a:cs typeface="Times New Roman" pitchFamily="18" charset="0"/>
              </a:rPr>
              <a:t>interessant i </a:t>
            </a:r>
            <a:r>
              <a:rPr lang="ca-ES" sz="1200" dirty="0" smtClean="0">
                <a:ea typeface="Calibri" pitchFamily="34" charset="0"/>
                <a:cs typeface="Times New Roman" pitchFamily="18" charset="0"/>
              </a:rPr>
              <a:t>per això ens hem apuntat.</a:t>
            </a:r>
            <a:endParaRPr lang="ca-ES" sz="1200" dirty="0" smtClean="0">
              <a:cs typeface="Arial" pitchFamily="34" charset="0"/>
            </a:endParaRPr>
          </a:p>
        </p:txBody>
      </p:sp>
      <p:sp>
        <p:nvSpPr>
          <p:cNvPr id="14" name="13 Rectángulo"/>
          <p:cNvSpPr/>
          <p:nvPr/>
        </p:nvSpPr>
        <p:spPr>
          <a:xfrm>
            <a:off x="179512" y="5925279"/>
            <a:ext cx="8856984" cy="954107"/>
          </a:xfrm>
          <a:prstGeom prst="rect">
            <a:avLst/>
          </a:prstGeom>
        </p:spPr>
        <p:txBody>
          <a:bodyPr wrap="square">
            <a:spAutoFit/>
          </a:bodyPr>
          <a:lstStyle/>
          <a:p>
            <a:pPr algn="ctr"/>
            <a:r>
              <a:rPr lang="ca-ES" sz="1400" b="1" dirty="0" smtClean="0">
                <a:solidFill>
                  <a:schemeClr val="tx2">
                    <a:lumMod val="60000"/>
                    <a:lumOff val="40000"/>
                  </a:schemeClr>
                </a:solidFill>
              </a:rPr>
              <a:t>Sempre podem decidir en quin grup volem estar.</a:t>
            </a:r>
            <a:br>
              <a:rPr lang="ca-ES" sz="1400" b="1" dirty="0" smtClean="0">
                <a:solidFill>
                  <a:schemeClr val="tx2">
                    <a:lumMod val="60000"/>
                    <a:lumOff val="40000"/>
                  </a:schemeClr>
                </a:solidFill>
              </a:rPr>
            </a:br>
            <a:r>
              <a:rPr lang="ca-ES" sz="1400" b="1" dirty="0" smtClean="0">
                <a:solidFill>
                  <a:schemeClr val="tx2">
                    <a:lumMod val="60000"/>
                    <a:lumOff val="40000"/>
                  </a:schemeClr>
                </a:solidFill>
              </a:rPr>
              <a:t>Podem, en aquest moment, veure en quina estat hem vingut i decidir si volem canviar d'estat.</a:t>
            </a:r>
            <a:br>
              <a:rPr lang="ca-ES" sz="1400" b="1" dirty="0" smtClean="0">
                <a:solidFill>
                  <a:schemeClr val="tx2">
                    <a:lumMod val="60000"/>
                    <a:lumOff val="40000"/>
                  </a:schemeClr>
                </a:solidFill>
              </a:rPr>
            </a:br>
            <a:r>
              <a:rPr lang="ca-ES" sz="1400" b="1" dirty="0" smtClean="0">
                <a:solidFill>
                  <a:schemeClr val="tx2">
                    <a:lumMod val="60000"/>
                    <a:lumOff val="40000"/>
                  </a:schemeClr>
                </a:solidFill>
              </a:rPr>
              <a:t>En l'estat que decideixi és en el qual em quedaré.</a:t>
            </a:r>
          </a:p>
          <a:p>
            <a:pPr lvl="0" algn="ctr" eaLnBrk="0" fontAlgn="base" hangingPunct="0">
              <a:spcBef>
                <a:spcPct val="0"/>
              </a:spcBef>
              <a:spcAft>
                <a:spcPct val="0"/>
              </a:spcAft>
            </a:pPr>
            <a:endParaRPr lang="es-ES" sz="1400" b="1" dirty="0" smtClean="0">
              <a:solidFill>
                <a:srgbClr val="0070C0"/>
              </a:solidFill>
              <a:cs typeface="Arial" pitchFamily="34" charset="0"/>
            </a:endParaRPr>
          </a:p>
        </p:txBody>
      </p:sp>
      <p:sp>
        <p:nvSpPr>
          <p:cNvPr id="15" name="14 Rectángulo"/>
          <p:cNvSpPr/>
          <p:nvPr/>
        </p:nvSpPr>
        <p:spPr>
          <a:xfrm>
            <a:off x="107504" y="164637"/>
            <a:ext cx="8928992" cy="400110"/>
          </a:xfrm>
          <a:prstGeom prst="rect">
            <a:avLst/>
          </a:prstGeom>
        </p:spPr>
        <p:txBody>
          <a:bodyPr wrap="square">
            <a:spAutoFit/>
          </a:bodyPr>
          <a:lstStyle/>
          <a:p>
            <a:pPr algn="ctr" eaLnBrk="0" fontAlgn="base" hangingPunct="0">
              <a:spcBef>
                <a:spcPct val="0"/>
              </a:spcBef>
              <a:spcAft>
                <a:spcPct val="0"/>
              </a:spcAft>
            </a:pPr>
            <a:r>
              <a:rPr lang="ca-ES" sz="2000" b="1" dirty="0" smtClean="0">
                <a:solidFill>
                  <a:srgbClr val="0070C0"/>
                </a:solidFill>
                <a:ea typeface="Calibri" pitchFamily="34" charset="0"/>
                <a:cs typeface="Times New Roman" pitchFamily="18" charset="0"/>
              </a:rPr>
              <a:t>Quan  entrem a un cicle, curs, taller…entrem en un d’aquests 4 estats:</a:t>
            </a:r>
            <a:endParaRPr lang="ca-ES" sz="2000" b="1" dirty="0" smtClean="0">
              <a:solidFill>
                <a:srgbClr val="0070C0"/>
              </a:solidFill>
              <a:cs typeface="Arial" pitchFamily="34"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ox(in)">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11"/>
                                        </p:tgtEl>
                                        <p:attrNameLst>
                                          <p:attrName>style.visibility</p:attrName>
                                        </p:attrNameLst>
                                      </p:cBhvr>
                                      <p:to>
                                        <p:strVal val="visible"/>
                                      </p:to>
                                    </p:set>
                                    <p:animEffect transition="in" filter="checkerboard(across)">
                                      <p:cBhvr>
                                        <p:cTn id="12" dur="500"/>
                                        <p:tgtEl>
                                          <p:spTgt spid="11"/>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nodeType="clickEffect">
                                  <p:stCondLst>
                                    <p:cond delay="0"/>
                                  </p:stCondLst>
                                  <p:childTnLst>
                                    <p:set>
                                      <p:cBhvr>
                                        <p:cTn id="16" dur="1" fill="hold">
                                          <p:stCondLst>
                                            <p:cond delay="0"/>
                                          </p:stCondLst>
                                        </p:cTn>
                                        <p:tgtEl>
                                          <p:spTgt spid="10"/>
                                        </p:tgtEl>
                                        <p:attrNameLst>
                                          <p:attrName>style.visibility</p:attrName>
                                        </p:attrNameLst>
                                      </p:cBhvr>
                                      <p:to>
                                        <p:strVal val="visible"/>
                                      </p:to>
                                    </p:set>
                                    <p:animEffect transition="in" filter="box(in)">
                                      <p:cBhvr>
                                        <p:cTn id="17" dur="500"/>
                                        <p:tgtEl>
                                          <p:spTgt spid="10"/>
                                        </p:tgtEl>
                                      </p:cBhvr>
                                    </p:animEffect>
                                  </p:childTnLst>
                                </p:cTn>
                              </p:par>
                            </p:childTnLst>
                          </p:cTn>
                        </p:par>
                      </p:childTnLst>
                    </p:cTn>
                  </p:par>
                  <p:par>
                    <p:cTn id="18" fill="hold">
                      <p:stCondLst>
                        <p:cond delay="indefinite"/>
                      </p:stCondLst>
                      <p:childTnLst>
                        <p:par>
                          <p:cTn id="19" fill="hold">
                            <p:stCondLst>
                              <p:cond delay="0"/>
                            </p:stCondLst>
                            <p:childTnLst>
                              <p:par>
                                <p:cTn id="20" presetID="5" presetClass="entr" presetSubtype="10" fill="hold" grpId="0" nodeType="clickEffect">
                                  <p:stCondLst>
                                    <p:cond delay="0"/>
                                  </p:stCondLst>
                                  <p:childTnLst>
                                    <p:set>
                                      <p:cBhvr>
                                        <p:cTn id="21" dur="1" fill="hold">
                                          <p:stCondLst>
                                            <p:cond delay="0"/>
                                          </p:stCondLst>
                                        </p:cTn>
                                        <p:tgtEl>
                                          <p:spTgt spid="12"/>
                                        </p:tgtEl>
                                        <p:attrNameLst>
                                          <p:attrName>style.visibility</p:attrName>
                                        </p:attrNameLst>
                                      </p:cBhvr>
                                      <p:to>
                                        <p:strVal val="visible"/>
                                      </p:to>
                                    </p:set>
                                    <p:animEffect transition="in" filter="checkerboard(across)">
                                      <p:cBhvr>
                                        <p:cTn id="22" dur="500"/>
                                        <p:tgtEl>
                                          <p:spTgt spid="12"/>
                                        </p:tgtEl>
                                      </p:cBhvr>
                                    </p:animEffect>
                                  </p:childTnLst>
                                </p:cTn>
                              </p:par>
                            </p:childTnLst>
                          </p:cTn>
                        </p:par>
                      </p:childTnLst>
                    </p:cTn>
                  </p:par>
                  <p:par>
                    <p:cTn id="23" fill="hold">
                      <p:stCondLst>
                        <p:cond delay="indefinite"/>
                      </p:stCondLst>
                      <p:childTnLst>
                        <p:par>
                          <p:cTn id="24" fill="hold">
                            <p:stCondLst>
                              <p:cond delay="0"/>
                            </p:stCondLst>
                            <p:childTnLst>
                              <p:par>
                                <p:cTn id="25" presetID="4" presetClass="entr" presetSubtype="16" fill="hold" nodeType="clickEffect">
                                  <p:stCondLst>
                                    <p:cond delay="0"/>
                                  </p:stCondLst>
                                  <p:childTnLst>
                                    <p:set>
                                      <p:cBhvr>
                                        <p:cTn id="26" dur="1" fill="hold">
                                          <p:stCondLst>
                                            <p:cond delay="0"/>
                                          </p:stCondLst>
                                        </p:cTn>
                                        <p:tgtEl>
                                          <p:spTgt spid="6"/>
                                        </p:tgtEl>
                                        <p:attrNameLst>
                                          <p:attrName>style.visibility</p:attrName>
                                        </p:attrNameLst>
                                      </p:cBhvr>
                                      <p:to>
                                        <p:strVal val="visible"/>
                                      </p:to>
                                    </p:set>
                                    <p:animEffect transition="in" filter="box(in)">
                                      <p:cBhvr>
                                        <p:cTn id="27" dur="500"/>
                                        <p:tgtEl>
                                          <p:spTgt spid="6"/>
                                        </p:tgtEl>
                                      </p:cBhvr>
                                    </p:animEffect>
                                  </p:childTnLst>
                                </p:cTn>
                              </p:par>
                            </p:childTnLst>
                          </p:cTn>
                        </p:par>
                      </p:childTnLst>
                    </p:cTn>
                  </p:par>
                  <p:par>
                    <p:cTn id="28" fill="hold">
                      <p:stCondLst>
                        <p:cond delay="indefinite"/>
                      </p:stCondLst>
                      <p:childTnLst>
                        <p:par>
                          <p:cTn id="29" fill="hold">
                            <p:stCondLst>
                              <p:cond delay="0"/>
                            </p:stCondLst>
                            <p:childTnLst>
                              <p:par>
                                <p:cTn id="30" presetID="5" presetClass="entr" presetSubtype="10" fill="hold" grpId="0" nodeType="clickEffect">
                                  <p:stCondLst>
                                    <p:cond delay="0"/>
                                  </p:stCondLst>
                                  <p:childTnLst>
                                    <p:set>
                                      <p:cBhvr>
                                        <p:cTn id="31" dur="1" fill="hold">
                                          <p:stCondLst>
                                            <p:cond delay="0"/>
                                          </p:stCondLst>
                                        </p:cTn>
                                        <p:tgtEl>
                                          <p:spTgt spid="13"/>
                                        </p:tgtEl>
                                        <p:attrNameLst>
                                          <p:attrName>style.visibility</p:attrName>
                                        </p:attrNameLst>
                                      </p:cBhvr>
                                      <p:to>
                                        <p:strVal val="visible"/>
                                      </p:to>
                                    </p:set>
                                    <p:animEffect transition="in" filter="checkerboard(across)">
                                      <p:cBhvr>
                                        <p:cTn id="32" dur="500"/>
                                        <p:tgtEl>
                                          <p:spTgt spid="13"/>
                                        </p:tgtEl>
                                      </p:cBhvr>
                                    </p:animEffect>
                                  </p:childTnLst>
                                </p:cTn>
                              </p:par>
                            </p:childTnLst>
                          </p:cTn>
                        </p:par>
                      </p:childTnLst>
                    </p:cTn>
                  </p:par>
                  <p:par>
                    <p:cTn id="33" fill="hold">
                      <p:stCondLst>
                        <p:cond delay="indefinite"/>
                      </p:stCondLst>
                      <p:childTnLst>
                        <p:par>
                          <p:cTn id="34" fill="hold">
                            <p:stCondLst>
                              <p:cond delay="0"/>
                            </p:stCondLst>
                            <p:childTnLst>
                              <p:par>
                                <p:cTn id="35" presetID="4" presetClass="entr" presetSubtype="16" fill="hold" nodeType="clickEffect">
                                  <p:stCondLst>
                                    <p:cond delay="0"/>
                                  </p:stCondLst>
                                  <p:childTnLst>
                                    <p:set>
                                      <p:cBhvr>
                                        <p:cTn id="36" dur="1" fill="hold">
                                          <p:stCondLst>
                                            <p:cond delay="0"/>
                                          </p:stCondLst>
                                        </p:cTn>
                                        <p:tgtEl>
                                          <p:spTgt spid="7"/>
                                        </p:tgtEl>
                                        <p:attrNameLst>
                                          <p:attrName>style.visibility</p:attrName>
                                        </p:attrNameLst>
                                      </p:cBhvr>
                                      <p:to>
                                        <p:strVal val="visible"/>
                                      </p:to>
                                    </p:set>
                                    <p:animEffect transition="in" filter="box(in)">
                                      <p:cBhvr>
                                        <p:cTn id="37" dur="500"/>
                                        <p:tgtEl>
                                          <p:spTgt spid="7"/>
                                        </p:tgtEl>
                                      </p:cBhvr>
                                    </p:animEffect>
                                  </p:childTnLst>
                                </p:cTn>
                              </p:par>
                            </p:childTnLst>
                          </p:cTn>
                        </p:par>
                      </p:childTnLst>
                    </p:cTn>
                  </p:par>
                  <p:par>
                    <p:cTn id="38" fill="hold">
                      <p:stCondLst>
                        <p:cond delay="indefinite"/>
                      </p:stCondLst>
                      <p:childTnLst>
                        <p:par>
                          <p:cTn id="39" fill="hold">
                            <p:stCondLst>
                              <p:cond delay="0"/>
                            </p:stCondLst>
                            <p:childTnLst>
                              <p:par>
                                <p:cTn id="40" presetID="5" presetClass="entr" presetSubtype="10" fill="hold" grpId="0" nodeType="clickEffect">
                                  <p:stCondLst>
                                    <p:cond delay="0"/>
                                  </p:stCondLst>
                                  <p:childTnLst>
                                    <p:set>
                                      <p:cBhvr>
                                        <p:cTn id="41" dur="1" fill="hold">
                                          <p:stCondLst>
                                            <p:cond delay="0"/>
                                          </p:stCondLst>
                                        </p:cTn>
                                        <p:tgtEl>
                                          <p:spTgt spid="9"/>
                                        </p:tgtEl>
                                        <p:attrNameLst>
                                          <p:attrName>style.visibility</p:attrName>
                                        </p:attrNameLst>
                                      </p:cBhvr>
                                      <p:to>
                                        <p:strVal val="visible"/>
                                      </p:to>
                                    </p:set>
                                    <p:animEffect transition="in" filter="checkerboard(across)">
                                      <p:cBhvr>
                                        <p:cTn id="42" dur="500"/>
                                        <p:tgtEl>
                                          <p:spTgt spid="9"/>
                                        </p:tgtEl>
                                      </p:cBhvr>
                                    </p:animEffect>
                                  </p:childTnLst>
                                </p:cTn>
                              </p:par>
                            </p:childTnLst>
                          </p:cTn>
                        </p:par>
                      </p:childTnLst>
                    </p:cTn>
                  </p:par>
                  <p:par>
                    <p:cTn id="43" fill="hold">
                      <p:stCondLst>
                        <p:cond delay="indefinite"/>
                      </p:stCondLst>
                      <p:childTnLst>
                        <p:par>
                          <p:cTn id="44" fill="hold">
                            <p:stCondLst>
                              <p:cond delay="0"/>
                            </p:stCondLst>
                            <p:childTnLst>
                              <p:par>
                                <p:cTn id="45" presetID="4" presetClass="entr" presetSubtype="16" fill="hold" grpId="0" nodeType="clickEffect">
                                  <p:stCondLst>
                                    <p:cond delay="0"/>
                                  </p:stCondLst>
                                  <p:childTnLst>
                                    <p:set>
                                      <p:cBhvr>
                                        <p:cTn id="46" dur="1" fill="hold">
                                          <p:stCondLst>
                                            <p:cond delay="0"/>
                                          </p:stCondLst>
                                        </p:cTn>
                                        <p:tgtEl>
                                          <p:spTgt spid="14"/>
                                        </p:tgtEl>
                                        <p:attrNameLst>
                                          <p:attrName>style.visibility</p:attrName>
                                        </p:attrNameLst>
                                      </p:cBhvr>
                                      <p:to>
                                        <p:strVal val="visible"/>
                                      </p:to>
                                    </p:set>
                                    <p:animEffect transition="in" filter="box(in)">
                                      <p:cBhvr>
                                        <p:cTn id="47"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1" grpId="0"/>
      <p:bldP spid="12" grpId="0"/>
      <p:bldP spid="13" grpId="0"/>
      <p:bldP spid="14"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10 Imagen" descr="ALIANZA.png"/>
          <p:cNvPicPr>
            <a:picLocks noChangeAspect="1"/>
          </p:cNvPicPr>
          <p:nvPr/>
        </p:nvPicPr>
        <p:blipFill>
          <a:blip r:embed="rId3" cstate="print"/>
          <a:stretch>
            <a:fillRect/>
          </a:stretch>
        </p:blipFill>
        <p:spPr>
          <a:xfrm>
            <a:off x="2411760" y="1028733"/>
            <a:ext cx="4248472" cy="5829267"/>
          </a:xfrm>
          <a:prstGeom prst="rect">
            <a:avLst/>
          </a:prstGeom>
        </p:spPr>
      </p:pic>
      <p:sp>
        <p:nvSpPr>
          <p:cNvPr id="2" name="1 Título"/>
          <p:cNvSpPr>
            <a:spLocks noGrp="1"/>
          </p:cNvSpPr>
          <p:nvPr>
            <p:ph type="title"/>
          </p:nvPr>
        </p:nvSpPr>
        <p:spPr>
          <a:xfrm>
            <a:off x="467544" y="0"/>
            <a:ext cx="8229600" cy="1143000"/>
          </a:xfrm>
        </p:spPr>
        <p:txBody>
          <a:bodyPr>
            <a:noAutofit/>
          </a:bodyPr>
          <a:lstStyle/>
          <a:p>
            <a:r>
              <a:rPr lang="es-ES" sz="7200" b="1" dirty="0" smtClean="0">
                <a:solidFill>
                  <a:srgbClr val="FF0000"/>
                </a:solidFill>
              </a:rPr>
              <a:t>ALIANÇA</a:t>
            </a:r>
            <a:endParaRPr lang="es-ES" sz="7200" b="1" dirty="0">
              <a:solidFill>
                <a:srgbClr val="FF0000"/>
              </a:solidFill>
            </a:endParaRPr>
          </a:p>
        </p:txBody>
      </p:sp>
      <p:sp>
        <p:nvSpPr>
          <p:cNvPr id="4" name="3 Rectángulo"/>
          <p:cNvSpPr/>
          <p:nvPr/>
        </p:nvSpPr>
        <p:spPr>
          <a:xfrm>
            <a:off x="179512" y="356659"/>
            <a:ext cx="2520280" cy="1200329"/>
          </a:xfrm>
          <a:prstGeom prst="rect">
            <a:avLst/>
          </a:prstGeom>
        </p:spPr>
        <p:txBody>
          <a:bodyPr wrap="square">
            <a:spAutoFit/>
          </a:bodyPr>
          <a:lstStyle/>
          <a:p>
            <a:r>
              <a:rPr lang="ca-ES" b="1" dirty="0" smtClean="0">
                <a:solidFill>
                  <a:srgbClr val="FFC000"/>
                </a:solidFill>
              </a:rPr>
              <a:t>DISPOSICIÓ</a:t>
            </a:r>
            <a:r>
              <a:rPr lang="ca-ES" dirty="0" smtClean="0"/>
              <a:t> y </a:t>
            </a:r>
            <a:r>
              <a:rPr lang="ca-ES" b="1" dirty="0" smtClean="0">
                <a:solidFill>
                  <a:srgbClr val="FFC000"/>
                </a:solidFill>
              </a:rPr>
              <a:t>ACTITUD</a:t>
            </a:r>
            <a:r>
              <a:rPr lang="ca-ES" dirty="0" smtClean="0"/>
              <a:t> d’aprenentatge,</a:t>
            </a:r>
          </a:p>
          <a:p>
            <a:r>
              <a:rPr lang="ca-ES" dirty="0" smtClean="0"/>
              <a:t>amb la ment oberta i curiosa</a:t>
            </a:r>
            <a:r>
              <a:rPr lang="es-ES" dirty="0" smtClean="0"/>
              <a:t>.</a:t>
            </a:r>
            <a:endParaRPr lang="es-ES" dirty="0"/>
          </a:p>
        </p:txBody>
      </p:sp>
      <p:sp>
        <p:nvSpPr>
          <p:cNvPr id="5" name="4 Rectángulo"/>
          <p:cNvSpPr/>
          <p:nvPr/>
        </p:nvSpPr>
        <p:spPr>
          <a:xfrm>
            <a:off x="179512" y="2372883"/>
            <a:ext cx="1853952" cy="1477328"/>
          </a:xfrm>
          <a:prstGeom prst="rect">
            <a:avLst/>
          </a:prstGeom>
        </p:spPr>
        <p:txBody>
          <a:bodyPr wrap="square">
            <a:spAutoFit/>
          </a:bodyPr>
          <a:lstStyle/>
          <a:p>
            <a:r>
              <a:rPr lang="ca-ES" dirty="0" smtClean="0"/>
              <a:t>Estar disposat a posar damunt de la taula </a:t>
            </a:r>
            <a:r>
              <a:rPr lang="ca-ES" b="1" dirty="0" smtClean="0">
                <a:solidFill>
                  <a:srgbClr val="FFC000"/>
                </a:solidFill>
              </a:rPr>
              <a:t>CREENCIES</a:t>
            </a:r>
            <a:r>
              <a:rPr lang="ca-ES" dirty="0" smtClean="0"/>
              <a:t>  i </a:t>
            </a:r>
            <a:r>
              <a:rPr lang="ca-ES" b="1" dirty="0" smtClean="0">
                <a:solidFill>
                  <a:srgbClr val="FFC000"/>
                </a:solidFill>
              </a:rPr>
              <a:t>VALORS</a:t>
            </a:r>
            <a:r>
              <a:rPr lang="ca-ES" dirty="0" smtClean="0"/>
              <a:t> actuals.</a:t>
            </a:r>
            <a:endParaRPr lang="ca-ES" dirty="0"/>
          </a:p>
        </p:txBody>
      </p:sp>
      <p:sp>
        <p:nvSpPr>
          <p:cNvPr id="6" name="5 Rectángulo"/>
          <p:cNvSpPr/>
          <p:nvPr/>
        </p:nvSpPr>
        <p:spPr>
          <a:xfrm>
            <a:off x="251520" y="5061181"/>
            <a:ext cx="2104550" cy="646331"/>
          </a:xfrm>
          <a:prstGeom prst="rect">
            <a:avLst/>
          </a:prstGeom>
        </p:spPr>
        <p:txBody>
          <a:bodyPr wrap="square">
            <a:spAutoFit/>
          </a:bodyPr>
          <a:lstStyle/>
          <a:p>
            <a:r>
              <a:rPr lang="ca-ES" b="1" dirty="0" smtClean="0">
                <a:solidFill>
                  <a:srgbClr val="FFC000"/>
                </a:solidFill>
              </a:rPr>
              <a:t>COMPROMIS</a:t>
            </a:r>
            <a:r>
              <a:rPr lang="ca-ES" dirty="0" smtClean="0">
                <a:solidFill>
                  <a:srgbClr val="FFC000"/>
                </a:solidFill>
              </a:rPr>
              <a:t> </a:t>
            </a:r>
            <a:r>
              <a:rPr lang="ca-ES" dirty="0" smtClean="0"/>
              <a:t> amb el procés i el canvi.</a:t>
            </a:r>
            <a:endParaRPr lang="ca-ES" dirty="0"/>
          </a:p>
        </p:txBody>
      </p:sp>
      <p:sp>
        <p:nvSpPr>
          <p:cNvPr id="7" name="6 Rectángulo"/>
          <p:cNvSpPr/>
          <p:nvPr/>
        </p:nvSpPr>
        <p:spPr>
          <a:xfrm>
            <a:off x="5849888" y="1124745"/>
            <a:ext cx="3294112" cy="1200329"/>
          </a:xfrm>
          <a:prstGeom prst="rect">
            <a:avLst/>
          </a:prstGeom>
        </p:spPr>
        <p:txBody>
          <a:bodyPr wrap="square">
            <a:spAutoFit/>
          </a:bodyPr>
          <a:lstStyle/>
          <a:p>
            <a:r>
              <a:rPr lang="ca-ES" dirty="0" smtClean="0"/>
              <a:t>Voler </a:t>
            </a:r>
            <a:r>
              <a:rPr lang="ca-ES" b="1" dirty="0" smtClean="0">
                <a:solidFill>
                  <a:srgbClr val="FFC000"/>
                </a:solidFill>
              </a:rPr>
              <a:t>CANVIAR</a:t>
            </a:r>
            <a:r>
              <a:rPr lang="ca-ES" dirty="0" smtClean="0"/>
              <a:t>. Si una persona està còmodament instal·lada en la incomoditat,</a:t>
            </a:r>
          </a:p>
          <a:p>
            <a:r>
              <a:rPr lang="ca-ES" dirty="0" smtClean="0"/>
              <a:t>millor que ni es molesti.</a:t>
            </a:r>
            <a:endParaRPr lang="ca-ES" dirty="0"/>
          </a:p>
        </p:txBody>
      </p:sp>
      <p:sp>
        <p:nvSpPr>
          <p:cNvPr id="8" name="7 Rectángulo"/>
          <p:cNvSpPr/>
          <p:nvPr/>
        </p:nvSpPr>
        <p:spPr>
          <a:xfrm>
            <a:off x="6156176" y="3044958"/>
            <a:ext cx="2987824" cy="923330"/>
          </a:xfrm>
          <a:prstGeom prst="rect">
            <a:avLst/>
          </a:prstGeom>
        </p:spPr>
        <p:txBody>
          <a:bodyPr wrap="square">
            <a:spAutoFit/>
          </a:bodyPr>
          <a:lstStyle/>
          <a:p>
            <a:r>
              <a:rPr lang="ca-ES" b="1" dirty="0" smtClean="0">
                <a:solidFill>
                  <a:srgbClr val="FFC000"/>
                </a:solidFill>
              </a:rPr>
              <a:t>SER INCONFORMISTA</a:t>
            </a:r>
            <a:r>
              <a:rPr lang="ca-ES" dirty="0" smtClean="0"/>
              <a:t>. El </a:t>
            </a:r>
            <a:r>
              <a:rPr lang="ca-ES" dirty="0" err="1" smtClean="0"/>
              <a:t>Coaching</a:t>
            </a:r>
            <a:r>
              <a:rPr lang="ca-ES" dirty="0" smtClean="0"/>
              <a:t> no funcionarà si et conformes amb el que tens.</a:t>
            </a:r>
          </a:p>
        </p:txBody>
      </p:sp>
      <p:sp>
        <p:nvSpPr>
          <p:cNvPr id="9" name="8 Rectángulo"/>
          <p:cNvSpPr/>
          <p:nvPr/>
        </p:nvSpPr>
        <p:spPr>
          <a:xfrm>
            <a:off x="6588224" y="4965171"/>
            <a:ext cx="2555776" cy="1200329"/>
          </a:xfrm>
          <a:prstGeom prst="rect">
            <a:avLst/>
          </a:prstGeom>
        </p:spPr>
        <p:txBody>
          <a:bodyPr wrap="square">
            <a:spAutoFit/>
          </a:bodyPr>
          <a:lstStyle/>
          <a:p>
            <a:r>
              <a:rPr lang="ca-ES" b="1" dirty="0" smtClean="0">
                <a:solidFill>
                  <a:srgbClr val="FFC000"/>
                </a:solidFill>
              </a:rPr>
              <a:t>PRIVACITAT</a:t>
            </a:r>
            <a:r>
              <a:rPr lang="ca-ES" dirty="0" smtClean="0"/>
              <a:t> i </a:t>
            </a:r>
            <a:r>
              <a:rPr lang="ca-ES" b="1" dirty="0" smtClean="0">
                <a:solidFill>
                  <a:srgbClr val="FFC000"/>
                </a:solidFill>
              </a:rPr>
              <a:t>CONFIDENCIA</a:t>
            </a:r>
            <a:r>
              <a:rPr lang="ca-ES" dirty="0" smtClean="0"/>
              <a:t>. </a:t>
            </a:r>
          </a:p>
          <a:p>
            <a:r>
              <a:rPr lang="ca-ES" dirty="0" smtClean="0"/>
              <a:t>Generar un ambient de confiança. </a:t>
            </a:r>
            <a:endParaRPr lang="ca-ES" dirty="0"/>
          </a:p>
        </p:txBody>
      </p:sp>
    </p:spTree>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251520" y="356660"/>
            <a:ext cx="8568952" cy="4555093"/>
          </a:xfrm>
          <a:prstGeom prst="rect">
            <a:avLst/>
          </a:prstGeom>
          <a:noFill/>
        </p:spPr>
        <p:txBody>
          <a:bodyPr wrap="square" rtlCol="0">
            <a:spAutoFit/>
          </a:bodyPr>
          <a:lstStyle/>
          <a:p>
            <a:r>
              <a:rPr lang="ca-ES" sz="3200" dirty="0" smtClean="0">
                <a:solidFill>
                  <a:srgbClr val="7030A0"/>
                </a:solidFill>
              </a:rPr>
              <a:t>¿QUE ÉS EL COACHING?</a:t>
            </a:r>
            <a:r>
              <a:rPr lang="ca-ES" sz="2000" dirty="0" smtClean="0"/>
              <a:t> </a:t>
            </a:r>
          </a:p>
          <a:p>
            <a:endParaRPr lang="ca-ES" dirty="0" smtClean="0"/>
          </a:p>
          <a:p>
            <a:pPr algn="ctr"/>
            <a:r>
              <a:rPr lang="ca-ES" sz="4800" dirty="0" smtClean="0"/>
              <a:t> És L’ </a:t>
            </a:r>
            <a:r>
              <a:rPr lang="ca-ES" sz="4800" dirty="0" smtClean="0">
                <a:solidFill>
                  <a:srgbClr val="FF0000"/>
                </a:solidFill>
              </a:rPr>
              <a:t>ART</a:t>
            </a:r>
            <a:r>
              <a:rPr lang="ca-ES" sz="4800" dirty="0" smtClean="0"/>
              <a:t> de </a:t>
            </a:r>
            <a:r>
              <a:rPr lang="ca-ES" sz="4800" dirty="0" smtClean="0">
                <a:solidFill>
                  <a:srgbClr val="00B050"/>
                </a:solidFill>
              </a:rPr>
              <a:t>TROBAR</a:t>
            </a:r>
            <a:r>
              <a:rPr lang="ca-ES" sz="4800" dirty="0" smtClean="0"/>
              <a:t> i </a:t>
            </a:r>
            <a:r>
              <a:rPr lang="ca-ES" sz="4800" b="1" dirty="0" smtClean="0">
                <a:solidFill>
                  <a:srgbClr val="00B050"/>
                </a:solidFill>
              </a:rPr>
              <a:t>GESTIONAR</a:t>
            </a:r>
            <a:r>
              <a:rPr lang="ca-ES" sz="4800" dirty="0" smtClean="0"/>
              <a:t> els </a:t>
            </a:r>
            <a:r>
              <a:rPr lang="ca-ES" sz="4800" dirty="0" smtClean="0">
                <a:solidFill>
                  <a:srgbClr val="00B0F0"/>
                </a:solidFill>
              </a:rPr>
              <a:t>CANVIS</a:t>
            </a:r>
            <a:r>
              <a:rPr lang="ca-ES" sz="4800" dirty="0" smtClean="0"/>
              <a:t> necessaris per tal d’arribar a </a:t>
            </a:r>
            <a:r>
              <a:rPr lang="ca-ES" sz="4800" dirty="0" smtClean="0">
                <a:solidFill>
                  <a:srgbClr val="002060"/>
                </a:solidFill>
              </a:rPr>
              <a:t>ASSOLIR</a:t>
            </a:r>
            <a:r>
              <a:rPr lang="ca-ES" sz="4800" dirty="0" smtClean="0"/>
              <a:t> els nostres </a:t>
            </a:r>
            <a:r>
              <a:rPr lang="ca-ES" sz="4800" b="1" dirty="0" smtClean="0">
                <a:solidFill>
                  <a:srgbClr val="C00000"/>
                </a:solidFill>
              </a:rPr>
              <a:t>OBJECTIUS</a:t>
            </a:r>
            <a:r>
              <a:rPr lang="ca-ES" sz="4800" dirty="0" smtClean="0"/>
              <a:t>, fites, desitjos o somnis.</a:t>
            </a:r>
            <a:endParaRPr lang="ca-ES" sz="4000"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740703"/>
            <a:ext cx="7772400" cy="1920213"/>
          </a:xfrm>
        </p:spPr>
        <p:txBody>
          <a:bodyPr/>
          <a:lstStyle/>
          <a:p>
            <a:r>
              <a:rPr lang="ca-ES" dirty="0" smtClean="0"/>
              <a:t>O el que és el mateix…</a:t>
            </a:r>
            <a:endParaRPr lang="ca-ES" dirty="0"/>
          </a:p>
        </p:txBody>
      </p:sp>
      <p:sp>
        <p:nvSpPr>
          <p:cNvPr id="3" name="2 Subtítulo"/>
          <p:cNvSpPr>
            <a:spLocks noGrp="1"/>
          </p:cNvSpPr>
          <p:nvPr>
            <p:ph type="subTitle" idx="1"/>
          </p:nvPr>
        </p:nvSpPr>
        <p:spPr>
          <a:xfrm>
            <a:off x="1187624" y="2852936"/>
            <a:ext cx="6584776" cy="3648405"/>
          </a:xfrm>
        </p:spPr>
        <p:txBody>
          <a:bodyPr>
            <a:noAutofit/>
          </a:bodyPr>
          <a:lstStyle/>
          <a:p>
            <a:r>
              <a:rPr lang="ca-ES" sz="4000" b="1" dirty="0" smtClean="0">
                <a:solidFill>
                  <a:schemeClr val="tx1"/>
                </a:solidFill>
              </a:rPr>
              <a:t>Aconseguir que cada persona sigui la</a:t>
            </a:r>
            <a:r>
              <a:rPr lang="ca-ES" sz="4000" b="1" dirty="0" smtClean="0">
                <a:solidFill>
                  <a:schemeClr val="bg2">
                    <a:lumMod val="50000"/>
                  </a:schemeClr>
                </a:solidFill>
              </a:rPr>
              <a:t> MILLOR </a:t>
            </a:r>
            <a:r>
              <a:rPr lang="ca-ES" sz="4000" b="1" dirty="0" smtClean="0">
                <a:solidFill>
                  <a:schemeClr val="accent6">
                    <a:lumMod val="50000"/>
                  </a:schemeClr>
                </a:solidFill>
              </a:rPr>
              <a:t>versió</a:t>
            </a:r>
            <a:r>
              <a:rPr lang="ca-ES" sz="4000" b="1" dirty="0" smtClean="0">
                <a:solidFill>
                  <a:schemeClr val="tx1"/>
                </a:solidFill>
              </a:rPr>
              <a:t> de si mateixa.</a:t>
            </a:r>
            <a:endParaRPr lang="es-ES" sz="4000" dirty="0">
              <a:solidFill>
                <a:schemeClr val="tx1"/>
              </a:solidFill>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251520" y="452670"/>
            <a:ext cx="8352928" cy="646331"/>
          </a:xfrm>
          <a:prstGeom prst="rect">
            <a:avLst/>
          </a:prstGeom>
          <a:noFill/>
        </p:spPr>
        <p:txBody>
          <a:bodyPr wrap="square" rtlCol="0">
            <a:spAutoFit/>
          </a:bodyPr>
          <a:lstStyle/>
          <a:p>
            <a:r>
              <a:rPr lang="es-ES" sz="3600" b="1" dirty="0" smtClean="0">
                <a:solidFill>
                  <a:srgbClr val="00B050"/>
                </a:solidFill>
              </a:rPr>
              <a:t>                </a:t>
            </a:r>
            <a:r>
              <a:rPr lang="ca-ES" sz="3600" b="1" dirty="0" smtClean="0">
                <a:solidFill>
                  <a:srgbClr val="00B050"/>
                </a:solidFill>
              </a:rPr>
              <a:t>Una mica d'Història </a:t>
            </a:r>
            <a:endParaRPr lang="ca-ES" sz="3600" b="1" dirty="0">
              <a:solidFill>
                <a:srgbClr val="00B050"/>
              </a:solidFill>
            </a:endParaRPr>
          </a:p>
        </p:txBody>
      </p:sp>
      <p:pic>
        <p:nvPicPr>
          <p:cNvPr id="8" name="7 Imagen" descr="caballos-con-carro-artitec-60002-2.jpg"/>
          <p:cNvPicPr>
            <a:picLocks noChangeAspect="1"/>
          </p:cNvPicPr>
          <p:nvPr/>
        </p:nvPicPr>
        <p:blipFill>
          <a:blip r:embed="rId2" cstate="print"/>
          <a:stretch>
            <a:fillRect/>
          </a:stretch>
        </p:blipFill>
        <p:spPr>
          <a:xfrm>
            <a:off x="2123728" y="4400299"/>
            <a:ext cx="3816424" cy="2457701"/>
          </a:xfrm>
          <a:prstGeom prst="rect">
            <a:avLst/>
          </a:prstGeom>
        </p:spPr>
      </p:pic>
      <p:sp>
        <p:nvSpPr>
          <p:cNvPr id="11" name="10 CuadroTexto"/>
          <p:cNvSpPr txBox="1"/>
          <p:nvPr/>
        </p:nvSpPr>
        <p:spPr>
          <a:xfrm>
            <a:off x="395536" y="1412776"/>
            <a:ext cx="8208912" cy="2862322"/>
          </a:xfrm>
          <a:prstGeom prst="rect">
            <a:avLst/>
          </a:prstGeom>
          <a:noFill/>
        </p:spPr>
        <p:txBody>
          <a:bodyPr wrap="square" rtlCol="0">
            <a:spAutoFit/>
          </a:bodyPr>
          <a:lstStyle/>
          <a:p>
            <a:r>
              <a:rPr lang="ca-ES" dirty="0" err="1" smtClean="0"/>
              <a:t>Coach</a:t>
            </a:r>
            <a:r>
              <a:rPr lang="ca-ES" dirty="0" smtClean="0"/>
              <a:t> vol dir carro, és a dir, </a:t>
            </a:r>
            <a:r>
              <a:rPr lang="ca-ES" b="1" dirty="0" smtClean="0"/>
              <a:t>ajudar una persona a anar d’allà on està, </a:t>
            </a:r>
            <a:r>
              <a:rPr lang="ca-ES" b="1" dirty="0" smtClean="0"/>
              <a:t>o </a:t>
            </a:r>
            <a:r>
              <a:rPr lang="ca-ES" b="1" dirty="0" smtClean="0"/>
              <a:t>allà on vol anar.</a:t>
            </a:r>
            <a:r>
              <a:rPr lang="ca-ES" dirty="0" smtClean="0"/>
              <a:t> </a:t>
            </a:r>
            <a:r>
              <a:rPr lang="ca-ES" dirty="0" err="1" smtClean="0"/>
              <a:t>Coaching</a:t>
            </a:r>
            <a:r>
              <a:rPr lang="ca-ES" dirty="0" smtClean="0"/>
              <a:t> vol dir entrenament, </a:t>
            </a:r>
            <a:r>
              <a:rPr lang="ca-ES" dirty="0" err="1" smtClean="0"/>
              <a:t>Coach</a:t>
            </a:r>
            <a:r>
              <a:rPr lang="ca-ES" dirty="0" smtClean="0"/>
              <a:t> també vol dir entrenador i </a:t>
            </a:r>
            <a:r>
              <a:rPr lang="ca-ES" dirty="0" err="1" smtClean="0"/>
              <a:t>Coachee</a:t>
            </a:r>
            <a:r>
              <a:rPr lang="ca-ES" dirty="0" smtClean="0"/>
              <a:t> vol dir entrenat. </a:t>
            </a:r>
          </a:p>
          <a:p>
            <a:r>
              <a:rPr lang="ca-ES" dirty="0" smtClean="0"/>
              <a:t>El que juguen, són els jugadors. </a:t>
            </a:r>
            <a:r>
              <a:rPr lang="ca-ES" b="1" dirty="0" smtClean="0"/>
              <a:t>Els jugadors viuen la seva vida i el </a:t>
            </a:r>
            <a:r>
              <a:rPr lang="ca-ES" b="1" dirty="0" err="1" smtClean="0"/>
              <a:t>coach</a:t>
            </a:r>
            <a:r>
              <a:rPr lang="ca-ES" b="1" dirty="0" smtClean="0"/>
              <a:t> els orienta si estan</a:t>
            </a:r>
            <a:r>
              <a:rPr lang="ca-ES" dirty="0" smtClean="0"/>
              <a:t> </a:t>
            </a:r>
            <a:r>
              <a:rPr lang="ca-ES" b="1" dirty="0" smtClean="0"/>
              <a:t>perduts.</a:t>
            </a:r>
            <a:endParaRPr lang="ca-ES" dirty="0" smtClean="0"/>
          </a:p>
          <a:p>
            <a:endParaRPr lang="ca-ES" dirty="0" smtClean="0"/>
          </a:p>
          <a:p>
            <a:r>
              <a:rPr lang="ca-ES" dirty="0" err="1" smtClean="0"/>
              <a:t>Coaching</a:t>
            </a:r>
            <a:r>
              <a:rPr lang="ca-ES" dirty="0" smtClean="0"/>
              <a:t> és la metodologia que cobreix el buit existent entre el que una persona </a:t>
            </a:r>
            <a:r>
              <a:rPr lang="ca-ES" b="1" dirty="0" smtClean="0"/>
              <a:t>ÉS </a:t>
            </a:r>
            <a:r>
              <a:rPr lang="ca-ES" dirty="0" smtClean="0"/>
              <a:t>en aquests moments, i el que vol arribar a </a:t>
            </a:r>
            <a:r>
              <a:rPr lang="ca-ES" b="1" dirty="0" smtClean="0"/>
              <a:t>SER</a:t>
            </a:r>
            <a:r>
              <a:rPr lang="ca-ES" dirty="0" smtClean="0"/>
              <a:t>. </a:t>
            </a:r>
          </a:p>
          <a:p>
            <a:pPr algn="ctr"/>
            <a:endParaRPr lang="es-ES" dirty="0" smtClean="0"/>
          </a:p>
          <a:p>
            <a:endParaRPr lang="es-ES" dirty="0">
              <a:solidFill>
                <a:srgbClr val="00B050"/>
              </a:solidFill>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5868144" y="932723"/>
            <a:ext cx="3168352" cy="3108543"/>
          </a:xfrm>
          <a:prstGeom prst="rect">
            <a:avLst/>
          </a:prstGeom>
        </p:spPr>
        <p:txBody>
          <a:bodyPr wrap="square">
            <a:spAutoFit/>
          </a:bodyPr>
          <a:lstStyle/>
          <a:p>
            <a:r>
              <a:rPr lang="ca-ES" sz="2000" dirty="0" smtClean="0"/>
              <a:t>A través de </a:t>
            </a:r>
            <a:r>
              <a:rPr lang="ca-ES" sz="2000" b="1" dirty="0" smtClean="0">
                <a:solidFill>
                  <a:srgbClr val="C00000"/>
                </a:solidFill>
              </a:rPr>
              <a:t>converses</a:t>
            </a:r>
            <a:r>
              <a:rPr lang="ca-ES" sz="2000" dirty="0" smtClean="0"/>
              <a:t> estructurades amb el/la </a:t>
            </a:r>
            <a:r>
              <a:rPr lang="ca-ES" sz="2000" dirty="0" err="1" smtClean="0"/>
              <a:t>coach</a:t>
            </a:r>
            <a:r>
              <a:rPr lang="ca-ES" sz="2000" dirty="0" smtClean="0"/>
              <a:t>, la persona </a:t>
            </a:r>
            <a:r>
              <a:rPr lang="ca-ES" sz="2000" b="1" dirty="0" smtClean="0">
                <a:solidFill>
                  <a:srgbClr val="7030A0"/>
                </a:solidFill>
              </a:rPr>
              <a:t>pren consciència</a:t>
            </a:r>
            <a:r>
              <a:rPr lang="ca-ES" sz="2000" b="1" dirty="0" smtClean="0"/>
              <a:t> </a:t>
            </a:r>
            <a:r>
              <a:rPr lang="ca-ES" sz="2000" dirty="0" smtClean="0"/>
              <a:t>de la situació i incrementa les alternatives per  aconseguir</a:t>
            </a:r>
            <a:r>
              <a:rPr lang="ca-ES" sz="2800" b="1" dirty="0" smtClean="0">
                <a:solidFill>
                  <a:srgbClr val="0070C0"/>
                </a:solidFill>
              </a:rPr>
              <a:t> qualsevol objectiu</a:t>
            </a:r>
            <a:r>
              <a:rPr lang="ca-ES" sz="2000" dirty="0" smtClean="0"/>
              <a:t>, personal, </a:t>
            </a:r>
            <a:r>
              <a:rPr lang="ca-ES" sz="2000" dirty="0" err="1" smtClean="0"/>
              <a:t>educacional</a:t>
            </a:r>
            <a:r>
              <a:rPr lang="ca-ES" sz="2000" dirty="0" smtClean="0"/>
              <a:t> o professional. </a:t>
            </a:r>
            <a:endParaRPr lang="ca-ES" sz="2000" dirty="0"/>
          </a:p>
        </p:txBody>
      </p:sp>
      <p:pic>
        <p:nvPicPr>
          <p:cNvPr id="3" name="2 Imagen" descr="descarga.png"/>
          <p:cNvPicPr>
            <a:picLocks noChangeAspect="1"/>
          </p:cNvPicPr>
          <p:nvPr/>
        </p:nvPicPr>
        <p:blipFill>
          <a:blip r:embed="rId2" cstate="print"/>
          <a:stretch>
            <a:fillRect/>
          </a:stretch>
        </p:blipFill>
        <p:spPr>
          <a:xfrm>
            <a:off x="1" y="2468893"/>
            <a:ext cx="5751021" cy="4389107"/>
          </a:xfrm>
          <a:prstGeom prst="rect">
            <a:avLst/>
          </a:prstGeom>
        </p:spPr>
      </p:pic>
      <p:sp>
        <p:nvSpPr>
          <p:cNvPr id="4" name="3 Rectángulo"/>
          <p:cNvSpPr/>
          <p:nvPr/>
        </p:nvSpPr>
        <p:spPr>
          <a:xfrm>
            <a:off x="179512" y="260649"/>
            <a:ext cx="5472608" cy="1877437"/>
          </a:xfrm>
          <a:prstGeom prst="rect">
            <a:avLst/>
          </a:prstGeom>
        </p:spPr>
        <p:txBody>
          <a:bodyPr wrap="square">
            <a:spAutoFit/>
          </a:bodyPr>
          <a:lstStyle/>
          <a:p>
            <a:r>
              <a:rPr lang="ca-ES" sz="2000" dirty="0" smtClean="0"/>
              <a:t>El </a:t>
            </a:r>
            <a:r>
              <a:rPr lang="ca-ES" sz="2000" dirty="0" err="1" smtClean="0"/>
              <a:t>Coaching</a:t>
            </a:r>
            <a:r>
              <a:rPr lang="ca-ES" sz="2000" dirty="0" smtClean="0"/>
              <a:t> es un </a:t>
            </a:r>
            <a:r>
              <a:rPr lang="ca-ES" sz="2000" b="1" dirty="0" smtClean="0">
                <a:solidFill>
                  <a:srgbClr val="FF0000"/>
                </a:solidFill>
              </a:rPr>
              <a:t>procés </a:t>
            </a:r>
            <a:r>
              <a:rPr lang="ca-ES" sz="2000" dirty="0" smtClean="0"/>
              <a:t>metodològic que té com objectiu  </a:t>
            </a:r>
            <a:r>
              <a:rPr lang="ca-ES" sz="2000" b="1" dirty="0" smtClean="0">
                <a:solidFill>
                  <a:srgbClr val="00B050"/>
                </a:solidFill>
              </a:rPr>
              <a:t>recolzar les persones</a:t>
            </a:r>
            <a:r>
              <a:rPr lang="ca-ES" sz="2000" dirty="0" smtClean="0"/>
              <a:t>, organitzacions  i equips de treball a obtindre </a:t>
            </a:r>
            <a:r>
              <a:rPr lang="ca-ES" sz="2800" b="1" dirty="0" smtClean="0">
                <a:solidFill>
                  <a:srgbClr val="0070C0"/>
                </a:solidFill>
              </a:rPr>
              <a:t>resultats extraordinaris en la seva vida</a:t>
            </a:r>
            <a:r>
              <a:rPr lang="ca-ES" sz="2800" dirty="0" smtClean="0">
                <a:solidFill>
                  <a:srgbClr val="0070C0"/>
                </a:solidFill>
              </a:rPr>
              <a:t>.</a:t>
            </a:r>
            <a:r>
              <a:rPr lang="es-ES" sz="2000" dirty="0" smtClean="0"/>
              <a:t/>
            </a:r>
            <a:br>
              <a:rPr lang="es-ES" sz="2000" dirty="0" smtClean="0"/>
            </a:br>
            <a:endParaRPr lang="es-ES" sz="2000"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CuadroTexto"/>
          <p:cNvSpPr txBox="1"/>
          <p:nvPr/>
        </p:nvSpPr>
        <p:spPr>
          <a:xfrm>
            <a:off x="395536" y="260648"/>
            <a:ext cx="7560840" cy="5509200"/>
          </a:xfrm>
          <a:prstGeom prst="rect">
            <a:avLst/>
          </a:prstGeom>
          <a:noFill/>
        </p:spPr>
        <p:txBody>
          <a:bodyPr wrap="square" rtlCol="0">
            <a:spAutoFit/>
          </a:bodyPr>
          <a:lstStyle/>
          <a:p>
            <a:pPr algn="ctr"/>
            <a:r>
              <a:rPr lang="ca-ES" sz="4400" dirty="0" smtClean="0"/>
              <a:t>El </a:t>
            </a:r>
            <a:r>
              <a:rPr lang="ca-ES" sz="4400" dirty="0" err="1" smtClean="0"/>
              <a:t>coaching</a:t>
            </a:r>
            <a:r>
              <a:rPr lang="ca-ES" sz="4400" dirty="0" smtClean="0"/>
              <a:t> </a:t>
            </a:r>
            <a:r>
              <a:rPr lang="ca-ES" sz="4400" dirty="0" smtClean="0">
                <a:solidFill>
                  <a:schemeClr val="bg2">
                    <a:lumMod val="50000"/>
                  </a:schemeClr>
                </a:solidFill>
              </a:rPr>
              <a:t>NO</a:t>
            </a:r>
            <a:r>
              <a:rPr lang="ca-ES" sz="4400" dirty="0" smtClean="0"/>
              <a:t> és:</a:t>
            </a:r>
            <a:endParaRPr lang="es-ES" sz="4400" dirty="0" smtClean="0"/>
          </a:p>
          <a:p>
            <a:pPr algn="ctr"/>
            <a:endParaRPr lang="ca-ES" sz="4400" dirty="0" smtClean="0"/>
          </a:p>
          <a:p>
            <a:pPr algn="ctr"/>
            <a:endParaRPr lang="ca-ES" sz="4400" dirty="0" smtClean="0"/>
          </a:p>
          <a:p>
            <a:pPr algn="ctr"/>
            <a:r>
              <a:rPr lang="ca-ES" sz="4400" dirty="0" smtClean="0"/>
              <a:t>-Consultoria</a:t>
            </a:r>
            <a:endParaRPr lang="es-ES" sz="4400" dirty="0" smtClean="0"/>
          </a:p>
          <a:p>
            <a:pPr algn="ctr"/>
            <a:r>
              <a:rPr lang="ca-ES" sz="4400" dirty="0" smtClean="0"/>
              <a:t>-Teràpia</a:t>
            </a:r>
            <a:endParaRPr lang="es-ES" sz="4400" dirty="0" smtClean="0"/>
          </a:p>
          <a:p>
            <a:pPr algn="ctr"/>
            <a:r>
              <a:rPr lang="ca-ES" sz="4400" dirty="0" smtClean="0"/>
              <a:t>-Ensenyament</a:t>
            </a:r>
            <a:endParaRPr lang="es-ES" sz="4400" dirty="0" smtClean="0"/>
          </a:p>
          <a:p>
            <a:pPr algn="ctr"/>
            <a:r>
              <a:rPr lang="ca-ES" sz="4400" dirty="0" smtClean="0"/>
              <a:t>-Formació</a:t>
            </a:r>
            <a:endParaRPr lang="es-ES" sz="4400" dirty="0" smtClean="0"/>
          </a:p>
          <a:p>
            <a:pPr algn="ctr"/>
            <a:r>
              <a:rPr lang="ca-ES" sz="4400" dirty="0" smtClean="0"/>
              <a:t>-Ser un bon amic</a:t>
            </a:r>
            <a:endParaRPr lang="es-ES" sz="4400"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81</TotalTime>
  <Words>632</Words>
  <Application>Microsoft Office PowerPoint</Application>
  <PresentationFormat>Presentació en pantalla (4:3)</PresentationFormat>
  <Paragraphs>95</Paragraphs>
  <Slides>14</Slides>
  <Notes>1</Notes>
  <HiddenSlides>0</HiddenSlides>
  <MMClips>0</MMClips>
  <ScaleCrop>false</ScaleCrop>
  <HeadingPairs>
    <vt:vector size="4" baseType="variant">
      <vt:variant>
        <vt:lpstr>Tema</vt:lpstr>
      </vt:variant>
      <vt:variant>
        <vt:i4>1</vt:i4>
      </vt:variant>
      <vt:variant>
        <vt:lpstr>Títols de les diapositives</vt:lpstr>
      </vt:variant>
      <vt:variant>
        <vt:i4>14</vt:i4>
      </vt:variant>
    </vt:vector>
  </HeadingPairs>
  <TitlesOfParts>
    <vt:vector size="15" baseType="lpstr">
      <vt:lpstr>Tema de Office</vt:lpstr>
      <vt:lpstr>TEMA 6 COACHING</vt:lpstr>
      <vt:lpstr>Presentació del PowerPoint</vt:lpstr>
      <vt:lpstr>Presentació del PowerPoint</vt:lpstr>
      <vt:lpstr>ALIANÇA</vt:lpstr>
      <vt:lpstr>Presentació del PowerPoint</vt:lpstr>
      <vt:lpstr>O el que és el mateix…</vt:lpstr>
      <vt:lpstr>Presentació del PowerPoint</vt:lpstr>
      <vt:lpstr>Presentació del PowerPoint</vt:lpstr>
      <vt:lpstr>Presentació del PowerPoint</vt:lpstr>
      <vt:lpstr> Existeixen unes paraules clau dintre del procés de coaching. </vt:lpstr>
      <vt:lpstr>Noves creences. Auto sabotatges</vt:lpstr>
      <vt:lpstr> </vt:lpstr>
      <vt:lpstr>Auto sabotatges </vt:lpstr>
      <vt:lpstr>Presentació del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TEMA 6 COACHING</dc:title>
  <dc:creator>Usuari</dc:creator>
  <cp:lastModifiedBy>Profe</cp:lastModifiedBy>
  <cp:revision>10</cp:revision>
  <dcterms:created xsi:type="dcterms:W3CDTF">2018-04-21T10:16:55Z</dcterms:created>
  <dcterms:modified xsi:type="dcterms:W3CDTF">2018-04-24T07:08:48Z</dcterms:modified>
</cp:coreProperties>
</file>