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or rect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ol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9" name="Subtítol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a-ES" smtClean="0"/>
              <a:t>Feu clic aquí per editar l'estil de subtítols del patró.</a:t>
            </a:r>
            <a:endParaRPr kumimoji="0" lang="en-US"/>
          </a:p>
        </p:txBody>
      </p:sp>
      <p:sp>
        <p:nvSpPr>
          <p:cNvPr id="16" name="Contenidor de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AC-FE76-4944-A70A-EA7BEB532CFE}" type="datetimeFigureOut">
              <a:rPr lang="ca-ES" smtClean="0"/>
              <a:pPr/>
              <a:t>01/04/2018</a:t>
            </a:fld>
            <a:endParaRPr lang="ca-ES"/>
          </a:p>
        </p:txBody>
      </p:sp>
      <p:sp>
        <p:nvSpPr>
          <p:cNvPr id="2" name="Contenidor de peu de pà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5" name="Conteni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D669B74-0489-4E09-AD51-49948989E92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AC-FE76-4944-A70A-EA7BEB532CFE}" type="datetimeFigureOut">
              <a:rPr lang="ca-ES" smtClean="0"/>
              <a:pPr/>
              <a:t>01/04/2018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69B74-0489-4E09-AD51-49948989E92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AC-FE76-4944-A70A-EA7BEB532CFE}" type="datetimeFigureOut">
              <a:rPr lang="ca-ES" smtClean="0"/>
              <a:pPr/>
              <a:t>01/04/2018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69B74-0489-4E09-AD51-49948989E92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ol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27" name="Contenidor de contingut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25" name="Contenidor de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AC-FE76-4944-A70A-EA7BEB532CFE}" type="datetimeFigureOut">
              <a:rPr lang="ca-ES" smtClean="0"/>
              <a:pPr/>
              <a:t>01/04/2018</a:t>
            </a:fld>
            <a:endParaRPr lang="ca-ES"/>
          </a:p>
        </p:txBody>
      </p:sp>
      <p:sp>
        <p:nvSpPr>
          <p:cNvPr id="19" name="Contenidor de peu de pàgina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a-ES"/>
          </a:p>
        </p:txBody>
      </p:sp>
      <p:sp>
        <p:nvSpPr>
          <p:cNvPr id="16" name="Contenidor de número de diapos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D669B74-0489-4E09-AD51-49948989E92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pçalera de la secció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or rect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Contenidor de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19" name="Contenidor de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AC-FE76-4944-A70A-EA7BEB532CFE}" type="datetimeFigureOut">
              <a:rPr lang="ca-ES" smtClean="0"/>
              <a:pPr/>
              <a:t>01/04/2018</a:t>
            </a:fld>
            <a:endParaRPr lang="ca-ES"/>
          </a:p>
        </p:txBody>
      </p:sp>
      <p:sp>
        <p:nvSpPr>
          <p:cNvPr id="11" name="Contenidor de peu de pà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6" name="Contenidor de número de diapos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69B74-0489-4E09-AD51-49948989E927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8" name="Títol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ol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4" name="Contenidor de contingut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13" name="Contenidor de contingut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21" name="Contenidor de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AC-FE76-4944-A70A-EA7BEB532CFE}" type="datetimeFigureOut">
              <a:rPr lang="ca-ES" smtClean="0"/>
              <a:pPr/>
              <a:t>01/04/2018</a:t>
            </a:fld>
            <a:endParaRPr lang="ca-ES"/>
          </a:p>
        </p:txBody>
      </p:sp>
      <p:sp>
        <p:nvSpPr>
          <p:cNvPr id="10" name="Contenidor de peu de pà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Contenidor de número de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69B74-0489-4E09-AD51-49948989E92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ol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3" name="Contenidor de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25" name="Contenidor de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28" name="Contenidor de contingut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10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AC-FE76-4944-A70A-EA7BEB532CFE}" type="datetimeFigureOut">
              <a:rPr lang="ca-ES" smtClean="0"/>
              <a:pPr/>
              <a:t>01/04/2018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D669B74-0489-4E09-AD51-49948989E927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11" name="Connector rect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ol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2" name="Contenidor de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AC-FE76-4944-A70A-EA7BEB532CFE}" type="datetimeFigureOut">
              <a:rPr lang="ca-ES" smtClean="0"/>
              <a:pPr/>
              <a:t>01/04/2018</a:t>
            </a:fld>
            <a:endParaRPr lang="ca-ES"/>
          </a:p>
        </p:txBody>
      </p:sp>
      <p:sp>
        <p:nvSpPr>
          <p:cNvPr id="21" name="Contenidor de peu de pàgina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69B74-0489-4E09-AD51-49948989E92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AC-FE76-4944-A70A-EA7BEB532CFE}" type="datetimeFigureOut">
              <a:rPr lang="ca-ES" smtClean="0"/>
              <a:pPr/>
              <a:t>01/04/2018</a:t>
            </a:fld>
            <a:endParaRPr lang="ca-ES"/>
          </a:p>
        </p:txBody>
      </p:sp>
      <p:sp>
        <p:nvSpPr>
          <p:cNvPr id="24" name="Contenidor de peu de pàgina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69B74-0489-4E09-AD51-49948989E92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or rect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ol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26" name="Contenidor de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14" name="Contenidor de contingut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25" name="Contenidor de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AC-FE76-4944-A70A-EA7BEB532CFE}" type="datetimeFigureOut">
              <a:rPr lang="ca-ES" smtClean="0"/>
              <a:pPr/>
              <a:t>01/04/2018</a:t>
            </a:fld>
            <a:endParaRPr lang="ca-ES"/>
          </a:p>
        </p:txBody>
      </p:sp>
      <p:sp>
        <p:nvSpPr>
          <p:cNvPr id="29" name="Contenidor de peu de pàgina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69B74-0489-4E09-AD51-49948989E927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idor d'imatg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a-ES" smtClean="0"/>
              <a:t>Feu clic a la icona per afegir una imatge</a:t>
            </a:r>
            <a:endParaRPr kumimoji="0" lang="en-US" dirty="0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AC-FE76-4944-A70A-EA7BEB532CFE}" type="datetimeFigureOut">
              <a:rPr lang="ca-ES" smtClean="0"/>
              <a:pPr/>
              <a:t>01/04/2018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Contenidor de número de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69B74-0489-4E09-AD51-49948989E927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17" name="Títol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26" name="Contenidor de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or rect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Contenidor de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a-ES" smtClean="0"/>
              <a:t>Feu clic aquí per editar estils</a:t>
            </a:r>
          </a:p>
          <a:p>
            <a:pPr lvl="1" eaLnBrk="1" latinLnBrk="0" hangingPunct="1"/>
            <a:r>
              <a:rPr kumimoji="0" lang="ca-ES" smtClean="0"/>
              <a:t>Segon nivell</a:t>
            </a:r>
          </a:p>
          <a:p>
            <a:pPr lvl="2" eaLnBrk="1" latinLnBrk="0" hangingPunct="1"/>
            <a:r>
              <a:rPr kumimoji="0" lang="ca-ES" smtClean="0"/>
              <a:t>Tercer nivell</a:t>
            </a:r>
          </a:p>
          <a:p>
            <a:pPr lvl="3" eaLnBrk="1" latinLnBrk="0" hangingPunct="1"/>
            <a:r>
              <a:rPr kumimoji="0" lang="ca-ES" smtClean="0"/>
              <a:t>Quart nivell</a:t>
            </a:r>
          </a:p>
          <a:p>
            <a:pPr lvl="4" eaLnBrk="1" latinLnBrk="0" hangingPunct="1"/>
            <a:r>
              <a:rPr kumimoji="0" lang="ca-ES" smtClean="0"/>
              <a:t>Cinquè nivell</a:t>
            </a:r>
            <a:endParaRPr kumimoji="0" lang="en-US"/>
          </a:p>
        </p:txBody>
      </p:sp>
      <p:sp>
        <p:nvSpPr>
          <p:cNvPr id="11" name="Contenidor de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A8F3AAC-FE76-4944-A70A-EA7BEB532CFE}" type="datetimeFigureOut">
              <a:rPr lang="ca-ES" smtClean="0"/>
              <a:pPr/>
              <a:t>01/04/2018</a:t>
            </a:fld>
            <a:endParaRPr lang="ca-ES"/>
          </a:p>
        </p:txBody>
      </p:sp>
      <p:sp>
        <p:nvSpPr>
          <p:cNvPr id="28" name="Contenidor de peu de pàgina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D669B74-0489-4E09-AD51-49948989E927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10" name="Contenidor de títol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9" name="Connector rect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or rect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b="1" dirty="0" smtClean="0">
                <a:effectLst/>
              </a:rPr>
              <a:t>Principis per </a:t>
            </a:r>
            <a:r>
              <a:rPr lang="ca-ES" b="1" dirty="0" err="1" smtClean="0">
                <a:effectLst/>
              </a:rPr>
              <a:t>l´organització</a:t>
            </a:r>
            <a:r>
              <a:rPr lang="ca-ES" b="1" dirty="0" smtClean="0">
                <a:effectLst/>
              </a:rPr>
              <a:t> motivacional de </a:t>
            </a:r>
            <a:r>
              <a:rPr lang="ca-ES" b="1" dirty="0" err="1" smtClean="0">
                <a:effectLst/>
              </a:rPr>
              <a:t>l´entrenament</a:t>
            </a:r>
            <a:endParaRPr lang="ca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4067674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err="1">
                <a:effectLst/>
              </a:rPr>
              <a:t>Raons</a:t>
            </a:r>
            <a:r>
              <a:rPr lang="es-ES" b="1" dirty="0">
                <a:effectLst/>
              </a:rPr>
              <a:t> de </a:t>
            </a:r>
            <a:r>
              <a:rPr lang="es-ES" b="1" dirty="0" err="1">
                <a:effectLst/>
              </a:rPr>
              <a:t>l'eficàcia</a:t>
            </a:r>
            <a:r>
              <a:rPr lang="es-ES" b="1" dirty="0">
                <a:effectLst/>
              </a:rPr>
              <a:t> de la </a:t>
            </a:r>
            <a:r>
              <a:rPr lang="es-ES" b="1" dirty="0" err="1">
                <a:effectLst/>
              </a:rPr>
              <a:t>visualització</a:t>
            </a:r>
            <a:r>
              <a:rPr lang="es-ES" b="1" dirty="0">
                <a:effectLst/>
              </a:rPr>
              <a:t>:</a:t>
            </a:r>
            <a:r>
              <a:rPr lang="ca-ES" b="1" dirty="0">
                <a:effectLst/>
              </a:rPr>
              <a:t/>
            </a:r>
            <a:br>
              <a:rPr lang="ca-ES" b="1" dirty="0">
                <a:effectLst/>
              </a:rPr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Font typeface="Wingdings" pitchFamily="2" charset="2"/>
              <a:buChar char="Ø"/>
            </a:pPr>
            <a:r>
              <a:rPr lang="es-ES" dirty="0"/>
              <a:t>La </a:t>
            </a:r>
            <a:r>
              <a:rPr lang="es-ES" dirty="0" err="1"/>
              <a:t>visualització</a:t>
            </a:r>
            <a:r>
              <a:rPr lang="es-ES" dirty="0"/>
              <a:t> </a:t>
            </a:r>
            <a:r>
              <a:rPr lang="es-ES" dirty="0" err="1"/>
              <a:t>actua</a:t>
            </a:r>
            <a:r>
              <a:rPr lang="es-ES" dirty="0"/>
              <a:t> sobre el </a:t>
            </a:r>
            <a:r>
              <a:rPr lang="es-ES" dirty="0" err="1"/>
              <a:t>component</a:t>
            </a:r>
            <a:r>
              <a:rPr lang="es-ES" dirty="0"/>
              <a:t> </a:t>
            </a:r>
            <a:r>
              <a:rPr lang="es-ES" dirty="0" err="1"/>
              <a:t>físic</a:t>
            </a:r>
            <a:r>
              <a:rPr lang="es-ES" dirty="0"/>
              <a:t> (</a:t>
            </a:r>
            <a:r>
              <a:rPr lang="es-ES" dirty="0" err="1"/>
              <a:t>relaxació</a:t>
            </a:r>
            <a:r>
              <a:rPr lang="es-ES" dirty="0"/>
              <a:t> muscular, </a:t>
            </a:r>
            <a:r>
              <a:rPr lang="es-ES" dirty="0" err="1"/>
              <a:t>tensió</a:t>
            </a:r>
            <a:r>
              <a:rPr lang="es-ES" dirty="0"/>
              <a:t> arterial, ritme </a:t>
            </a:r>
            <a:r>
              <a:rPr lang="es-ES" dirty="0" err="1"/>
              <a:t>cardíac</a:t>
            </a:r>
            <a:r>
              <a:rPr lang="es-ES" dirty="0" smtClean="0"/>
              <a:t>).</a:t>
            </a:r>
          </a:p>
          <a:p>
            <a:pPr lvl="0">
              <a:buFont typeface="Wingdings" pitchFamily="2" charset="2"/>
              <a:buChar char="Ø"/>
            </a:pPr>
            <a:endParaRPr lang="ca-ES" dirty="0"/>
          </a:p>
          <a:p>
            <a:pPr lvl="0">
              <a:buFont typeface="Wingdings" pitchFamily="2" charset="2"/>
              <a:buChar char="Ø"/>
            </a:pPr>
            <a:r>
              <a:rPr lang="es-ES" dirty="0" smtClean="0"/>
              <a:t>La </a:t>
            </a:r>
            <a:r>
              <a:rPr lang="es-ES" dirty="0" err="1"/>
              <a:t>visualització</a:t>
            </a:r>
            <a:r>
              <a:rPr lang="es-ES" dirty="0"/>
              <a:t> </a:t>
            </a:r>
            <a:r>
              <a:rPr lang="es-ES" dirty="0" err="1"/>
              <a:t>accelera</a:t>
            </a:r>
            <a:r>
              <a:rPr lang="es-ES" dirty="0"/>
              <a:t>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processos</a:t>
            </a:r>
            <a:r>
              <a:rPr lang="es-ES" dirty="0"/>
              <a:t> </a:t>
            </a:r>
            <a:r>
              <a:rPr lang="es-ES" dirty="0" err="1"/>
              <a:t>d'aprenentatge</a:t>
            </a:r>
            <a:r>
              <a:rPr lang="es-ES" dirty="0"/>
              <a:t>. En el </a:t>
            </a:r>
            <a:r>
              <a:rPr lang="es-ES" dirty="0" err="1"/>
              <a:t>treball</a:t>
            </a:r>
            <a:r>
              <a:rPr lang="es-ES" dirty="0"/>
              <a:t> de la </a:t>
            </a:r>
            <a:r>
              <a:rPr lang="es-ES" dirty="0" err="1" smtClean="0"/>
              <a:t>tècnica</a:t>
            </a:r>
            <a:r>
              <a:rPr lang="es-ES" dirty="0" smtClean="0"/>
              <a:t>, </a:t>
            </a:r>
            <a:r>
              <a:rPr lang="es-ES" dirty="0" err="1" smtClean="0"/>
              <a:t>ajuda</a:t>
            </a:r>
            <a:r>
              <a:rPr lang="es-ES" dirty="0" smtClean="0"/>
              <a:t> a </a:t>
            </a:r>
            <a:r>
              <a:rPr lang="es-ES" dirty="0" err="1" smtClean="0"/>
              <a:t>tenir</a:t>
            </a:r>
            <a:r>
              <a:rPr lang="es-ES" dirty="0" smtClean="0"/>
              <a:t> una </a:t>
            </a:r>
            <a:r>
              <a:rPr lang="es-ES" dirty="0" err="1" smtClean="0"/>
              <a:t>major</a:t>
            </a:r>
            <a:r>
              <a:rPr lang="es-ES" dirty="0" smtClean="0"/>
              <a:t> </a:t>
            </a:r>
            <a:r>
              <a:rPr lang="es-ES" dirty="0" err="1"/>
              <a:t>precisió</a:t>
            </a:r>
            <a:r>
              <a:rPr lang="es-ES" dirty="0"/>
              <a:t> i </a:t>
            </a:r>
            <a:r>
              <a:rPr lang="es-ES" dirty="0" err="1" smtClean="0"/>
              <a:t>claredat</a:t>
            </a:r>
            <a:r>
              <a:rPr lang="es-ES" dirty="0" smtClean="0"/>
              <a:t> de </a:t>
            </a:r>
            <a:r>
              <a:rPr lang="es-ES" dirty="0" err="1" smtClean="0"/>
              <a:t>com</a:t>
            </a:r>
            <a:r>
              <a:rPr lang="es-ES" dirty="0" smtClean="0"/>
              <a:t> </a:t>
            </a:r>
            <a:r>
              <a:rPr lang="es-ES" dirty="0" err="1"/>
              <a:t>organitzar</a:t>
            </a:r>
            <a:r>
              <a:rPr lang="es-ES" dirty="0"/>
              <a:t> el </a:t>
            </a:r>
            <a:r>
              <a:rPr lang="es-ES" dirty="0" err="1"/>
              <a:t>moviment</a:t>
            </a:r>
            <a:r>
              <a:rPr lang="es-ES" dirty="0"/>
              <a:t> del </a:t>
            </a:r>
            <a:r>
              <a:rPr lang="es-ES" dirty="0" err="1"/>
              <a:t>cos</a:t>
            </a:r>
            <a:r>
              <a:rPr lang="es-ES" dirty="0"/>
              <a:t>.</a:t>
            </a:r>
            <a:endParaRPr lang="ca-ES" dirty="0"/>
          </a:p>
          <a:p>
            <a:pPr>
              <a:buFont typeface="Wingdings" pitchFamily="2" charset="2"/>
              <a:buChar char="Ø"/>
            </a:pPr>
            <a:endParaRPr lang="ca-ES" dirty="0"/>
          </a:p>
          <a:p>
            <a:pPr lvl="0">
              <a:buFont typeface="Wingdings" pitchFamily="2" charset="2"/>
              <a:buChar char="Ø"/>
            </a:pPr>
            <a:r>
              <a:rPr lang="es-ES" dirty="0"/>
              <a:t>La </a:t>
            </a:r>
            <a:r>
              <a:rPr lang="es-ES" dirty="0" err="1"/>
              <a:t>visualització</a:t>
            </a:r>
            <a:r>
              <a:rPr lang="es-ES" dirty="0"/>
              <a:t> </a:t>
            </a:r>
            <a:r>
              <a:rPr lang="es-ES" dirty="0" err="1"/>
              <a:t>utilitza</a:t>
            </a:r>
            <a:r>
              <a:rPr lang="es-ES" dirty="0"/>
              <a:t> un </a:t>
            </a:r>
            <a:r>
              <a:rPr lang="es-ES" dirty="0" err="1"/>
              <a:t>llenguatge</a:t>
            </a:r>
            <a:r>
              <a:rPr lang="es-ES" dirty="0"/>
              <a:t> </a:t>
            </a:r>
            <a:r>
              <a:rPr lang="es-ES" dirty="0" err="1"/>
              <a:t>entès</a:t>
            </a:r>
            <a:r>
              <a:rPr lang="es-ES" dirty="0"/>
              <a:t> </a:t>
            </a:r>
            <a:r>
              <a:rPr lang="es-ES" dirty="0" err="1"/>
              <a:t>pel</a:t>
            </a:r>
            <a:r>
              <a:rPr lang="es-ES" dirty="0"/>
              <a:t> </a:t>
            </a:r>
            <a:r>
              <a:rPr lang="es-ES" dirty="0" err="1"/>
              <a:t>cos</a:t>
            </a:r>
            <a:r>
              <a:rPr lang="es-ES" dirty="0"/>
              <a:t>. Un </a:t>
            </a:r>
            <a:r>
              <a:rPr lang="es-ES" dirty="0" err="1"/>
              <a:t>llenguatge</a:t>
            </a:r>
            <a:r>
              <a:rPr lang="es-ES" dirty="0"/>
              <a:t> que </a:t>
            </a:r>
            <a:r>
              <a:rPr lang="es-ES" dirty="0" err="1"/>
              <a:t>utilitza</a:t>
            </a:r>
            <a:r>
              <a:rPr lang="es-ES" dirty="0"/>
              <a:t> les </a:t>
            </a:r>
            <a:r>
              <a:rPr lang="es-ES" dirty="0" err="1"/>
              <a:t>sensacions</a:t>
            </a:r>
            <a:r>
              <a:rPr lang="es-ES" dirty="0"/>
              <a:t> </a:t>
            </a:r>
            <a:r>
              <a:rPr lang="es-ES" dirty="0" err="1"/>
              <a:t>corporals</a:t>
            </a:r>
            <a:r>
              <a:rPr lang="es-ES" dirty="0"/>
              <a:t> (sentir, </a:t>
            </a:r>
            <a:r>
              <a:rPr lang="es-ES" dirty="0" err="1"/>
              <a:t>veure</a:t>
            </a:r>
            <a:r>
              <a:rPr lang="es-ES" dirty="0"/>
              <a:t>, escoltar, ..)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4153008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b="1" dirty="0" smtClean="0">
                <a:effectLst/>
              </a:rPr>
              <a:t>Tipus de Visualització</a:t>
            </a:r>
            <a:r>
              <a:rPr lang="ca-ES" b="1" dirty="0">
                <a:effectLst/>
              </a:rPr>
              <a:t/>
            </a:r>
            <a:br>
              <a:rPr lang="ca-ES" b="1" dirty="0">
                <a:effectLst/>
              </a:rPr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00150" lvl="1" indent="-742950">
              <a:buFont typeface="+mj-lt"/>
              <a:buAutoNum type="arabicPeriod"/>
            </a:pPr>
            <a:r>
              <a:rPr lang="ca-ES" sz="4400" b="1" dirty="0" smtClean="0"/>
              <a:t>Entrenament de rendiment</a:t>
            </a:r>
            <a:endParaRPr lang="ca-ES" sz="4400" b="1" dirty="0"/>
          </a:p>
          <a:p>
            <a:pPr marL="1200150" lvl="1" indent="-742950">
              <a:buFont typeface="+mj-lt"/>
              <a:buAutoNum type="arabicPeriod"/>
            </a:pPr>
            <a:r>
              <a:rPr lang="ca-ES" sz="4400" b="1" dirty="0" smtClean="0"/>
              <a:t>Projecció instantània</a:t>
            </a:r>
            <a:endParaRPr lang="ca-ES" sz="4400" dirty="0"/>
          </a:p>
          <a:p>
            <a:pPr marL="1200150" lvl="1" indent="-742950">
              <a:buFont typeface="+mj-lt"/>
              <a:buAutoNum type="arabicPeriod"/>
            </a:pPr>
            <a:r>
              <a:rPr lang="ca-ES" sz="4400" b="1" dirty="0" smtClean="0"/>
              <a:t>Visualització “com si”</a:t>
            </a:r>
            <a:endParaRPr lang="ca-ES" sz="4400" dirty="0"/>
          </a:p>
          <a:p>
            <a:pPr marL="1200150" lvl="1" indent="-742950">
              <a:buFont typeface="+mj-lt"/>
              <a:buAutoNum type="arabicPeriod"/>
            </a:pPr>
            <a:r>
              <a:rPr lang="ca-ES" sz="4400" b="1" dirty="0" smtClean="0"/>
              <a:t>Revisió immediata</a:t>
            </a:r>
            <a:endParaRPr lang="ca-ES" sz="4400" dirty="0"/>
          </a:p>
          <a:p>
            <a:pPr marL="1200150" lvl="1" indent="-742950">
              <a:buFont typeface="+mj-lt"/>
              <a:buAutoNum type="arabicPeriod"/>
            </a:pPr>
            <a:r>
              <a:rPr lang="ca-ES" sz="4400" b="1" dirty="0" smtClean="0"/>
              <a:t>Revisió rendiment</a:t>
            </a:r>
            <a:endParaRPr lang="ca-ES" sz="4400" dirty="0"/>
          </a:p>
        </p:txBody>
      </p:sp>
    </p:spTree>
    <p:extLst>
      <p:ext uri="{BB962C8B-B14F-4D97-AF65-F5344CB8AC3E}">
        <p14:creationId xmlns:p14="http://schemas.microsoft.com/office/powerpoint/2010/main" xmlns="" val="1273856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1 . </a:t>
            </a:r>
            <a:r>
              <a:rPr lang="en-US" b="1" dirty="0" err="1">
                <a:effectLst/>
              </a:rPr>
              <a:t>Entrenament</a:t>
            </a:r>
            <a:r>
              <a:rPr lang="en-US" b="1" dirty="0">
                <a:effectLst/>
              </a:rPr>
              <a:t> de </a:t>
            </a:r>
            <a:r>
              <a:rPr lang="en-US" b="1" dirty="0" err="1">
                <a:effectLst/>
              </a:rPr>
              <a:t>rendiment</a:t>
            </a:r>
            <a:r>
              <a:rPr lang="en-US" b="1" dirty="0">
                <a:effectLst/>
              </a:rPr>
              <a:t>.</a:t>
            </a:r>
            <a:r>
              <a:rPr lang="ca-ES" dirty="0">
                <a:effectLst/>
              </a:rPr>
              <a:t/>
            </a:r>
            <a:br>
              <a:rPr lang="ca-ES" dirty="0">
                <a:effectLst/>
              </a:rPr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a-ES" dirty="0" smtClean="0"/>
              <a:t>Visualitzar la tècnica específica a millorar com una rutina d'entrenament (es pot realitzar a casa,…). Ideal per a períodes on la pràctica esportiva no és possible (lesió, mal temps, ..). Alguns esportistes ho inclouen en el seu escalfament.</a:t>
            </a:r>
            <a:endParaRPr lang="ca-ES" dirty="0"/>
          </a:p>
          <a:p>
            <a:pPr marL="0" indent="0">
              <a:buNone/>
            </a:pPr>
            <a:endParaRPr lang="ca-ES" dirty="0"/>
          </a:p>
          <a:p>
            <a:pPr marL="0" indent="0">
              <a:buNone/>
            </a:pPr>
            <a:r>
              <a:rPr lang="ca-ES" dirty="0" smtClean="0"/>
              <a:t>Ideal quan l'exigència física de l'esport fa que els dies previs a la competició es redueixi la intensitat de treball.</a:t>
            </a:r>
          </a:p>
          <a:p>
            <a:pPr marL="0" indent="0">
              <a:buNone/>
            </a:pP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920609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/>
              <a:t>Cinc</a:t>
            </a:r>
            <a:r>
              <a:rPr lang="en-US" dirty="0"/>
              <a:t> </a:t>
            </a:r>
            <a:r>
              <a:rPr lang="en-US" dirty="0" err="1"/>
              <a:t>tipologies</a:t>
            </a:r>
            <a:r>
              <a:rPr lang="en-US" dirty="0"/>
              <a:t>:</a:t>
            </a:r>
            <a:r>
              <a:rPr lang="ca-ES" dirty="0"/>
              <a:t/>
            </a:r>
            <a:br>
              <a:rPr lang="ca-ES" dirty="0"/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ca-ES" b="1" dirty="0" smtClean="0"/>
              <a:t>Exercicis de base: </a:t>
            </a:r>
            <a:r>
              <a:rPr lang="ca-ES" dirty="0" smtClean="0"/>
              <a:t>Imatges del lloc d'entrenament, sensacions del cos, </a:t>
            </a:r>
            <a:r>
              <a:rPr lang="ca-ES" dirty="0" err="1" smtClean="0"/>
              <a:t>centrar-se</a:t>
            </a:r>
            <a:r>
              <a:rPr lang="ca-ES" dirty="0" smtClean="0"/>
              <a:t> en algun component tècnic</a:t>
            </a:r>
            <a:endParaRPr lang="ca-ES" dirty="0"/>
          </a:p>
          <a:p>
            <a:pPr marL="0" indent="0">
              <a:buNone/>
            </a:pPr>
            <a:r>
              <a:rPr lang="ca-ES" dirty="0" smtClean="0"/>
              <a:t> </a:t>
            </a:r>
            <a:endParaRPr lang="ca-ES" dirty="0"/>
          </a:p>
          <a:p>
            <a:pPr lvl="0"/>
            <a:r>
              <a:rPr lang="ca-ES" b="1" dirty="0" smtClean="0"/>
              <a:t>Model ideal: </a:t>
            </a:r>
            <a:r>
              <a:rPr lang="ca-ES" dirty="0" smtClean="0"/>
              <a:t>Pensar en algun jugador que realitza bé la tècnica (jugadors amb característiques similars a les teves).</a:t>
            </a:r>
            <a:endParaRPr lang="ca-ES" dirty="0"/>
          </a:p>
          <a:p>
            <a:endParaRPr lang="ca-ES" dirty="0"/>
          </a:p>
          <a:p>
            <a:pPr lvl="0"/>
            <a:r>
              <a:rPr lang="ca-ES" b="1" dirty="0" smtClean="0"/>
              <a:t>Visualització </a:t>
            </a:r>
            <a:r>
              <a:rPr lang="ca-ES" b="1" u="sng" dirty="0" err="1" smtClean="0"/>
              <a:t>superperformarce</a:t>
            </a:r>
            <a:r>
              <a:rPr lang="ca-ES" dirty="0" smtClean="0"/>
              <a:t>: Executar una tècnica que en el passat has realitzat de forma perfecta. Ideal quan l'estat actual és inferior a </a:t>
            </a:r>
            <a:r>
              <a:rPr lang="ca-ES" dirty="0" err="1" smtClean="0"/>
              <a:t>l'arribat</a:t>
            </a:r>
            <a:r>
              <a:rPr lang="ca-ES" dirty="0" smtClean="0"/>
              <a:t> a en anteriors etapes.</a:t>
            </a:r>
            <a:endParaRPr lang="ca-ES" dirty="0"/>
          </a:p>
          <a:p>
            <a:endParaRPr lang="ca-ES" dirty="0"/>
          </a:p>
          <a:p>
            <a:pPr lvl="0"/>
            <a:r>
              <a:rPr lang="ca-ES" b="1" dirty="0" smtClean="0"/>
              <a:t>En el bon lloc, en el bon moment</a:t>
            </a:r>
            <a:r>
              <a:rPr lang="ca-ES" dirty="0" smtClean="0"/>
              <a:t>. Pensar en una acció bé realitzada en el passat per  a arribar a el contacte amb la sensació de realitzar alguna cosa bé. “Us sentíeu en el lloc adequat”</a:t>
            </a:r>
            <a:endParaRPr lang="ca-ES" dirty="0"/>
          </a:p>
          <a:p>
            <a:endParaRPr lang="ca-ES" dirty="0"/>
          </a:p>
          <a:p>
            <a:r>
              <a:rPr lang="ca-ES" b="1" dirty="0" smtClean="0"/>
              <a:t>La repetició de substitució</a:t>
            </a:r>
            <a:r>
              <a:rPr lang="ca-ES" dirty="0" smtClean="0"/>
              <a:t>. Concentrar-se en els errors que voleu eliminar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720828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ca-ES" b="1" dirty="0">
                <a:effectLst/>
              </a:rPr>
              <a:t/>
            </a:r>
            <a:br>
              <a:rPr lang="ca-ES" b="1" dirty="0">
                <a:effectLst/>
              </a:rPr>
            </a:br>
            <a:r>
              <a:rPr lang="ca-ES" b="1" dirty="0" smtClean="0">
                <a:effectLst/>
              </a:rPr>
              <a:t>2. </a:t>
            </a:r>
            <a:r>
              <a:rPr lang="en-US" b="1" dirty="0" err="1" smtClean="0">
                <a:effectLst/>
              </a:rPr>
              <a:t>Projecció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>
                <a:effectLst/>
              </a:rPr>
              <a:t>instantànea</a:t>
            </a:r>
            <a:r>
              <a:rPr lang="en-US" b="1" dirty="0">
                <a:effectLst/>
              </a:rPr>
              <a:t>:</a:t>
            </a:r>
            <a:r>
              <a:rPr lang="ca-ES" b="1" dirty="0">
                <a:effectLst/>
              </a:rPr>
              <a:t/>
            </a:r>
            <a:br>
              <a:rPr lang="ca-ES" b="1" dirty="0">
                <a:effectLst/>
              </a:rPr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a-ES" dirty="0" smtClean="0"/>
              <a:t>És la més realitzada. Pràctica immediatament abans de l'activitat esportiva.</a:t>
            </a:r>
            <a:endParaRPr lang="ca-ES" dirty="0"/>
          </a:p>
          <a:p>
            <a:pPr marL="0" indent="0">
              <a:buNone/>
            </a:pPr>
            <a:r>
              <a:rPr lang="ca-ES" dirty="0" smtClean="0"/>
              <a:t> </a:t>
            </a:r>
            <a:endParaRPr lang="ca-ES" dirty="0"/>
          </a:p>
          <a:p>
            <a:pPr marL="0" indent="0">
              <a:buNone/>
            </a:pPr>
            <a:r>
              <a:rPr lang="ca-ES" dirty="0" smtClean="0"/>
              <a:t>Ha d'existir una transició suau entre l'activitat que precedeix al rendiment i el propi rendiment.</a:t>
            </a:r>
            <a:endParaRPr lang="ca-ES" dirty="0" smtClean="0"/>
          </a:p>
          <a:p>
            <a:pPr marL="0" indent="0">
              <a:buNone/>
            </a:pPr>
            <a:r>
              <a:rPr lang="ca-ES" dirty="0" smtClean="0"/>
              <a:t> </a:t>
            </a:r>
            <a:endParaRPr lang="ca-ES" dirty="0"/>
          </a:p>
          <a:p>
            <a:pPr marL="0" indent="0">
              <a:buNone/>
            </a:pPr>
            <a:r>
              <a:rPr lang="ca-ES" dirty="0" smtClean="0"/>
              <a:t>Preparació destinada a “accions tancades” -sense interacció amb altres jugadors- (penal) o accions semiobertes (corner).</a:t>
            </a:r>
            <a:endParaRPr lang="ca-ES" dirty="0"/>
          </a:p>
          <a:p>
            <a:pPr marL="0" indent="0">
              <a:buNone/>
            </a:pPr>
            <a:r>
              <a:rPr lang="ca-ES" dirty="0" smtClean="0"/>
              <a:t> </a:t>
            </a:r>
            <a:endParaRPr lang="ca-ES" dirty="0" smtClean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4090888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ca-ES" b="1" dirty="0">
                <a:effectLst/>
              </a:rPr>
              <a:t/>
            </a:r>
            <a:br>
              <a:rPr lang="ca-ES" b="1" dirty="0">
                <a:effectLst/>
              </a:rPr>
            </a:br>
            <a:r>
              <a:rPr lang="ca-ES" b="1" dirty="0" smtClean="0">
                <a:effectLst/>
              </a:rPr>
              <a:t>3. </a:t>
            </a:r>
            <a:r>
              <a:rPr lang="en-US" b="1" dirty="0" err="1" smtClean="0">
                <a:effectLst/>
              </a:rPr>
              <a:t>Visualització</a:t>
            </a:r>
            <a:r>
              <a:rPr lang="en-US" b="1" dirty="0" smtClean="0">
                <a:effectLst/>
              </a:rPr>
              <a:t> </a:t>
            </a:r>
            <a:r>
              <a:rPr lang="en-US" b="1" dirty="0">
                <a:effectLst/>
              </a:rPr>
              <a:t>“com </a:t>
            </a:r>
            <a:r>
              <a:rPr lang="en-US" b="1" dirty="0" err="1">
                <a:effectLst/>
              </a:rPr>
              <a:t>si</a:t>
            </a:r>
            <a:r>
              <a:rPr lang="en-US" b="1" dirty="0">
                <a:effectLst/>
              </a:rPr>
              <a:t>”</a:t>
            </a:r>
            <a:r>
              <a:rPr lang="ca-ES" b="1" dirty="0">
                <a:effectLst/>
              </a:rPr>
              <a:t/>
            </a:r>
            <a:br>
              <a:rPr lang="ca-ES" b="1" dirty="0">
                <a:effectLst/>
              </a:rPr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a-ES" dirty="0" smtClean="0"/>
              <a:t>No implica abstreure's de l'escenari i tancar els ulls. Aparentar jugar un rol com si fóssiu una persona que representa una qualitat manifesta en el rendiment.</a:t>
            </a:r>
            <a:endParaRPr lang="ca-ES" dirty="0"/>
          </a:p>
          <a:p>
            <a:pPr marL="0" indent="0">
              <a:buNone/>
            </a:pPr>
            <a:r>
              <a:rPr lang="es-ES" dirty="0"/>
              <a:t> </a:t>
            </a:r>
            <a:endParaRPr lang="ca-ES" dirty="0"/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2123118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4. </a:t>
            </a:r>
            <a:r>
              <a:rPr lang="en-US" b="1" dirty="0" err="1" smtClean="0">
                <a:effectLst/>
              </a:rPr>
              <a:t>Revisió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>
                <a:effectLst/>
              </a:rPr>
              <a:t>immediata</a:t>
            </a:r>
            <a:r>
              <a:rPr lang="ca-ES" b="1" dirty="0">
                <a:effectLst/>
              </a:rPr>
              <a:t/>
            </a:r>
            <a:br>
              <a:rPr lang="ca-ES" b="1" dirty="0">
                <a:effectLst/>
              </a:rPr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a-ES" dirty="0" smtClean="0"/>
              <a:t>El cos posseeix una gran potència de memòria sensorial del seu rendiment passat. Visualització d'una acció que s'acaba de realitzar, manifestant una atenció particular al sentit </a:t>
            </a:r>
            <a:r>
              <a:rPr lang="ca-ES" dirty="0" err="1" smtClean="0"/>
              <a:t>kinestèsic</a:t>
            </a:r>
            <a:r>
              <a:rPr lang="ca-ES" dirty="0" smtClean="0"/>
              <a:t>. (consciencia del nostre moviment per la </a:t>
            </a:r>
            <a:r>
              <a:rPr lang="ca-ES" dirty="0" err="1" smtClean="0"/>
              <a:t>percepió</a:t>
            </a:r>
            <a:r>
              <a:rPr lang="ca-ES" dirty="0" smtClean="0"/>
              <a:t> de les nostres extremitat)</a:t>
            </a:r>
            <a:endParaRPr lang="ca-ES" dirty="0"/>
          </a:p>
          <a:p>
            <a:pPr marL="0" indent="0">
              <a:buNone/>
            </a:pPr>
            <a:r>
              <a:rPr lang="ca-ES" dirty="0" smtClean="0"/>
              <a:t> </a:t>
            </a:r>
            <a:endParaRPr lang="ca-ES" dirty="0"/>
          </a:p>
          <a:p>
            <a:pPr marL="0" indent="0">
              <a:buNone/>
            </a:pPr>
            <a:r>
              <a:rPr lang="ca-ES" dirty="0" smtClean="0"/>
              <a:t>S'aplica en tècniques tancades o semiobertes.</a:t>
            </a:r>
            <a:endParaRPr lang="ca-ES" dirty="0"/>
          </a:p>
          <a:p>
            <a:pPr marL="0" indent="0">
              <a:buNone/>
            </a:pPr>
            <a:r>
              <a:rPr lang="ca-ES" dirty="0" smtClean="0"/>
              <a:t> </a:t>
            </a:r>
            <a:endParaRPr lang="ca-ES" dirty="0"/>
          </a:p>
          <a:p>
            <a:pPr marL="0" indent="0">
              <a:buNone/>
            </a:pPr>
            <a:r>
              <a:rPr lang="ca-ES" dirty="0" smtClean="0"/>
              <a:t>Durant una sessió d'entrenament, escollir un moment després de realitzar un gest particular per a recordar-lo mentalment.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39957389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ca-ES" b="1" dirty="0">
                <a:effectLst/>
              </a:rPr>
              <a:t/>
            </a:r>
            <a:br>
              <a:rPr lang="ca-ES" b="1" dirty="0">
                <a:effectLst/>
              </a:rPr>
            </a:br>
            <a:r>
              <a:rPr lang="ca-ES" b="1" dirty="0" smtClean="0">
                <a:effectLst/>
              </a:rPr>
              <a:t>5. </a:t>
            </a:r>
            <a:r>
              <a:rPr lang="en-US" b="1" dirty="0" err="1" smtClean="0">
                <a:effectLst/>
              </a:rPr>
              <a:t>Revisió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>
                <a:effectLst/>
              </a:rPr>
              <a:t>rendiment</a:t>
            </a:r>
            <a:r>
              <a:rPr lang="ca-ES" b="1" dirty="0">
                <a:effectLst/>
              </a:rPr>
              <a:t/>
            </a:r>
            <a:br>
              <a:rPr lang="ca-ES" b="1" dirty="0">
                <a:effectLst/>
              </a:rPr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dirty="0" smtClean="0"/>
              <a:t>Després d'una competició amb èxit, practicar una revisió visual del rendiment més que una anàlisi verbal. En la repetició mental de l’acció executada, es descobreixen nous aspectes.</a:t>
            </a:r>
            <a:endParaRPr lang="ca-ES" dirty="0"/>
          </a:p>
          <a:p>
            <a:pPr marL="0" indent="0">
              <a:buNone/>
            </a:pPr>
            <a:r>
              <a:rPr lang="ca-ES" dirty="0" smtClean="0"/>
              <a:t>Els  factors  lligats  a  l’entorn  són  tan  importants  com  els  detalls del rendiment. Incloure informació sobre punts forts, moments més estimulants, estat emocional.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3669383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u="sng" dirty="0" err="1">
                <a:effectLst/>
              </a:rPr>
              <a:t>Amb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relació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amb</a:t>
            </a:r>
            <a:r>
              <a:rPr lang="es-ES" b="1" u="sng" dirty="0">
                <a:effectLst/>
              </a:rPr>
              <a:t> la forma de presentar i estructurar </a:t>
            </a:r>
            <a:r>
              <a:rPr lang="es-ES" b="1" u="sng" dirty="0" err="1">
                <a:effectLst/>
              </a:rPr>
              <a:t>els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entrenaments</a:t>
            </a:r>
            <a:r>
              <a:rPr lang="es-ES" b="1" u="sng" dirty="0">
                <a:effectLst/>
              </a:rPr>
              <a:t>: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a-ES" dirty="0"/>
          </a:p>
          <a:p>
            <a:pPr>
              <a:buFont typeface="Wingdings" pitchFamily="2" charset="2"/>
              <a:buChar char="q"/>
            </a:pPr>
            <a:r>
              <a:rPr lang="ca-ES" b="1" dirty="0" smtClean="0"/>
              <a:t>Principi 1:</a:t>
            </a:r>
            <a:r>
              <a:rPr lang="ca-ES" dirty="0" smtClean="0"/>
              <a:t> Activar la </a:t>
            </a:r>
            <a:r>
              <a:rPr lang="ca-ES" b="1" dirty="0" smtClean="0"/>
              <a:t>curiositat i </a:t>
            </a:r>
            <a:r>
              <a:rPr lang="ca-ES" b="1" dirty="0" err="1" smtClean="0"/>
              <a:t>l’interès</a:t>
            </a:r>
            <a:r>
              <a:rPr lang="ca-ES" b="1" dirty="0" smtClean="0"/>
              <a:t> </a:t>
            </a:r>
            <a:r>
              <a:rPr lang="ca-ES" dirty="0" smtClean="0"/>
              <a:t>del jugador pel contingut de l’entrenament o de les tasques a realitzar.  </a:t>
            </a:r>
          </a:p>
          <a:p>
            <a:pPr marL="0" indent="0">
              <a:buNone/>
            </a:pPr>
            <a:endParaRPr lang="ca-ES" dirty="0"/>
          </a:p>
          <a:p>
            <a:pPr>
              <a:buFont typeface="Wingdings" pitchFamily="2" charset="2"/>
              <a:buChar char="Ø"/>
            </a:pPr>
            <a:r>
              <a:rPr lang="ca-ES" dirty="0" smtClean="0"/>
              <a:t>» </a:t>
            </a:r>
            <a:r>
              <a:rPr lang="ca-ES" b="1" dirty="0" smtClean="0"/>
              <a:t>Estratègia </a:t>
            </a:r>
            <a:r>
              <a:rPr lang="ca-ES" dirty="0" smtClean="0"/>
              <a:t>: Presentació d’informació nova, sorprenent, incongruent amb els coneixements previs del jugador.</a:t>
            </a:r>
            <a:endParaRPr lang="ca-ES" dirty="0"/>
          </a:p>
          <a:p>
            <a:pPr marL="0" indent="0">
              <a:buNone/>
            </a:pPr>
            <a:r>
              <a:rPr lang="ca-ES" dirty="0" smtClean="0"/>
              <a:t> </a:t>
            </a:r>
            <a:endParaRPr lang="ca-ES" dirty="0"/>
          </a:p>
          <a:p>
            <a:pPr>
              <a:buFont typeface="Wingdings" pitchFamily="2" charset="2"/>
              <a:buChar char="Ø"/>
            </a:pPr>
            <a:r>
              <a:rPr lang="ca-ES" dirty="0" smtClean="0"/>
              <a:t>» </a:t>
            </a:r>
            <a:r>
              <a:rPr lang="ca-ES" b="1" dirty="0" smtClean="0"/>
              <a:t>Estratègia </a:t>
            </a:r>
            <a:r>
              <a:rPr lang="ca-ES" dirty="0" smtClean="0"/>
              <a:t>: Plantejar o suscitar en els jugadors problemes que hagin de resoldre.</a:t>
            </a:r>
            <a:endParaRPr lang="ca-ES" dirty="0"/>
          </a:p>
          <a:p>
            <a:pPr>
              <a:buFont typeface="Wingdings" pitchFamily="2" charset="2"/>
              <a:buChar char="Ø"/>
            </a:pPr>
            <a:endParaRPr lang="ca-ES" dirty="0"/>
          </a:p>
          <a:p>
            <a:pPr>
              <a:buFont typeface="Wingdings" pitchFamily="2" charset="2"/>
              <a:buChar char="Ø"/>
            </a:pPr>
            <a:r>
              <a:rPr lang="ca-ES" dirty="0" smtClean="0"/>
              <a:t>» </a:t>
            </a:r>
            <a:r>
              <a:rPr lang="ca-ES" b="1" dirty="0" smtClean="0"/>
              <a:t>Estratègia </a:t>
            </a:r>
            <a:r>
              <a:rPr lang="ca-ES" dirty="0" smtClean="0"/>
              <a:t>: Variar els elements de les tasques per mantenir l’atenció.</a:t>
            </a:r>
            <a:endParaRPr lang="ca-ES" dirty="0"/>
          </a:p>
          <a:p>
            <a:pPr>
              <a:buFont typeface="Wingdings" pitchFamily="2" charset="2"/>
              <a:buChar char="Ø"/>
            </a:pP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2011462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u="sng" dirty="0" err="1">
                <a:effectLst/>
              </a:rPr>
              <a:t>Amb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relació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amb</a:t>
            </a:r>
            <a:r>
              <a:rPr lang="es-ES" b="1" u="sng" dirty="0">
                <a:effectLst/>
              </a:rPr>
              <a:t> la forma de presentar i estructurar </a:t>
            </a:r>
            <a:r>
              <a:rPr lang="es-ES" b="1" u="sng" dirty="0" err="1">
                <a:effectLst/>
              </a:rPr>
              <a:t>els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entrenaments</a:t>
            </a:r>
            <a:r>
              <a:rPr lang="es-ES" b="1" u="sng" dirty="0">
                <a:effectLst/>
              </a:rPr>
              <a:t>: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endParaRPr lang="ca-ES" dirty="0"/>
          </a:p>
          <a:p>
            <a:pPr>
              <a:buFont typeface="Wingdings" pitchFamily="2" charset="2"/>
              <a:buChar char="q"/>
            </a:pPr>
            <a:r>
              <a:rPr lang="ca-ES" b="1" dirty="0" smtClean="0"/>
              <a:t>Principi 2</a:t>
            </a:r>
            <a:r>
              <a:rPr lang="ca-ES" dirty="0" smtClean="0"/>
              <a:t>: Mostrar la </a:t>
            </a:r>
            <a:r>
              <a:rPr lang="ca-ES" b="1" dirty="0" smtClean="0"/>
              <a:t>rellevància del contingut </a:t>
            </a:r>
            <a:r>
              <a:rPr lang="ca-ES" dirty="0" smtClean="0"/>
              <a:t>o de </a:t>
            </a:r>
            <a:r>
              <a:rPr lang="ca-ES" b="1" dirty="0" smtClean="0"/>
              <a:t>la tasca </a:t>
            </a:r>
            <a:r>
              <a:rPr lang="ca-ES" dirty="0" smtClean="0"/>
              <a:t>pel jugador.  </a:t>
            </a:r>
          </a:p>
          <a:p>
            <a:pPr marL="0" indent="0">
              <a:buNone/>
            </a:pPr>
            <a:endParaRPr lang="ca-ES" dirty="0"/>
          </a:p>
          <a:p>
            <a:pPr>
              <a:buFont typeface="Wingdings" pitchFamily="2" charset="2"/>
              <a:buChar char="Ø"/>
            </a:pPr>
            <a:r>
              <a:rPr lang="ca-ES" dirty="0" smtClean="0"/>
              <a:t>» </a:t>
            </a:r>
            <a:r>
              <a:rPr lang="ca-ES" b="1" dirty="0" smtClean="0"/>
              <a:t>Estratègia </a:t>
            </a:r>
            <a:r>
              <a:rPr lang="ca-ES" dirty="0" smtClean="0"/>
              <a:t>: Relacionar els continguts de l’entrenament amb les experiències dels jugadors, els seus coneixements previs i amb els seus valors.</a:t>
            </a:r>
            <a:endParaRPr lang="ca-ES" dirty="0"/>
          </a:p>
          <a:p>
            <a:pPr>
              <a:buFont typeface="Wingdings" pitchFamily="2" charset="2"/>
              <a:buChar char="Ø"/>
            </a:pPr>
            <a:endParaRPr lang="ca-ES" dirty="0"/>
          </a:p>
          <a:p>
            <a:pPr>
              <a:buFont typeface="Wingdings" pitchFamily="2" charset="2"/>
              <a:buChar char="Ø"/>
            </a:pPr>
            <a:r>
              <a:rPr lang="ca-ES" dirty="0" smtClean="0"/>
              <a:t>» </a:t>
            </a:r>
            <a:r>
              <a:rPr lang="ca-ES" b="1" dirty="0" smtClean="0"/>
              <a:t>Estratègia </a:t>
            </a:r>
            <a:r>
              <a:rPr lang="ca-ES" dirty="0" smtClean="0"/>
              <a:t>: Mostrar la fita per la qual pot ser rellevant el que s’intenta fer als entrenaments.</a:t>
            </a:r>
            <a:endParaRPr lang="ca-ES" dirty="0"/>
          </a:p>
          <a:p>
            <a:pPr>
              <a:buFont typeface="Wingdings" pitchFamily="2" charset="2"/>
              <a:buChar char="Ø"/>
            </a:pP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4091348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1034752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effectLst/>
              </a:rPr>
              <a:t/>
            </a:r>
            <a:br>
              <a:rPr lang="es-ES" b="1" dirty="0" smtClean="0">
                <a:effectLst/>
              </a:rPr>
            </a:br>
            <a:r>
              <a:rPr lang="es-ES" b="1" dirty="0" smtClean="0">
                <a:effectLst/>
              </a:rPr>
              <a:t>En </a:t>
            </a:r>
            <a:r>
              <a:rPr lang="es-ES" b="1" dirty="0" err="1">
                <a:effectLst/>
              </a:rPr>
              <a:t>relació</a:t>
            </a:r>
            <a:r>
              <a:rPr lang="es-ES" b="1" dirty="0">
                <a:effectLst/>
              </a:rPr>
              <a:t> </a:t>
            </a:r>
            <a:r>
              <a:rPr lang="es-ES" b="1" dirty="0" err="1">
                <a:effectLst/>
              </a:rPr>
              <a:t>amb</a:t>
            </a:r>
            <a:r>
              <a:rPr lang="es-ES" b="1" dirty="0">
                <a:effectLst/>
              </a:rPr>
              <a:t> la forma </a:t>
            </a:r>
            <a:r>
              <a:rPr lang="es-ES" b="1" dirty="0" err="1">
                <a:effectLst/>
              </a:rPr>
              <a:t>d´organitzar</a:t>
            </a:r>
            <a:r>
              <a:rPr lang="es-ES" b="1" dirty="0">
                <a:effectLst/>
              </a:rPr>
              <a:t> </a:t>
            </a:r>
            <a:r>
              <a:rPr lang="es-ES" b="1" dirty="0" err="1">
                <a:effectLst/>
              </a:rPr>
              <a:t>l´activitat</a:t>
            </a:r>
            <a:r>
              <a:rPr lang="es-ES" b="1" dirty="0">
                <a:effectLst/>
              </a:rPr>
              <a:t> en </a:t>
            </a:r>
            <a:r>
              <a:rPr lang="es-ES" b="1" dirty="0" err="1">
                <a:effectLst/>
              </a:rPr>
              <a:t>l´entrenament</a:t>
            </a:r>
            <a:r>
              <a:rPr lang="es-ES" b="1" dirty="0">
                <a:effectLst/>
              </a:rPr>
              <a:t>:</a:t>
            </a:r>
            <a:r>
              <a:rPr lang="ca-ES" b="1" dirty="0">
                <a:effectLst/>
              </a:rPr>
              <a:t/>
            </a:r>
            <a:br>
              <a:rPr lang="ca-ES" b="1" dirty="0">
                <a:effectLst/>
              </a:rPr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a-ES" dirty="0"/>
          </a:p>
          <a:p>
            <a:pPr>
              <a:buFont typeface="Wingdings" pitchFamily="2" charset="2"/>
              <a:buChar char="q"/>
            </a:pPr>
            <a:r>
              <a:rPr lang="ca-ES" b="1" dirty="0" smtClean="0"/>
              <a:t>Principi 3</a:t>
            </a:r>
            <a:r>
              <a:rPr lang="ca-ES" dirty="0" smtClean="0"/>
              <a:t>: Organitzar les activitats de l’entrenament en </a:t>
            </a:r>
            <a:r>
              <a:rPr lang="ca-ES" b="1" dirty="0" smtClean="0"/>
              <a:t>grups cooperatius</a:t>
            </a:r>
            <a:r>
              <a:rPr lang="ca-ES" dirty="0" smtClean="0"/>
              <a:t>, relacionant la valoració de cada jugador amb els resultats globals del grup.  </a:t>
            </a:r>
            <a:endParaRPr lang="ca-ES" dirty="0"/>
          </a:p>
          <a:p>
            <a:pPr>
              <a:buFont typeface="Wingdings" pitchFamily="2" charset="2"/>
              <a:buChar char="q"/>
            </a:pPr>
            <a:r>
              <a:rPr lang="ca-ES" b="1" dirty="0" smtClean="0"/>
              <a:t>Principi 4</a:t>
            </a:r>
            <a:r>
              <a:rPr lang="ca-ES" dirty="0" smtClean="0"/>
              <a:t>: Donar el màxim d’opcions d’actuacions possibles, per facilitar la percepció de l’</a:t>
            </a:r>
            <a:r>
              <a:rPr lang="ca-ES" b="1" dirty="0" smtClean="0"/>
              <a:t>autonomia.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80302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u="sng" dirty="0" smtClean="0">
                <a:effectLst/>
              </a:rPr>
              <a:t/>
            </a:r>
            <a:br>
              <a:rPr lang="es-ES" b="1" u="sng" dirty="0" smtClean="0">
                <a:effectLst/>
              </a:rPr>
            </a:br>
            <a:r>
              <a:rPr lang="es-ES" b="1" u="sng" dirty="0" smtClean="0">
                <a:effectLst/>
              </a:rPr>
              <a:t>En </a:t>
            </a:r>
            <a:r>
              <a:rPr lang="es-ES" b="1" u="sng" dirty="0" err="1">
                <a:effectLst/>
              </a:rPr>
              <a:t>relació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amb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els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missatges</a:t>
            </a:r>
            <a:r>
              <a:rPr lang="es-ES" b="1" u="sng" dirty="0">
                <a:effectLst/>
              </a:rPr>
              <a:t> que </a:t>
            </a:r>
            <a:r>
              <a:rPr lang="es-ES" b="1" u="sng" dirty="0" err="1">
                <a:effectLst/>
              </a:rPr>
              <a:t>l´entrenador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dóna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als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seus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jugadors</a:t>
            </a:r>
            <a:r>
              <a:rPr lang="es-ES" b="1" u="sng" dirty="0">
                <a:effectLst/>
              </a:rPr>
              <a:t>:	</a:t>
            </a:r>
            <a:r>
              <a:rPr lang="ca-ES" b="1" dirty="0">
                <a:effectLst/>
              </a:rPr>
              <a:t/>
            </a:r>
            <a:br>
              <a:rPr lang="ca-ES" b="1" dirty="0">
                <a:effectLst/>
              </a:rPr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a-ES" dirty="0"/>
          </a:p>
          <a:p>
            <a:pPr>
              <a:buFont typeface="Wingdings" pitchFamily="2" charset="2"/>
              <a:buChar char="q"/>
            </a:pPr>
            <a:r>
              <a:rPr lang="ca-ES" b="1" dirty="0" smtClean="0"/>
              <a:t>Principi 5: </a:t>
            </a:r>
            <a:r>
              <a:rPr lang="ca-ES" dirty="0" smtClean="0"/>
              <a:t>Abans, durant i després de les tasques, </a:t>
            </a:r>
            <a:r>
              <a:rPr lang="ca-ES" b="1" dirty="0" smtClean="0"/>
              <a:t>orientar l’atenció</a:t>
            </a:r>
            <a:r>
              <a:rPr lang="ca-ES" dirty="0" smtClean="0"/>
              <a:t>.  </a:t>
            </a:r>
            <a:endParaRPr lang="ca-ES" dirty="0"/>
          </a:p>
          <a:p>
            <a:pPr>
              <a:buFont typeface="Wingdings" pitchFamily="2" charset="2"/>
              <a:buChar char="Ø"/>
            </a:pPr>
            <a:r>
              <a:rPr lang="ca-ES" dirty="0" smtClean="0"/>
              <a:t>» </a:t>
            </a:r>
            <a:r>
              <a:rPr lang="ca-ES" b="1" dirty="0" smtClean="0"/>
              <a:t>Estratègia </a:t>
            </a:r>
            <a:r>
              <a:rPr lang="ca-ES" dirty="0" smtClean="0"/>
              <a:t>: Abans. Centrar l’atenció envers el </a:t>
            </a:r>
            <a:r>
              <a:rPr lang="ca-ES" b="1" dirty="0" smtClean="0"/>
              <a:t>procés de solució </a:t>
            </a:r>
            <a:r>
              <a:rPr lang="ca-ES" dirty="0" smtClean="0"/>
              <a:t>més que en el resultat.</a:t>
            </a:r>
            <a:endParaRPr lang="ca-ES" dirty="0"/>
          </a:p>
          <a:p>
            <a:pPr marL="0" indent="0">
              <a:buNone/>
            </a:pPr>
            <a:r>
              <a:rPr lang="ca-ES" dirty="0" smtClean="0"/>
              <a:t> </a:t>
            </a:r>
            <a:endParaRPr lang="ca-ES" dirty="0"/>
          </a:p>
          <a:p>
            <a:pPr>
              <a:buFont typeface="Wingdings" pitchFamily="2" charset="2"/>
              <a:buChar char="Ø"/>
            </a:pPr>
            <a:r>
              <a:rPr lang="ca-ES" dirty="0" smtClean="0"/>
              <a:t>» </a:t>
            </a:r>
            <a:r>
              <a:rPr lang="ca-ES" b="1" dirty="0" smtClean="0"/>
              <a:t>Estratègia </a:t>
            </a:r>
            <a:r>
              <a:rPr lang="ca-ES" dirty="0" smtClean="0"/>
              <a:t>: Durant. Recerca dels mitjans per superar les </a:t>
            </a:r>
            <a:r>
              <a:rPr lang="ca-ES" b="1" dirty="0" smtClean="0"/>
              <a:t>dificultats.</a:t>
            </a:r>
            <a:endParaRPr lang="ca-ES" dirty="0"/>
          </a:p>
          <a:p>
            <a:pPr marL="0" indent="0">
              <a:buNone/>
            </a:pPr>
            <a:r>
              <a:rPr lang="ca-ES" b="1" dirty="0" smtClean="0"/>
              <a:t> </a:t>
            </a:r>
            <a:endParaRPr lang="ca-ES" dirty="0"/>
          </a:p>
          <a:p>
            <a:pPr>
              <a:buFont typeface="Wingdings" pitchFamily="2" charset="2"/>
              <a:buChar char="Ø"/>
            </a:pPr>
            <a:r>
              <a:rPr lang="ca-ES" dirty="0" smtClean="0"/>
              <a:t>» </a:t>
            </a:r>
            <a:r>
              <a:rPr lang="ca-ES" b="1" dirty="0" smtClean="0"/>
              <a:t>Estratègia : </a:t>
            </a:r>
            <a:r>
              <a:rPr lang="ca-ES" dirty="0" smtClean="0"/>
              <a:t>Després. Informar envers el correcte i incorrecte del </a:t>
            </a:r>
            <a:r>
              <a:rPr lang="ca-ES" b="1" dirty="0" smtClean="0"/>
              <a:t>resultat, </a:t>
            </a:r>
            <a:r>
              <a:rPr lang="ca-ES" dirty="0" smtClean="0"/>
              <a:t>centrant l’atenció en el procés seguit, el que s’ha après i en que l’alumne sempre mereix confiança.</a:t>
            </a:r>
            <a:endParaRPr lang="ca-ES" dirty="0"/>
          </a:p>
          <a:p>
            <a:pPr>
              <a:buFont typeface="Wingdings" pitchFamily="2" charset="2"/>
              <a:buChar char="Ø"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94166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u="sng" dirty="0">
                <a:effectLst/>
              </a:rPr>
              <a:t>En </a:t>
            </a:r>
            <a:r>
              <a:rPr lang="es-ES" b="1" u="sng" dirty="0" err="1">
                <a:effectLst/>
              </a:rPr>
              <a:t>relació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amb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els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missatges</a:t>
            </a:r>
            <a:r>
              <a:rPr lang="es-ES" b="1" u="sng" dirty="0">
                <a:effectLst/>
              </a:rPr>
              <a:t> que </a:t>
            </a:r>
            <a:r>
              <a:rPr lang="es-ES" b="1" u="sng" dirty="0" err="1">
                <a:effectLst/>
              </a:rPr>
              <a:t>l´entrenador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dóna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als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seus</a:t>
            </a:r>
            <a:r>
              <a:rPr lang="es-ES" b="1" u="sng" dirty="0">
                <a:effectLst/>
              </a:rPr>
              <a:t> </a:t>
            </a:r>
            <a:r>
              <a:rPr lang="es-ES" b="1" u="sng" dirty="0" err="1">
                <a:effectLst/>
              </a:rPr>
              <a:t>jugadors</a:t>
            </a:r>
            <a:r>
              <a:rPr lang="es-ES" b="1" u="sng" dirty="0">
                <a:effectLst/>
              </a:rPr>
              <a:t>:	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a-ES" dirty="0"/>
          </a:p>
          <a:p>
            <a:pPr>
              <a:buFont typeface="Wingdings" pitchFamily="2" charset="2"/>
              <a:buChar char="q"/>
            </a:pPr>
            <a:r>
              <a:rPr lang="ca-ES" b="1" dirty="0" smtClean="0"/>
              <a:t>Principi 6:</a:t>
            </a:r>
            <a:r>
              <a:rPr lang="ca-ES" dirty="0" smtClean="0"/>
              <a:t>Promoure explícitament l’adquisició dels següents </a:t>
            </a:r>
            <a:r>
              <a:rPr lang="ca-ES" b="1" dirty="0" smtClean="0"/>
              <a:t>aprenentatges:</a:t>
            </a:r>
            <a:r>
              <a:rPr lang="ca-ES" dirty="0" smtClean="0"/>
              <a:t> </a:t>
            </a:r>
            <a:r>
              <a:rPr lang="ca-ES" b="1" dirty="0" smtClean="0"/>
              <a:t> </a:t>
            </a:r>
            <a:endParaRPr lang="ca-ES" dirty="0"/>
          </a:p>
          <a:p>
            <a:pPr>
              <a:buFont typeface="Wingdings" pitchFamily="2" charset="2"/>
              <a:buChar char="Ø"/>
            </a:pPr>
            <a:r>
              <a:rPr lang="ca-ES" dirty="0" smtClean="0"/>
              <a:t>La concepció de la capacitat com quelcom de modificable.</a:t>
            </a:r>
            <a:endParaRPr lang="ca-ES" dirty="0"/>
          </a:p>
          <a:p>
            <a:pPr>
              <a:buFont typeface="Wingdings" pitchFamily="2" charset="2"/>
              <a:buChar char="Ø"/>
            </a:pPr>
            <a:r>
              <a:rPr lang="ca-ES" dirty="0" smtClean="0"/>
              <a:t>La tendència per atribuir els resultats a causes percebudes com internes, modificables i controlables. La presa de consciència dels factors que fan estar més o menys motivat.</a:t>
            </a:r>
            <a:endParaRPr lang="ca-ES" dirty="0"/>
          </a:p>
          <a:p>
            <a:pPr>
              <a:buFont typeface="Wingdings" pitchFamily="2" charset="2"/>
              <a:buChar char="Ø"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209498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4" name="image10.pn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8784976" cy="6480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8888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effectLst/>
              </a:rPr>
              <a:t>TÉCNIQUES DE VISUALITZACIÓ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a-ES" dirty="0" smtClean="0"/>
              <a:t>«Els atletes consumats es diferencien dels mediocres principalment que assumeixen una responsabilitat activa per a aconseguir els seus èxits. Aquests èxits no es compleixen perquè t'afavoreix la sort sinó per la responsabilitat activa que has assumit.»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4077913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>
                <a:effectLst/>
              </a:rPr>
              <a:t>Què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és</a:t>
            </a:r>
            <a:r>
              <a:rPr lang="en-US" b="1" dirty="0">
                <a:effectLst/>
              </a:rPr>
              <a:t> la </a:t>
            </a:r>
            <a:r>
              <a:rPr lang="en-US" b="1" dirty="0" err="1">
                <a:effectLst/>
              </a:rPr>
              <a:t>visualització</a:t>
            </a:r>
            <a:r>
              <a:rPr lang="en-US" b="1" dirty="0">
                <a:effectLst/>
              </a:rPr>
              <a:t>?</a:t>
            </a:r>
            <a:r>
              <a:rPr lang="ca-ES" b="1" dirty="0">
                <a:effectLst/>
              </a:rPr>
              <a:t/>
            </a:r>
            <a:br>
              <a:rPr lang="ca-ES" b="1" dirty="0">
                <a:effectLst/>
              </a:rPr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s-ES" dirty="0" err="1"/>
              <a:t>És</a:t>
            </a:r>
            <a:r>
              <a:rPr lang="es-ES" dirty="0"/>
              <a:t> la </a:t>
            </a:r>
            <a:r>
              <a:rPr lang="es-ES" dirty="0" err="1"/>
              <a:t>tècnica</a:t>
            </a:r>
            <a:r>
              <a:rPr lang="es-ES" dirty="0"/>
              <a:t> que </a:t>
            </a:r>
            <a:r>
              <a:rPr lang="es-ES" dirty="0" err="1"/>
              <a:t>ens</a:t>
            </a:r>
            <a:r>
              <a:rPr lang="es-ES" dirty="0"/>
              <a:t> </a:t>
            </a:r>
            <a:r>
              <a:rPr lang="es-ES" dirty="0" err="1"/>
              <a:t>permet</a:t>
            </a:r>
            <a:r>
              <a:rPr lang="es-ES" dirty="0"/>
              <a:t> </a:t>
            </a:r>
            <a:r>
              <a:rPr lang="es-ES" dirty="0" err="1"/>
              <a:t>veure'ns</a:t>
            </a:r>
            <a:r>
              <a:rPr lang="es-ES" dirty="0"/>
              <a:t> a </a:t>
            </a:r>
            <a:r>
              <a:rPr lang="es-ES" dirty="0" err="1"/>
              <a:t>nosaltres</a:t>
            </a:r>
            <a:r>
              <a:rPr lang="es-ES" dirty="0"/>
              <a:t> </a:t>
            </a:r>
            <a:r>
              <a:rPr lang="es-ES" dirty="0" err="1"/>
              <a:t>mateixos</a:t>
            </a:r>
            <a:r>
              <a:rPr lang="es-ES" dirty="0"/>
              <a:t> </a:t>
            </a:r>
            <a:r>
              <a:rPr lang="es-ES" dirty="0" err="1"/>
              <a:t>intentant</a:t>
            </a:r>
            <a:r>
              <a:rPr lang="es-ES" dirty="0"/>
              <a:t> </a:t>
            </a:r>
            <a:r>
              <a:rPr lang="es-ES" dirty="0" err="1"/>
              <a:t>aconseguir</a:t>
            </a:r>
            <a:r>
              <a:rPr lang="es-ES" dirty="0"/>
              <a:t> un </a:t>
            </a:r>
            <a:r>
              <a:rPr lang="es-ES" dirty="0" err="1"/>
              <a:t>objectiu</a:t>
            </a:r>
            <a:r>
              <a:rPr lang="es-ES" dirty="0"/>
              <a:t>.</a:t>
            </a:r>
            <a:endParaRPr lang="ca-ES" dirty="0"/>
          </a:p>
          <a:p>
            <a:pPr lvl="0">
              <a:buFont typeface="Wingdings" pitchFamily="2" charset="2"/>
              <a:buChar char="Ø"/>
            </a:pPr>
            <a:r>
              <a:rPr lang="es-ES" dirty="0"/>
              <a:t>La </a:t>
            </a:r>
            <a:r>
              <a:rPr lang="es-ES" dirty="0" err="1"/>
              <a:t>visualització</a:t>
            </a:r>
            <a:r>
              <a:rPr lang="es-ES" dirty="0"/>
              <a:t> engloba </a:t>
            </a:r>
            <a:r>
              <a:rPr lang="es-ES" dirty="0" err="1"/>
              <a:t>components</a:t>
            </a:r>
            <a:r>
              <a:rPr lang="es-ES" dirty="0"/>
              <a:t> </a:t>
            </a:r>
            <a:r>
              <a:rPr lang="es-ES" dirty="0" err="1"/>
              <a:t>auditius</a:t>
            </a:r>
            <a:r>
              <a:rPr lang="es-ES" dirty="0"/>
              <a:t> i </a:t>
            </a:r>
            <a:r>
              <a:rPr lang="es-ES" dirty="0" err="1"/>
              <a:t>kinestésics</a:t>
            </a:r>
            <a:r>
              <a:rPr lang="es-ES" dirty="0" smtClean="0"/>
              <a:t>.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41379771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cursió">
  <a:themeElements>
    <a:clrScheme name="Excursió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Excursió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xcursió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59</TotalTime>
  <Words>524</Words>
  <Application>Microsoft Office PowerPoint</Application>
  <PresentationFormat>Presentación en pantalla (4:3)</PresentationFormat>
  <Paragraphs>84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Excursió</vt:lpstr>
      <vt:lpstr>Principis per l´organització motivacional de l´entrenament</vt:lpstr>
      <vt:lpstr>Amb relació amb la forma de presentar i estructurar els entrenaments:</vt:lpstr>
      <vt:lpstr>Amb relació amb la forma de presentar i estructurar els entrenaments:</vt:lpstr>
      <vt:lpstr> En relació amb la forma d´organitzar l´activitat en l´entrenament: </vt:lpstr>
      <vt:lpstr> En relació amb els missatges que l´entrenador dóna als seus jugadors:  </vt:lpstr>
      <vt:lpstr>En relació amb els missatges que l´entrenador dóna als seus jugadors: </vt:lpstr>
      <vt:lpstr>Diapositiva 7</vt:lpstr>
      <vt:lpstr>TÉCNIQUES DE VISUALITZACIÓ</vt:lpstr>
      <vt:lpstr>Què és la visualització? </vt:lpstr>
      <vt:lpstr>Raons de l'eficàcia de la visualització: </vt:lpstr>
      <vt:lpstr>Tipus de Visualització </vt:lpstr>
      <vt:lpstr>1 . Entrenament de rendiment. </vt:lpstr>
      <vt:lpstr>Cinc tipologies: </vt:lpstr>
      <vt:lpstr> 2. Projecció instantànea: </vt:lpstr>
      <vt:lpstr> 3. Visualització “com si” </vt:lpstr>
      <vt:lpstr> 4. Revisió immediata </vt:lpstr>
      <vt:lpstr> 5. Revisió rendiment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Principis per l´organització motivacional de l´entrenament</dc:title>
  <dc:creator>Profe</dc:creator>
  <cp:lastModifiedBy>Usuari</cp:lastModifiedBy>
  <cp:revision>9</cp:revision>
  <dcterms:created xsi:type="dcterms:W3CDTF">2018-03-08T09:47:16Z</dcterms:created>
  <dcterms:modified xsi:type="dcterms:W3CDTF">2018-04-01T11:12:51Z</dcterms:modified>
</cp:coreProperties>
</file>