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o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16" name="Contenidor de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2" name="Contenidor de peu de pà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Conteni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o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7" name="Contenidor de conting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Contenidor de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9" name="Contenidor de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11" name="Contenidor de peu de pà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o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1" name="Contenidor de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10" name="Contenidor de peu de pà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o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25" name="Contenidor de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8" name="Contenidor de conting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o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2" name="Contenidor de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21" name="Contenidor de peu de pà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24" name="Contenidor de peu de pà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or rect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o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29" name="Contenidor de peu de pà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idor d'imatg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7" name="Títo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Contenidor de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estils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1" name="Contenidor de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A5AAB6-360B-4468-A1BD-B63DBA3F40E0}" type="datetimeFigureOut">
              <a:rPr lang="ca-ES" smtClean="0"/>
              <a:pPr/>
              <a:t>19/03/2018</a:t>
            </a:fld>
            <a:endParaRPr lang="ca-ES"/>
          </a:p>
        </p:txBody>
      </p:sp>
      <p:sp>
        <p:nvSpPr>
          <p:cNvPr id="28" name="Contenidor de peu de pà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B47212-032F-4E69-95F9-F2798B5AED81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0" name="Contenidor de títol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or rect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Relació</a:t>
            </a:r>
            <a:r>
              <a:rPr lang="es-ES" dirty="0"/>
              <a:t> entre </a:t>
            </a:r>
            <a:r>
              <a:rPr lang="es-ES" dirty="0" err="1"/>
              <a:t>els</a:t>
            </a:r>
            <a:r>
              <a:rPr lang="es-ES" dirty="0"/>
              <a:t> dos </a:t>
            </a:r>
            <a:r>
              <a:rPr lang="es-ES" dirty="0" err="1"/>
              <a:t>tipus</a:t>
            </a:r>
            <a:r>
              <a:rPr lang="es-ES" dirty="0"/>
              <a:t> de </a:t>
            </a:r>
            <a:r>
              <a:rPr lang="es-ES" dirty="0" err="1"/>
              <a:t>motivació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/>
              <a:t>Els dos tipus de motivació poden coexistir en el mateix participant o jugador.</a:t>
            </a: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 </a:t>
            </a:r>
            <a:endParaRPr lang="ca-ES" b="1" dirty="0"/>
          </a:p>
          <a:p>
            <a:pPr>
              <a:buFont typeface="Wingdings" pitchFamily="2" charset="2"/>
              <a:buChar char="Ø"/>
            </a:pPr>
            <a:r>
              <a:rPr lang="ca-ES" b="1" dirty="0" smtClean="0"/>
              <a:t>L’animador deu ser conscient que les de tipus extrínsec són poc durables i una vegada aconseguides perden en seu valor. Si oferim elogis i premis de forma  indiscriminada estem passant el control a l’exterior, quan hauria d’estar controlat de forma interna.</a:t>
            </a: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 </a:t>
            </a:r>
            <a:endParaRPr lang="ca-ES" b="1" dirty="0"/>
          </a:p>
          <a:p>
            <a:pPr>
              <a:buFont typeface="Wingdings" pitchFamily="2" charset="2"/>
              <a:buChar char="Ø"/>
            </a:pPr>
            <a:r>
              <a:rPr lang="ca-ES" b="1" dirty="0" smtClean="0"/>
              <a:t>L’</a:t>
            </a:r>
            <a:r>
              <a:rPr lang="ca-ES" b="1" dirty="0" smtClean="0"/>
              <a:t>animador no ha d’oblidar que, a traves de les recompenses externes, pot potenciar i millorar la motivació interna, però que </a:t>
            </a:r>
            <a:r>
              <a:rPr lang="ca-ES" b="1" u="sng" dirty="0" smtClean="0"/>
              <a:t>no son mes que un mitjà</a:t>
            </a:r>
            <a:r>
              <a:rPr lang="ca-ES" b="1" dirty="0" smtClean="0"/>
              <a:t>, </a:t>
            </a:r>
            <a:r>
              <a:rPr lang="ca-ES" b="1" u="sng" dirty="0" smtClean="0"/>
              <a:t>no un fi en si mateixes.</a:t>
            </a:r>
            <a:r>
              <a:rPr lang="ca-ES" b="1" dirty="0" smtClean="0"/>
              <a:t> D’aquesta manera l’esportista les podrà combinar amb les seves pròpies recompenses internes per tal de garantir un millor rendiment.</a:t>
            </a:r>
            <a:endParaRPr lang="ca-ES" b="1" dirty="0"/>
          </a:p>
          <a:p>
            <a:pPr marL="0" indent="0">
              <a:buNone/>
            </a:pPr>
            <a:r>
              <a:rPr lang="es-ES" b="1" dirty="0"/>
              <a:t> </a:t>
            </a:r>
            <a:endParaRPr lang="ca-ES" b="1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86976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Relació</a:t>
            </a:r>
            <a:r>
              <a:rPr lang="es-ES" dirty="0"/>
              <a:t> entre </a:t>
            </a:r>
            <a:r>
              <a:rPr lang="es-ES" dirty="0" err="1"/>
              <a:t>els</a:t>
            </a:r>
            <a:r>
              <a:rPr lang="es-ES" dirty="0"/>
              <a:t> dos </a:t>
            </a:r>
            <a:r>
              <a:rPr lang="es-ES" dirty="0" err="1"/>
              <a:t>tipus</a:t>
            </a:r>
            <a:r>
              <a:rPr lang="es-ES" dirty="0"/>
              <a:t> de </a:t>
            </a:r>
            <a:r>
              <a:rPr lang="es-ES" dirty="0" err="1"/>
              <a:t>motivació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/>
              <a:t>Podem mantenir un bon rendiment </a:t>
            </a:r>
            <a:r>
              <a:rPr lang="ca-ES" b="1" dirty="0" err="1" smtClean="0"/>
              <a:t>físicoesportiu</a:t>
            </a:r>
            <a:r>
              <a:rPr lang="ca-ES" b="1" dirty="0" smtClean="0"/>
              <a:t> amb i sense recompenses externes, però mai sense reforçaments interns. Per aquesta raó l’animador té l’obligació d’estimular-los:</a:t>
            </a:r>
          </a:p>
          <a:p>
            <a:pPr>
              <a:buFont typeface="Wingdings" pitchFamily="2" charset="2"/>
              <a:buChar char="Ø"/>
            </a:pPr>
            <a:endParaRPr lang="ca-ES" b="1" dirty="0"/>
          </a:p>
          <a:p>
            <a:pPr lvl="0">
              <a:buFont typeface="Wingdings" pitchFamily="2" charset="2"/>
              <a:buChar char="Ø"/>
            </a:pPr>
            <a:r>
              <a:rPr lang="ca-ES" dirty="0" smtClean="0"/>
              <a:t>Planificant </a:t>
            </a:r>
            <a:r>
              <a:rPr lang="ca-ES" b="1" dirty="0" smtClean="0"/>
              <a:t>sessions variades i entretingudes</a:t>
            </a:r>
            <a:r>
              <a:rPr lang="ca-ES" dirty="0" smtClean="0"/>
              <a:t>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ca-ES" b="1" dirty="0" smtClean="0"/>
              <a:t>Recompensant l’esforç </a:t>
            </a:r>
            <a:r>
              <a:rPr lang="ca-ES" dirty="0" smtClean="0"/>
              <a:t>i el desenvolupament en l’execució esportiva més que en el resultat.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ca-ES" b="1" dirty="0" smtClean="0"/>
              <a:t>Recompensant cada “fita” </a:t>
            </a:r>
            <a:r>
              <a:rPr lang="ca-ES" dirty="0" smtClean="0"/>
              <a:t>que es vagi aconseguint en consonància amb sí mateix, sense sobrevalorar-lo o infravalorar-lo.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ca-ES" dirty="0" smtClean="0"/>
              <a:t>Utilitzant </a:t>
            </a:r>
            <a:r>
              <a:rPr lang="ca-ES" b="1" dirty="0" smtClean="0"/>
              <a:t>feedback sobre els progressos </a:t>
            </a:r>
            <a:r>
              <a:rPr lang="ca-ES" dirty="0" smtClean="0"/>
              <a:t>esportius com un altre factor motivant.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ca-ES" dirty="0" smtClean="0"/>
              <a:t>Potenciant el </a:t>
            </a:r>
            <a:r>
              <a:rPr lang="ca-ES" b="1" dirty="0" smtClean="0"/>
              <a:t>reforç </a:t>
            </a:r>
            <a:r>
              <a:rPr lang="ca-ES" dirty="0" smtClean="0"/>
              <a:t>no solament unidireccional </a:t>
            </a:r>
            <a:r>
              <a:rPr lang="ca-ES" dirty="0" err="1" smtClean="0"/>
              <a:t>animador-participant</a:t>
            </a:r>
            <a:r>
              <a:rPr lang="ca-ES" dirty="0" smtClean="0"/>
              <a:t>, sinó també </a:t>
            </a:r>
            <a:r>
              <a:rPr lang="ca-ES" b="1" dirty="0" smtClean="0"/>
              <a:t>entre els propis participants.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47449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es-ES" b="1" dirty="0">
                <a:latin typeface="+mj-lt"/>
              </a:rPr>
              <a:t>DIFERÈNCIES ENTRE ELS PARTICIPANTS MOTIVATS PER APRENDRE</a:t>
            </a:r>
            <a:r>
              <a:rPr lang="ca-ES" b="1" dirty="0">
                <a:latin typeface="+mj-lt"/>
              </a:rPr>
              <a:t/>
            </a:r>
            <a:br>
              <a:rPr lang="ca-ES" b="1" dirty="0">
                <a:latin typeface="+mj-lt"/>
              </a:rPr>
            </a:br>
            <a:r>
              <a:rPr lang="es-ES" b="1" dirty="0">
                <a:latin typeface="+mj-lt"/>
              </a:rPr>
              <a:t> 	I ELS MOTIVATS PEL RESULTAT DE LA EXECUCIÓ</a:t>
            </a:r>
            <a:endParaRPr lang="ca-ES" dirty="0">
              <a:latin typeface="+mj-lt"/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ES" b="1" dirty="0"/>
              <a:t> </a:t>
            </a:r>
            <a:endParaRPr lang="ca-ES" dirty="0"/>
          </a:p>
          <a:p>
            <a:pPr marL="0" indent="0">
              <a:buNone/>
            </a:pPr>
            <a:r>
              <a:rPr lang="ca-ES" b="1" dirty="0" smtClean="0"/>
              <a:t>       MOTIVACIÓ	                                                                                                        </a:t>
            </a:r>
            <a:r>
              <a:rPr lang="ca-ES" b="1" dirty="0" err="1" smtClean="0"/>
              <a:t>MOTIVACIÓ</a:t>
            </a:r>
            <a:endParaRPr lang="ca-ES" dirty="0"/>
          </a:p>
          <a:p>
            <a:pPr marL="0" indent="0">
              <a:buNone/>
            </a:pPr>
            <a:r>
              <a:rPr lang="ca-ES" b="1" dirty="0" smtClean="0"/>
              <a:t>      PER APRENDRE	                                                                                                 PER L’EXECUCIÓ</a:t>
            </a:r>
            <a:endParaRPr lang="ca-ES" dirty="0"/>
          </a:p>
          <a:p>
            <a:pPr marL="0" indent="0">
              <a:buNone/>
            </a:pPr>
            <a:r>
              <a:rPr lang="ca-ES" b="1" dirty="0" smtClean="0"/>
              <a:t> </a:t>
            </a:r>
            <a:endParaRPr lang="ca-ES" dirty="0"/>
          </a:p>
          <a:p>
            <a:pPr marL="0" lvl="0" indent="0">
              <a:buNone/>
            </a:pPr>
            <a:r>
              <a:rPr lang="ca-ES" sz="3700" b="1" dirty="0" smtClean="0"/>
              <a:t>                                              Davant de la incertesa de l’actuació esportiva:</a:t>
            </a:r>
            <a:endParaRPr lang="ca-ES" sz="3700" dirty="0"/>
          </a:p>
          <a:p>
            <a:pPr marL="0" indent="0">
              <a:buNone/>
            </a:pPr>
            <a:r>
              <a:rPr lang="ca-ES" sz="3700" dirty="0" smtClean="0"/>
              <a:t>     Incertesa com un repte	                                                            Incertesa com una amenaça</a:t>
            </a:r>
            <a:endParaRPr lang="ca-ES" sz="3700" dirty="0"/>
          </a:p>
          <a:p>
            <a:pPr marL="0" indent="0">
              <a:buNone/>
            </a:pPr>
            <a:r>
              <a:rPr lang="ca-ES" sz="3700" dirty="0" smtClean="0"/>
              <a:t> </a:t>
            </a:r>
            <a:endParaRPr lang="ca-ES" sz="3700" dirty="0"/>
          </a:p>
          <a:p>
            <a:pPr marL="0" lvl="0" indent="0">
              <a:buNone/>
            </a:pPr>
            <a:r>
              <a:rPr lang="ca-ES" sz="3700" b="1" dirty="0" smtClean="0"/>
              <a:t>                                            A </a:t>
            </a:r>
            <a:r>
              <a:rPr lang="ca-ES" sz="3700" b="1" dirty="0" err="1" smtClean="0"/>
              <a:t>l’inici</a:t>
            </a:r>
            <a:r>
              <a:rPr lang="ca-ES" sz="3700" b="1" dirty="0" smtClean="0"/>
              <a:t> d’una activitat, els participants es demanen:</a:t>
            </a:r>
            <a:endParaRPr lang="ca-ES" sz="3700" b="1" dirty="0"/>
          </a:p>
          <a:p>
            <a:pPr marL="0" indent="0">
              <a:buNone/>
            </a:pPr>
            <a:r>
              <a:rPr lang="ca-ES" sz="3700" dirty="0" smtClean="0"/>
              <a:t>            Cóm puc fer-la?	                                                                    Podré fer-la? I si cometo una errada?</a:t>
            </a:r>
            <a:endParaRPr lang="ca-ES" sz="3700" dirty="0"/>
          </a:p>
          <a:p>
            <a:pPr marL="0" indent="0">
              <a:buNone/>
            </a:pPr>
            <a:r>
              <a:rPr lang="ca-ES" sz="3700" dirty="0" smtClean="0"/>
              <a:t> </a:t>
            </a:r>
            <a:endParaRPr lang="ca-ES" sz="3700" dirty="0"/>
          </a:p>
          <a:p>
            <a:pPr marL="0" lvl="0" indent="0">
              <a:buNone/>
            </a:pPr>
            <a:r>
              <a:rPr lang="ca-ES" sz="3700" b="1" dirty="0" smtClean="0"/>
              <a:t>                                                            Centre d’atenció durant la tasca:</a:t>
            </a:r>
            <a:endParaRPr lang="ca-ES" sz="3700" b="1" dirty="0"/>
          </a:p>
          <a:p>
            <a:pPr marL="0" indent="0">
              <a:buNone/>
            </a:pPr>
            <a:r>
              <a:rPr lang="ca-ES" sz="3700" dirty="0" smtClean="0"/>
              <a:t>             Centrats en el procés	                                                                     Centrats en el resultat</a:t>
            </a:r>
            <a:endParaRPr lang="ca-ES" sz="3700" dirty="0"/>
          </a:p>
          <a:p>
            <a:pPr marL="0" indent="0">
              <a:buNone/>
            </a:pPr>
            <a:r>
              <a:rPr lang="ca-ES" sz="3700" dirty="0" smtClean="0"/>
              <a:t> </a:t>
            </a:r>
            <a:endParaRPr lang="ca-ES" sz="3700" dirty="0"/>
          </a:p>
          <a:p>
            <a:pPr marL="0" lvl="0" indent="0">
              <a:buNone/>
            </a:pPr>
            <a:r>
              <a:rPr lang="ca-ES" sz="3700" b="1" dirty="0" smtClean="0"/>
              <a:t>                                                               Interpretació de les errades:</a:t>
            </a:r>
            <a:endParaRPr lang="ca-ES" sz="3700" b="1" dirty="0"/>
          </a:p>
          <a:p>
            <a:pPr marL="0" indent="0">
              <a:buNone/>
            </a:pPr>
            <a:r>
              <a:rPr lang="ca-ES" sz="3700" dirty="0" smtClean="0"/>
              <a:t>        Utilitzades per aprendre	                                                                                Font de fracàs</a:t>
            </a:r>
            <a:endParaRPr lang="ca-ES" sz="3700" dirty="0"/>
          </a:p>
          <a:p>
            <a:pPr marL="0" indent="0">
              <a:buNone/>
            </a:pPr>
            <a:r>
              <a:rPr lang="ca-ES" sz="3700" dirty="0" smtClean="0"/>
              <a:t> </a:t>
            </a:r>
            <a:endParaRPr lang="ca-ES" sz="3700" dirty="0"/>
          </a:p>
          <a:p>
            <a:pPr marL="0" lvl="0" indent="0">
              <a:buNone/>
            </a:pPr>
            <a:r>
              <a:rPr lang="ca-ES" sz="3700" b="1" dirty="0" smtClean="0"/>
              <a:t>                                                                    Recerca d’informació:</a:t>
            </a:r>
            <a:endParaRPr lang="ca-ES" sz="3700" b="1" dirty="0"/>
          </a:p>
          <a:p>
            <a:pPr marL="0" indent="0">
              <a:buNone/>
            </a:pPr>
            <a:r>
              <a:rPr lang="ca-ES" sz="3700" dirty="0" smtClean="0"/>
              <a:t>        El que saben o no fer	                                                                            Que li diguin el que val</a:t>
            </a:r>
            <a:endParaRPr lang="ca-ES" sz="3700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13920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1800" b="1" dirty="0"/>
              <a:t>DIFERÈNCIES ENTRE ELS PARTICIPANTS MOTIVATS PER APRENDRE</a:t>
            </a:r>
            <a:r>
              <a:rPr lang="ca-ES" sz="1800" b="1" dirty="0"/>
              <a:t/>
            </a:r>
            <a:br>
              <a:rPr lang="ca-ES" sz="1800" b="1" dirty="0"/>
            </a:br>
            <a:r>
              <a:rPr lang="es-ES" sz="1800" b="1" dirty="0"/>
              <a:t> 	I ELS MOTIVATS PEL RESULTAT DE LA EXECUCIÓ</a:t>
            </a:r>
            <a:endParaRPr lang="ca-ES" sz="18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a-ES" sz="4900" b="1" dirty="0" smtClean="0"/>
              <a:t>                 MOTIVACIÓ	                                                                                    </a:t>
            </a:r>
            <a:r>
              <a:rPr lang="ca-ES" sz="4900" b="1" dirty="0" err="1" smtClean="0"/>
              <a:t>MOTIVACIÓ</a:t>
            </a:r>
            <a:endParaRPr lang="ca-ES" sz="4900" dirty="0"/>
          </a:p>
          <a:p>
            <a:pPr marL="0" indent="0">
              <a:buNone/>
            </a:pPr>
            <a:r>
              <a:rPr lang="ca-ES" sz="4900" b="1" dirty="0" smtClean="0"/>
              <a:t>              PER APRENDRE	                                                               PER L’EXECUCIÓ</a:t>
            </a:r>
          </a:p>
          <a:p>
            <a:pPr marL="0" indent="0">
              <a:buNone/>
            </a:pPr>
            <a:r>
              <a:rPr lang="ca-ES" sz="4900" b="1" dirty="0" smtClean="0"/>
              <a:t>                                          Valoració preferent de l’animador/entrenador:</a:t>
            </a:r>
            <a:endParaRPr lang="ca-ES" sz="4900" b="1" dirty="0"/>
          </a:p>
          <a:p>
            <a:pPr marL="0" indent="0">
              <a:buNone/>
            </a:pPr>
            <a:r>
              <a:rPr lang="ca-ES" sz="4900" dirty="0" smtClean="0"/>
              <a:t>    Font d’orientació i recolzament	                                Jutge, responsable dels problemes </a:t>
            </a:r>
            <a:endParaRPr lang="ca-ES" sz="4900" dirty="0"/>
          </a:p>
          <a:p>
            <a:pPr marL="0" indent="0">
              <a:buNone/>
            </a:pPr>
            <a:r>
              <a:rPr lang="ca-ES" sz="4900" dirty="0" smtClean="0"/>
              <a:t> </a:t>
            </a:r>
            <a:endParaRPr lang="ca-ES" sz="4900" dirty="0"/>
          </a:p>
          <a:p>
            <a:pPr marL="0" lvl="0" indent="0">
              <a:buNone/>
            </a:pPr>
            <a:r>
              <a:rPr lang="ca-ES" sz="4900" b="1" dirty="0" smtClean="0"/>
              <a:t>                                                               Tasques preferides:</a:t>
            </a:r>
            <a:endParaRPr lang="ca-ES" sz="4900" b="1" dirty="0"/>
          </a:p>
          <a:p>
            <a:pPr marL="0" indent="0">
              <a:buNone/>
            </a:pPr>
            <a:r>
              <a:rPr lang="ca-ES" sz="4900" dirty="0" smtClean="0"/>
              <a:t>Les que es pugui aprendre	                                                       Les que es puguin lluir</a:t>
            </a:r>
            <a:endParaRPr lang="ca-ES" sz="4900" dirty="0"/>
          </a:p>
          <a:p>
            <a:pPr marL="0" indent="0">
              <a:buNone/>
            </a:pPr>
            <a:r>
              <a:rPr lang="ca-ES" sz="4900" dirty="0" smtClean="0"/>
              <a:t> </a:t>
            </a:r>
            <a:endParaRPr lang="ca-ES" sz="4900" dirty="0"/>
          </a:p>
          <a:p>
            <a:pPr marL="0" lvl="0" indent="0">
              <a:buNone/>
            </a:pPr>
            <a:r>
              <a:rPr lang="ca-ES" sz="4900" b="1" dirty="0" smtClean="0"/>
              <a:t>                                                           Expectatives/paper de l’esforç:</a:t>
            </a:r>
            <a:endParaRPr lang="ca-ES" sz="4900" b="1" dirty="0"/>
          </a:p>
          <a:p>
            <a:pPr marL="0" indent="0">
              <a:buNone/>
            </a:pPr>
            <a:r>
              <a:rPr lang="ca-ES" sz="4900" dirty="0" smtClean="0"/>
              <a:t>                Basades en l’esforç</a:t>
            </a:r>
            <a:endParaRPr lang="ca-ES" sz="4900" dirty="0" smtClean="0"/>
          </a:p>
          <a:p>
            <a:pPr marL="0" indent="0">
              <a:buNone/>
            </a:pPr>
            <a:r>
              <a:rPr lang="ca-ES" sz="4900" dirty="0" smtClean="0"/>
              <a:t>Competència incrementada amb l’esforç	                  Competència fixa que l’esforç pugui mostrar</a:t>
            </a:r>
            <a:endParaRPr lang="ca-ES" sz="4900" dirty="0" smtClean="0"/>
          </a:p>
          <a:p>
            <a:pPr marL="0" indent="0">
              <a:buNone/>
            </a:pPr>
            <a:r>
              <a:rPr lang="ca-ES" sz="4900" dirty="0" smtClean="0"/>
              <a:t> </a:t>
            </a:r>
            <a:endParaRPr lang="ca-ES" sz="4900" dirty="0"/>
          </a:p>
          <a:p>
            <a:pPr marL="0" lvl="0" indent="0">
              <a:buNone/>
            </a:pPr>
            <a:r>
              <a:rPr lang="ca-ES" sz="4900" b="1" dirty="0" smtClean="0"/>
              <a:t>                                                            Avaluació de la pròpia conducta:</a:t>
            </a:r>
            <a:endParaRPr lang="ca-ES" sz="4900" b="1" dirty="0"/>
          </a:p>
          <a:p>
            <a:pPr marL="0" indent="0">
              <a:buNone/>
            </a:pPr>
            <a:r>
              <a:rPr lang="ca-ES" sz="4900" dirty="0" smtClean="0"/>
              <a:t>     Per criteris personals, flexibles	                                          Èxit o fracàs momentanis</a:t>
            </a:r>
            <a:endParaRPr lang="ca-ES" sz="4900" dirty="0"/>
          </a:p>
          <a:p>
            <a:pPr marL="0" indent="0">
              <a:buNone/>
            </a:pPr>
            <a:r>
              <a:rPr lang="ca-ES" sz="4900" dirty="0" smtClean="0"/>
              <a:t> </a:t>
            </a:r>
            <a:endParaRPr lang="ca-ES" sz="4900" dirty="0"/>
          </a:p>
          <a:p>
            <a:pPr marL="0" lvl="0" indent="0">
              <a:buNone/>
            </a:pPr>
            <a:r>
              <a:rPr lang="ca-ES" sz="4900" b="1" dirty="0" smtClean="0"/>
              <a:t>                                                 Origen del caràcter reforçant d’arribar a la fita:</a:t>
            </a:r>
            <a:endParaRPr lang="ca-ES" sz="4900" b="1" dirty="0"/>
          </a:p>
          <a:p>
            <a:pPr marL="0" indent="0">
              <a:buNone/>
            </a:pPr>
            <a:r>
              <a:rPr lang="ca-ES" sz="4900" dirty="0" smtClean="0"/>
              <a:t>                 La pròpia valoració	                                                                        Realització</a:t>
            </a:r>
            <a:r>
              <a:rPr lang="es-ES" sz="4900" dirty="0" smtClean="0"/>
              <a:t> </a:t>
            </a:r>
            <a:r>
              <a:rPr lang="es-ES" sz="4900" dirty="0"/>
              <a:t>de la tasca</a:t>
            </a:r>
            <a:endParaRPr lang="ca-ES" sz="4900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8156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>
                <a:effectLst/>
              </a:rPr>
              <a:t>FACTORS QUE DETERMINEN LA MOTIVACIÓ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/>
              <a:t>Qualsevol animador, professor, o entrenador, per motivar als seus participants, alumnes o jugadors, ha d’aconseguir que aquests:</a:t>
            </a: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 </a:t>
            </a: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» Valorin més el fet d’aprendre que el fet d’aconseguir l’èxit o el fracàs en la seva tasca particular.</a:t>
            </a:r>
          </a:p>
          <a:p>
            <a:pPr marL="0" indent="0">
              <a:buNone/>
            </a:pP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» Considerin la seva capacitat esportiva com quelcom que es modifica mitjançant l’esforç i no com quelcom estable.</a:t>
            </a:r>
          </a:p>
          <a:p>
            <a:pPr marL="0" indent="0">
              <a:buNone/>
            </a:pP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» Experimentin l’autonomia i el control a través de l’organització de la seva activitat esportiva.</a:t>
            </a:r>
            <a:endParaRPr lang="ca-ES" b="1" dirty="0"/>
          </a:p>
          <a:p>
            <a:pPr marL="0" indent="0">
              <a:buNone/>
            </a:pPr>
            <a:r>
              <a:rPr lang="es-ES" b="1" dirty="0"/>
              <a:t> </a:t>
            </a:r>
            <a:endParaRPr lang="ca-ES" b="1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188850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>
                <a:effectLst/>
              </a:rPr>
              <a:t>Estils</a:t>
            </a:r>
            <a:r>
              <a:rPr lang="en-US" b="1" dirty="0">
                <a:effectLst/>
              </a:rPr>
              <a:t> </a:t>
            </a:r>
            <a:r>
              <a:rPr lang="en-US" b="1" dirty="0" err="1" smtClean="0">
                <a:effectLst/>
              </a:rPr>
              <a:t>d’atribucions</a:t>
            </a:r>
            <a:r>
              <a:rPr lang="en-US" b="1" dirty="0" smtClean="0">
                <a:effectLst/>
              </a:rPr>
              <a:t> (com </a:t>
            </a:r>
            <a:r>
              <a:rPr lang="en-US" b="1" dirty="0" err="1" smtClean="0">
                <a:effectLst/>
              </a:rPr>
              <a:t>s’explica</a:t>
            </a:r>
            <a:r>
              <a:rPr lang="en-US" b="1" dirty="0" smtClean="0">
                <a:effectLst/>
              </a:rPr>
              <a:t> un </a:t>
            </a:r>
            <a:r>
              <a:rPr lang="en-US" b="1" dirty="0" err="1" smtClean="0">
                <a:effectLst/>
              </a:rPr>
              <a:t>mateix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l’èxit</a:t>
            </a:r>
            <a:r>
              <a:rPr lang="en-US" b="1" dirty="0" smtClean="0">
                <a:effectLst/>
              </a:rPr>
              <a:t> o el </a:t>
            </a:r>
            <a:r>
              <a:rPr lang="en-US" b="1" dirty="0" err="1" smtClean="0">
                <a:effectLst/>
              </a:rPr>
              <a:t>fracàs</a:t>
            </a:r>
            <a:r>
              <a:rPr lang="en-US" b="1" dirty="0" smtClean="0">
                <a:effectLst/>
              </a:rPr>
              <a:t>)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ca-ES" sz="3600" b="1" u="sng" dirty="0" smtClean="0"/>
              <a:t>Estil d'enfrontament del jugador</a:t>
            </a:r>
            <a:endParaRPr lang="ca-ES" sz="3100" b="1" u="sng" dirty="0" smtClean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Fa referència a les raons que el jugador es dóna a si mateix per explicar el resultat que ha obtingut. Es donen dos estils bàsics:</a:t>
            </a:r>
            <a:endParaRPr lang="ca-ES" dirty="0"/>
          </a:p>
          <a:p>
            <a:pPr lvl="0">
              <a:buFont typeface="Wingdings" pitchFamily="2" charset="2"/>
              <a:buChar char="§"/>
            </a:pPr>
            <a:r>
              <a:rPr lang="ca-ES" b="1" u="sng" dirty="0" smtClean="0"/>
              <a:t>Orientació al “domini esportiu”:</a:t>
            </a:r>
            <a:r>
              <a:rPr lang="ca-ES" b="1" dirty="0" smtClean="0"/>
              <a:t> </a:t>
            </a:r>
            <a:r>
              <a:rPr lang="ca-ES" dirty="0" smtClean="0"/>
              <a:t>el jugador atribueix el seu èxit o derrota a la manca d'esforç, pel que considera que amb major o menor entrenament podrà aconseguir resultats millors als actuals. Uneix l'esforç al resultat positiu.</a:t>
            </a:r>
            <a:endParaRPr lang="ca-ES" sz="4000" dirty="0"/>
          </a:p>
          <a:p>
            <a:pPr lvl="0">
              <a:buFont typeface="Wingdings" pitchFamily="2" charset="2"/>
              <a:buChar char="§"/>
            </a:pPr>
            <a:r>
              <a:rPr lang="ca-ES" b="1" u="sng" dirty="0" smtClean="0"/>
              <a:t>Orientació a la “indefensió”:</a:t>
            </a:r>
            <a:r>
              <a:rPr lang="ca-ES" dirty="0" smtClean="0"/>
              <a:t>el jugador atribueix la derrota a la seva incapacitat per mostrar millors habilitats esportives. El seus èxits els atribueix a la facilitat de la tasca, no a la seva capacitat per resoldre la situació.</a:t>
            </a:r>
            <a:endParaRPr lang="ca-ES" sz="4000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94580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effectLst/>
              </a:rPr>
              <a:t>Estils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d’atribucions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r>
              <a:rPr lang="ca-ES" sz="5100" b="1" u="sng" dirty="0" smtClean="0"/>
              <a:t>“Locus of Control”</a:t>
            </a:r>
            <a:endParaRPr lang="ca-ES" sz="5100" b="1" u="sng" dirty="0"/>
          </a:p>
          <a:p>
            <a:pPr>
              <a:buFont typeface="Wingdings" pitchFamily="2" charset="2"/>
              <a:buChar char="§"/>
            </a:pPr>
            <a:r>
              <a:rPr lang="ca-ES" sz="800" dirty="0" smtClean="0"/>
              <a:t>  </a:t>
            </a:r>
            <a:endParaRPr lang="ca-ES" sz="4000" dirty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Es refereix al fet on situen el control dels seus èxits o fracassos els jugadors.</a:t>
            </a:r>
            <a:endParaRPr lang="ca-ES" dirty="0"/>
          </a:p>
          <a:p>
            <a:pPr>
              <a:buFont typeface="Wingdings" pitchFamily="2" charset="2"/>
              <a:buChar char="§"/>
            </a:pPr>
            <a:endParaRPr lang="ca-ES" dirty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Existeixen dos estils:</a:t>
            </a:r>
            <a:endParaRPr lang="ca-ES" dirty="0"/>
          </a:p>
          <a:p>
            <a:pPr lvl="0">
              <a:buFont typeface="Wingdings" pitchFamily="2" charset="2"/>
              <a:buChar char="§"/>
            </a:pPr>
            <a:r>
              <a:rPr lang="ca-ES" b="1" dirty="0" smtClean="0"/>
              <a:t>“Locus of control” INTERN: </a:t>
            </a:r>
            <a:r>
              <a:rPr lang="ca-ES" dirty="0" smtClean="0"/>
              <a:t>el jugador pensa que existeix una relació directa entre el que ha fet (actuació esportiva) i el resultat que ha aconseguit</a:t>
            </a:r>
            <a:endParaRPr lang="ca-ES" sz="4000" dirty="0"/>
          </a:p>
          <a:p>
            <a:pPr lvl="0">
              <a:buFont typeface="Wingdings" pitchFamily="2" charset="2"/>
              <a:buChar char="§"/>
            </a:pPr>
            <a:r>
              <a:rPr lang="ca-ES" b="1" dirty="0" smtClean="0"/>
              <a:t>“Locus of control” EXTERN: </a:t>
            </a:r>
            <a:r>
              <a:rPr lang="ca-ES" dirty="0" smtClean="0"/>
              <a:t>el jugador pensa que No existeix una relació directa entre el que ha fet (actuació esportiva) i el resultat aconseguit.</a:t>
            </a:r>
            <a:endParaRPr lang="ca-ES" sz="4000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sz="2000" dirty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En general, l'esportista amb un “locus of control” INTERN és més productiu perquè té la sensació de control respecte a la seva actuació esportiva i respecte a la possibilitat de modificar- la en competició per obtindre millors resultats.</a:t>
            </a:r>
            <a:endParaRPr lang="ca-ES" dirty="0"/>
          </a:p>
          <a:p>
            <a:pPr>
              <a:buFont typeface="Wingdings" pitchFamily="2" charset="2"/>
              <a:buChar char="§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28236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effectLst/>
              </a:rPr>
              <a:t>Estils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d’atribucions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ca-ES" sz="3000" b="1" u="sng" dirty="0" smtClean="0"/>
              <a:t>Estabilitat en atribucions.</a:t>
            </a:r>
            <a:endParaRPr lang="ca-ES" sz="3000" b="1" u="sng" dirty="0"/>
          </a:p>
          <a:p>
            <a:r>
              <a:rPr lang="ca-ES" sz="800" dirty="0" smtClean="0"/>
              <a:t>  </a:t>
            </a:r>
            <a:endParaRPr lang="ca-ES" sz="4000" dirty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Aquesta dimensió està definida en quan l'esforç </a:t>
            </a:r>
            <a:r>
              <a:rPr lang="ca-ES" dirty="0" smtClean="0"/>
              <a:t>i habilitat son estables, mentre que </a:t>
            </a:r>
            <a:r>
              <a:rPr lang="ca-ES" dirty="0" smtClean="0"/>
              <a:t>l'esforç </a:t>
            </a:r>
            <a:r>
              <a:rPr lang="ca-ES" dirty="0" smtClean="0"/>
              <a:t>immediat i </a:t>
            </a:r>
            <a:r>
              <a:rPr lang="ca-ES" dirty="0" smtClean="0"/>
              <a:t>l'estat d'ànim </a:t>
            </a:r>
            <a:r>
              <a:rPr lang="ca-ES" dirty="0" smtClean="0"/>
              <a:t>seran inestables. Si un aconsegueix </a:t>
            </a:r>
            <a:r>
              <a:rPr lang="ca-ES" dirty="0" smtClean="0"/>
              <a:t>l'èxit </a:t>
            </a:r>
            <a:r>
              <a:rPr lang="ca-ES" dirty="0" smtClean="0"/>
              <a:t>o el fracàs i les causes d’origen es perceben com a estables, </a:t>
            </a:r>
            <a:r>
              <a:rPr lang="ca-ES" dirty="0" smtClean="0"/>
              <a:t>l'èxit </a:t>
            </a:r>
            <a:r>
              <a:rPr lang="ca-ES" dirty="0" smtClean="0"/>
              <a:t>o el fracàs </a:t>
            </a:r>
            <a:r>
              <a:rPr lang="ca-ES" dirty="0" smtClean="0"/>
              <a:t>s'anticiparan </a:t>
            </a:r>
            <a:r>
              <a:rPr lang="ca-ES" dirty="0" smtClean="0"/>
              <a:t>amb millor grau </a:t>
            </a:r>
            <a:r>
              <a:rPr lang="ca-ES" dirty="0" smtClean="0"/>
              <a:t>de certesa que si es perceben com subjectes a canvi.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625155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effectLst/>
              </a:rPr>
              <a:t>Estils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d’atribucions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a-ES" sz="3600" b="1" u="sng" dirty="0" smtClean="0"/>
              <a:t>Autoconfiança.</a:t>
            </a:r>
            <a:endParaRPr lang="ca-ES" sz="3600" b="1" u="sng" dirty="0"/>
          </a:p>
          <a:p>
            <a:pPr marL="0" indent="0">
              <a:buNone/>
            </a:pPr>
            <a:r>
              <a:rPr lang="ca-ES" sz="800" dirty="0" smtClean="0"/>
              <a:t>  </a:t>
            </a:r>
            <a:endParaRPr lang="ca-ES" sz="4000" dirty="0"/>
          </a:p>
          <a:p>
            <a:pPr>
              <a:buFont typeface="Wingdings" pitchFamily="2" charset="2"/>
              <a:buChar char="§"/>
            </a:pPr>
            <a:r>
              <a:rPr lang="ca-ES" dirty="0" smtClean="0"/>
              <a:t>Aquest concepte es refereix a la creença de l'esportista que tot el que necessita per actuar de forma òptima ho pot aconseguir, és a dir, la convicció interna de poder produir un resultat positiu.</a:t>
            </a:r>
            <a:endParaRPr lang="ca-ES" dirty="0"/>
          </a:p>
          <a:p>
            <a:pPr>
              <a:buFont typeface="Wingdings" pitchFamily="2" charset="2"/>
              <a:buChar char="§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03134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cursió">
  <a:themeElements>
    <a:clrScheme name="Excursió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Excursió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cursió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</TotalTime>
  <Words>426</Words>
  <Application>Microsoft Office PowerPoint</Application>
  <PresentationFormat>Presentación en pantalla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Excursió</vt:lpstr>
      <vt:lpstr>Relació entre els dos tipus de motivació</vt:lpstr>
      <vt:lpstr>Relació entre els dos tipus de motivació</vt:lpstr>
      <vt:lpstr>DIFERÈNCIES ENTRE ELS PARTICIPANTS MOTIVATS PER APRENDRE   I ELS MOTIVATS PEL RESULTAT DE LA EXECUCIÓ</vt:lpstr>
      <vt:lpstr>DIFERÈNCIES ENTRE ELS PARTICIPANTS MOTIVATS PER APRENDRE   I ELS MOTIVATS PEL RESULTAT DE LA EXECUCIÓ</vt:lpstr>
      <vt:lpstr>FACTORS QUE DETERMINEN LA MOTIVACIÓ</vt:lpstr>
      <vt:lpstr>Estils d’atribucions (com s’explica un mateix l’èxit o el fracàs)</vt:lpstr>
      <vt:lpstr>Estils d’atribucions</vt:lpstr>
      <vt:lpstr>Estils d’atribucions</vt:lpstr>
      <vt:lpstr>Estils d’atribucions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 entre els dos tipus de motivació</dc:title>
  <dc:creator>Profe</dc:creator>
  <cp:lastModifiedBy>Usuari</cp:lastModifiedBy>
  <cp:revision>14</cp:revision>
  <dcterms:created xsi:type="dcterms:W3CDTF">2018-03-07T10:02:38Z</dcterms:created>
  <dcterms:modified xsi:type="dcterms:W3CDTF">2018-03-19T19:46:11Z</dcterms:modified>
</cp:coreProperties>
</file>