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28 Título"/>
          <p:cNvSpPr>
            <a:spLocks noGrp="1"/>
          </p:cNvSpPr>
          <p:nvPr>
            <p:ph type="ctrTitle"/>
          </p:nvPr>
        </p:nvSpPr>
        <p:spPr>
          <a:xfrm>
            <a:off x="381000" y="4853411"/>
            <a:ext cx="8458200" cy="1222375"/>
          </a:xfrm>
        </p:spPr>
        <p:txBody>
          <a:bodyPr anchor="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16" name="15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2" name="1 Marcador de pie de página"/>
          <p:cNvSpPr>
            <a:spLocks noGrp="1"/>
          </p:cNvSpPr>
          <p:nvPr>
            <p:ph type="ftr" sz="quarter" idx="11"/>
          </p:nvPr>
        </p:nvSpPr>
        <p:spPr/>
        <p:txBody>
          <a:bodyPr/>
          <a:lstStyle/>
          <a:p>
            <a:endParaRPr lang="es-ES"/>
          </a:p>
        </p:txBody>
      </p:sp>
      <p:sp>
        <p:nvSpPr>
          <p:cNvPr id="15" name="14 Marcador de número de diapositiva"/>
          <p:cNvSpPr>
            <a:spLocks noGrp="1"/>
          </p:cNvSpPr>
          <p:nvPr>
            <p:ph type="sldNum" sz="quarter" idx="12"/>
          </p:nvPr>
        </p:nvSpPr>
        <p:spPr>
          <a:xfrm>
            <a:off x="8229600" y="6473952"/>
            <a:ext cx="758952" cy="246888"/>
          </a:xfrm>
        </p:spPr>
        <p:txBody>
          <a:bodyPr/>
          <a:lstStyle/>
          <a:p>
            <a:fld id="{AB576861-A408-4D8C-A621-D72C63CD88CE}"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58000" y="549276"/>
            <a:ext cx="18288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549276"/>
            <a:ext cx="6248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2" name="2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27" name="26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19" name="18 Marcador de pie de página"/>
          <p:cNvSpPr>
            <a:spLocks noGrp="1"/>
          </p:cNvSpPr>
          <p:nvPr>
            <p:ph type="ftr" sz="quarter" idx="11"/>
          </p:nvPr>
        </p:nvSpPr>
        <p:spPr>
          <a:xfrm>
            <a:off x="3581400" y="76200"/>
            <a:ext cx="2895600" cy="288925"/>
          </a:xfrm>
        </p:spPr>
        <p:txBody>
          <a:bodyPr/>
          <a:lstStyle/>
          <a:p>
            <a:endParaRPr lang="es-ES"/>
          </a:p>
        </p:txBody>
      </p:sp>
      <p:sp>
        <p:nvSpPr>
          <p:cNvPr id="16" name="15 Marcador de número de diapositiva"/>
          <p:cNvSpPr>
            <a:spLocks noGrp="1"/>
          </p:cNvSpPr>
          <p:nvPr>
            <p:ph type="sldNum" sz="quarter" idx="12"/>
          </p:nvPr>
        </p:nvSpPr>
        <p:spPr>
          <a:xfrm>
            <a:off x="8229600" y="6473952"/>
            <a:ext cx="758952" cy="246888"/>
          </a:xfrm>
        </p:spPr>
        <p:txBody>
          <a:bodyPr/>
          <a:lstStyle/>
          <a:p>
            <a:fld id="{AB576861-A408-4D8C-A621-D72C63CD88CE}"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Marcador de texto"/>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9" name="18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11" name="10 Marcador de pie de página"/>
          <p:cNvSpPr>
            <a:spLocks noGrp="1"/>
          </p:cNvSpPr>
          <p:nvPr>
            <p:ph type="ftr" sz="quarter" idx="11"/>
          </p:nvPr>
        </p:nvSpPr>
        <p:spPr/>
        <p:txBody>
          <a:bodyPr/>
          <a:lstStyle/>
          <a:p>
            <a:endParaRPr lang="es-ES"/>
          </a:p>
        </p:txBody>
      </p:sp>
      <p:sp>
        <p:nvSpPr>
          <p:cNvPr id="16" name="15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
        <p:nvSpPr>
          <p:cNvPr id="8" name="7 Título"/>
          <p:cNvSpPr>
            <a:spLocks noGrp="1"/>
          </p:cNvSpPr>
          <p:nvPr>
            <p:ph type="title"/>
          </p:nvPr>
        </p:nvSpPr>
        <p:spPr>
          <a:xfrm>
            <a:off x="180475" y="2947085"/>
            <a:ext cx="8686800" cy="1184825"/>
          </a:xfrm>
        </p:spPr>
        <p:txBody>
          <a:bodyPr rtlCol="0" anchor="t"/>
          <a:lstStyle>
            <a:lvl1pPr algn="r">
              <a:defRPr/>
            </a:lvl1pPr>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0" name="1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4" name="13 Marcador de contenido"/>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1" name="20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10" name="9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9" name="28 Título"/>
          <p:cNvSpPr>
            <a:spLocks noGrp="1"/>
          </p:cNvSpPr>
          <p:nvPr>
            <p:ph type="title"/>
          </p:nvPr>
        </p:nvSpPr>
        <p:spPr>
          <a:xfrm>
            <a:off x="304800" y="5410200"/>
            <a:ext cx="8610600" cy="882650"/>
          </a:xfrm>
        </p:spPr>
        <p:txBody>
          <a:bodyPr anchor="ctr"/>
          <a:lstStyle>
            <a:lvl1pPr>
              <a:defRPr/>
            </a:lvl1p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25" name="24 Marcador de texto"/>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8" name="27 Marcador de contenido"/>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229600" y="6477000"/>
            <a:ext cx="762000" cy="246888"/>
          </a:xfrm>
        </p:spPr>
        <p:txBody>
          <a:bodyPr/>
          <a:lstStyle/>
          <a:p>
            <a:fld id="{AB576861-A408-4D8C-A621-D72C63CD88CE}" type="slidenum">
              <a:rPr lang="es-ES" smtClean="0"/>
              <a:pPr/>
              <a:t>‹Nº›</a:t>
            </a:fld>
            <a:endParaRPr lang="es-ES"/>
          </a:p>
        </p:txBody>
      </p:sp>
      <p:sp>
        <p:nvSpPr>
          <p:cNvPr id="11" name="10 Conector recto"/>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30" name="29 Título"/>
          <p:cNvSpPr>
            <a:spLocks noGrp="1"/>
          </p:cNvSpPr>
          <p:nvPr>
            <p:ph type="title"/>
          </p:nvPr>
        </p:nvSpPr>
        <p:spPr>
          <a:xfrm>
            <a:off x="301752" y="457200"/>
            <a:ext cx="8686800" cy="841248"/>
          </a:xfrm>
        </p:spPr>
        <p:txBody>
          <a:bodyPr/>
          <a:lstStyle/>
          <a:p>
            <a:r>
              <a:rPr kumimoji="0" lang="es-ES" smtClean="0"/>
              <a:t>Haga clic para modificar el estilo de título del patrón</a:t>
            </a:r>
            <a:endParaRPr kumimoji="0" lang="en-US"/>
          </a:p>
        </p:txBody>
      </p:sp>
      <p:sp>
        <p:nvSpPr>
          <p:cNvPr id="12" name="11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21" name="20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24" name="23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Conector recto"/>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Título"/>
          <p:cNvSpPr>
            <a:spLocks noGrp="1"/>
          </p:cNvSpPr>
          <p:nvPr>
            <p:ph type="title"/>
          </p:nvPr>
        </p:nvSpPr>
        <p:spPr>
          <a:xfrm>
            <a:off x="457200" y="5486400"/>
            <a:ext cx="8458200" cy="520700"/>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14" name="13 Marcador de contenido"/>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29" name="28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3" name="12 Marcador de posición de imagen"/>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s-ES" smtClean="0"/>
              <a:t>Haga clic en el icono para agregar una imagen</a:t>
            </a:r>
            <a:endParaRPr kumimoji="0" lang="en-US" dirty="0"/>
          </a:p>
        </p:txBody>
      </p:sp>
      <p:sp>
        <p:nvSpPr>
          <p:cNvPr id="7" name="6 Marcador de fecha"/>
          <p:cNvSpPr>
            <a:spLocks noGrp="1"/>
          </p:cNvSpPr>
          <p:nvPr>
            <p:ph type="dt" sz="half" idx="10"/>
          </p:nvPr>
        </p:nvSpPr>
        <p:spPr/>
        <p:txBody>
          <a:bodyPr/>
          <a:lstStyle/>
          <a:p>
            <a:fld id="{B5881DF7-5D0E-4F54-B9DF-3ED3748728A9}" type="datetimeFigureOut">
              <a:rPr lang="es-ES" smtClean="0"/>
              <a:pPr/>
              <a:t>05/03/2018</a:t>
            </a:fld>
            <a:endParaRPr lang="es-ES"/>
          </a:p>
        </p:txBody>
      </p:sp>
      <p:sp>
        <p:nvSpPr>
          <p:cNvPr id="5" name="4 Marcador de pie de página"/>
          <p:cNvSpPr>
            <a:spLocks noGrp="1"/>
          </p:cNvSpPr>
          <p:nvPr>
            <p:ph type="ftr" sz="quarter" idx="11"/>
          </p:nvPr>
        </p:nvSpPr>
        <p:spPr/>
        <p:txBody>
          <a:bodyPr/>
          <a:lstStyle/>
          <a:p>
            <a:endParaRPr lang="es-ES"/>
          </a:p>
        </p:txBody>
      </p:sp>
      <p:sp>
        <p:nvSpPr>
          <p:cNvPr id="31" name="30 Marcador de número de diapositiva"/>
          <p:cNvSpPr>
            <a:spLocks noGrp="1"/>
          </p:cNvSpPr>
          <p:nvPr>
            <p:ph type="sldNum" sz="quarter" idx="12"/>
          </p:nvPr>
        </p:nvSpPr>
        <p:spPr/>
        <p:txBody>
          <a:bodyPr/>
          <a:lstStyle/>
          <a:p>
            <a:fld id="{AB576861-A408-4D8C-A621-D72C63CD88CE}" type="slidenum">
              <a:rPr lang="es-ES" smtClean="0"/>
              <a:pPr/>
              <a:t>‹Nº›</a:t>
            </a:fld>
            <a:endParaRPr lang="es-ES"/>
          </a:p>
        </p:txBody>
      </p:sp>
      <p:sp>
        <p:nvSpPr>
          <p:cNvPr id="17" name="16 Título"/>
          <p:cNvSpPr>
            <a:spLocks noGrp="1"/>
          </p:cNvSpPr>
          <p:nvPr>
            <p:ph type="title"/>
          </p:nvPr>
        </p:nvSpPr>
        <p:spPr>
          <a:xfrm>
            <a:off x="381000" y="4993760"/>
            <a:ext cx="5867400" cy="522288"/>
          </a:xfrm>
        </p:spPr>
        <p:txBody>
          <a:bodyPr anchor="ctr"/>
          <a:lstStyle>
            <a:lvl1pPr algn="l">
              <a:buNone/>
              <a:defRPr sz="2000" b="1"/>
            </a:lvl1pPr>
          </a:lstStyle>
          <a:p>
            <a:r>
              <a:rPr kumimoji="0" lang="es-ES" smtClean="0"/>
              <a:t>Haga clic para modificar el estilo de título del patrón</a:t>
            </a:r>
            <a:endParaRPr kumimoji="0" lang="en-US"/>
          </a:p>
        </p:txBody>
      </p:sp>
      <p:sp>
        <p:nvSpPr>
          <p:cNvPr id="26" name="25 Marcador de texto"/>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6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7 Marcador de texto"/>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1" name="10 Marcador de fecha"/>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5881DF7-5D0E-4F54-B9DF-3ED3748728A9}" type="datetimeFigureOut">
              <a:rPr lang="es-ES" smtClean="0"/>
              <a:pPr/>
              <a:t>05/03/2018</a:t>
            </a:fld>
            <a:endParaRPr lang="es-ES"/>
          </a:p>
        </p:txBody>
      </p:sp>
      <p:sp>
        <p:nvSpPr>
          <p:cNvPr id="28" name="27 Marcador de pie de página"/>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s-ES"/>
          </a:p>
        </p:txBody>
      </p:sp>
      <p:sp>
        <p:nvSpPr>
          <p:cNvPr id="5" name="4 Marcador de número de diapositiva"/>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AB576861-A408-4D8C-A621-D72C63CD88CE}" type="slidenum">
              <a:rPr lang="es-ES" smtClean="0"/>
              <a:pPr/>
              <a:t>‹Nº›</a:t>
            </a:fld>
            <a:endParaRPr lang="es-ES"/>
          </a:p>
        </p:txBody>
      </p:sp>
      <p:sp>
        <p:nvSpPr>
          <p:cNvPr id="10" name="9 Marcador de título"/>
          <p:cNvSpPr>
            <a:spLocks noGrp="1"/>
          </p:cNvSpPr>
          <p:nvPr>
            <p:ph type="title"/>
          </p:nvPr>
        </p:nvSpPr>
        <p:spPr>
          <a:xfrm>
            <a:off x="304800" y="457200"/>
            <a:ext cx="8686800" cy="838200"/>
          </a:xfrm>
          <a:prstGeom prst="rect">
            <a:avLst/>
          </a:prstGeom>
        </p:spPr>
        <p:txBody>
          <a:bodyPr vert="horz" anchor="ctr">
            <a:normAutofit/>
          </a:bodyPr>
          <a:lstStyle/>
          <a:p>
            <a:r>
              <a:rPr kumimoji="0" lang="es-ES" smtClean="0"/>
              <a:t>Haga clic para modificar el estilo de título del patrón</a:t>
            </a:r>
            <a:endParaRPr kumimoji="0" lang="en-US"/>
          </a:p>
        </p:txBody>
      </p:sp>
      <p:sp>
        <p:nvSpPr>
          <p:cNvPr id="9" name="8 Conector recto"/>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Conector recto"/>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dirty="0" err="1" smtClean="0"/>
              <a:t>Tema</a:t>
            </a:r>
            <a:r>
              <a:rPr lang="en-US" dirty="0" smtClean="0"/>
              <a:t> 4: MOTIVACIÓ</a:t>
            </a:r>
            <a:endParaRPr lang="es-ES" dirty="0"/>
          </a:p>
        </p:txBody>
      </p:sp>
      <p:pic>
        <p:nvPicPr>
          <p:cNvPr id="5" name="4 Marcador de contenido" descr="images.png"/>
          <p:cNvPicPr>
            <a:picLocks noGrp="1" noChangeAspect="1"/>
          </p:cNvPicPr>
          <p:nvPr>
            <p:ph idx="1"/>
          </p:nvPr>
        </p:nvPicPr>
        <p:blipFill>
          <a:blip r:embed="rId2" cstate="print"/>
          <a:stretch>
            <a:fillRect/>
          </a:stretch>
        </p:blipFill>
        <p:spPr>
          <a:xfrm>
            <a:off x="2453853" y="1723800"/>
            <a:ext cx="4278387" cy="4297487"/>
          </a:xfr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b="1" dirty="0" err="1" smtClean="0"/>
              <a:t>Motivació</a:t>
            </a:r>
            <a:r>
              <a:rPr lang="en-US" b="1" dirty="0" smtClean="0"/>
              <a:t> </a:t>
            </a:r>
            <a:r>
              <a:rPr lang="en-US" b="1" dirty="0" err="1" smtClean="0"/>
              <a:t>Extrínseca</a:t>
            </a:r>
            <a:endParaRPr lang="es-ES" dirty="0"/>
          </a:p>
        </p:txBody>
      </p:sp>
      <p:sp>
        <p:nvSpPr>
          <p:cNvPr id="3" name="2 Marcador de contenido"/>
          <p:cNvSpPr>
            <a:spLocks noGrp="1"/>
          </p:cNvSpPr>
          <p:nvPr>
            <p:ph idx="1"/>
          </p:nvPr>
        </p:nvSpPr>
        <p:spPr/>
        <p:txBody>
          <a:bodyPr>
            <a:normAutofit fontScale="85000" lnSpcReduction="10000"/>
          </a:bodyPr>
          <a:lstStyle/>
          <a:p>
            <a:pPr lvl="0">
              <a:buFont typeface="Wingdings" pitchFamily="2" charset="2"/>
              <a:buChar char="v"/>
            </a:pPr>
            <a:r>
              <a:rPr lang="ca-ES" b="1" u="sng" dirty="0" smtClean="0"/>
              <a:t>Fites relacionades amb la valoració social</a:t>
            </a:r>
          </a:p>
          <a:p>
            <a:pPr>
              <a:buNone/>
            </a:pPr>
            <a:r>
              <a:rPr lang="ca-ES" b="1" dirty="0" smtClean="0"/>
              <a:t>Quan el participant està pendent del que pensen i diuen els altres. El participant treballa i rendeix pel desig d'experimentar l'aprovació dels superiors i la dels seus propis companys per evitar el rebuig.</a:t>
            </a:r>
          </a:p>
          <a:p>
            <a:pPr>
              <a:buNone/>
            </a:pPr>
            <a:endParaRPr lang="ca-ES" b="1" dirty="0" smtClean="0"/>
          </a:p>
          <a:p>
            <a:pPr lvl="0">
              <a:buFont typeface="Wingdings" pitchFamily="2" charset="2"/>
              <a:buChar char="v"/>
            </a:pPr>
            <a:r>
              <a:rPr lang="ca-ES" b="1" u="sng" dirty="0" smtClean="0"/>
              <a:t>Fites relacionades amb la consecució de recompenses externes.</a:t>
            </a:r>
          </a:p>
          <a:p>
            <a:pPr>
              <a:buNone/>
            </a:pPr>
            <a:r>
              <a:rPr lang="ca-ES" b="1" dirty="0" smtClean="0"/>
              <a:t>El participant vol aconseguir tot el que signifiqui premis o recompenses o per evitar el que signifiqui càstig o pèrdua de situacions, objectes o possibilitats valorades</a:t>
            </a:r>
            <a:r>
              <a:rPr lang="ca-ES" dirty="0" smtClean="0"/>
              <a:t>.</a:t>
            </a:r>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b="1" u="sng" dirty="0" smtClean="0"/>
              <a:t> INTRODUCCIÓ</a:t>
            </a:r>
            <a:endParaRPr lang="es-ES" dirty="0"/>
          </a:p>
        </p:txBody>
      </p:sp>
      <p:sp>
        <p:nvSpPr>
          <p:cNvPr id="3" name="2 Marcador de contenido"/>
          <p:cNvSpPr>
            <a:spLocks noGrp="1"/>
          </p:cNvSpPr>
          <p:nvPr>
            <p:ph idx="1"/>
          </p:nvPr>
        </p:nvSpPr>
        <p:spPr/>
        <p:txBody>
          <a:bodyPr>
            <a:normAutofit fontScale="70000" lnSpcReduction="20000"/>
          </a:bodyPr>
          <a:lstStyle/>
          <a:p>
            <a:pPr algn="just">
              <a:buFont typeface="Wingdings" pitchFamily="2" charset="2"/>
              <a:buChar char="v"/>
            </a:pPr>
            <a:r>
              <a:rPr lang="ca-ES" b="1" dirty="0" smtClean="0"/>
              <a:t>Sentir-se completament en sintonia amb el que s’està fent, saber que un és fort i capaç de controlar el seu destí, aconseguint un sentit del plaer independent dels resultats, això és experimentar la motivació. Aquest estat de fluència té diferents denominacions: experiència òptima, jugar en la zona, experimentar un sentiment superior, estar totalment centrat.</a:t>
            </a:r>
          </a:p>
          <a:p>
            <a:pPr algn="just">
              <a:buNone/>
            </a:pPr>
            <a:r>
              <a:rPr lang="ca-ES" b="1" dirty="0" smtClean="0"/>
              <a:t> </a:t>
            </a:r>
          </a:p>
          <a:p>
            <a:pPr algn="just">
              <a:buFont typeface="Wingdings" pitchFamily="2" charset="2"/>
              <a:buChar char="v"/>
            </a:pPr>
            <a:r>
              <a:rPr lang="ca-ES" b="1" dirty="0" smtClean="0"/>
              <a:t>Trobar la motivació implica una atenció intensa i la comprensió d’una sèrie de factors que es combinen fins aconseguir la situació que permet que succeeixi. Els moments més importants i divertits en la vida de la gent, habitualment inclouen un treball ben fet que requeria un nivell d'habilitats i concentració, o la lluita per superar un obstacle difícil. Disposem d’un fabulós mecanisme de supervivència: la sensació d'alegria que experimentem quan complim un repte.</a:t>
            </a:r>
          </a:p>
          <a:p>
            <a:pPr>
              <a:buNone/>
            </a:pPr>
            <a:r>
              <a:rPr lang="ca-ES" dirty="0" smtClean="0"/>
              <a:t> </a:t>
            </a: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MOTIVACIÓ</a:t>
            </a:r>
            <a:endParaRPr lang="es-ES" dirty="0"/>
          </a:p>
        </p:txBody>
      </p:sp>
      <p:sp>
        <p:nvSpPr>
          <p:cNvPr id="3" name="2 Marcador de contenido"/>
          <p:cNvSpPr>
            <a:spLocks noGrp="1"/>
          </p:cNvSpPr>
          <p:nvPr>
            <p:ph idx="1"/>
          </p:nvPr>
        </p:nvSpPr>
        <p:spPr/>
        <p:txBody>
          <a:bodyPr>
            <a:normAutofit fontScale="62500" lnSpcReduction="20000"/>
          </a:bodyPr>
          <a:lstStyle/>
          <a:p>
            <a:pPr>
              <a:buFont typeface="Wingdings" pitchFamily="2" charset="2"/>
              <a:buChar char="v"/>
            </a:pPr>
            <a:r>
              <a:rPr lang="ca-ES" b="1" dirty="0" smtClean="0"/>
              <a:t>Existeixen dues dimensions de l’experiència –reptes i habilitats. Aquestes han d'estar ben equilibrades per que la motivació pugui aparèixer, el dos factors han de ser relativament alts per cada individu particular. </a:t>
            </a:r>
          </a:p>
          <a:p>
            <a:pPr>
              <a:buFont typeface="Wingdings" pitchFamily="2" charset="2"/>
              <a:buChar char="v"/>
            </a:pPr>
            <a:endParaRPr lang="ca-ES" b="1" dirty="0" smtClean="0"/>
          </a:p>
          <a:p>
            <a:pPr>
              <a:buFont typeface="Wingdings" pitchFamily="2" charset="2"/>
              <a:buChar char="v"/>
            </a:pPr>
            <a:r>
              <a:rPr lang="ca-ES" b="1" dirty="0" smtClean="0"/>
              <a:t>Quan en canvi sorgeix un desequilibri entre els reptes de les persones i les seves habilitats, o quan els dos factor tenen valors baixos; es produeixen sensacions com:</a:t>
            </a:r>
          </a:p>
          <a:p>
            <a:pPr>
              <a:buFont typeface="Wingdings" pitchFamily="2" charset="2"/>
              <a:buChar char="v"/>
            </a:pPr>
            <a:r>
              <a:rPr lang="ca-ES" b="1" u="heavy" dirty="0" smtClean="0"/>
              <a:t>Ansietat</a:t>
            </a:r>
            <a:r>
              <a:rPr lang="ca-ES" b="1" dirty="0" smtClean="0"/>
              <a:t>: Sensació que una persona té quan els reptes son percebuts com a superiors a les habilitats.</a:t>
            </a:r>
          </a:p>
          <a:p>
            <a:pPr>
              <a:buNone/>
            </a:pPr>
            <a:r>
              <a:rPr lang="ca-ES" b="1" dirty="0" smtClean="0"/>
              <a:t> </a:t>
            </a:r>
          </a:p>
          <a:p>
            <a:pPr>
              <a:buFont typeface="Wingdings" pitchFamily="2" charset="2"/>
              <a:buChar char="v"/>
            </a:pPr>
            <a:r>
              <a:rPr lang="ca-ES" b="1" dirty="0" smtClean="0"/>
              <a:t> </a:t>
            </a:r>
            <a:r>
              <a:rPr lang="ca-ES" b="1" u="heavy" dirty="0" err="1" smtClean="0"/>
              <a:t>Relaxació-aburriment</a:t>
            </a:r>
            <a:r>
              <a:rPr lang="ca-ES" b="1" dirty="0" smtClean="0"/>
              <a:t>: Resultats de grans habilitats i reptes pobres.</a:t>
            </a:r>
          </a:p>
          <a:p>
            <a:pPr>
              <a:buFont typeface="Wingdings" pitchFamily="2" charset="2"/>
              <a:buChar char="v"/>
            </a:pPr>
            <a:r>
              <a:rPr lang="ca-ES" b="1" u="heavy" dirty="0" smtClean="0"/>
              <a:t> Apatia</a:t>
            </a:r>
            <a:r>
              <a:rPr lang="ca-ES" b="1" dirty="0" smtClean="0"/>
              <a:t>: Quan ni els reptes ni les habilitats estan presents amb un nivell significatiu.</a:t>
            </a:r>
          </a:p>
          <a:p>
            <a:pPr>
              <a:buNone/>
            </a:pPr>
            <a:r>
              <a:rPr lang="es-ES" dirty="0" smtClean="0"/>
              <a:t> </a:t>
            </a:r>
          </a:p>
          <a:p>
            <a:pPr>
              <a:buNone/>
            </a:pP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u="sng" dirty="0" smtClean="0"/>
              <a:t>COMPONENTS DE LA MOTIVACIÓ</a:t>
            </a:r>
            <a:endParaRPr lang="es-ES" dirty="0"/>
          </a:p>
        </p:txBody>
      </p:sp>
      <p:sp>
        <p:nvSpPr>
          <p:cNvPr id="3" name="2 Marcador de contenido"/>
          <p:cNvSpPr>
            <a:spLocks noGrp="1"/>
          </p:cNvSpPr>
          <p:nvPr>
            <p:ph idx="1"/>
          </p:nvPr>
        </p:nvSpPr>
        <p:spPr>
          <a:xfrm>
            <a:off x="251520" y="1484784"/>
            <a:ext cx="8686800" cy="4525963"/>
          </a:xfrm>
        </p:spPr>
        <p:txBody>
          <a:bodyPr>
            <a:normAutofit lnSpcReduction="10000"/>
          </a:bodyPr>
          <a:lstStyle/>
          <a:p>
            <a:pPr>
              <a:buFont typeface="Wingdings" pitchFamily="2" charset="2"/>
              <a:buChar char="v"/>
            </a:pPr>
            <a:r>
              <a:rPr lang="ca-ES" b="1" dirty="0" smtClean="0"/>
              <a:t>La motivació té dos components:</a:t>
            </a:r>
          </a:p>
          <a:p>
            <a:pPr>
              <a:buNone/>
            </a:pPr>
            <a:r>
              <a:rPr lang="ca-ES" b="1" dirty="0" smtClean="0"/>
              <a:t> </a:t>
            </a:r>
          </a:p>
          <a:p>
            <a:pPr lvl="2">
              <a:buNone/>
            </a:pPr>
            <a:r>
              <a:rPr lang="ca-ES" sz="3600" b="1" dirty="0" smtClean="0"/>
              <a:t>IMPULS, </a:t>
            </a:r>
            <a:r>
              <a:rPr lang="ca-ES" b="1" dirty="0" smtClean="0"/>
              <a:t>que fa referència a factors de tipus energètic, aspectes d'activació (avorriment, flux, ..).</a:t>
            </a:r>
            <a:endParaRPr lang="ca-ES" sz="3200" b="1" dirty="0" smtClean="0"/>
          </a:p>
          <a:p>
            <a:pPr>
              <a:buFont typeface="Wingdings" pitchFamily="2" charset="2"/>
              <a:buChar char="v"/>
            </a:pPr>
            <a:endParaRPr lang="ca-ES" b="1" dirty="0" smtClean="0"/>
          </a:p>
          <a:p>
            <a:pPr lvl="2">
              <a:buNone/>
            </a:pPr>
            <a:r>
              <a:rPr lang="ca-ES" sz="3600" b="1" dirty="0" smtClean="0"/>
              <a:t>NECESSITAT</a:t>
            </a:r>
            <a:r>
              <a:rPr lang="ca-ES" b="1" dirty="0" smtClean="0"/>
              <a:t>,que fa referència a components direccionals de la motivació, és a dir, quina és la tendència del participant, quins objectius o fites desitja aconseguir.</a:t>
            </a:r>
            <a:endParaRPr lang="ca-ES" sz="3200" b="1" dirty="0" smtClean="0"/>
          </a:p>
          <a:p>
            <a:pPr>
              <a:buNone/>
            </a:pPr>
            <a:endParaRPr lang="es-E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err="1" smtClean="0"/>
              <a:t>Maslow</a:t>
            </a:r>
            <a:endParaRPr lang="es-ES" dirty="0"/>
          </a:p>
        </p:txBody>
      </p:sp>
      <p:sp>
        <p:nvSpPr>
          <p:cNvPr id="3" name="2 Marcador de contenido"/>
          <p:cNvSpPr>
            <a:spLocks noGrp="1"/>
          </p:cNvSpPr>
          <p:nvPr>
            <p:ph idx="1"/>
          </p:nvPr>
        </p:nvSpPr>
        <p:spPr>
          <a:xfrm>
            <a:off x="251520" y="1556792"/>
            <a:ext cx="8892480" cy="4525963"/>
          </a:xfrm>
        </p:spPr>
        <p:txBody>
          <a:bodyPr>
            <a:normAutofit fontScale="70000" lnSpcReduction="20000"/>
          </a:bodyPr>
          <a:lstStyle/>
          <a:p>
            <a:pPr>
              <a:buFont typeface="Wingdings" pitchFamily="2" charset="2"/>
              <a:buChar char="v"/>
            </a:pPr>
            <a:r>
              <a:rPr lang="ca-ES" b="1" dirty="0" smtClean="0"/>
              <a:t>Per entendre les motivacions dels participants, el professor ha de conèixer les necessitats individuals i tractar de satisfer-les de manera que aquestes siguin compatibles amb les pròpies i amb les del grup.</a:t>
            </a:r>
          </a:p>
          <a:p>
            <a:pPr>
              <a:buFont typeface="Wingdings" pitchFamily="2" charset="2"/>
              <a:buChar char="v"/>
            </a:pPr>
            <a:endParaRPr lang="ca-ES" b="1" dirty="0" smtClean="0"/>
          </a:p>
          <a:p>
            <a:pPr>
              <a:buFont typeface="Wingdings" pitchFamily="2" charset="2"/>
              <a:buChar char="v"/>
            </a:pPr>
            <a:r>
              <a:rPr lang="ca-ES" b="1" dirty="0" smtClean="0"/>
              <a:t>Segons </a:t>
            </a:r>
            <a:r>
              <a:rPr lang="ca-ES" b="1" dirty="0" err="1" smtClean="0"/>
              <a:t>Maslow</a:t>
            </a:r>
            <a:r>
              <a:rPr lang="ca-ES" b="1" dirty="0" smtClean="0"/>
              <a:t>, cada persona, satisfà les seves necessitats segons un sistema de prioritats organitzades de forma jeràrquica:</a:t>
            </a:r>
          </a:p>
          <a:p>
            <a:pPr>
              <a:buFont typeface="Wingdings" pitchFamily="2" charset="2"/>
              <a:buChar char="v"/>
            </a:pPr>
            <a:endParaRPr lang="ca-ES" b="1" dirty="0" smtClean="0"/>
          </a:p>
          <a:p>
            <a:pPr lvl="0">
              <a:buFont typeface="Wingdings" pitchFamily="2" charset="2"/>
              <a:buChar char="v"/>
            </a:pPr>
            <a:r>
              <a:rPr lang="ca-ES" b="1" dirty="0" smtClean="0"/>
              <a:t>Necessitats fisiològiques (fam, </a:t>
            </a:r>
            <a:r>
              <a:rPr lang="ca-ES" b="1" dirty="0" smtClean="0"/>
              <a:t>set, </a:t>
            </a:r>
            <a:r>
              <a:rPr lang="ca-ES" b="1" dirty="0" smtClean="0"/>
              <a:t>son, sexe,..)</a:t>
            </a:r>
          </a:p>
          <a:p>
            <a:pPr lvl="0">
              <a:buFont typeface="Wingdings" pitchFamily="2" charset="2"/>
              <a:buChar char="v"/>
            </a:pPr>
            <a:r>
              <a:rPr lang="ca-ES" b="1" dirty="0" smtClean="0"/>
              <a:t>Necessitats de seguretat</a:t>
            </a:r>
          </a:p>
          <a:p>
            <a:pPr lvl="0">
              <a:buFont typeface="Wingdings" pitchFamily="2" charset="2"/>
              <a:buChar char="v"/>
            </a:pPr>
            <a:r>
              <a:rPr lang="ca-ES" b="1" dirty="0" smtClean="0"/>
              <a:t>Necessitats socials (afiliació, amor i afecte) Motivació </a:t>
            </a:r>
            <a:r>
              <a:rPr lang="ca-ES" b="1" dirty="0" err="1" smtClean="0"/>
              <a:t>situacional</a:t>
            </a:r>
            <a:endParaRPr lang="ca-ES" b="1" dirty="0" smtClean="0"/>
          </a:p>
          <a:p>
            <a:pPr lvl="0">
              <a:buFont typeface="Wingdings" pitchFamily="2" charset="2"/>
              <a:buChar char="v"/>
            </a:pPr>
            <a:r>
              <a:rPr lang="ca-ES" b="1" dirty="0" smtClean="0"/>
              <a:t>Necessitats d'estima (respecte, necessitats del jo)</a:t>
            </a:r>
          </a:p>
          <a:p>
            <a:pPr lvl="0">
              <a:buFont typeface="Wingdings" pitchFamily="2" charset="2"/>
              <a:buChar char="v"/>
            </a:pPr>
            <a:r>
              <a:rPr lang="ca-ES" b="1" dirty="0" smtClean="0"/>
              <a:t>Necessitats de Autorealització</a:t>
            </a:r>
          </a:p>
          <a:p>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n-US" u="sng" dirty="0" smtClean="0"/>
              <a:t>TIPUS DE MOTIVACIÓ</a:t>
            </a:r>
            <a:endParaRPr lang="es-ES" dirty="0"/>
          </a:p>
        </p:txBody>
      </p:sp>
      <p:sp>
        <p:nvSpPr>
          <p:cNvPr id="3" name="2 Marcador de contenido"/>
          <p:cNvSpPr>
            <a:spLocks noGrp="1"/>
          </p:cNvSpPr>
          <p:nvPr>
            <p:ph idx="1"/>
          </p:nvPr>
        </p:nvSpPr>
        <p:spPr/>
        <p:txBody>
          <a:bodyPr/>
          <a:lstStyle/>
          <a:p>
            <a:pPr>
              <a:buFont typeface="Wingdings" pitchFamily="2" charset="2"/>
              <a:buChar char="v"/>
            </a:pPr>
            <a:r>
              <a:rPr lang="ca-ES" b="1" dirty="0" smtClean="0"/>
              <a:t>S'admet dintre de les Ciències del Comportament l'existència de dos fonts de motivació diferenciades:</a:t>
            </a:r>
          </a:p>
          <a:p>
            <a:pPr>
              <a:buNone/>
            </a:pPr>
            <a:endParaRPr lang="ca-ES" b="1" dirty="0" smtClean="0"/>
          </a:p>
          <a:p>
            <a:pPr>
              <a:buFont typeface="Arial" pitchFamily="34" charset="0"/>
              <a:buChar char="•"/>
            </a:pPr>
            <a:r>
              <a:rPr lang="ca-ES" b="1" dirty="0" smtClean="0"/>
              <a:t>motivació interna (intrínseca)</a:t>
            </a:r>
          </a:p>
          <a:p>
            <a:pPr>
              <a:buFont typeface="Arial" pitchFamily="34" charset="0"/>
              <a:buChar char="•"/>
            </a:pPr>
            <a:r>
              <a:rPr lang="ca-ES" b="1" dirty="0" smtClean="0"/>
              <a:t>motivació externa </a:t>
            </a:r>
            <a:r>
              <a:rPr lang="es-ES" b="1" dirty="0" smtClean="0"/>
              <a:t>(extrínseca)</a:t>
            </a:r>
            <a:endParaRPr lang="es-E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ca-ES" dirty="0" smtClean="0"/>
              <a:t>motivació intrínseca</a:t>
            </a:r>
            <a:br>
              <a:rPr lang="ca-ES" dirty="0" smtClean="0"/>
            </a:br>
            <a:endParaRPr lang="es-ES" dirty="0"/>
          </a:p>
        </p:txBody>
      </p:sp>
      <p:sp>
        <p:nvSpPr>
          <p:cNvPr id="3" name="2 Marcador de contenido"/>
          <p:cNvSpPr>
            <a:spLocks noGrp="1"/>
          </p:cNvSpPr>
          <p:nvPr>
            <p:ph idx="1"/>
          </p:nvPr>
        </p:nvSpPr>
        <p:spPr/>
        <p:txBody>
          <a:bodyPr/>
          <a:lstStyle/>
          <a:p>
            <a:pPr>
              <a:buFont typeface="Wingdings" pitchFamily="2" charset="2"/>
              <a:buChar char="v"/>
            </a:pPr>
            <a:r>
              <a:rPr lang="ca-ES" b="1" dirty="0" smtClean="0"/>
              <a:t>Els participants que estan motivats intrínsecament, ho estan des de si mateixos, no esperant que els altres els motivin</a:t>
            </a:r>
          </a:p>
          <a:p>
            <a:pPr>
              <a:buFont typeface="Wingdings" pitchFamily="2" charset="2"/>
              <a:buChar char="v"/>
            </a:pPr>
            <a:r>
              <a:rPr lang="ca-ES" b="1" dirty="0" smtClean="0"/>
              <a:t>Per ells, la seva </a:t>
            </a:r>
            <a:r>
              <a:rPr lang="ca-ES" b="1" u="sng" dirty="0" smtClean="0"/>
              <a:t>pròpia determinació i actitud esportiva</a:t>
            </a:r>
            <a:r>
              <a:rPr lang="ca-ES" b="1" dirty="0" smtClean="0"/>
              <a:t> són la font de motivació; la recompensa es fruir jugant, desenvolupar-se esportivament i humanament o el gust per la tasca ben feta.</a:t>
            </a:r>
          </a:p>
          <a:p>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dirty="0" smtClean="0"/>
              <a:t>motivació intrínseca</a:t>
            </a:r>
            <a:endParaRPr lang="es-ES" dirty="0"/>
          </a:p>
        </p:txBody>
      </p:sp>
      <p:sp>
        <p:nvSpPr>
          <p:cNvPr id="3" name="2 Marcador de contenido"/>
          <p:cNvSpPr>
            <a:spLocks noGrp="1"/>
          </p:cNvSpPr>
          <p:nvPr>
            <p:ph idx="1"/>
          </p:nvPr>
        </p:nvSpPr>
        <p:spPr/>
        <p:txBody>
          <a:bodyPr>
            <a:normAutofit fontScale="77500" lnSpcReduction="20000"/>
          </a:bodyPr>
          <a:lstStyle/>
          <a:p>
            <a:pPr>
              <a:buFont typeface="Wingdings" pitchFamily="2" charset="2"/>
              <a:buChar char="v"/>
            </a:pPr>
            <a:r>
              <a:rPr lang="ca-ES" b="1" dirty="0" smtClean="0"/>
              <a:t>Admet diferents possibilitats:</a:t>
            </a:r>
          </a:p>
          <a:p>
            <a:pPr marL="514350" lvl="0" indent="-514350">
              <a:buFont typeface="Wingdings" pitchFamily="2" charset="2"/>
              <a:buChar char="Ø"/>
            </a:pPr>
            <a:r>
              <a:rPr lang="ca-ES" b="1" dirty="0" smtClean="0"/>
              <a:t>Relacionades amb l'autovaloració.</a:t>
            </a:r>
          </a:p>
          <a:p>
            <a:pPr>
              <a:buFont typeface="Arial" pitchFamily="34" charset="0"/>
              <a:buChar char="•"/>
            </a:pPr>
            <a:r>
              <a:rPr lang="ca-ES" b="1" dirty="0" smtClean="0"/>
              <a:t>Quan el participant està pendent de </a:t>
            </a:r>
            <a:r>
              <a:rPr lang="ca-ES" b="1" u="sng" dirty="0" smtClean="0"/>
              <a:t>si mateix.</a:t>
            </a:r>
            <a:r>
              <a:rPr lang="ca-ES" b="1" dirty="0" smtClean="0"/>
              <a:t> Existeixen participants que mostren interès per demostrar el que son capaços de fer i es senten satisfets quan han complert correctament amb l'activitat per la qual han estat preparats, es a dir, experimenten orgull i satisfacció per l'èxit.</a:t>
            </a:r>
          </a:p>
          <a:p>
            <a:endParaRPr lang="ca-ES" b="1" dirty="0" smtClean="0"/>
          </a:p>
          <a:p>
            <a:pPr>
              <a:buFont typeface="Arial" pitchFamily="34" charset="0"/>
              <a:buChar char="•"/>
            </a:pPr>
            <a:r>
              <a:rPr lang="ca-ES" b="1" dirty="0" smtClean="0"/>
              <a:t>Els objectius d'aquests participants són:</a:t>
            </a:r>
            <a:endParaRPr lang="ca-ES" sz="4000" b="1" dirty="0" smtClean="0"/>
          </a:p>
          <a:p>
            <a:pPr lvl="1">
              <a:buFont typeface="Arial" pitchFamily="34" charset="0"/>
              <a:buChar char="•"/>
            </a:pPr>
            <a:r>
              <a:rPr lang="ca-ES" b="1" dirty="0" smtClean="0"/>
              <a:t>Experimentar l'orgull que segueix a l'èxit: motivació per aconseguir la fita.</a:t>
            </a:r>
            <a:endParaRPr lang="ca-ES" sz="3600" b="1" dirty="0" smtClean="0"/>
          </a:p>
          <a:p>
            <a:pPr lvl="1">
              <a:buFont typeface="Arial" pitchFamily="34" charset="0"/>
              <a:buChar char="•"/>
            </a:pPr>
            <a:r>
              <a:rPr lang="ca-ES" b="1" dirty="0" smtClean="0"/>
              <a:t>Evitar l'experiència personal de vergonya i humiliació.</a:t>
            </a:r>
            <a:endParaRPr lang="ca-ES" sz="3600" b="1" dirty="0" smtClean="0"/>
          </a:p>
          <a:p>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ca-ES" dirty="0" smtClean="0"/>
              <a:t>motivació intrínseca</a:t>
            </a:r>
            <a:endParaRPr lang="es-ES" dirty="0"/>
          </a:p>
        </p:txBody>
      </p:sp>
      <p:sp>
        <p:nvSpPr>
          <p:cNvPr id="3" name="2 Marcador de contenido"/>
          <p:cNvSpPr>
            <a:spLocks noGrp="1"/>
          </p:cNvSpPr>
          <p:nvPr>
            <p:ph idx="1"/>
          </p:nvPr>
        </p:nvSpPr>
        <p:spPr/>
        <p:txBody>
          <a:bodyPr>
            <a:normAutofit fontScale="62500" lnSpcReduction="20000"/>
          </a:bodyPr>
          <a:lstStyle/>
          <a:p>
            <a:pPr marL="514350" lvl="0" indent="-514350">
              <a:buFont typeface="Wingdings" pitchFamily="2" charset="2"/>
              <a:buChar char="Ø"/>
            </a:pPr>
            <a:r>
              <a:rPr lang="ca-ES" b="1" dirty="0" smtClean="0"/>
              <a:t>Relacionades amb la tasca:</a:t>
            </a:r>
          </a:p>
          <a:p>
            <a:pPr marL="514350" lvl="0" indent="-514350">
              <a:buNone/>
            </a:pPr>
            <a:endParaRPr lang="es-ES" b="1" dirty="0" smtClean="0"/>
          </a:p>
          <a:p>
            <a:pPr>
              <a:buNone/>
            </a:pPr>
            <a:r>
              <a:rPr lang="ca-ES" b="1" dirty="0" smtClean="0"/>
              <a:t>Quan el participant està atent a la </a:t>
            </a:r>
            <a:r>
              <a:rPr lang="ca-ES" b="1" u="sng" dirty="0" smtClean="0"/>
              <a:t>tasca</a:t>
            </a:r>
            <a:r>
              <a:rPr lang="ca-ES" b="1" dirty="0" smtClean="0"/>
              <a:t>. Existeixen participants que davant d’una activitat es pregunten “com poden fer-la?”, que davant d’una dificultat busquen els mitjans per superar-la, no tant buscant les seves errades, sinó intentant veure tot els procés seguit i aprendre </a:t>
            </a:r>
            <a:r>
              <a:rPr lang="ca-ES" b="1" dirty="0" err="1" smtClean="0"/>
              <a:t>d’ell</a:t>
            </a:r>
            <a:r>
              <a:rPr lang="ca-ES" b="1" dirty="0" smtClean="0"/>
              <a:t>. Aquests participants tenen una fita fonamental que és </a:t>
            </a:r>
            <a:r>
              <a:rPr lang="ca-ES" b="1" u="sng" dirty="0" smtClean="0"/>
              <a:t>continuar aprenent com a esportistes</a:t>
            </a:r>
            <a:r>
              <a:rPr lang="ca-ES" b="1" dirty="0" smtClean="0"/>
              <a:t>, amb una motivació que podem denominar com </a:t>
            </a:r>
          </a:p>
          <a:p>
            <a:pPr>
              <a:buNone/>
            </a:pPr>
            <a:r>
              <a:rPr lang="ca-ES" sz="4500" b="1" dirty="0" smtClean="0"/>
              <a:t>“de competència”.</a:t>
            </a:r>
          </a:p>
          <a:p>
            <a:pPr>
              <a:buNone/>
            </a:pPr>
            <a:r>
              <a:rPr lang="ca-ES" b="1" dirty="0" smtClean="0"/>
              <a:t> </a:t>
            </a:r>
          </a:p>
          <a:p>
            <a:pPr>
              <a:buNone/>
            </a:pPr>
            <a:r>
              <a:rPr lang="ca-ES" b="1" dirty="0" smtClean="0"/>
              <a:t>Altres participants se senten incòmodes a l'hora de realitzar una tasca pel fet de que estigui imposada pel professor, al contrari, quan se’ls ofereix diferents possibilitats d'actuació, es mostren molt interessats. Això posa de manifest que es tracta de participants amb una certa independència, de manca d'obligació, cosa que es coneix com “</a:t>
            </a:r>
            <a:r>
              <a:rPr lang="ca-ES" sz="4500" b="1" dirty="0" smtClean="0"/>
              <a:t>motivació de control”.</a:t>
            </a:r>
            <a:endParaRPr lang="ca-ES" b="1" dirty="0" smtClean="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iajes">
  <a:themeElements>
    <a:clrScheme name="Viajes">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Viajes">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Viajes">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69</TotalTime>
  <Words>592</Words>
  <Application>Microsoft Office PowerPoint</Application>
  <PresentationFormat>Presentación en pantalla (4:3)</PresentationFormat>
  <Paragraphs>60</Paragraphs>
  <Slides>10</Slides>
  <Notes>0</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Viajes</vt:lpstr>
      <vt:lpstr>Tema 4: MOTIVACIÓ</vt:lpstr>
      <vt:lpstr> INTRODUCCIÓ</vt:lpstr>
      <vt:lpstr>MOTIVACIÓ</vt:lpstr>
      <vt:lpstr>COMPONENTS DE LA MOTIVACIÓ</vt:lpstr>
      <vt:lpstr>Maslow</vt:lpstr>
      <vt:lpstr>TIPUS DE MOTIVACIÓ</vt:lpstr>
      <vt:lpstr>motivació intrínseca </vt:lpstr>
      <vt:lpstr>motivació intrínseca</vt:lpstr>
      <vt:lpstr>motivació intrínseca</vt:lpstr>
      <vt:lpstr>Motivació Extrínseca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MOTIVACIÓ</dc:title>
  <dc:creator>Usuari</dc:creator>
  <cp:lastModifiedBy>Usuari</cp:lastModifiedBy>
  <cp:revision>10</cp:revision>
  <dcterms:created xsi:type="dcterms:W3CDTF">2018-03-04T17:33:25Z</dcterms:created>
  <dcterms:modified xsi:type="dcterms:W3CDTF">2018-03-05T19:46:31Z</dcterms:modified>
</cp:coreProperties>
</file>