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700" r:id="rId2"/>
    <p:sldMasterId id="2147483712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265" r:id="rId12"/>
    <p:sldId id="263" r:id="rId13"/>
  </p:sldIdLst>
  <p:sldSz cx="9144000" cy="6858000" type="screen4x3"/>
  <p:notesSz cx="7559675" cy="10691813"/>
  <p:embeddedFontLst>
    <p:embeddedFont>
      <p:font typeface="Verdana" pitchFamily="34" charset="0"/>
      <p:regular r:id="rId15"/>
      <p:bold r:id="rId16"/>
      <p:italic r:id="rId17"/>
      <p:boldItalic r:id="rId18"/>
    </p:embeddedFont>
    <p:embeddedFont>
      <p:font typeface="Century Gothic" pitchFamily="34" charset="0"/>
      <p:regular r:id="rId19"/>
      <p:bold r:id="rId20"/>
      <p:italic r:id="rId21"/>
      <p:boldItalic r:id="rId22"/>
    </p:embeddedFont>
    <p:embeddedFont>
      <p:font typeface="Wingdings 2" pitchFamily="18" charset="2"/>
      <p:regular r:id="rId23"/>
    </p:embeddedFont>
    <p:embeddedFont>
      <p:font typeface="Questrial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1921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ca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a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ca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a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ca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a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a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a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a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‹#›</a:t>
            </a:fld>
            <a:endParaRPr lang="es-E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241605" y="2733665"/>
            <a:ext cx="4419360" cy="122616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0" strike="noStrike" dirty="0">
                <a:solidFill>
                  <a:srgbClr val="FEFDFD"/>
                </a:solidFill>
                <a:latin typeface="Questrial"/>
                <a:ea typeface="Questrial"/>
                <a:cs typeface="Questrial"/>
                <a:sym typeface="Questrial"/>
              </a:rPr>
              <a:t>ACTIVITATS PER A LA 3ª EDAT</a:t>
            </a:r>
            <a:endParaRPr sz="4000" b="0" strike="noStrike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307800" y="4267080"/>
            <a:ext cx="4419360" cy="106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strike="noStrike" dirty="0">
                <a:solidFill>
                  <a:srgbClr val="FEFDFD"/>
                </a:solidFill>
                <a:latin typeface="Questrial"/>
                <a:ea typeface="Questrial"/>
                <a:cs typeface="Questrial"/>
                <a:sym typeface="Questrial"/>
              </a:rPr>
              <a:t>ANDY </a:t>
            </a:r>
            <a:r>
              <a:rPr lang="es-ES" sz="2000" b="1" strike="noStrike" dirty="0" smtClean="0">
                <a:solidFill>
                  <a:srgbClr val="FEFDFD"/>
                </a:solidFill>
                <a:latin typeface="Questrial"/>
                <a:ea typeface="Questrial"/>
                <a:cs typeface="Questrial"/>
                <a:sym typeface="Questrial"/>
              </a:rPr>
              <a:t>ROMERO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strike="noStrike" dirty="0" smtClean="0">
                <a:solidFill>
                  <a:srgbClr val="FEFDFD"/>
                </a:solidFill>
                <a:latin typeface="Questrial"/>
                <a:ea typeface="Questrial"/>
                <a:cs typeface="Questrial"/>
                <a:sym typeface="Questrial"/>
              </a:rPr>
              <a:t>JOSEP </a:t>
            </a:r>
            <a:r>
              <a:rPr lang="es-ES" sz="2000" b="1" strike="noStrike" dirty="0">
                <a:solidFill>
                  <a:srgbClr val="FEFDFD"/>
                </a:solidFill>
                <a:latin typeface="Questrial"/>
                <a:ea typeface="Questrial"/>
                <a:cs typeface="Questrial"/>
                <a:sym typeface="Questrial"/>
              </a:rPr>
              <a:t>RAMÓN </a:t>
            </a:r>
            <a:r>
              <a:rPr lang="es-ES" sz="2000" b="1" strike="noStrike" dirty="0" smtClean="0">
                <a:solidFill>
                  <a:srgbClr val="FEFDFD"/>
                </a:solidFill>
                <a:latin typeface="Questrial"/>
                <a:ea typeface="Questrial"/>
                <a:cs typeface="Questrial"/>
                <a:sym typeface="Questrial"/>
              </a:rPr>
              <a:t>RECASENS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strike="noStrike" dirty="0" smtClean="0">
                <a:solidFill>
                  <a:srgbClr val="FEFDFD"/>
                </a:solidFill>
                <a:latin typeface="Questrial"/>
                <a:ea typeface="Questrial"/>
                <a:cs typeface="Questrial"/>
                <a:sym typeface="Questrial"/>
              </a:rPr>
              <a:t>SONIA DELGADO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strike="noStrike" dirty="0" smtClean="0">
                <a:solidFill>
                  <a:srgbClr val="FEFDFD"/>
                </a:solidFill>
                <a:latin typeface="Questrial"/>
                <a:ea typeface="Questrial"/>
                <a:cs typeface="Questrial"/>
                <a:sym typeface="Questrial"/>
              </a:rPr>
              <a:t>DAVID CARRERO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strike="noStrike" dirty="0" smtClean="0">
                <a:solidFill>
                  <a:srgbClr val="FEFDFD"/>
                </a:solidFill>
                <a:latin typeface="Questrial"/>
                <a:ea typeface="Questrial"/>
                <a:cs typeface="Questrial"/>
                <a:sym typeface="Questrial"/>
              </a:rPr>
              <a:t>NÚRIA </a:t>
            </a:r>
            <a:r>
              <a:rPr lang="es-ES" sz="2000" b="1" strike="noStrike" dirty="0">
                <a:solidFill>
                  <a:srgbClr val="FEFDFD"/>
                </a:solidFill>
                <a:latin typeface="Questrial"/>
                <a:ea typeface="Questrial"/>
                <a:cs typeface="Questrial"/>
                <a:sym typeface="Questrial"/>
              </a:rPr>
              <a:t>PADILLA</a:t>
            </a:r>
            <a:endParaRPr sz="2000" b="0" strike="noStrik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4427984" y="282420"/>
            <a:ext cx="4519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strike="noStrike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2n AAFE DINÀMICA DE GRUPS 2017-2018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4867" y="4267080"/>
            <a:ext cx="3079856" cy="2007176"/>
          </a:xfrm>
          <a:prstGeom prst="rect">
            <a:avLst/>
          </a:prstGeom>
          <a:noFill/>
          <a:ln w="889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pic>
      <p:sp>
        <p:nvSpPr>
          <p:cNvPr id="259" name="Shape 259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Shape 260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Shape 261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080" y="471817"/>
            <a:ext cx="2284707" cy="1806247"/>
          </a:xfrm>
          <a:prstGeom prst="rect">
            <a:avLst/>
          </a:prstGeom>
          <a:noFill/>
          <a:ln w="889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0112" y="1124640"/>
            <a:ext cx="2676848" cy="2016328"/>
          </a:xfrm>
          <a:prstGeom prst="rect">
            <a:avLst/>
          </a:prstGeom>
          <a:noFill/>
          <a:ln w="889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CRITERIS DE SELECCIÓ D'ACTIVITATS FÍSIQUES</a:t>
            </a:r>
            <a:endParaRPr sz="1800" b="0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457200" y="1700808"/>
            <a:ext cx="8229240" cy="43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Selecció d'activitats tenint en consideració les condicions dels possibles participants, escollir entre tots, animador i participants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32000" marR="0" lvl="0" indent="-32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Que la pràctica tingui risc, no de vida o mort sinó d‘èxit o fracàs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32000" marR="0" lvl="0" indent="-32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Que les activitats necessitin creativitat i emoció per part dels participants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32000" marR="0" lvl="0" indent="-32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La repetició de moviments, metes, per millorar a cada activitat realitzada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32000" marR="0" lvl="0" indent="-32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Fomentar la socialització perquè sorgeixin experiències i s'estableixin relacions entre els participants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/>
        </p:nvSpPr>
        <p:spPr>
          <a:xfrm>
            <a:off x="323640" y="116640"/>
            <a:ext cx="822924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strike="noStrike" dirty="0">
                <a:solidFill>
                  <a:srgbClr val="FEFDFD"/>
                </a:solidFill>
                <a:latin typeface="Questrial"/>
                <a:ea typeface="Questrial"/>
                <a:cs typeface="Questrial"/>
                <a:sym typeface="Questrial"/>
              </a:rPr>
              <a:t>ACTIVITATS DE LA TERÀPIA OCUPASIONAL</a:t>
            </a:r>
            <a:endParaRPr sz="1800" b="0" strike="noStrike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457200" y="1196640"/>
            <a:ext cx="8229240" cy="492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2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Hi ha infinites activitats, les quals proporcionen: destresa, precisió, ingeni i habilitat. Dins aquestes activitats trobem</a:t>
            </a:r>
            <a:r>
              <a:rPr lang="es-ES" sz="22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3960" algn="just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080"/>
              <a:buFont typeface="Arial"/>
              <a:buChar char="•"/>
            </a:pPr>
            <a:r>
              <a:rPr lang="es-ES" sz="2400" b="1" strike="noStrike" dirty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ERGOTERAPIA</a:t>
            </a:r>
            <a:r>
              <a:rPr lang="es-ES" sz="2400" b="0" strike="noStrike" dirty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ca-ES" sz="22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teràpia per recuperar al pacient mitjançant l'aprenentatge útil d'una tasca o ofici determinat tenint en compte les seves limitacions i augmentant gradualment la dificultat de l'ofici</a:t>
            </a:r>
            <a:r>
              <a:rPr lang="es-ES" sz="22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3960" algn="just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080"/>
              <a:buFont typeface="Arial"/>
              <a:buChar char="•"/>
            </a:pPr>
            <a:r>
              <a:rPr lang="es-ES" sz="2400" b="1" strike="noStrike" dirty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LUDOTERAPIA</a:t>
            </a:r>
            <a:r>
              <a:rPr lang="es-ES" sz="2400" b="0" strike="noStrike" dirty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ca-ES" sz="22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activitat per a desenvolupar el auto prestigi, estimulant una competència sana sense agressivitat. Dos tipus: competitiu i recreatiu. Aquestes activitats fan que la gent gran sigui extravertida i tinguin esperit d'equip</a:t>
            </a:r>
            <a:r>
              <a:rPr lang="es-ES" sz="22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3960" algn="just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080"/>
              <a:buFont typeface="Arial"/>
              <a:buChar char="•"/>
            </a:pPr>
            <a:r>
              <a:rPr lang="es-ES" sz="2400" b="1" strike="noStrike" dirty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EDUCATIVA I RECREATIVA</a:t>
            </a:r>
            <a:r>
              <a:rPr lang="es-ES" sz="2400" b="0" strike="noStrike" dirty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:  </a:t>
            </a:r>
            <a:r>
              <a:rPr lang="ca-ES" sz="22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les activitats d'aquest tipus treballen sobretot les facultats mentals i manuals, com poden ser: pintura, música, jardineria, escacs, etc. Però també activitats més socials com balls, excursions i teatres on la gent gran s'ha de relacionar.</a:t>
            </a:r>
            <a:endParaRPr lang="ca-ES" sz="2400" b="0" strike="noStrike" dirty="0" smtClean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7120" y="1556640"/>
            <a:ext cx="2592000" cy="1726920"/>
          </a:xfrm>
          <a:prstGeom prst="rect">
            <a:avLst/>
          </a:prstGeom>
          <a:noFill/>
          <a:ln w="3815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640" y="476640"/>
            <a:ext cx="2476080" cy="1771200"/>
          </a:xfrm>
          <a:prstGeom prst="rect">
            <a:avLst/>
          </a:prstGeom>
          <a:noFill/>
          <a:ln w="3815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pic>
      <p:sp>
        <p:nvSpPr>
          <p:cNvPr id="276" name="Shape 27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8360" y="462240"/>
            <a:ext cx="2488680" cy="1866600"/>
          </a:xfrm>
          <a:prstGeom prst="rect">
            <a:avLst/>
          </a:prstGeom>
          <a:noFill/>
          <a:ln w="3815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640" y="3069000"/>
            <a:ext cx="2596680" cy="1730160"/>
          </a:xfrm>
          <a:prstGeom prst="rect">
            <a:avLst/>
          </a:prstGeom>
          <a:noFill/>
          <a:ln w="3815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279" name="Shape 27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56960" y="3468600"/>
            <a:ext cx="2272680" cy="1704240"/>
          </a:xfrm>
          <a:prstGeom prst="rect">
            <a:avLst/>
          </a:prstGeom>
          <a:noFill/>
          <a:ln w="3815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20160" y="4335120"/>
            <a:ext cx="2607480" cy="1955520"/>
          </a:xfrm>
          <a:prstGeom prst="rect">
            <a:avLst/>
          </a:prstGeom>
          <a:noFill/>
          <a:ln w="3815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/>
        </p:nvSpPr>
        <p:spPr>
          <a:xfrm>
            <a:off x="410760" y="144000"/>
            <a:ext cx="8229240" cy="65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strike="noStrike">
                <a:solidFill>
                  <a:srgbClr val="FEFDFD"/>
                </a:solidFill>
                <a:latin typeface="Questrial"/>
                <a:ea typeface="Questrial"/>
                <a:cs typeface="Questrial"/>
                <a:sym typeface="Questrial"/>
              </a:rPr>
              <a:t>ACTIVITATS PER PERSONES VÀLIDES ACTIVES</a:t>
            </a:r>
            <a:endParaRPr sz="1800" b="0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434680" y="1412776"/>
            <a:ext cx="8424720" cy="481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74320" marR="0" lvl="0" indent="-273960" algn="just" rtl="0">
              <a:spcBef>
                <a:spcPts val="0"/>
              </a:spcBef>
              <a:spcAft>
                <a:spcPts val="0"/>
              </a:spcAft>
              <a:buClr>
                <a:srgbClr val="ACC2C9"/>
              </a:buClr>
              <a:buSzPts val="1080"/>
              <a:buFont typeface="Arial"/>
              <a:buChar char="•"/>
            </a:pPr>
            <a:r>
              <a:rPr lang="ca-ES" sz="2400" b="0" u="sng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Activitats esportives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: billar</a:t>
            </a: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, escacs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s-ES" sz="2400" b="0" strike="noStrike" dirty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petanca i </a:t>
            </a:r>
            <a:r>
              <a:rPr lang="ca-ES" sz="2400" b="0" strike="noStrike" dirty="0" err="1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gimnoteràpia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3960" algn="just" rtl="0">
              <a:spcBef>
                <a:spcPts val="0"/>
              </a:spcBef>
              <a:spcAft>
                <a:spcPts val="0"/>
              </a:spcAft>
              <a:buClr>
                <a:srgbClr val="ACC2C9"/>
              </a:buClr>
              <a:buSzPts val="1080"/>
              <a:buFont typeface="Arial"/>
              <a:buChar char="•"/>
            </a:pPr>
            <a:r>
              <a:rPr lang="ca-ES" sz="2400" b="0" u="sng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Relacions públiques</a:t>
            </a: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: ensenyar la residència, visitar a l’alcalde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...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3960" algn="just" rtl="0">
              <a:spcBef>
                <a:spcPts val="0"/>
              </a:spcBef>
              <a:spcAft>
                <a:spcPts val="0"/>
              </a:spcAft>
              <a:buClr>
                <a:srgbClr val="ACC2C9"/>
              </a:buClr>
              <a:buSzPts val="1080"/>
              <a:buFont typeface="Arial"/>
              <a:buChar char="•"/>
            </a:pPr>
            <a:r>
              <a:rPr lang="ca-ES" sz="2400" b="0" u="sng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Vigilància i manteniment</a:t>
            </a: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: treballs de neteja, jardineria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s-ES" sz="2400" b="0" strike="noStrike" dirty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pintura...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3960" algn="just" rtl="0">
              <a:spcBef>
                <a:spcPts val="0"/>
              </a:spcBef>
              <a:spcAft>
                <a:spcPts val="0"/>
              </a:spcAft>
              <a:buClr>
                <a:srgbClr val="ACC2C9"/>
              </a:buClr>
              <a:buSzPts val="1080"/>
              <a:buFont typeface="Arial"/>
              <a:buChar char="•"/>
            </a:pPr>
            <a:r>
              <a:rPr lang="ca-ES" sz="2400" b="0" u="sng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Visites a malalts</a:t>
            </a: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: uneix 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s-ES" sz="2400" b="0" strike="noStrike" dirty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les persones.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3960" algn="just" rtl="0">
              <a:spcBef>
                <a:spcPts val="0"/>
              </a:spcBef>
              <a:spcAft>
                <a:spcPts val="0"/>
              </a:spcAft>
              <a:buClr>
                <a:srgbClr val="ACC2C9"/>
              </a:buClr>
              <a:buSzPts val="1080"/>
              <a:buFont typeface="Arial"/>
              <a:buChar char="•"/>
            </a:pPr>
            <a:r>
              <a:rPr lang="ca-ES" sz="2400" b="0" u="sng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Alfabetització</a:t>
            </a: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 (només si ho necessiten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3960" algn="just" rtl="0">
              <a:spcBef>
                <a:spcPts val="0"/>
              </a:spcBef>
              <a:spcAft>
                <a:spcPts val="0"/>
              </a:spcAft>
              <a:buClr>
                <a:srgbClr val="ACC2C9"/>
              </a:buClr>
              <a:buSzPts val="1080"/>
              <a:buFont typeface="Arial"/>
              <a:buChar char="•"/>
            </a:pPr>
            <a:r>
              <a:rPr lang="ca-ES" sz="2400" b="0" u="sng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Grup coral</a:t>
            </a: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: si trobem un parell de persones que els hi agradi cantar, ràpidament s’unirà més gent al grup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3960" algn="just" rtl="0">
              <a:spcBef>
                <a:spcPts val="0"/>
              </a:spcBef>
              <a:spcAft>
                <a:spcPts val="0"/>
              </a:spcAft>
              <a:buClr>
                <a:srgbClr val="ACC2C9"/>
              </a:buClr>
              <a:buSzPts val="1080"/>
              <a:buFont typeface="Arial"/>
              <a:buChar char="•"/>
            </a:pPr>
            <a:r>
              <a:rPr lang="ca-ES" sz="2400" b="0" u="sng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Rondalla</a:t>
            </a: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: n'hi ha prou amb dues persones que sàpiguen tocar algun instrument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3960" algn="just" rtl="0">
              <a:spcBef>
                <a:spcPts val="0"/>
              </a:spcBef>
              <a:spcAft>
                <a:spcPts val="0"/>
              </a:spcAft>
              <a:buClr>
                <a:srgbClr val="ACC2C9"/>
              </a:buClr>
              <a:buSzPts val="1080"/>
              <a:buFont typeface="Arial"/>
              <a:buChar char="•"/>
            </a:pPr>
            <a:r>
              <a:rPr lang="ca-ES" sz="2400" b="0" u="sng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Grup teatral</a:t>
            </a: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ca-ES" sz="22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es comença explicant acudits en públic i després es formen grups petits teatrals. Les obres a representar han de ser curtes</a:t>
            </a:r>
            <a:r>
              <a:rPr lang="es-ES" sz="22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320" y="428760"/>
            <a:ext cx="3571560" cy="2084760"/>
          </a:xfrm>
          <a:prstGeom prst="rect">
            <a:avLst/>
          </a:prstGeom>
          <a:noFill/>
          <a:ln w="3815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920" y="2714760"/>
            <a:ext cx="4836240" cy="2285640"/>
          </a:xfrm>
          <a:prstGeom prst="rect">
            <a:avLst/>
          </a:prstGeom>
          <a:noFill/>
          <a:ln w="3815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pic>
      <p:sp>
        <p:nvSpPr>
          <p:cNvPr id="296" name="Shape 29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320" y="4357800"/>
            <a:ext cx="2663280" cy="1999800"/>
          </a:xfrm>
          <a:prstGeom prst="rect">
            <a:avLst/>
          </a:prstGeom>
          <a:noFill/>
          <a:ln w="3815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/>
        </p:nvSpPr>
        <p:spPr>
          <a:xfrm>
            <a:off x="457200" y="404664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strike="noStrike" dirty="0">
                <a:solidFill>
                  <a:srgbClr val="FEFDFD"/>
                </a:solidFill>
                <a:latin typeface="Questrial"/>
                <a:ea typeface="Questrial"/>
                <a:cs typeface="Questrial"/>
                <a:sym typeface="Questrial"/>
              </a:rPr>
              <a:t>ACTIVITATS PER PERSONES VÀLIDES ACTIVES</a:t>
            </a:r>
            <a:endParaRPr sz="1800" b="0" strike="noStrike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425617" y="1772816"/>
            <a:ext cx="8229240" cy="432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ca-ES" sz="2400" b="0" u="sng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Secció lírica</a:t>
            </a: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: si no s'aconsegueix formar una coral però hi ha una persona que sap cantar, no desaprofitar-la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32000" marR="0" lvl="0" indent="-32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ca-ES" sz="2400" b="0" u="sng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Quadres folklòrics</a:t>
            </a: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: si dins dels grups de teatre, la coral i la secció lírica trobem algú que li agradi ballar, es forma el quadre folklòric (la unió de cant, representació i ball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).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32000" marR="0" lvl="0" indent="-32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ca-ES" sz="2400" b="0" u="sng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Treballs manuals</a:t>
            </a: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: artesania, escultura, fusta... (mantenen la coordinació, la mobilitat manual i la creativitat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32000" marR="0" lvl="0" indent="-32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ca-ES" sz="2400" b="0" u="sng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Exposicions</a:t>
            </a: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 d'arts plàstiques (pintura, fotografia...) o arts escèniques (cine, teatre, concerts...). La gent gran es sent important amb aquestes </a:t>
            </a:r>
            <a:r>
              <a:rPr lang="ca-ES" sz="2400" dirty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e</a:t>
            </a: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xposicions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32000" marR="0" lvl="0" indent="-32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ca-ES" sz="2400" b="0" u="sng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Audicions musicals</a:t>
            </a: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: una vegada per setmana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3244535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Resultado de imagen de exposiciones  de ancian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0" b="29098"/>
          <a:stretch/>
        </p:blipFill>
        <p:spPr bwMode="auto">
          <a:xfrm>
            <a:off x="1115616" y="3789040"/>
            <a:ext cx="6692208" cy="207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16" y="836712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96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/>
        </p:nvSpPr>
        <p:spPr>
          <a:xfrm>
            <a:off x="457200" y="3600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strike="noStrike">
                <a:solidFill>
                  <a:srgbClr val="FEFDFD"/>
                </a:solidFill>
                <a:latin typeface="Questrial"/>
                <a:ea typeface="Questrial"/>
                <a:cs typeface="Questrial"/>
                <a:sym typeface="Questrial"/>
              </a:rPr>
              <a:t>ACTIVITATS PER PERSONES VÀLIDES ACTIVES</a:t>
            </a:r>
            <a:endParaRPr sz="1800" b="0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453824" y="1916832"/>
            <a:ext cx="8229240" cy="432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ca-ES" sz="2400" b="0" u="sng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Excursions</a:t>
            </a: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: un cop al mes mínim. Duració: tot un dia. Sempre han d'anar acompanyats per un monitor. Les excursions els enriqueixen de noves costums, amistats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...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32000" marR="0" lvl="0" indent="-32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ca-ES" sz="2400" b="0" u="sng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Penya </a:t>
            </a:r>
            <a:r>
              <a:rPr lang="ca-ES" sz="2400" b="0" u="sng" strike="noStrike" dirty="0" err="1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quinielística</a:t>
            </a: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: formada per 8-10 persones. Es reuneixen un cop per setmana per fer una quiniela 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1 </a:t>
            </a:r>
            <a:r>
              <a:rPr lang="es-ES" sz="2400" b="0" strike="noStrike" dirty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x 2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32000" marR="0" lvl="0" indent="-32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ca-ES" sz="2400" b="0" u="sng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Penya esportiva</a:t>
            </a: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: grup que acudeix als esdeveniments de l'equip de la seva localitat, amb pancartes i tot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32000" marR="0" lvl="0" indent="-32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ca-ES" sz="2400" b="0" u="sng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Col·leccionisme</a:t>
            </a: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: monedes, postals, segells... Permeten la interacció amb altres persones per fer intercanvis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32000" marR="0" lvl="0" indent="-32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ca-ES" sz="2400" b="0" u="sng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Activitats complementàries</a:t>
            </a:r>
            <a:r>
              <a:rPr lang="ca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: jocs de sala com daus, dòmino, dames</a:t>
            </a:r>
            <a:r>
              <a:rPr lang="es-ES" sz="2400" b="0" strike="noStrike" dirty="0" smtClean="0">
                <a:solidFill>
                  <a:srgbClr val="DFE6D0"/>
                </a:solidFill>
                <a:latin typeface="Questrial"/>
                <a:ea typeface="Questrial"/>
                <a:cs typeface="Questrial"/>
                <a:sym typeface="Questrial"/>
              </a:rPr>
              <a:t>... </a:t>
            </a:r>
            <a:endParaRPr sz="2400" b="0" strike="noStrike" dirty="0">
              <a:solidFill>
                <a:srgbClr val="DFE6D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7" y="589309"/>
            <a:ext cx="4107833" cy="23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59" y="1345702"/>
            <a:ext cx="3771085" cy="254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51" y="4221088"/>
            <a:ext cx="3920594" cy="226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1" y="3429000"/>
            <a:ext cx="4025573" cy="226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26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591</Words>
  <Application>Microsoft Office PowerPoint</Application>
  <PresentationFormat>Presentació en pantalla (4:3)</PresentationFormat>
  <Paragraphs>39</Paragraphs>
  <Slides>10</Slides>
  <Notes>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3</vt:i4>
      </vt:variant>
      <vt:variant>
        <vt:lpstr>Títols de les diapositives</vt:lpstr>
      </vt:variant>
      <vt:variant>
        <vt:i4>10</vt:i4>
      </vt:variant>
    </vt:vector>
  </HeadingPairs>
  <TitlesOfParts>
    <vt:vector size="20" baseType="lpstr">
      <vt:lpstr>Arial</vt:lpstr>
      <vt:lpstr>Verdana</vt:lpstr>
      <vt:lpstr>Noto Sans Symbols</vt:lpstr>
      <vt:lpstr>Century Gothic</vt:lpstr>
      <vt:lpstr>Wingdings 2</vt:lpstr>
      <vt:lpstr>Times New Roman</vt:lpstr>
      <vt:lpstr>Questrial</vt:lpstr>
      <vt:lpstr>Brío</vt:lpstr>
      <vt:lpstr>1_Brío</vt:lpstr>
      <vt:lpstr>2_Brío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Profe</cp:lastModifiedBy>
  <cp:revision>9</cp:revision>
  <dcterms:modified xsi:type="dcterms:W3CDTF">2018-01-31T11:16:54Z</dcterms:modified>
</cp:coreProperties>
</file>