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6CB61-7755-44EB-8D96-ADF6B23DA924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98E20-243B-40B4-A57A-E8569F653B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40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98E20-243B-40B4-A57A-E8569F653BB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400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B9F38C3-AA1D-491E-B478-E2C3FEA3C8B6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C51221C-E2E9-46F5-9D5F-97AC96A18A0E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932040" y="1988840"/>
            <a:ext cx="3097331" cy="3168796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/>
              <a:t/>
            </a:r>
            <a:br>
              <a:rPr lang="es-ES" sz="4000" b="1" dirty="0"/>
            </a:br>
            <a:r>
              <a:rPr lang="es-ES" sz="3200" b="1" dirty="0" smtClean="0"/>
              <a:t>LA </a:t>
            </a:r>
            <a:r>
              <a:rPr lang="es-ES" sz="3200" b="1" dirty="0"/>
              <a:t>RELACIÓ </a:t>
            </a:r>
            <a:r>
              <a:rPr lang="es-ES" sz="3200" b="1" dirty="0" smtClean="0"/>
              <a:t>INTERPERSONAL </a:t>
            </a:r>
            <a:r>
              <a:rPr lang="es-ES" sz="3200" b="1" dirty="0"/>
              <a:t>A GRUPS DE LA TERCERA EDAT</a:t>
            </a:r>
          </a:p>
        </p:txBody>
      </p:sp>
      <p:pic>
        <p:nvPicPr>
          <p:cNvPr id="4" name="Picture 2" descr="Resultado de imagen de 3era edad grup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60648"/>
            <a:ext cx="3043853" cy="18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922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043608" y="980728"/>
            <a:ext cx="3057148" cy="639762"/>
          </a:xfrm>
        </p:spPr>
        <p:txBody>
          <a:bodyPr>
            <a:normAutofit/>
          </a:bodyPr>
          <a:lstStyle/>
          <a:p>
            <a:r>
              <a:rPr lang="ca-ES" dirty="0"/>
              <a:t>Segons </a:t>
            </a:r>
            <a:r>
              <a:rPr lang="ca-ES" dirty="0" err="1"/>
              <a:t>Townmsend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611560" y="1700808"/>
            <a:ext cx="3850017" cy="4608512"/>
          </a:xfrm>
        </p:spPr>
        <p:txBody>
          <a:bodyPr>
            <a:normAutofit/>
          </a:bodyPr>
          <a:lstStyle/>
          <a:p>
            <a:r>
              <a:rPr lang="ca-ES" dirty="0"/>
              <a:t>203 subjectes</a:t>
            </a:r>
          </a:p>
          <a:p>
            <a:r>
              <a:rPr lang="ca-ES" dirty="0"/>
              <a:t>77% compresos en el grup dels “no aïllats”</a:t>
            </a:r>
          </a:p>
          <a:p>
            <a:r>
              <a:rPr lang="ca-ES" dirty="0"/>
              <a:t>De </a:t>
            </a:r>
            <a:r>
              <a:rPr lang="ca-ES" dirty="0" smtClean="0"/>
              <a:t>aquests </a:t>
            </a:r>
            <a:r>
              <a:rPr lang="ca-ES" dirty="0"/>
              <a:t>, el 3% patia soledat, 18% es sentia sol a vegades</a:t>
            </a:r>
          </a:p>
          <a:p>
            <a:r>
              <a:rPr lang="ca-ES" dirty="0"/>
              <a:t>El 60% van afirmar que no es sentien sols</a:t>
            </a:r>
          </a:p>
          <a:p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860032" y="980728"/>
            <a:ext cx="3528392" cy="639762"/>
          </a:xfrm>
        </p:spPr>
        <p:txBody>
          <a:bodyPr>
            <a:normAutofit/>
          </a:bodyPr>
          <a:lstStyle/>
          <a:p>
            <a:r>
              <a:rPr lang="ca-ES" dirty="0"/>
              <a:t>Conclusió dels estudis</a:t>
            </a:r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645152" y="1700808"/>
            <a:ext cx="3815280" cy="4536504"/>
          </a:xfrm>
        </p:spPr>
        <p:txBody>
          <a:bodyPr>
            <a:normAutofit/>
          </a:bodyPr>
          <a:lstStyle/>
          <a:p>
            <a:r>
              <a:rPr lang="ca-ES" dirty="0"/>
              <a:t>Procurar contactes socials a les persones de edat  perquè vencin el rebuig y la soledat</a:t>
            </a:r>
          </a:p>
          <a:p>
            <a:r>
              <a:rPr lang="ca-ES" dirty="0"/>
              <a:t>Constituir una relació interpersonal que ajudi y col·labori positivament en afrontar situacions</a:t>
            </a:r>
          </a:p>
          <a:p>
            <a:r>
              <a:rPr lang="ca-ES" dirty="0"/>
              <a:t>Facilitar relacions, trobades y propostes noves de viure la viada en la tercera edat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860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>
            <a:noAutofit/>
          </a:bodyPr>
          <a:lstStyle/>
          <a:p>
            <a:r>
              <a:rPr lang="ca-ES" sz="3200" b="1" u="sng" dirty="0"/>
              <a:t>La solitud, l’aïllament, i la comunicació en la tercera edat</a:t>
            </a:r>
            <a:endParaRPr lang="es-ES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132856"/>
            <a:ext cx="7848872" cy="4320480"/>
          </a:xfrm>
        </p:spPr>
        <p:txBody>
          <a:bodyPr>
            <a:normAutofit/>
          </a:bodyPr>
          <a:lstStyle/>
          <a:p>
            <a:r>
              <a:rPr lang="ca-ES" dirty="0" smtClean="0"/>
              <a:t>Les </a:t>
            </a:r>
            <a:r>
              <a:rPr lang="ca-ES" dirty="0"/>
              <a:t>relacions interpersonals son vitals en qualsevol etapa de la vida, i no seria menys el de la 3era edat. S’ha fet un estudi (</a:t>
            </a:r>
            <a:r>
              <a:rPr lang="ca-ES" dirty="0" err="1"/>
              <a:t>Sanzo</a:t>
            </a:r>
            <a:r>
              <a:rPr lang="ca-ES" dirty="0"/>
              <a:t>) que diu que el 50 % dels residents no es comuniquen entre ells i tenen dificultat per relacionar-se</a:t>
            </a:r>
            <a:r>
              <a:rPr lang="ca-ES" dirty="0" smtClean="0"/>
              <a:t>.</a:t>
            </a:r>
          </a:p>
          <a:p>
            <a:endParaRPr lang="ca-ES" dirty="0" smtClean="0"/>
          </a:p>
          <a:p>
            <a:r>
              <a:rPr lang="ca-ES" dirty="0"/>
              <a:t>Continuant l’estudi es parla també que a falta de les relacions i comunicacions, hi ha una falta de participació en activitats però no nomes dintre de les residencies si no a qualsevol tipus d’ancià.  El mal ambient de la residencial i la insatisfacció amb la residència, resulta una falta de intercomunicació en els centres.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79864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836712"/>
            <a:ext cx="7632848" cy="5472608"/>
          </a:xfrm>
        </p:spPr>
        <p:txBody>
          <a:bodyPr>
            <a:normAutofit/>
          </a:bodyPr>
          <a:lstStyle/>
          <a:p>
            <a:r>
              <a:rPr lang="ca-ES" dirty="0" smtClean="0"/>
              <a:t>Altres ancians que no estan a residències, van a clubs o centres de la 3era edat, i en aquest cas la comunicació millora respecte a les residencies.</a:t>
            </a:r>
          </a:p>
          <a:p>
            <a:pPr marL="68580" indent="0">
              <a:buNone/>
            </a:pPr>
            <a:endParaRPr lang="ca-ES" dirty="0" smtClean="0"/>
          </a:p>
          <a:p>
            <a:r>
              <a:rPr lang="ca-ES" dirty="0" smtClean="0"/>
              <a:t>Molts altres ancians no van a centres de la 3era edat, van al club de jubilats (24,7 %), però nomes els hi agrada anar un (18%), per això hi ha un ampli col·lectiu d’ancians que no estan vinculats a les iniciatives de la 3era edat.</a:t>
            </a:r>
          </a:p>
          <a:p>
            <a:pPr marL="68580" indent="0">
              <a:buNone/>
            </a:pPr>
            <a:endParaRPr lang="ca-ES" dirty="0" smtClean="0"/>
          </a:p>
          <a:p>
            <a:r>
              <a:rPr lang="ca-ES" dirty="0" smtClean="0"/>
              <a:t>Com a conclusió, el tret mes característic de les persones de la 3era edat es la solitud, que en alguns casos pugui transformar-se en una patologia.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014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Autofit/>
          </a:bodyPr>
          <a:lstStyle/>
          <a:p>
            <a:r>
              <a:rPr lang="es-ES" sz="3000" b="1" u="sng" dirty="0" smtClean="0"/>
              <a:t>La falta de </a:t>
            </a:r>
            <a:r>
              <a:rPr lang="es-ES" sz="3000" b="1" u="sng" dirty="0" err="1" smtClean="0"/>
              <a:t>comunicació</a:t>
            </a:r>
            <a:r>
              <a:rPr lang="es-ES" sz="3000" b="1" u="sng" dirty="0" smtClean="0"/>
              <a:t> i la </a:t>
            </a:r>
            <a:r>
              <a:rPr lang="es-ES" sz="3000" b="1" u="sng" dirty="0" err="1" smtClean="0"/>
              <a:t>soletat</a:t>
            </a:r>
            <a:endParaRPr lang="es-ES" sz="3000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772816"/>
            <a:ext cx="7848872" cy="4536504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endParaRPr lang="es-ES" dirty="0"/>
          </a:p>
          <a:p>
            <a:r>
              <a:rPr lang="es-ES" dirty="0"/>
              <a:t>Del 24 al 28% de les persones de </a:t>
            </a:r>
            <a:r>
              <a:rPr lang="es-ES" dirty="0" err="1"/>
              <a:t>més</a:t>
            </a:r>
            <a:r>
              <a:rPr lang="es-ES" dirty="0"/>
              <a:t> de 65 </a:t>
            </a:r>
            <a:r>
              <a:rPr lang="es-ES" dirty="0" err="1"/>
              <a:t>anys</a:t>
            </a:r>
            <a:r>
              <a:rPr lang="es-ES" dirty="0"/>
              <a:t> </a:t>
            </a:r>
            <a:r>
              <a:rPr lang="es-ES" dirty="0" err="1"/>
              <a:t>viuen</a:t>
            </a:r>
            <a:r>
              <a:rPr lang="es-ES" dirty="0"/>
              <a:t> soles. </a:t>
            </a:r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S'estima</a:t>
            </a:r>
            <a:r>
              <a:rPr lang="es-ES" dirty="0" smtClean="0"/>
              <a:t> </a:t>
            </a:r>
            <a:r>
              <a:rPr lang="es-ES" dirty="0"/>
              <a:t>que el 9% de les persones de </a:t>
            </a:r>
            <a:r>
              <a:rPr lang="es-ES" dirty="0" err="1"/>
              <a:t>més</a:t>
            </a:r>
            <a:r>
              <a:rPr lang="es-ES" dirty="0"/>
              <a:t> de 65 </a:t>
            </a:r>
            <a:r>
              <a:rPr lang="es-ES" dirty="0" err="1"/>
              <a:t>anys</a:t>
            </a:r>
            <a:r>
              <a:rPr lang="es-ES" dirty="0"/>
              <a:t> </a:t>
            </a:r>
            <a:r>
              <a:rPr lang="es-ES" dirty="0" err="1"/>
              <a:t>viuen</a:t>
            </a:r>
            <a:r>
              <a:rPr lang="es-ES" dirty="0"/>
              <a:t> en </a:t>
            </a:r>
            <a:r>
              <a:rPr lang="es-ES" dirty="0" err="1"/>
              <a:t>estat</a:t>
            </a:r>
            <a:r>
              <a:rPr lang="es-ES" dirty="0"/>
              <a:t> </a:t>
            </a:r>
            <a:r>
              <a:rPr lang="es-ES" dirty="0" err="1"/>
              <a:t>d'aïllament</a:t>
            </a:r>
            <a:r>
              <a:rPr lang="es-ES" dirty="0"/>
              <a:t> social que no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permet</a:t>
            </a:r>
            <a:r>
              <a:rPr lang="es-ES" dirty="0"/>
              <a:t> </a:t>
            </a:r>
            <a:r>
              <a:rPr lang="es-ES" dirty="0" err="1"/>
              <a:t>conèixer</a:t>
            </a:r>
            <a:r>
              <a:rPr lang="es-ES" dirty="0"/>
              <a:t> la </a:t>
            </a:r>
            <a:r>
              <a:rPr lang="es-ES" dirty="0" err="1"/>
              <a:t>intimitat</a:t>
            </a:r>
            <a:r>
              <a:rPr lang="es-ES" dirty="0"/>
              <a:t>.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Cal </a:t>
            </a:r>
            <a:r>
              <a:rPr lang="es-ES" dirty="0"/>
              <a:t>arribar a la </a:t>
            </a:r>
            <a:r>
              <a:rPr lang="es-ES" dirty="0" err="1"/>
              <a:t>conclusió</a:t>
            </a:r>
            <a:r>
              <a:rPr lang="es-ES" dirty="0"/>
              <a:t> que un </a:t>
            </a:r>
            <a:r>
              <a:rPr lang="es-ES" dirty="0" err="1"/>
              <a:t>elevat</a:t>
            </a:r>
            <a:r>
              <a:rPr lang="es-ES" dirty="0"/>
              <a:t> </a:t>
            </a:r>
            <a:r>
              <a:rPr lang="es-ES" dirty="0" err="1"/>
              <a:t>percentatge</a:t>
            </a:r>
            <a:r>
              <a:rPr lang="es-ES" dirty="0"/>
              <a:t> de la </a:t>
            </a:r>
            <a:r>
              <a:rPr lang="es-ES" dirty="0" err="1"/>
              <a:t>població</a:t>
            </a:r>
            <a:r>
              <a:rPr lang="es-ES" dirty="0"/>
              <a:t> </a:t>
            </a:r>
            <a:r>
              <a:rPr lang="es-ES" dirty="0" err="1"/>
              <a:t>d'edat</a:t>
            </a:r>
            <a:r>
              <a:rPr lang="es-ES" dirty="0"/>
              <a:t> es </a:t>
            </a:r>
            <a:r>
              <a:rPr lang="es-ES" dirty="0" err="1"/>
              <a:t>troba</a:t>
            </a:r>
            <a:r>
              <a:rPr lang="es-ES" dirty="0"/>
              <a:t> en un </a:t>
            </a:r>
            <a:r>
              <a:rPr lang="es-ES" dirty="0" err="1"/>
              <a:t>estat</a:t>
            </a:r>
            <a:r>
              <a:rPr lang="es-ES" dirty="0"/>
              <a:t> </a:t>
            </a:r>
            <a:r>
              <a:rPr lang="es-ES" dirty="0" err="1"/>
              <a:t>d'extrema</a:t>
            </a:r>
            <a:r>
              <a:rPr lang="es-ES" dirty="0"/>
              <a:t> </a:t>
            </a:r>
            <a:r>
              <a:rPr lang="es-ES" dirty="0" err="1"/>
              <a:t>privació</a:t>
            </a:r>
            <a:r>
              <a:rPr lang="es-ES" dirty="0"/>
              <a:t> social, les </a:t>
            </a:r>
            <a:r>
              <a:rPr lang="es-ES" dirty="0" err="1"/>
              <a:t>incidències</a:t>
            </a:r>
            <a:r>
              <a:rPr lang="es-ES" dirty="0"/>
              <a:t> sobre la </a:t>
            </a:r>
            <a:r>
              <a:rPr lang="es-ES" dirty="0" err="1"/>
              <a:t>salut</a:t>
            </a:r>
            <a:r>
              <a:rPr lang="es-ES" dirty="0"/>
              <a:t> mental </a:t>
            </a:r>
            <a:r>
              <a:rPr lang="es-ES" dirty="0" err="1"/>
              <a:t>són</a:t>
            </a:r>
            <a:r>
              <a:rPr lang="es-ES" dirty="0"/>
              <a:t> considerables.</a:t>
            </a:r>
          </a:p>
          <a:p>
            <a:pPr marL="68580" indent="0">
              <a:buNone/>
            </a:pPr>
            <a:endParaRPr lang="es-ES" dirty="0"/>
          </a:p>
          <a:p>
            <a:r>
              <a:rPr lang="es-ES" dirty="0" smtClean="0"/>
              <a:t>No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individus</a:t>
            </a:r>
            <a:r>
              <a:rPr lang="es-ES" dirty="0"/>
              <a:t> que </a:t>
            </a:r>
            <a:r>
              <a:rPr lang="es-ES" dirty="0" err="1"/>
              <a:t>posseeixen</a:t>
            </a:r>
            <a:r>
              <a:rPr lang="es-ES" dirty="0"/>
              <a:t> una </a:t>
            </a:r>
            <a:r>
              <a:rPr lang="es-ES" dirty="0" err="1"/>
              <a:t>llarga</a:t>
            </a:r>
            <a:r>
              <a:rPr lang="es-ES" dirty="0"/>
              <a:t> </a:t>
            </a:r>
            <a:r>
              <a:rPr lang="es-ES" dirty="0" err="1"/>
              <a:t>experiència</a:t>
            </a:r>
            <a:r>
              <a:rPr lang="es-ES" dirty="0"/>
              <a:t> de </a:t>
            </a:r>
            <a:r>
              <a:rPr lang="es-ES" dirty="0" err="1"/>
              <a:t>l'aïllament</a:t>
            </a:r>
            <a:r>
              <a:rPr lang="es-ES" dirty="0"/>
              <a:t> i de la solitud </a:t>
            </a:r>
            <a:r>
              <a:rPr lang="es-ES" dirty="0" err="1"/>
              <a:t>dels</a:t>
            </a:r>
            <a:r>
              <a:rPr lang="es-ES" dirty="0"/>
              <a:t> que presenten unes </a:t>
            </a:r>
            <a:r>
              <a:rPr lang="es-ES" dirty="0" err="1"/>
              <a:t>pertorbacions</a:t>
            </a:r>
            <a:r>
              <a:rPr lang="es-ES" dirty="0"/>
              <a:t> </a:t>
            </a:r>
            <a:r>
              <a:rPr lang="es-ES" dirty="0" err="1"/>
              <a:t>psíquiques</a:t>
            </a:r>
            <a:r>
              <a:rPr lang="es-ES" dirty="0"/>
              <a:t> </a:t>
            </a:r>
            <a:r>
              <a:rPr lang="es-ES" dirty="0" err="1"/>
              <a:t>durant</a:t>
            </a:r>
            <a:r>
              <a:rPr lang="es-ES" dirty="0"/>
              <a:t> la </a:t>
            </a:r>
            <a:r>
              <a:rPr lang="es-ES" dirty="0" err="1"/>
              <a:t>vellesa</a:t>
            </a:r>
            <a:r>
              <a:rPr lang="es-ES" dirty="0"/>
              <a:t>, </a:t>
            </a:r>
            <a:r>
              <a:rPr lang="es-ES" dirty="0" err="1"/>
              <a:t>sinó</a:t>
            </a:r>
            <a:r>
              <a:rPr lang="es-ES" dirty="0"/>
              <a:t> que </a:t>
            </a:r>
            <a:r>
              <a:rPr lang="es-ES" dirty="0" err="1"/>
              <a:t>veuen</a:t>
            </a:r>
            <a:r>
              <a:rPr lang="es-ES" dirty="0"/>
              <a:t> disminuir la </a:t>
            </a:r>
            <a:r>
              <a:rPr lang="es-ES" dirty="0" err="1"/>
              <a:t>freqüència</a:t>
            </a:r>
            <a:r>
              <a:rPr lang="es-ES" dirty="0"/>
              <a:t> de les </a:t>
            </a:r>
            <a:r>
              <a:rPr lang="es-ES" dirty="0" err="1"/>
              <a:t>seves</a:t>
            </a:r>
            <a:r>
              <a:rPr lang="es-ES" dirty="0"/>
              <a:t> </a:t>
            </a:r>
            <a:r>
              <a:rPr lang="es-ES" dirty="0" err="1"/>
              <a:t>relacions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altres</a:t>
            </a:r>
            <a:r>
              <a:rPr lang="es-ES" dirty="0"/>
              <a:t> per </a:t>
            </a:r>
            <a:r>
              <a:rPr lang="es-ES" dirty="0" err="1"/>
              <a:t>molt</a:t>
            </a:r>
            <a:r>
              <a:rPr lang="es-ES" dirty="0"/>
              <a:t> </a:t>
            </a:r>
            <a:r>
              <a:rPr lang="es-ES" dirty="0" err="1"/>
              <a:t>diferents</a:t>
            </a:r>
            <a:r>
              <a:rPr lang="es-ES" dirty="0"/>
              <a:t> causes: </a:t>
            </a:r>
            <a:r>
              <a:rPr lang="es-ES" dirty="0" err="1"/>
              <a:t>morts</a:t>
            </a:r>
            <a:r>
              <a:rPr lang="es-ES" dirty="0"/>
              <a:t> del </a:t>
            </a:r>
            <a:r>
              <a:rPr lang="es-ES" dirty="0" err="1"/>
              <a:t>cònjuge</a:t>
            </a:r>
            <a:r>
              <a:rPr lang="es-ES" dirty="0"/>
              <a:t>,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amics</a:t>
            </a:r>
            <a:r>
              <a:rPr lang="es-ES" dirty="0"/>
              <a:t> o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parents</a:t>
            </a:r>
            <a:r>
              <a:rPr lang="es-ES" dirty="0"/>
              <a:t> </a:t>
            </a:r>
            <a:r>
              <a:rPr lang="es-ES" dirty="0" err="1"/>
              <a:t>propers</a:t>
            </a:r>
            <a:r>
              <a:rPr lang="es-ES" dirty="0"/>
              <a:t>, </a:t>
            </a:r>
            <a:r>
              <a:rPr lang="es-ES" dirty="0" err="1"/>
              <a:t>allunyament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membres</a:t>
            </a:r>
            <a:r>
              <a:rPr lang="es-ES" dirty="0"/>
              <a:t> de la </a:t>
            </a:r>
            <a:r>
              <a:rPr lang="es-ES" dirty="0" err="1"/>
              <a:t>família</a:t>
            </a:r>
            <a:r>
              <a:rPr lang="es-ES" dirty="0"/>
              <a:t>, </a:t>
            </a:r>
            <a:r>
              <a:rPr lang="es-ES" dirty="0" err="1"/>
              <a:t>xacres</a:t>
            </a:r>
            <a:r>
              <a:rPr lang="es-ES" dirty="0"/>
              <a:t> que tornen </a:t>
            </a:r>
            <a:r>
              <a:rPr lang="es-ES" dirty="0" err="1"/>
              <a:t>difícils</a:t>
            </a:r>
            <a:r>
              <a:rPr lang="es-ES" dirty="0"/>
              <a:t> les visites i les </a:t>
            </a:r>
            <a:r>
              <a:rPr lang="es-ES" dirty="0" err="1"/>
              <a:t>comunicacions</a:t>
            </a:r>
            <a:r>
              <a:rPr lang="es-ES" dirty="0"/>
              <a:t>, </a:t>
            </a:r>
            <a:r>
              <a:rPr lang="es-ES" dirty="0" err="1"/>
              <a:t>problemes</a:t>
            </a:r>
            <a:r>
              <a:rPr lang="es-ES" dirty="0"/>
              <a:t> </a:t>
            </a:r>
            <a:r>
              <a:rPr lang="es-ES" dirty="0" err="1"/>
              <a:t>econòmics</a:t>
            </a:r>
            <a:r>
              <a:rPr lang="es-ES" dirty="0"/>
              <a:t> i </a:t>
            </a:r>
            <a:r>
              <a:rPr lang="es-ES" dirty="0" err="1"/>
              <a:t>dificultats</a:t>
            </a:r>
            <a:r>
              <a:rPr lang="es-ES" dirty="0"/>
              <a:t> de </a:t>
            </a:r>
            <a:r>
              <a:rPr lang="es-ES" dirty="0" err="1"/>
              <a:t>transport</a:t>
            </a:r>
            <a:r>
              <a:rPr lang="es-ES" dirty="0"/>
              <a:t> que </a:t>
            </a:r>
            <a:r>
              <a:rPr lang="es-ES" dirty="0" err="1"/>
              <a:t>redueixen</a:t>
            </a:r>
            <a:r>
              <a:rPr lang="es-ES" dirty="0"/>
              <a:t> la </a:t>
            </a:r>
            <a:r>
              <a:rPr lang="es-ES" dirty="0" err="1"/>
              <a:t>freqüència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contactes.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56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836712"/>
            <a:ext cx="7848872" cy="5544616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 smtClean="0"/>
              <a:t>Tot</a:t>
            </a:r>
            <a:r>
              <a:rPr lang="es-ES" dirty="0" smtClean="0"/>
              <a:t> </a:t>
            </a:r>
            <a:r>
              <a:rPr lang="es-ES" dirty="0"/>
              <a:t>el que </a:t>
            </a:r>
            <a:r>
              <a:rPr lang="es-ES" dirty="0" err="1"/>
              <a:t>contribueix</a:t>
            </a:r>
            <a:r>
              <a:rPr lang="es-ES" dirty="0"/>
              <a:t> a disminuir </a:t>
            </a:r>
            <a:r>
              <a:rPr lang="es-ES" dirty="0" err="1"/>
              <a:t>l'autoestima</a:t>
            </a:r>
            <a:r>
              <a:rPr lang="es-ES" dirty="0"/>
              <a:t> i el valor social de </a:t>
            </a:r>
            <a:r>
              <a:rPr lang="es-ES" dirty="0" err="1"/>
              <a:t>l'individu</a:t>
            </a:r>
            <a:r>
              <a:rPr lang="es-ES" dirty="0"/>
              <a:t> </a:t>
            </a:r>
            <a:r>
              <a:rPr lang="es-ES" dirty="0" err="1"/>
              <a:t>pot</a:t>
            </a:r>
            <a:r>
              <a:rPr lang="es-ES" dirty="0"/>
              <a:t> </a:t>
            </a:r>
            <a:r>
              <a:rPr lang="es-ES" dirty="0" err="1"/>
              <a:t>afavorir</a:t>
            </a:r>
            <a:r>
              <a:rPr lang="es-ES" dirty="0"/>
              <a:t> </a:t>
            </a:r>
            <a:r>
              <a:rPr lang="es-ES" dirty="0" err="1"/>
              <a:t>l'aparició</a:t>
            </a:r>
            <a:r>
              <a:rPr lang="es-ES" dirty="0"/>
              <a:t> </a:t>
            </a:r>
            <a:r>
              <a:rPr lang="es-ES" dirty="0" err="1"/>
              <a:t>d'afeccions</a:t>
            </a:r>
            <a:r>
              <a:rPr lang="es-ES" dirty="0"/>
              <a:t> </a:t>
            </a:r>
            <a:r>
              <a:rPr lang="es-ES" dirty="0" err="1"/>
              <a:t>psíquiques</a:t>
            </a:r>
            <a:r>
              <a:rPr lang="es-ES" dirty="0"/>
              <a:t> en les persones </a:t>
            </a:r>
            <a:r>
              <a:rPr lang="es-ES" dirty="0" err="1" smtClean="0"/>
              <a:t>d'edat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/>
              <a:t>El </a:t>
            </a:r>
            <a:r>
              <a:rPr lang="es-ES" dirty="0" err="1"/>
              <a:t>resultat</a:t>
            </a:r>
            <a:r>
              <a:rPr lang="es-ES" dirty="0"/>
              <a:t> principal </a:t>
            </a:r>
            <a:r>
              <a:rPr lang="es-ES" dirty="0" err="1"/>
              <a:t>d'aquests</a:t>
            </a:r>
            <a:r>
              <a:rPr lang="es-ES" dirty="0"/>
              <a:t> </a:t>
            </a:r>
            <a:r>
              <a:rPr lang="es-ES" dirty="0" err="1"/>
              <a:t>canvis</a:t>
            </a:r>
            <a:r>
              <a:rPr lang="es-ES" dirty="0"/>
              <a:t> </a:t>
            </a:r>
            <a:r>
              <a:rPr lang="es-ES" dirty="0" err="1"/>
              <a:t>sembla</a:t>
            </a:r>
            <a:r>
              <a:rPr lang="es-ES" dirty="0"/>
              <a:t> ser un </a:t>
            </a:r>
            <a:r>
              <a:rPr lang="es-ES" dirty="0" err="1"/>
              <a:t>sentiment</a:t>
            </a:r>
            <a:r>
              <a:rPr lang="es-ES" dirty="0"/>
              <a:t> de </a:t>
            </a:r>
            <a:r>
              <a:rPr lang="es-ES" dirty="0" err="1"/>
              <a:t>soledat</a:t>
            </a:r>
            <a:r>
              <a:rPr lang="es-ES" dirty="0"/>
              <a:t> </a:t>
            </a:r>
            <a:r>
              <a:rPr lang="es-ES" dirty="0" err="1"/>
              <a:t>perquè</a:t>
            </a:r>
            <a:r>
              <a:rPr lang="es-ES" dirty="0"/>
              <a:t> </a:t>
            </a:r>
            <a:r>
              <a:rPr lang="es-ES" dirty="0" err="1"/>
              <a:t>tots</a:t>
            </a:r>
            <a:r>
              <a:rPr lang="es-ES" dirty="0"/>
              <a:t> </a:t>
            </a:r>
            <a:r>
              <a:rPr lang="es-ES" dirty="0" err="1"/>
              <a:t>aquests</a:t>
            </a:r>
            <a:r>
              <a:rPr lang="es-ES" dirty="0"/>
              <a:t> </a:t>
            </a:r>
            <a:r>
              <a:rPr lang="es-ES" dirty="0" err="1"/>
              <a:t>elements</a:t>
            </a:r>
            <a:r>
              <a:rPr lang="es-ES" dirty="0"/>
              <a:t> </a:t>
            </a:r>
            <a:r>
              <a:rPr lang="es-ES" dirty="0" err="1"/>
              <a:t>contribueixen</a:t>
            </a:r>
            <a:r>
              <a:rPr lang="es-ES" dirty="0"/>
              <a:t> a la </a:t>
            </a:r>
            <a:r>
              <a:rPr lang="es-ES" dirty="0" err="1"/>
              <a:t>disminució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contactes </a:t>
            </a:r>
            <a:r>
              <a:rPr lang="es-ES" dirty="0" err="1"/>
              <a:t>socials</a:t>
            </a:r>
            <a:r>
              <a:rPr lang="es-ES" dirty="0"/>
              <a:t>. </a:t>
            </a:r>
            <a:endParaRPr lang="es-ES" dirty="0" smtClean="0"/>
          </a:p>
          <a:p>
            <a:pPr marL="68580" indent="0">
              <a:buNone/>
            </a:pPr>
            <a:endParaRPr lang="es-ES" dirty="0"/>
          </a:p>
          <a:p>
            <a:r>
              <a:rPr lang="es-ES" dirty="0"/>
              <a:t>La solitud </a:t>
            </a:r>
            <a:r>
              <a:rPr lang="es-ES" dirty="0" err="1"/>
              <a:t>pot</a:t>
            </a:r>
            <a:r>
              <a:rPr lang="es-ES" dirty="0"/>
              <a:t> </a:t>
            </a:r>
            <a:r>
              <a:rPr lang="es-ES" dirty="0" err="1"/>
              <a:t>associar</a:t>
            </a:r>
            <a:r>
              <a:rPr lang="es-ES" dirty="0"/>
              <a:t>-se a una </a:t>
            </a:r>
            <a:r>
              <a:rPr lang="es-ES" dirty="0" err="1"/>
              <a:t>certa</a:t>
            </a:r>
            <a:r>
              <a:rPr lang="es-ES" dirty="0"/>
              <a:t> </a:t>
            </a:r>
            <a:r>
              <a:rPr lang="es-ES" dirty="0" err="1"/>
              <a:t>timidesa</a:t>
            </a:r>
            <a:r>
              <a:rPr lang="es-ES" dirty="0"/>
              <a:t> que </a:t>
            </a:r>
            <a:r>
              <a:rPr lang="es-ES" dirty="0" err="1"/>
              <a:t>impedeix</a:t>
            </a:r>
            <a:r>
              <a:rPr lang="es-ES" dirty="0"/>
              <a:t> </a:t>
            </a:r>
            <a:r>
              <a:rPr lang="es-ES" dirty="0" err="1"/>
              <a:t>assumir</a:t>
            </a:r>
            <a:r>
              <a:rPr lang="es-ES" dirty="0"/>
              <a:t> la iniciativa </a:t>
            </a:r>
            <a:r>
              <a:rPr lang="es-ES" dirty="0" err="1"/>
              <a:t>dels</a:t>
            </a:r>
            <a:r>
              <a:rPr lang="es-ES" dirty="0"/>
              <a:t> contactes </a:t>
            </a:r>
            <a:r>
              <a:rPr lang="es-ES" dirty="0" err="1"/>
              <a:t>socials</a:t>
            </a:r>
            <a:r>
              <a:rPr lang="es-ES" dirty="0"/>
              <a:t> </a:t>
            </a:r>
            <a:r>
              <a:rPr lang="es-ES" dirty="0" err="1"/>
              <a:t>després</a:t>
            </a:r>
            <a:r>
              <a:rPr lang="es-ES" dirty="0"/>
              <a:t> </a:t>
            </a:r>
            <a:r>
              <a:rPr lang="es-ES" dirty="0" err="1"/>
              <a:t>d'un</a:t>
            </a:r>
            <a:r>
              <a:rPr lang="es-ES" dirty="0"/>
              <a:t> </a:t>
            </a:r>
            <a:r>
              <a:rPr lang="es-ES" dirty="0" err="1"/>
              <a:t>canvi</a:t>
            </a:r>
            <a:r>
              <a:rPr lang="es-ES" dirty="0"/>
              <a:t> </a:t>
            </a:r>
            <a:r>
              <a:rPr lang="es-ES" dirty="0" err="1"/>
              <a:t>d'ambient</a:t>
            </a:r>
            <a:r>
              <a:rPr lang="es-ES" dirty="0"/>
              <a:t> o de </a:t>
            </a:r>
            <a:r>
              <a:rPr lang="es-ES" dirty="0" err="1"/>
              <a:t>condicions</a:t>
            </a:r>
            <a:r>
              <a:rPr lang="es-ES" dirty="0"/>
              <a:t>. </a:t>
            </a:r>
            <a:endParaRPr lang="es-ES" dirty="0" smtClean="0"/>
          </a:p>
          <a:p>
            <a:pPr marL="68580" indent="0">
              <a:buNone/>
            </a:pPr>
            <a:endParaRPr lang="es-ES" dirty="0"/>
          </a:p>
          <a:p>
            <a:r>
              <a:rPr lang="es-ES" dirty="0"/>
              <a:t>En </a:t>
            </a:r>
            <a:r>
              <a:rPr lang="es-ES" dirty="0" err="1"/>
              <a:t>molts</a:t>
            </a:r>
            <a:r>
              <a:rPr lang="es-ES" dirty="0"/>
              <a:t> casos, les persones </a:t>
            </a:r>
            <a:r>
              <a:rPr lang="es-ES" dirty="0" err="1"/>
              <a:t>d'edat</a:t>
            </a:r>
            <a:r>
              <a:rPr lang="es-ES" dirty="0"/>
              <a:t> que </a:t>
            </a:r>
            <a:r>
              <a:rPr lang="es-ES" dirty="0" err="1"/>
              <a:t>viuen</a:t>
            </a:r>
            <a:r>
              <a:rPr lang="es-ES" dirty="0"/>
              <a:t> soles </a:t>
            </a:r>
            <a:r>
              <a:rPr lang="es-ES" dirty="0" err="1"/>
              <a:t>passen</a:t>
            </a:r>
            <a:r>
              <a:rPr lang="es-ES" dirty="0"/>
              <a:t> gran </a:t>
            </a:r>
            <a:r>
              <a:rPr lang="es-ES" dirty="0" err="1"/>
              <a:t>part</a:t>
            </a:r>
            <a:r>
              <a:rPr lang="es-ES" dirty="0"/>
              <a:t> del </a:t>
            </a:r>
            <a:r>
              <a:rPr lang="es-ES" dirty="0" err="1"/>
              <a:t>seu</a:t>
            </a:r>
            <a:r>
              <a:rPr lang="es-ES" dirty="0"/>
              <a:t> </a:t>
            </a:r>
            <a:r>
              <a:rPr lang="es-ES" dirty="0" err="1"/>
              <a:t>temps</a:t>
            </a:r>
            <a:r>
              <a:rPr lang="es-ES" dirty="0"/>
              <a:t> </a:t>
            </a:r>
            <a:r>
              <a:rPr lang="es-ES" dirty="0" err="1"/>
              <a:t>pensant</a:t>
            </a:r>
            <a:r>
              <a:rPr lang="es-ES" dirty="0"/>
              <a:t> en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seus</a:t>
            </a:r>
            <a:r>
              <a:rPr lang="es-ES" dirty="0"/>
              <a:t> </a:t>
            </a:r>
            <a:r>
              <a:rPr lang="es-ES" dirty="0" err="1"/>
              <a:t>fills</a:t>
            </a:r>
            <a:r>
              <a:rPr lang="es-ES" dirty="0"/>
              <a:t> </a:t>
            </a:r>
            <a:r>
              <a:rPr lang="es-ES" dirty="0" err="1"/>
              <a:t>llunyans</a:t>
            </a:r>
            <a:r>
              <a:rPr lang="es-ES" dirty="0"/>
              <a:t> i / o </a:t>
            </a:r>
            <a:r>
              <a:rPr lang="es-ES" dirty="0" err="1"/>
              <a:t>plorant</a:t>
            </a:r>
            <a:r>
              <a:rPr lang="es-ES" dirty="0"/>
              <a:t> al </a:t>
            </a:r>
            <a:r>
              <a:rPr lang="es-ES" dirty="0" err="1"/>
              <a:t>seu</a:t>
            </a:r>
            <a:r>
              <a:rPr lang="es-ES" dirty="0"/>
              <a:t> </a:t>
            </a:r>
            <a:r>
              <a:rPr lang="es-ES" dirty="0" err="1"/>
              <a:t>desaparegut</a:t>
            </a:r>
            <a:r>
              <a:rPr lang="es-ES" dirty="0"/>
              <a:t> </a:t>
            </a:r>
            <a:r>
              <a:rPr lang="es-ES" dirty="0" err="1"/>
              <a:t>cònjuge</a:t>
            </a:r>
            <a:r>
              <a:rPr lang="es-ES" dirty="0"/>
              <a:t>.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tipus</a:t>
            </a:r>
            <a:r>
              <a:rPr lang="es-ES" dirty="0"/>
              <a:t> </a:t>
            </a:r>
            <a:r>
              <a:rPr lang="es-ES" dirty="0" err="1"/>
              <a:t>d'aïllament</a:t>
            </a:r>
            <a:r>
              <a:rPr lang="es-ES" dirty="0"/>
              <a:t> poden </a:t>
            </a:r>
            <a:r>
              <a:rPr lang="es-ES" dirty="0" err="1"/>
              <a:t>conduir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facilitat</a:t>
            </a:r>
            <a:r>
              <a:rPr lang="es-ES" dirty="0"/>
              <a:t> a la </a:t>
            </a:r>
            <a:r>
              <a:rPr lang="es-ES" dirty="0" err="1"/>
              <a:t>depressió</a:t>
            </a:r>
            <a:r>
              <a:rPr lang="es-ES" dirty="0"/>
              <a:t> i perjudicar el bon </a:t>
            </a:r>
            <a:r>
              <a:rPr lang="es-ES" dirty="0" err="1"/>
              <a:t>funcionament</a:t>
            </a:r>
            <a:r>
              <a:rPr lang="es-ES" dirty="0"/>
              <a:t> social.</a:t>
            </a:r>
          </a:p>
        </p:txBody>
      </p:sp>
    </p:spTree>
    <p:extLst>
      <p:ext uri="{BB962C8B-B14F-4D97-AF65-F5344CB8AC3E}">
        <p14:creationId xmlns:p14="http://schemas.microsoft.com/office/powerpoint/2010/main" val="316054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/>
          <a:lstStyle/>
          <a:p>
            <a:r>
              <a:rPr lang="es-ES" b="1" u="sng" dirty="0"/>
              <a:t>El Síndrome de la </a:t>
            </a:r>
            <a:r>
              <a:rPr lang="es-ES" b="1" u="sng" dirty="0" err="1" smtClean="0"/>
              <a:t>Soledat</a:t>
            </a:r>
            <a:endParaRPr lang="es-ES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484784"/>
            <a:ext cx="7776864" cy="4896544"/>
          </a:xfrm>
        </p:spPr>
        <p:txBody>
          <a:bodyPr>
            <a:normAutofit/>
          </a:bodyPr>
          <a:lstStyle/>
          <a:p>
            <a:r>
              <a:rPr lang="ca-ES" dirty="0"/>
              <a:t>La soledat afecta a un 45%</a:t>
            </a:r>
            <a:r>
              <a:rPr lang="ca-ES" b="1" dirty="0"/>
              <a:t> </a:t>
            </a:r>
            <a:r>
              <a:rPr lang="ca-ES" dirty="0"/>
              <a:t>de la població de mes de 65 anys.</a:t>
            </a:r>
          </a:p>
          <a:p>
            <a:r>
              <a:rPr lang="ca-ES" dirty="0"/>
              <a:t>Definim la soledat cm un estat mental amb sentiments molt forts de pèrdua, incomoditat, separació i aïllament.</a:t>
            </a:r>
          </a:p>
          <a:p>
            <a:r>
              <a:rPr lang="ca-ES" dirty="0"/>
              <a:t>Aquests sentiments van encadenats a estímuls interns i </a:t>
            </a:r>
            <a:r>
              <a:rPr lang="ca-ES" dirty="0" smtClean="0"/>
              <a:t>externs.</a:t>
            </a:r>
          </a:p>
          <a:p>
            <a:pPr marL="68580" indent="0">
              <a:buNone/>
            </a:pPr>
            <a:r>
              <a:rPr lang="ca-ES" dirty="0" smtClean="0"/>
              <a:t>Exemples</a:t>
            </a:r>
            <a:r>
              <a:rPr lang="ca-ES" dirty="0"/>
              <a:t>: La pèrdua del cònjuge, la pèrdua de salut i les </a:t>
            </a:r>
            <a:r>
              <a:rPr lang="ca-ES" dirty="0" smtClean="0"/>
              <a:t>dificultats econòmiques</a:t>
            </a:r>
            <a:r>
              <a:rPr lang="ca-ES" dirty="0"/>
              <a:t>.</a:t>
            </a:r>
          </a:p>
          <a:p>
            <a:r>
              <a:rPr lang="ca-ES" dirty="0"/>
              <a:t>Identifiquem aquests estímuls com “dèficits relacionals” perquè comporten un canvi en el sistema de suport habitual del individu.</a:t>
            </a:r>
          </a:p>
          <a:p>
            <a:pPr marL="6858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60344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5544616"/>
          </a:xfrm>
        </p:spPr>
        <p:txBody>
          <a:bodyPr>
            <a:normAutofit fontScale="92500" lnSpcReduction="20000"/>
          </a:bodyPr>
          <a:lstStyle/>
          <a:p>
            <a:r>
              <a:rPr lang="ca-ES" dirty="0"/>
              <a:t>En la tercera edat s'associa a soledat amb les depressions i el suïcidi</a:t>
            </a:r>
            <a:r>
              <a:rPr lang="ca-ES" dirty="0" smtClean="0"/>
              <a:t>.</a:t>
            </a:r>
          </a:p>
          <a:p>
            <a:pPr marL="68580" indent="0">
              <a:buNone/>
            </a:pPr>
            <a:endParaRPr lang="ca-ES" dirty="0"/>
          </a:p>
          <a:p>
            <a:r>
              <a:rPr lang="ca-ES" dirty="0"/>
              <a:t>La soledat es identificada com a factor causant de problemes respiratoris, diabetis  , arteriosclerosis i altres afeccions cròniques</a:t>
            </a:r>
            <a:r>
              <a:rPr lang="ca-ES" dirty="0" smtClean="0"/>
              <a:t>.</a:t>
            </a:r>
          </a:p>
          <a:p>
            <a:pPr marL="68580" indent="0">
              <a:buNone/>
            </a:pPr>
            <a:endParaRPr lang="ca-ES" dirty="0"/>
          </a:p>
          <a:p>
            <a:r>
              <a:rPr lang="ca-ES" dirty="0"/>
              <a:t>Com a definició podríem dir que el Síndrome de la Soledat es un estat psicològic produït per les pèrdues en el sistema de suport individual i per la disminució de la participació en les activitats de la societat i una sensació de fracàs en la vida.</a:t>
            </a:r>
          </a:p>
          <a:p>
            <a:pPr marL="0" indent="0">
              <a:buNone/>
            </a:pPr>
            <a:r>
              <a:rPr lang="ca-ES" dirty="0"/>
              <a:t>    Hem de estar atents als factors que desencadenen aquest símptoma que són la pèrdua del company de vida, la pèrdua d’un ofici i no participar en activitats socials</a:t>
            </a:r>
            <a:r>
              <a:rPr lang="ca-ES" dirty="0" smtClean="0"/>
              <a:t>.</a:t>
            </a:r>
          </a:p>
          <a:p>
            <a:pPr marL="0" indent="0">
              <a:buNone/>
            </a:pPr>
            <a:endParaRPr lang="ca-ES" dirty="0"/>
          </a:p>
          <a:p>
            <a:r>
              <a:rPr lang="ca-ES" dirty="0"/>
              <a:t>Al tractar amb aquestes persones hem de tenir en compte la seva edat i la seva historia, tant clínica com econòmica.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101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b="1" u="sng" dirty="0"/>
              <a:t>La </a:t>
            </a:r>
            <a:r>
              <a:rPr lang="ca-ES" b="1" u="sng" dirty="0" err="1" smtClean="0"/>
              <a:t>soletat</a:t>
            </a:r>
            <a:r>
              <a:rPr lang="ca-ES" b="1" u="sng" dirty="0" smtClean="0"/>
              <a:t> </a:t>
            </a:r>
            <a:r>
              <a:rPr lang="ca-ES" b="1" u="sng" dirty="0"/>
              <a:t>acompanyada de la viduïtat</a:t>
            </a:r>
            <a:endParaRPr lang="es-ES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a-ES" dirty="0"/>
              <a:t>Segons </a:t>
            </a:r>
            <a:r>
              <a:rPr lang="ca-ES" dirty="0" err="1"/>
              <a:t>Lopata</a:t>
            </a:r>
            <a:r>
              <a:rPr lang="ca-ES" dirty="0"/>
              <a:t>, hi ha 3 dimensions: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ca-ES" dirty="0" smtClean="0"/>
              <a:t>Passat: Tendència </a:t>
            </a:r>
            <a:r>
              <a:rPr lang="ca-ES" dirty="0"/>
              <a:t>a viure en el passat i 	</a:t>
            </a:r>
            <a:r>
              <a:rPr lang="ca-ES" dirty="0" smtClean="0"/>
              <a:t>considerar </a:t>
            </a:r>
            <a:r>
              <a:rPr lang="ca-ES" dirty="0"/>
              <a:t>el present baix una llum 		</a:t>
            </a:r>
            <a:r>
              <a:rPr lang="ca-ES" dirty="0" smtClean="0"/>
              <a:t>desfavorable </a:t>
            </a:r>
            <a:r>
              <a:rPr lang="ca-ES" dirty="0"/>
              <a:t>amb </a:t>
            </a:r>
            <a:r>
              <a:rPr lang="ca-ES" dirty="0" smtClean="0"/>
              <a:t>relació </a:t>
            </a:r>
            <a:r>
              <a:rPr lang="ca-ES" dirty="0"/>
              <a:t>a etapes 		anteriors </a:t>
            </a:r>
            <a:r>
              <a:rPr lang="ca-ES" dirty="0" smtClean="0"/>
              <a:t>(nostàlgia).</a:t>
            </a:r>
            <a:endParaRPr lang="ca-ES" dirty="0"/>
          </a:p>
          <a:p>
            <a:pPr marL="971550" lvl="1" indent="-514350">
              <a:buFont typeface="+mj-lt"/>
              <a:buAutoNum type="arabicPeriod"/>
            </a:pPr>
            <a:endParaRPr lang="ca-ES" dirty="0"/>
          </a:p>
          <a:p>
            <a:pPr marL="971550" lvl="1" indent="-514350">
              <a:buFont typeface="+mj-lt"/>
              <a:buAutoNum type="arabicPeriod"/>
            </a:pPr>
            <a:r>
              <a:rPr lang="ca-ES" dirty="0" smtClean="0"/>
              <a:t>Present: Tendència sentir-se </a:t>
            </a:r>
            <a:r>
              <a:rPr lang="ca-ES" dirty="0"/>
              <a:t>buit, incomplert i 		</a:t>
            </a:r>
            <a:r>
              <a:rPr lang="ca-ES" dirty="0" smtClean="0"/>
              <a:t>aïllat.</a:t>
            </a:r>
            <a:endParaRPr lang="ca-ES" dirty="0"/>
          </a:p>
          <a:p>
            <a:pPr marL="971550" lvl="1" indent="-514350">
              <a:buFont typeface="+mj-lt"/>
              <a:buAutoNum type="arabicPeriod"/>
            </a:pPr>
            <a:endParaRPr lang="ca-ES" dirty="0"/>
          </a:p>
          <a:p>
            <a:pPr marL="971550" lvl="1" indent="-514350">
              <a:buFont typeface="+mj-lt"/>
              <a:buAutoNum type="arabicPeriod"/>
            </a:pPr>
            <a:r>
              <a:rPr lang="ca-ES" dirty="0" smtClean="0"/>
              <a:t>Futur: Temor </a:t>
            </a:r>
            <a:r>
              <a:rPr lang="ca-ES" dirty="0"/>
              <a:t>de veure augmentar la 			</a:t>
            </a:r>
            <a:r>
              <a:rPr lang="ca-ES" dirty="0" smtClean="0"/>
              <a:t>soledat.</a:t>
            </a:r>
            <a:endParaRPr lang="ca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084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COMPONENTS DE LA SOLEDAD EN LES VIUDES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a-ES" dirty="0"/>
              <a:t>Pèrdua del sentiment de ser objecte d'amor.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Pèrdua d'un ésser al qual cuidar.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Absència d'un ésser amb qui compartir.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Privació d'una presència.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Privació d'un ajut en la realització de les tasques quotidianes.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Nostàlgia de les activitats familiars.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Impressió de la pèrdua del seu rang.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Alteració de les relacions socials.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Incapacitat per trobar noves amistats.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Diverses combinacions dels nou factors precedents.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445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35</TotalTime>
  <Words>918</Words>
  <Application>Microsoft Office PowerPoint</Application>
  <PresentationFormat>Presentación en pantalla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Paja</vt:lpstr>
      <vt:lpstr> LA RELACIÓ INTERPERSONAL A GRUPS DE LA TERCERA EDAT</vt:lpstr>
      <vt:lpstr>La solitud, l’aïllament, i la comunicació en la tercera edat</vt:lpstr>
      <vt:lpstr>Presentación de PowerPoint</vt:lpstr>
      <vt:lpstr>La falta de comunicació i la soletat</vt:lpstr>
      <vt:lpstr>Presentación de PowerPoint</vt:lpstr>
      <vt:lpstr>El Síndrome de la Soledat</vt:lpstr>
      <vt:lpstr>Presentación de PowerPoint</vt:lpstr>
      <vt:lpstr>La soletat acompanyada de la viduïtat</vt:lpstr>
      <vt:lpstr>COMPONENTS DE LA SOLEDAD EN LES VIUDES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RELACIÓ INTERPERSONAL A GRUPS DE LA TERCERA EDAT</dc:title>
  <dc:creator>Lorién</dc:creator>
  <cp:lastModifiedBy>Departament d'Educació</cp:lastModifiedBy>
  <cp:revision>6</cp:revision>
  <dcterms:created xsi:type="dcterms:W3CDTF">2018-01-29T19:16:19Z</dcterms:created>
  <dcterms:modified xsi:type="dcterms:W3CDTF">2018-01-30T09:32:10Z</dcterms:modified>
</cp:coreProperties>
</file>