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772" autoAdjust="0"/>
    <p:restoredTop sz="94660"/>
  </p:normalViewPr>
  <p:slideViewPr>
    <p:cSldViewPr>
      <p:cViewPr>
        <p:scale>
          <a:sx n="75" d="100"/>
          <a:sy n="75" d="100"/>
        </p:scale>
        <p:origin x="-108" y="-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4505F-9237-497C-904E-2225FA1F48A6}" type="datetimeFigureOut">
              <a:rPr lang="es-ES" smtClean="0"/>
              <a:t>30/01/2018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B9EC0-3B99-463C-A0CF-F24866CC0BB1}" type="slidenum">
              <a:rPr lang="es-ES" smtClean="0"/>
              <a:t>‹Nº›</a:t>
            </a:fld>
            <a:endParaRPr lang="es-E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a-ES"/>
              <a:t>Feu clic aquí per editar l'estil de subtítols del patró.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4505F-9237-497C-904E-2225FA1F48A6}" type="datetimeFigureOut">
              <a:rPr lang="es-ES" smtClean="0"/>
              <a:t>30/01/2018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B9EC0-3B99-463C-A0CF-F24866CC0BB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a-ES"/>
              <a:t>Feu clic aquí per editar l'estil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4505F-9237-497C-904E-2225FA1F48A6}" type="datetimeFigureOut">
              <a:rPr lang="es-ES" smtClean="0"/>
              <a:t>30/01/2018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B9EC0-3B99-463C-A0CF-F24866CC0BB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4505F-9237-497C-904E-2225FA1F48A6}" type="datetimeFigureOut">
              <a:rPr lang="es-ES" smtClean="0"/>
              <a:t>30/01/2018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B9EC0-3B99-463C-A0CF-F24866CC0BB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pçalera de la secció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ca-ES"/>
              <a:t>Feu clic aquí per editar l'estil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4505F-9237-497C-904E-2225FA1F48A6}" type="datetimeFigureOut">
              <a:rPr lang="es-ES" smtClean="0"/>
              <a:t>30/01/2018</a:t>
            </a:fld>
            <a:endParaRPr lang="es-E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B9EC0-3B99-463C-A0CF-F24866CC0BB1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4505F-9237-497C-904E-2225FA1F48A6}" type="datetimeFigureOut">
              <a:rPr lang="es-ES" smtClean="0"/>
              <a:t>30/01/2018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B9EC0-3B99-463C-A0CF-F24866CC0BB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a-ES"/>
              <a:t>Feu clic aquí per editar l'estil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4505F-9237-497C-904E-2225FA1F48A6}" type="datetimeFigureOut">
              <a:rPr lang="es-ES" smtClean="0"/>
              <a:t>30/01/2018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B9EC0-3B99-463C-A0CF-F24866CC0BB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4505F-9237-497C-904E-2225FA1F48A6}" type="datetimeFigureOut">
              <a:rPr lang="es-ES" smtClean="0"/>
              <a:t>30/01/2018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B9EC0-3B99-463C-A0CF-F24866CC0BB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4505F-9237-497C-904E-2225FA1F48A6}" type="datetimeFigureOut">
              <a:rPr lang="es-ES" smtClean="0"/>
              <a:t>30/01/2018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B9EC0-3B99-463C-A0CF-F24866CC0BB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4505F-9237-497C-904E-2225FA1F48A6}" type="datetimeFigureOut">
              <a:rPr lang="es-ES" smtClean="0"/>
              <a:t>30/01/2018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B9EC0-3B99-463C-A0CF-F24866CC0BB1}" type="slidenum">
              <a:rPr lang="es-ES" smtClean="0"/>
              <a:t>‹Nº›</a:t>
            </a:fld>
            <a:endParaRPr lang="es-E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a-ES"/>
              <a:t>Feu clic a la icona per afegir una imatge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4505F-9237-497C-904E-2225FA1F48A6}" type="datetimeFigureOut">
              <a:rPr lang="es-ES" smtClean="0"/>
              <a:t>30/01/2018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B9EC0-3B99-463C-A0CF-F24866CC0BB1}" type="slidenum">
              <a:rPr lang="es-ES" smtClean="0"/>
              <a:t>‹Nº›</a:t>
            </a:fld>
            <a:endParaRPr lang="es-E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78E4505F-9237-497C-904E-2225FA1F48A6}" type="datetimeFigureOut">
              <a:rPr lang="es-ES" smtClean="0"/>
              <a:t>30/01/2018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67B9EC0-3B99-463C-A0CF-F24866CC0BB1}" type="slidenum">
              <a:rPr lang="es-ES" smtClean="0"/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2195736" y="116632"/>
            <a:ext cx="4419600" cy="1600327"/>
          </a:xfrm>
        </p:spPr>
        <p:txBody>
          <a:bodyPr>
            <a:normAutofit fontScale="90000"/>
          </a:bodyPr>
          <a:lstStyle/>
          <a:p>
            <a:r>
              <a:rPr lang="ca-ES" u="sng" dirty="0"/>
              <a:t>PROJECTE D’ANIMACIÓ PER A LA TERCERA EDAT</a:t>
            </a:r>
            <a:endParaRPr lang="es-ES" u="sng" dirty="0"/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>
          <a:xfrm>
            <a:off x="4572000" y="5301208"/>
            <a:ext cx="4419600" cy="1066800"/>
          </a:xfrm>
        </p:spPr>
        <p:txBody>
          <a:bodyPr>
            <a:normAutofit fontScale="77500" lnSpcReduction="20000"/>
          </a:bodyPr>
          <a:lstStyle/>
          <a:p>
            <a:r>
              <a:rPr lang="ca-ES" dirty="0"/>
              <a:t>ALEIX TISCAR, RAMON PARIS, JOSEP LLAURADÓ, ANTON ARAGONÈS, RAÚL FERNÀNDEZ.</a:t>
            </a:r>
          </a:p>
          <a:p>
            <a:r>
              <a:rPr lang="ca-ES" dirty="0"/>
              <a:t>2n CFGS AAFE</a:t>
            </a:r>
          </a:p>
          <a:p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2960"/>
            <a:ext cx="5058754" cy="326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1864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EVALUACIÓ:</a:t>
            </a:r>
          </a:p>
        </p:txBody>
      </p:sp>
      <p:sp>
        <p:nvSpPr>
          <p:cNvPr id="13" name="Marcador de contenido 12">
            <a:extLst>
              <a:ext uri="{FF2B5EF4-FFF2-40B4-BE49-F238E27FC236}">
                <a16:creationId xmlns:a16="http://schemas.microsoft.com/office/drawing/2014/main" xmlns="" id="{00BE789B-393E-460D-A3CF-EB493B2497FF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5102225" y="2174875"/>
            <a:ext cx="4041775" cy="395128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spcBef>
                <a:spcPct val="0"/>
              </a:spcBef>
            </a:pPr>
            <a:endParaRPr lang="es-ES" b="1" dirty="0"/>
          </a:p>
          <a:p>
            <a:pPr>
              <a:buClr>
                <a:srgbClr val="ACC2C9"/>
              </a:buClr>
            </a:pPr>
            <a:endParaRPr lang="es-ES" dirty="0"/>
          </a:p>
        </p:txBody>
      </p:sp>
      <p:sp>
        <p:nvSpPr>
          <p:cNvPr id="3" name="CuadroTexto 2"/>
          <p:cNvSpPr txBox="1"/>
          <p:nvPr/>
        </p:nvSpPr>
        <p:spPr>
          <a:xfrm>
            <a:off x="468313" y="1628775"/>
            <a:ext cx="82475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- </a:t>
            </a:r>
            <a:r>
              <a:rPr lang="es-ES" dirty="0" err="1"/>
              <a:t>S’han</a:t>
            </a:r>
            <a:r>
              <a:rPr lang="es-ES" dirty="0"/>
              <a:t> </a:t>
            </a:r>
            <a:r>
              <a:rPr lang="es-ES" dirty="0" err="1"/>
              <a:t>d’establir</a:t>
            </a:r>
            <a:r>
              <a:rPr lang="es-ES" dirty="0"/>
              <a:t> </a:t>
            </a:r>
            <a:r>
              <a:rPr lang="es-ES" dirty="0" err="1"/>
              <a:t>moments</a:t>
            </a:r>
            <a:r>
              <a:rPr lang="es-ES" dirty="0"/>
              <a:t>, </a:t>
            </a:r>
            <a:r>
              <a:rPr lang="es-ES" dirty="0" err="1"/>
              <a:t>sistemes</a:t>
            </a:r>
            <a:r>
              <a:rPr lang="es-ES" dirty="0"/>
              <a:t> per el </a:t>
            </a:r>
            <a:r>
              <a:rPr lang="es-ES" dirty="0" err="1"/>
              <a:t>desenvolupament</a:t>
            </a:r>
            <a:r>
              <a:rPr lang="es-ES" dirty="0"/>
              <a:t> </a:t>
            </a:r>
            <a:r>
              <a:rPr lang="es-ES" dirty="0" err="1"/>
              <a:t>d’aquesta</a:t>
            </a:r>
            <a:r>
              <a:rPr lang="es-ES" dirty="0"/>
              <a:t> fase del </a:t>
            </a:r>
            <a:r>
              <a:rPr lang="es-ES" dirty="0" err="1"/>
              <a:t>projecte</a:t>
            </a:r>
            <a:r>
              <a:rPr lang="es-ES" dirty="0"/>
              <a:t>.</a:t>
            </a:r>
          </a:p>
        </p:txBody>
      </p:sp>
      <p:pic>
        <p:nvPicPr>
          <p:cNvPr id="14" name="Imagen 14">
            <a:extLst>
              <a:ext uri="{FF2B5EF4-FFF2-40B4-BE49-F238E27FC236}">
                <a16:creationId xmlns:a16="http://schemas.microsoft.com/office/drawing/2014/main" xmlns="" id="{A6A6E4F7-013B-466B-9F29-5C4A5C198A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5175" y="2514600"/>
            <a:ext cx="3470072" cy="305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0662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0248" y="7008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dirty="0"/>
              <a:t>PRINCIPIS PER EL DISENY DE UN AMBIENT CENTRAT EN LA VIDA DE LA PRÒPIA GENT GRAN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467544" y="1844824"/>
            <a:ext cx="8208912" cy="397031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s-ES" dirty="0"/>
              <a:t>Hi han tres regles </a:t>
            </a:r>
            <a:r>
              <a:rPr lang="es-ES" dirty="0" err="1"/>
              <a:t>importants</a:t>
            </a:r>
            <a:r>
              <a:rPr lang="es-ES" dirty="0"/>
              <a:t> per aproximar-nos a la </a:t>
            </a:r>
            <a:r>
              <a:rPr lang="es-ES" dirty="0" err="1"/>
              <a:t>creació</a:t>
            </a:r>
            <a:r>
              <a:rPr lang="es-ES" dirty="0"/>
              <a:t> de un </a:t>
            </a:r>
            <a:r>
              <a:rPr lang="es-ES" dirty="0" err="1"/>
              <a:t>ambient</a:t>
            </a:r>
            <a:r>
              <a:rPr lang="es-ES" dirty="0"/>
              <a:t> </a:t>
            </a:r>
            <a:r>
              <a:rPr lang="es-ES" dirty="0" err="1"/>
              <a:t>centrat</a:t>
            </a:r>
            <a:r>
              <a:rPr lang="es-ES" dirty="0"/>
              <a:t> a la vida de la propia </a:t>
            </a:r>
            <a:r>
              <a:rPr lang="es-ES" dirty="0" err="1"/>
              <a:t>gent</a:t>
            </a:r>
            <a:r>
              <a:rPr lang="es-ES" dirty="0"/>
              <a:t> gran.</a:t>
            </a:r>
          </a:p>
          <a:p>
            <a:endParaRPr lang="es-ES" dirty="0"/>
          </a:p>
          <a:p>
            <a:pPr marL="342900" indent="-342900">
              <a:buAutoNum type="arabicPeriod"/>
            </a:pPr>
            <a:r>
              <a:rPr lang="es-ES" dirty="0"/>
              <a:t>ACEPTACIÓ INCONDICIONAL DEL ANCIÀ</a:t>
            </a:r>
          </a:p>
          <a:p>
            <a:pPr marL="342900" indent="-342900">
              <a:buAutoNum type="arabicPeriod"/>
            </a:pPr>
            <a:endParaRPr lang="es-ES" dirty="0"/>
          </a:p>
          <a:p>
            <a:r>
              <a:rPr lang="es-ES" dirty="0"/>
              <a:t>-</a:t>
            </a:r>
            <a:r>
              <a:rPr lang="es-ES" dirty="0" err="1"/>
              <a:t>L’ancià</a:t>
            </a:r>
            <a:r>
              <a:rPr lang="es-ES" dirty="0"/>
              <a:t> es </a:t>
            </a:r>
            <a:r>
              <a:rPr lang="es-ES" dirty="0" err="1"/>
              <a:t>molt</a:t>
            </a:r>
            <a:r>
              <a:rPr lang="es-ES" dirty="0"/>
              <a:t> </a:t>
            </a:r>
            <a:r>
              <a:rPr lang="es-ES" dirty="0" err="1"/>
              <a:t>valiós</a:t>
            </a:r>
            <a:r>
              <a:rPr lang="es-ES" dirty="0"/>
              <a:t> per </a:t>
            </a:r>
            <a:r>
              <a:rPr lang="es-ES" dirty="0" err="1"/>
              <a:t>dret</a:t>
            </a:r>
            <a:r>
              <a:rPr lang="es-ES" dirty="0"/>
              <a:t> propi, es igual quina </a:t>
            </a:r>
            <a:r>
              <a:rPr lang="es-ES" dirty="0" err="1"/>
              <a:t>condició</a:t>
            </a:r>
            <a:r>
              <a:rPr lang="es-ES" dirty="0"/>
              <a:t> o </a:t>
            </a:r>
            <a:r>
              <a:rPr lang="es-ES" dirty="0" err="1"/>
              <a:t>comportament</a:t>
            </a:r>
            <a:r>
              <a:rPr lang="es-ES" dirty="0"/>
              <a:t> social </a:t>
            </a:r>
            <a:r>
              <a:rPr lang="es-ES" dirty="0" err="1"/>
              <a:t>tingui</a:t>
            </a:r>
            <a:r>
              <a:rPr lang="es-ES" dirty="0"/>
              <a:t>, </a:t>
            </a:r>
            <a:r>
              <a:rPr lang="es-ES" dirty="0" err="1"/>
              <a:t>favoreix</a:t>
            </a:r>
            <a:r>
              <a:rPr lang="es-ES" dirty="0"/>
              <a:t> a un clima residencial </a:t>
            </a:r>
            <a:r>
              <a:rPr lang="es-ES" dirty="0" err="1"/>
              <a:t>estimulant</a:t>
            </a:r>
            <a:r>
              <a:rPr lang="es-ES" dirty="0"/>
              <a:t>. </a:t>
            </a:r>
            <a:r>
              <a:rPr lang="es-ES" dirty="0" err="1"/>
              <a:t>Quan</a:t>
            </a:r>
            <a:r>
              <a:rPr lang="es-ES" dirty="0"/>
              <a:t> </a:t>
            </a:r>
            <a:r>
              <a:rPr lang="es-ES" dirty="0" err="1"/>
              <a:t>l’ancià</a:t>
            </a:r>
            <a:r>
              <a:rPr lang="es-ES" dirty="0"/>
              <a:t> </a:t>
            </a:r>
            <a:r>
              <a:rPr lang="es-ES" dirty="0" err="1"/>
              <a:t>percep</a:t>
            </a:r>
            <a:r>
              <a:rPr lang="es-ES" dirty="0"/>
              <a:t> </a:t>
            </a:r>
            <a:r>
              <a:rPr lang="es-ES" dirty="0" err="1"/>
              <a:t>aquesta</a:t>
            </a:r>
            <a:r>
              <a:rPr lang="es-ES" dirty="0"/>
              <a:t> actitud es </a:t>
            </a:r>
            <a:r>
              <a:rPr lang="es-ES" dirty="0" err="1"/>
              <a:t>sent</a:t>
            </a:r>
            <a:r>
              <a:rPr lang="es-ES" dirty="0"/>
              <a:t> </a:t>
            </a:r>
            <a:r>
              <a:rPr lang="es-ES" dirty="0" err="1"/>
              <a:t>amb</a:t>
            </a:r>
            <a:r>
              <a:rPr lang="es-ES" dirty="0"/>
              <a:t> una atmosfera de </a:t>
            </a:r>
            <a:r>
              <a:rPr lang="es-ES" dirty="0" err="1"/>
              <a:t>seguretat</a:t>
            </a:r>
            <a:r>
              <a:rPr lang="es-ES" dirty="0"/>
              <a:t>. </a:t>
            </a:r>
          </a:p>
          <a:p>
            <a:endParaRPr lang="es-ES" dirty="0"/>
          </a:p>
          <a:p>
            <a:r>
              <a:rPr lang="es-ES" dirty="0"/>
              <a:t>2.CREACIÓ DE UN CLIMA LLIURE DE JUDICIS EXTERNS A ELL MATEIX</a:t>
            </a:r>
          </a:p>
          <a:p>
            <a:endParaRPr lang="es-ES" dirty="0"/>
          </a:p>
          <a:p>
            <a:r>
              <a:rPr lang="es-ES" dirty="0"/>
              <a:t>-</a:t>
            </a:r>
            <a:r>
              <a:rPr lang="es-ES" dirty="0" err="1"/>
              <a:t>Quan</a:t>
            </a:r>
            <a:r>
              <a:rPr lang="es-ES" dirty="0"/>
              <a:t> </a:t>
            </a:r>
            <a:r>
              <a:rPr lang="es-ES" dirty="0" err="1"/>
              <a:t>deixem</a:t>
            </a:r>
            <a:r>
              <a:rPr lang="es-ES" dirty="0"/>
              <a:t> de </a:t>
            </a:r>
            <a:r>
              <a:rPr lang="es-ES" dirty="0" err="1"/>
              <a:t>jutjar</a:t>
            </a:r>
            <a:r>
              <a:rPr lang="es-ES" dirty="0"/>
              <a:t> a </a:t>
            </a:r>
            <a:r>
              <a:rPr lang="es-ES" dirty="0" err="1"/>
              <a:t>l’altre</a:t>
            </a:r>
            <a:r>
              <a:rPr lang="es-ES" dirty="0"/>
              <a:t> persona en </a:t>
            </a:r>
            <a:r>
              <a:rPr lang="es-ES" dirty="0" err="1"/>
              <a:t>funció</a:t>
            </a:r>
            <a:r>
              <a:rPr lang="es-ES" dirty="0"/>
              <a:t> </a:t>
            </a:r>
            <a:r>
              <a:rPr lang="es-ES" dirty="0" err="1"/>
              <a:t>dels</a:t>
            </a:r>
            <a:r>
              <a:rPr lang="es-ES" dirty="0"/>
              <a:t> </a:t>
            </a:r>
            <a:r>
              <a:rPr lang="es-ES" dirty="0" err="1"/>
              <a:t>nostres</a:t>
            </a:r>
            <a:r>
              <a:rPr lang="es-ES" dirty="0"/>
              <a:t> </a:t>
            </a:r>
            <a:r>
              <a:rPr lang="es-ES" dirty="0" err="1"/>
              <a:t>criteris</a:t>
            </a:r>
            <a:r>
              <a:rPr lang="es-ES" dirty="0"/>
              <a:t> de </a:t>
            </a:r>
            <a:r>
              <a:rPr lang="es-ES" dirty="0" err="1"/>
              <a:t>evaluació</a:t>
            </a:r>
            <a:r>
              <a:rPr lang="es-ES" dirty="0"/>
              <a:t> </a:t>
            </a:r>
            <a:r>
              <a:rPr lang="es-ES" dirty="0" err="1"/>
              <a:t>fomentem</a:t>
            </a:r>
            <a:r>
              <a:rPr lang="es-ES" dirty="0"/>
              <a:t> la </a:t>
            </a:r>
            <a:r>
              <a:rPr lang="es-ES" dirty="0" err="1"/>
              <a:t>seva</a:t>
            </a:r>
            <a:r>
              <a:rPr lang="es-ES" dirty="0"/>
              <a:t> </a:t>
            </a:r>
            <a:r>
              <a:rPr lang="es-ES" dirty="0" err="1"/>
              <a:t>creativitat</a:t>
            </a:r>
            <a:r>
              <a:rPr lang="es-ES" dirty="0"/>
              <a:t> i la </a:t>
            </a:r>
            <a:r>
              <a:rPr lang="es-ES" dirty="0" err="1"/>
              <a:t>seva</a:t>
            </a:r>
            <a:r>
              <a:rPr lang="es-ES" dirty="0"/>
              <a:t> </a:t>
            </a:r>
            <a:r>
              <a:rPr lang="es-ES" dirty="0" err="1"/>
              <a:t>integració</a:t>
            </a:r>
            <a:r>
              <a:rPr lang="es-ES" dirty="0"/>
              <a:t> en </a:t>
            </a:r>
            <a:r>
              <a:rPr lang="es-ES" dirty="0" err="1"/>
              <a:t>l’ambient</a:t>
            </a:r>
            <a:r>
              <a:rPr lang="es-ES" dirty="0"/>
              <a:t> residencial.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604587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39552" y="692696"/>
            <a:ext cx="7992888" cy="369331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s-ES" dirty="0"/>
              <a:t>3. COMPRENSIÓ EMPÀTICA</a:t>
            </a:r>
          </a:p>
          <a:p>
            <a:endParaRPr lang="es-ES" dirty="0"/>
          </a:p>
          <a:p>
            <a:pPr marL="285750" indent="-285750">
              <a:buFontTx/>
              <a:buChar char="-"/>
            </a:pPr>
            <a:r>
              <a:rPr lang="es-ES" dirty="0" err="1"/>
              <a:t>Quan</a:t>
            </a:r>
            <a:r>
              <a:rPr lang="es-ES" dirty="0"/>
              <a:t> </a:t>
            </a:r>
            <a:r>
              <a:rPr lang="es-ES" dirty="0" err="1"/>
              <a:t>aquesta</a:t>
            </a:r>
            <a:r>
              <a:rPr lang="es-ES" dirty="0"/>
              <a:t> </a:t>
            </a:r>
            <a:r>
              <a:rPr lang="es-ES" dirty="0" err="1"/>
              <a:t>condició</a:t>
            </a:r>
            <a:r>
              <a:rPr lang="es-ES" dirty="0"/>
              <a:t> es suma a les </a:t>
            </a:r>
            <a:r>
              <a:rPr lang="es-ES" dirty="0" err="1"/>
              <a:t>altres</a:t>
            </a:r>
            <a:r>
              <a:rPr lang="es-ES" dirty="0"/>
              <a:t> dos </a:t>
            </a:r>
            <a:r>
              <a:rPr lang="es-ES" dirty="0" err="1"/>
              <a:t>aconseguim</a:t>
            </a:r>
            <a:r>
              <a:rPr lang="es-ES" dirty="0"/>
              <a:t> un </a:t>
            </a:r>
            <a:r>
              <a:rPr lang="es-ES" dirty="0" err="1"/>
              <a:t>màxim</a:t>
            </a:r>
            <a:r>
              <a:rPr lang="es-ES" dirty="0"/>
              <a:t> de </a:t>
            </a:r>
            <a:r>
              <a:rPr lang="es-ES" dirty="0" err="1"/>
              <a:t>seguretat</a:t>
            </a:r>
            <a:r>
              <a:rPr lang="es-ES" dirty="0"/>
              <a:t>. Si dic que no </a:t>
            </a:r>
            <a:r>
              <a:rPr lang="es-ES" dirty="0" err="1"/>
              <a:t>accepto</a:t>
            </a:r>
            <a:r>
              <a:rPr lang="es-ES" dirty="0"/>
              <a:t> a una </a:t>
            </a:r>
            <a:r>
              <a:rPr lang="es-ES" dirty="0" err="1"/>
              <a:t>altre</a:t>
            </a:r>
            <a:r>
              <a:rPr lang="es-ES" dirty="0"/>
              <a:t> persona pero no el </a:t>
            </a:r>
            <a:r>
              <a:rPr lang="es-ES" dirty="0" err="1"/>
              <a:t>coneixo</a:t>
            </a:r>
            <a:r>
              <a:rPr lang="es-ES" dirty="0"/>
              <a:t> es una </a:t>
            </a:r>
            <a:r>
              <a:rPr lang="es-ES" dirty="0" err="1"/>
              <a:t>acceptació</a:t>
            </a:r>
            <a:r>
              <a:rPr lang="es-ES" dirty="0"/>
              <a:t> </a:t>
            </a:r>
            <a:r>
              <a:rPr lang="es-ES" dirty="0" err="1"/>
              <a:t>molt</a:t>
            </a:r>
            <a:r>
              <a:rPr lang="es-ES" dirty="0"/>
              <a:t> superficial </a:t>
            </a:r>
            <a:r>
              <a:rPr lang="es-ES" dirty="0" err="1"/>
              <a:t>però</a:t>
            </a:r>
            <a:r>
              <a:rPr lang="es-ES" dirty="0"/>
              <a:t> si el </a:t>
            </a:r>
            <a:r>
              <a:rPr lang="es-ES" dirty="0" err="1"/>
              <a:t>començo</a:t>
            </a:r>
            <a:r>
              <a:rPr lang="es-ES" dirty="0"/>
              <a:t> a </a:t>
            </a:r>
            <a:r>
              <a:rPr lang="es-ES" dirty="0" err="1"/>
              <a:t>entendre</a:t>
            </a:r>
            <a:r>
              <a:rPr lang="es-ES" dirty="0"/>
              <a:t> la </a:t>
            </a:r>
            <a:r>
              <a:rPr lang="es-ES" dirty="0" err="1"/>
              <a:t>seva</a:t>
            </a:r>
            <a:r>
              <a:rPr lang="es-ES" dirty="0"/>
              <a:t> conducta i a </a:t>
            </a:r>
            <a:r>
              <a:rPr lang="es-ES" dirty="0" err="1"/>
              <a:t>ell</a:t>
            </a:r>
            <a:r>
              <a:rPr lang="es-ES" dirty="0"/>
              <a:t> </a:t>
            </a:r>
            <a:r>
              <a:rPr lang="es-ES" dirty="0" err="1"/>
              <a:t>mateix</a:t>
            </a:r>
            <a:r>
              <a:rPr lang="es-ES" dirty="0"/>
              <a:t> creare un clima de </a:t>
            </a:r>
            <a:r>
              <a:rPr lang="es-ES" dirty="0" err="1"/>
              <a:t>seguretat</a:t>
            </a:r>
            <a:r>
              <a:rPr lang="es-ES" dirty="0"/>
              <a:t> .</a:t>
            </a:r>
          </a:p>
          <a:p>
            <a:pPr marL="285750" indent="-285750">
              <a:buFontTx/>
              <a:buChar char="-"/>
            </a:pPr>
            <a:endParaRPr lang="es-ES" dirty="0"/>
          </a:p>
          <a:p>
            <a:pPr marL="285750" indent="-285750">
              <a:buFontTx/>
              <a:buChar char="-"/>
            </a:pPr>
            <a:r>
              <a:rPr lang="es-ES" dirty="0"/>
              <a:t>La vida residencial basada en </a:t>
            </a:r>
            <a:r>
              <a:rPr lang="es-ES" err="1"/>
              <a:t>interesos</a:t>
            </a:r>
            <a:r>
              <a:rPr lang="es-ES" dirty="0"/>
              <a:t> </a:t>
            </a:r>
            <a:r>
              <a:rPr lang="es-ES" err="1"/>
              <a:t>externs</a:t>
            </a:r>
            <a:r>
              <a:rPr lang="es-ES" dirty="0"/>
              <a:t> provoca </a:t>
            </a:r>
            <a:r>
              <a:rPr lang="es-ES" err="1"/>
              <a:t>moltes</a:t>
            </a:r>
            <a:r>
              <a:rPr lang="es-ES" dirty="0"/>
              <a:t> </a:t>
            </a:r>
            <a:r>
              <a:rPr lang="es-ES" err="1"/>
              <a:t>actituds</a:t>
            </a:r>
            <a:r>
              <a:rPr lang="es-ES" dirty="0"/>
              <a:t> </a:t>
            </a:r>
            <a:r>
              <a:rPr lang="es-ES" err="1"/>
              <a:t>negatives</a:t>
            </a:r>
            <a:r>
              <a:rPr lang="es-ES" dirty="0"/>
              <a:t>, per crear un bon clima es necesita un </a:t>
            </a:r>
            <a:r>
              <a:rPr lang="es-ES" err="1"/>
              <a:t>procés</a:t>
            </a:r>
            <a:r>
              <a:rPr lang="es-ES" dirty="0"/>
              <a:t> </a:t>
            </a:r>
            <a:r>
              <a:rPr lang="es-ES" err="1"/>
              <a:t>d’aprenentatge</a:t>
            </a:r>
            <a:r>
              <a:rPr lang="es-ES" dirty="0"/>
              <a:t>. </a:t>
            </a:r>
            <a:endParaRPr lang="es-ES"/>
          </a:p>
          <a:p>
            <a:pPr marL="285750" indent="-285750">
              <a:buFontTx/>
              <a:buChar char="-"/>
            </a:pPr>
            <a:endParaRPr lang="es-ES" dirty="0"/>
          </a:p>
          <a:p>
            <a:pPr marL="285750" indent="-285750">
              <a:buFontTx/>
              <a:buChar char="-"/>
            </a:pPr>
            <a:r>
              <a:rPr lang="es-ES" dirty="0" err="1"/>
              <a:t>Després</a:t>
            </a:r>
            <a:r>
              <a:rPr lang="es-ES" dirty="0"/>
              <a:t> será el </a:t>
            </a:r>
            <a:r>
              <a:rPr lang="es-ES" dirty="0" err="1"/>
              <a:t>procés</a:t>
            </a:r>
            <a:r>
              <a:rPr lang="es-ES" dirty="0"/>
              <a:t> </a:t>
            </a:r>
            <a:r>
              <a:rPr lang="es-ES" dirty="0" err="1"/>
              <a:t>amb</a:t>
            </a:r>
            <a:r>
              <a:rPr lang="es-ES" dirty="0"/>
              <a:t> </a:t>
            </a:r>
            <a:r>
              <a:rPr lang="es-ES" dirty="0" err="1"/>
              <a:t>els</a:t>
            </a:r>
            <a:r>
              <a:rPr lang="es-ES" dirty="0"/>
              <a:t> propis </a:t>
            </a:r>
            <a:r>
              <a:rPr lang="es-ES" dirty="0" err="1"/>
              <a:t>residents</a:t>
            </a:r>
            <a:r>
              <a:rPr lang="es-ES" dirty="0"/>
              <a:t> </a:t>
            </a:r>
            <a:r>
              <a:rPr lang="es-ES" dirty="0" err="1"/>
              <a:t>però</a:t>
            </a:r>
            <a:r>
              <a:rPr lang="es-ES" dirty="0"/>
              <a:t> será un </a:t>
            </a:r>
            <a:r>
              <a:rPr lang="es-ES" dirty="0" err="1"/>
              <a:t>procés</a:t>
            </a:r>
            <a:r>
              <a:rPr lang="es-ES" dirty="0"/>
              <a:t> </a:t>
            </a:r>
            <a:r>
              <a:rPr lang="es-ES" dirty="0" err="1"/>
              <a:t>molt</a:t>
            </a:r>
            <a:r>
              <a:rPr lang="es-ES" dirty="0"/>
              <a:t> </a:t>
            </a:r>
            <a:r>
              <a:rPr lang="es-ES" dirty="0" err="1"/>
              <a:t>més</a:t>
            </a:r>
            <a:r>
              <a:rPr lang="es-ES" dirty="0"/>
              <a:t> </a:t>
            </a:r>
            <a:r>
              <a:rPr lang="es-ES" dirty="0" err="1"/>
              <a:t>llarg</a:t>
            </a:r>
            <a:r>
              <a:rPr lang="es-ES" dirty="0"/>
              <a:t>, ja que, hi han les </a:t>
            </a:r>
            <a:r>
              <a:rPr lang="es-ES" dirty="0" err="1"/>
              <a:t>actituds</a:t>
            </a:r>
            <a:r>
              <a:rPr lang="es-ES" dirty="0"/>
              <a:t> </a:t>
            </a:r>
            <a:r>
              <a:rPr lang="es-ES" dirty="0" err="1"/>
              <a:t>negatives</a:t>
            </a:r>
            <a:r>
              <a:rPr lang="es-ES" dirty="0"/>
              <a:t> </a:t>
            </a:r>
            <a:r>
              <a:rPr lang="es-ES" dirty="0" err="1"/>
              <a:t>parlades</a:t>
            </a:r>
            <a:r>
              <a:rPr lang="es-ES" dirty="0"/>
              <a:t> </a:t>
            </a:r>
            <a:r>
              <a:rPr lang="es-ES" dirty="0" err="1"/>
              <a:t>abans</a:t>
            </a:r>
            <a:r>
              <a:rPr lang="es-ES" dirty="0"/>
              <a:t>. </a:t>
            </a:r>
          </a:p>
          <a:p>
            <a:pPr marL="285750" indent="-285750">
              <a:buFontTx/>
              <a:buChar char="-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663728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67544" y="980728"/>
            <a:ext cx="8352928" cy="369331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es-ES" dirty="0"/>
          </a:p>
          <a:p>
            <a:r>
              <a:rPr lang="es-ES" dirty="0"/>
              <a:t>1. </a:t>
            </a:r>
            <a:r>
              <a:rPr lang="es-ES" dirty="0" err="1"/>
              <a:t>Conèixer</a:t>
            </a:r>
            <a:r>
              <a:rPr lang="es-ES" dirty="0"/>
              <a:t> la </a:t>
            </a:r>
            <a:r>
              <a:rPr lang="es-ES" dirty="0" err="1"/>
              <a:t>problemàtica</a:t>
            </a:r>
            <a:r>
              <a:rPr lang="es-ES" dirty="0"/>
              <a:t> de </a:t>
            </a:r>
            <a:r>
              <a:rPr lang="es-ES" dirty="0" err="1"/>
              <a:t>l'ancià</a:t>
            </a:r>
            <a:r>
              <a:rPr lang="es-ES" dirty="0"/>
              <a:t> des del </a:t>
            </a:r>
            <a:r>
              <a:rPr lang="es-ES" dirty="0" err="1"/>
              <a:t>punt</a:t>
            </a:r>
            <a:r>
              <a:rPr lang="es-ES" dirty="0"/>
              <a:t> de vista: </a:t>
            </a:r>
            <a:r>
              <a:rPr lang="es-ES" dirty="0" err="1"/>
              <a:t>físic</a:t>
            </a:r>
            <a:r>
              <a:rPr lang="es-ES" dirty="0"/>
              <a:t>, </a:t>
            </a:r>
            <a:r>
              <a:rPr lang="es-ES" dirty="0" err="1"/>
              <a:t>psíquic</a:t>
            </a:r>
            <a:r>
              <a:rPr lang="es-ES" dirty="0"/>
              <a:t>, social.</a:t>
            </a:r>
          </a:p>
          <a:p>
            <a:r>
              <a:rPr lang="es-ES" dirty="0"/>
              <a:t>2. Centrar </a:t>
            </a:r>
            <a:r>
              <a:rPr lang="es-ES" dirty="0" err="1"/>
              <a:t>preferentment</a:t>
            </a:r>
            <a:r>
              <a:rPr lang="es-ES" dirty="0"/>
              <a:t> les </a:t>
            </a:r>
            <a:r>
              <a:rPr lang="es-ES" dirty="0" err="1"/>
              <a:t>propostes</a:t>
            </a:r>
            <a:r>
              <a:rPr lang="es-ES" dirty="0"/>
              <a:t> en </a:t>
            </a:r>
            <a:r>
              <a:rPr lang="es-ES" dirty="0" err="1"/>
              <a:t>l'exercici</a:t>
            </a:r>
            <a:r>
              <a:rPr lang="es-ES" dirty="0"/>
              <a:t> de les </a:t>
            </a:r>
            <a:r>
              <a:rPr lang="es-ES" dirty="0" err="1"/>
              <a:t>activitats</a:t>
            </a:r>
            <a:r>
              <a:rPr lang="es-ES" dirty="0"/>
              <a:t> de la vida </a:t>
            </a:r>
            <a:r>
              <a:rPr lang="es-ES" dirty="0" err="1"/>
              <a:t>diària</a:t>
            </a:r>
            <a:r>
              <a:rPr lang="es-ES" dirty="0"/>
              <a:t>.</a:t>
            </a:r>
          </a:p>
          <a:p>
            <a:r>
              <a:rPr lang="es-ES" dirty="0"/>
              <a:t>3. Planificar, programar i </a:t>
            </a:r>
            <a:r>
              <a:rPr lang="es-ES" dirty="0" err="1"/>
              <a:t>executar</a:t>
            </a:r>
            <a:r>
              <a:rPr lang="es-ES" dirty="0"/>
              <a:t> </a:t>
            </a:r>
            <a:r>
              <a:rPr lang="es-ES" dirty="0" err="1"/>
              <a:t>activitats</a:t>
            </a:r>
            <a:r>
              <a:rPr lang="es-ES" dirty="0"/>
              <a:t> </a:t>
            </a:r>
            <a:r>
              <a:rPr lang="es-ES" dirty="0" err="1"/>
              <a:t>culturals</a:t>
            </a:r>
            <a:r>
              <a:rPr lang="es-ES" dirty="0"/>
              <a:t>, </a:t>
            </a:r>
            <a:r>
              <a:rPr lang="es-ES" dirty="0" err="1"/>
              <a:t>ocupacionals</a:t>
            </a:r>
            <a:r>
              <a:rPr lang="es-ES" dirty="0"/>
              <a:t>, </a:t>
            </a:r>
            <a:r>
              <a:rPr lang="es-ES" dirty="0" err="1"/>
              <a:t>recreatives</a:t>
            </a:r>
            <a:r>
              <a:rPr lang="es-ES" dirty="0"/>
              <a:t>.</a:t>
            </a:r>
          </a:p>
          <a:p>
            <a:r>
              <a:rPr lang="es-ES" dirty="0"/>
              <a:t>4. </a:t>
            </a:r>
            <a:r>
              <a:rPr lang="es-ES" dirty="0" err="1"/>
              <a:t>Establir</a:t>
            </a:r>
            <a:r>
              <a:rPr lang="es-ES" dirty="0"/>
              <a:t> </a:t>
            </a:r>
            <a:r>
              <a:rPr lang="es-ES" dirty="0" err="1"/>
              <a:t>vies</a:t>
            </a:r>
            <a:r>
              <a:rPr lang="es-ES" dirty="0"/>
              <a:t> </a:t>
            </a:r>
            <a:r>
              <a:rPr lang="es-ES" dirty="0" err="1"/>
              <a:t>adequades</a:t>
            </a:r>
            <a:r>
              <a:rPr lang="es-ES" dirty="0"/>
              <a:t> per a la </a:t>
            </a:r>
            <a:r>
              <a:rPr lang="es-ES" dirty="0" err="1"/>
              <a:t>democratització</a:t>
            </a:r>
            <a:r>
              <a:rPr lang="es-ES" dirty="0"/>
              <a:t> de la vida de la </a:t>
            </a:r>
            <a:r>
              <a:rPr lang="es-ES" dirty="0" err="1"/>
              <a:t>residència</a:t>
            </a:r>
            <a:r>
              <a:rPr lang="es-ES" dirty="0"/>
              <a:t>.</a:t>
            </a:r>
          </a:p>
          <a:p>
            <a:r>
              <a:rPr lang="es-ES" dirty="0"/>
              <a:t>5. </a:t>
            </a:r>
            <a:r>
              <a:rPr lang="es-ES" dirty="0" err="1"/>
              <a:t>Disseny</a:t>
            </a:r>
            <a:r>
              <a:rPr lang="es-ES" dirty="0"/>
              <a:t> </a:t>
            </a:r>
            <a:r>
              <a:rPr lang="es-ES" dirty="0" err="1"/>
              <a:t>d'un</a:t>
            </a:r>
            <a:r>
              <a:rPr lang="es-ES" dirty="0"/>
              <a:t> </a:t>
            </a:r>
            <a:r>
              <a:rPr lang="es-ES" dirty="0" err="1"/>
              <a:t>entorn</a:t>
            </a:r>
            <a:r>
              <a:rPr lang="es-ES" dirty="0"/>
              <a:t> </a:t>
            </a:r>
            <a:r>
              <a:rPr lang="es-ES" dirty="0" err="1"/>
              <a:t>estimulant</a:t>
            </a:r>
            <a:r>
              <a:rPr lang="es-ES" dirty="0"/>
              <a:t>.</a:t>
            </a:r>
          </a:p>
          <a:p>
            <a:r>
              <a:rPr lang="es-ES" dirty="0"/>
              <a:t>6. Centrar-se en la </a:t>
            </a:r>
            <a:r>
              <a:rPr lang="es-ES" dirty="0" err="1"/>
              <a:t>qualitat</a:t>
            </a:r>
            <a:r>
              <a:rPr lang="es-ES" dirty="0"/>
              <a:t> de vida de </a:t>
            </a:r>
            <a:r>
              <a:rPr lang="es-ES" dirty="0" err="1"/>
              <a:t>l'ancià</a:t>
            </a:r>
            <a:r>
              <a:rPr lang="es-ES" dirty="0"/>
              <a:t>.</a:t>
            </a:r>
          </a:p>
          <a:p>
            <a:r>
              <a:rPr lang="es-ES" dirty="0"/>
              <a:t>7. </a:t>
            </a:r>
            <a:r>
              <a:rPr lang="es-ES" dirty="0" err="1"/>
              <a:t>Concepció</a:t>
            </a:r>
            <a:r>
              <a:rPr lang="es-ES" dirty="0"/>
              <a:t> de la </a:t>
            </a:r>
            <a:r>
              <a:rPr lang="es-ES" dirty="0" err="1"/>
              <a:t>Residència</a:t>
            </a:r>
            <a:r>
              <a:rPr lang="es-ES" dirty="0"/>
              <a:t> </a:t>
            </a:r>
            <a:r>
              <a:rPr lang="es-ES" dirty="0" err="1"/>
              <a:t>com</a:t>
            </a:r>
            <a:r>
              <a:rPr lang="es-ES" dirty="0"/>
              <a:t> a </a:t>
            </a:r>
            <a:r>
              <a:rPr lang="es-ES" dirty="0" err="1"/>
              <a:t>substitut</a:t>
            </a:r>
            <a:r>
              <a:rPr lang="es-ES" dirty="0"/>
              <a:t> de la llar. </a:t>
            </a:r>
            <a:r>
              <a:rPr lang="es-ES" dirty="0" err="1"/>
              <a:t>Procurant</a:t>
            </a:r>
            <a:r>
              <a:rPr lang="es-ES" dirty="0"/>
              <a:t> una </a:t>
            </a:r>
            <a:r>
              <a:rPr lang="es-ES" dirty="0" err="1"/>
              <a:t>atenció</a:t>
            </a:r>
            <a:r>
              <a:rPr lang="es-ES" dirty="0"/>
              <a:t> a les </a:t>
            </a:r>
            <a:r>
              <a:rPr lang="es-ES" dirty="0" err="1"/>
              <a:t>necessitats</a:t>
            </a:r>
            <a:r>
              <a:rPr lang="es-ES" dirty="0"/>
              <a:t> </a:t>
            </a:r>
            <a:r>
              <a:rPr lang="es-ES" dirty="0" err="1"/>
              <a:t>individuals</a:t>
            </a:r>
            <a:r>
              <a:rPr lang="es-ES" dirty="0"/>
              <a:t>.</a:t>
            </a:r>
            <a:endParaRPr lang="es-ES"/>
          </a:p>
          <a:p>
            <a:r>
              <a:rPr lang="es-ES" dirty="0"/>
              <a:t>8. </a:t>
            </a:r>
            <a:r>
              <a:rPr lang="es-ES" dirty="0" err="1"/>
              <a:t>Concepció</a:t>
            </a:r>
            <a:r>
              <a:rPr lang="es-ES" dirty="0"/>
              <a:t> de la </a:t>
            </a:r>
            <a:r>
              <a:rPr lang="es-ES" dirty="0" err="1"/>
              <a:t>residència</a:t>
            </a:r>
            <a:r>
              <a:rPr lang="es-ES" dirty="0"/>
              <a:t> </a:t>
            </a:r>
            <a:r>
              <a:rPr lang="es-ES" dirty="0" err="1"/>
              <a:t>com</a:t>
            </a:r>
            <a:r>
              <a:rPr lang="es-ES" dirty="0"/>
              <a:t> un </a:t>
            </a:r>
            <a:r>
              <a:rPr lang="es-ES" dirty="0" err="1"/>
              <a:t>marc</a:t>
            </a:r>
            <a:r>
              <a:rPr lang="es-ES" dirty="0"/>
              <a:t> </a:t>
            </a:r>
            <a:r>
              <a:rPr lang="es-ES" dirty="0" err="1"/>
              <a:t>d'atenció</a:t>
            </a:r>
            <a:r>
              <a:rPr lang="es-ES" dirty="0"/>
              <a:t> integral i de </a:t>
            </a:r>
            <a:r>
              <a:rPr lang="es-ES" dirty="0" err="1"/>
              <a:t>participació</a:t>
            </a:r>
            <a:r>
              <a:rPr lang="es-ES" dirty="0"/>
              <a:t> de la </a:t>
            </a:r>
            <a:r>
              <a:rPr lang="es-ES" dirty="0" err="1"/>
              <a:t>gent</a:t>
            </a:r>
            <a:r>
              <a:rPr lang="es-ES" dirty="0"/>
              <a:t> gran.</a:t>
            </a:r>
          </a:p>
          <a:p>
            <a:r>
              <a:rPr lang="es-ES" dirty="0"/>
              <a:t>9.Propiciar un </a:t>
            </a:r>
            <a:r>
              <a:rPr lang="es-ES" dirty="0" err="1"/>
              <a:t>hàbitat</a:t>
            </a:r>
            <a:r>
              <a:rPr lang="es-ES" dirty="0"/>
              <a:t> </a:t>
            </a:r>
            <a:r>
              <a:rPr lang="es-ES" dirty="0" err="1"/>
              <a:t>adequat</a:t>
            </a:r>
            <a:r>
              <a:rPr lang="es-ES" dirty="0"/>
              <a:t>, </a:t>
            </a:r>
            <a:r>
              <a:rPr lang="es-ES" dirty="0" err="1"/>
              <a:t>mitjançant</a:t>
            </a:r>
            <a:r>
              <a:rPr lang="es-ES" dirty="0"/>
              <a:t> una </a:t>
            </a:r>
            <a:r>
              <a:rPr lang="es-ES" dirty="0" err="1"/>
              <a:t>atenció</a:t>
            </a:r>
            <a:r>
              <a:rPr lang="es-ES" dirty="0"/>
              <a:t> </a:t>
            </a:r>
            <a:r>
              <a:rPr lang="es-ES" dirty="0" err="1"/>
              <a:t>més</a:t>
            </a:r>
            <a:r>
              <a:rPr lang="es-ES" dirty="0"/>
              <a:t> completa i </a:t>
            </a:r>
            <a:r>
              <a:rPr lang="es-ES" dirty="0" err="1"/>
              <a:t>personalitzada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3" name="CuadroTexto 2"/>
          <p:cNvSpPr txBox="1"/>
          <p:nvPr/>
        </p:nvSpPr>
        <p:spPr>
          <a:xfrm>
            <a:off x="539552" y="692696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PLANIFICAR LES MESURES</a:t>
            </a:r>
          </a:p>
        </p:txBody>
      </p:sp>
    </p:spTree>
    <p:extLst>
      <p:ext uri="{BB962C8B-B14F-4D97-AF65-F5344CB8AC3E}">
        <p14:creationId xmlns:p14="http://schemas.microsoft.com/office/powerpoint/2010/main" val="4136722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a-ES" u="sng" dirty="0"/>
              <a:t>OBJECTIUS:</a:t>
            </a:r>
            <a:endParaRPr lang="es-ES" u="sng" dirty="0"/>
          </a:p>
        </p:txBody>
      </p:sp>
      <p:sp>
        <p:nvSpPr>
          <p:cNvPr id="4" name="QuadreDeText 3"/>
          <p:cNvSpPr txBox="1"/>
          <p:nvPr/>
        </p:nvSpPr>
        <p:spPr>
          <a:xfrm>
            <a:off x="467544" y="1556792"/>
            <a:ext cx="7992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a-ES" sz="2000" b="1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Els objectius </a:t>
            </a:r>
            <a:r>
              <a:rPr lang="ca-ES" sz="2000" dirty="0"/>
              <a:t>han de tenir com a finalitat crear un bon ambient residencial on es pugui viure amb una bona qualitat de vida.</a:t>
            </a:r>
            <a:endParaRPr lang="es-ES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92896"/>
            <a:ext cx="3888432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496197"/>
            <a:ext cx="3895498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8170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 rot="5400000">
            <a:off x="457200" y="274638"/>
            <a:ext cx="8229600" cy="1143000"/>
          </a:xfrm>
        </p:spPr>
        <p:txBody>
          <a:bodyPr/>
          <a:lstStyle/>
          <a:p>
            <a:r>
              <a:rPr lang="ca-ES" u="sng" dirty="0"/>
              <a:t>ESTRUCTURES</a:t>
            </a:r>
            <a:endParaRPr lang="es-ES" u="sng" dirty="0"/>
          </a:p>
        </p:txBody>
      </p:sp>
      <p:sp>
        <p:nvSpPr>
          <p:cNvPr id="3" name="QuadreDeText 2"/>
          <p:cNvSpPr txBox="1"/>
          <p:nvPr/>
        </p:nvSpPr>
        <p:spPr>
          <a:xfrm>
            <a:off x="431540" y="1124744"/>
            <a:ext cx="82809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b="1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Consistirà en: </a:t>
            </a:r>
            <a:r>
              <a:rPr lang="ca-ES" sz="2000" dirty="0"/>
              <a:t>- L’organització</a:t>
            </a:r>
          </a:p>
          <a:p>
            <a:r>
              <a:rPr lang="ca-ES" sz="2000" dirty="0"/>
              <a:t>                    - El personal (MONITORS)</a:t>
            </a:r>
          </a:p>
          <a:p>
            <a:r>
              <a:rPr lang="ca-ES" sz="2000" dirty="0"/>
              <a:t>                    - Usuaris (ANCIANS)</a:t>
            </a:r>
          </a:p>
          <a:p>
            <a:r>
              <a:rPr lang="es-ES" sz="2000" dirty="0"/>
              <a:t/>
            </a:r>
            <a:br>
              <a:rPr lang="es-ES" sz="2000" dirty="0"/>
            </a:br>
            <a:r>
              <a:rPr lang="es-ES" sz="2000" b="1" u="sng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Mitjançant</a:t>
            </a:r>
            <a:r>
              <a:rPr lang="es-ES" sz="2000" b="1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: </a:t>
            </a:r>
            <a:r>
              <a:rPr lang="es-ES" sz="2000" dirty="0" err="1"/>
              <a:t>Revisió</a:t>
            </a:r>
            <a:r>
              <a:rPr lang="es-ES" sz="2000" dirty="0"/>
              <a:t> de </a:t>
            </a:r>
            <a:r>
              <a:rPr lang="es-ES" sz="2000" dirty="0" err="1"/>
              <a:t>l'organització</a:t>
            </a:r>
            <a:r>
              <a:rPr lang="es-ES" sz="2000" dirty="0"/>
              <a:t> </a:t>
            </a:r>
            <a:r>
              <a:rPr lang="es-ES" sz="2000" dirty="0" err="1"/>
              <a:t>elaborant</a:t>
            </a:r>
            <a:r>
              <a:rPr lang="es-ES" sz="2000" dirty="0"/>
              <a:t> un </a:t>
            </a:r>
            <a:r>
              <a:rPr lang="es-ES" sz="2000" dirty="0" err="1"/>
              <a:t>projecte</a:t>
            </a:r>
            <a:r>
              <a:rPr lang="es-ES" sz="2000" dirty="0"/>
              <a:t> global </a:t>
            </a:r>
            <a:r>
              <a:rPr lang="es-ES" sz="2000" dirty="0" err="1"/>
              <a:t>d'intervenció</a:t>
            </a:r>
            <a:r>
              <a:rPr lang="es-ES" sz="2000" dirty="0"/>
              <a:t> de </a:t>
            </a:r>
            <a:r>
              <a:rPr lang="es-ES" sz="2000" dirty="0" err="1"/>
              <a:t>tall</a:t>
            </a:r>
            <a:r>
              <a:rPr lang="es-ES" sz="2000" dirty="0"/>
              <a:t> </a:t>
            </a:r>
            <a:r>
              <a:rPr lang="es-ES" sz="2000" dirty="0" err="1"/>
              <a:t>interdisciplinari</a:t>
            </a:r>
            <a:r>
              <a:rPr lang="es-ES" sz="2000" dirty="0"/>
              <a:t> </a:t>
            </a:r>
            <a:r>
              <a:rPr lang="es-ES" sz="2000" dirty="0" err="1"/>
              <a:t>efectiu</a:t>
            </a:r>
            <a:r>
              <a:rPr lang="es-ES" sz="2000" dirty="0"/>
              <a:t>. Un Programa de </a:t>
            </a:r>
            <a:r>
              <a:rPr lang="es-ES" sz="2000" dirty="0" err="1"/>
              <a:t>reentrenament</a:t>
            </a:r>
            <a:r>
              <a:rPr lang="es-ES" sz="2000" dirty="0"/>
              <a:t> de </a:t>
            </a:r>
            <a:r>
              <a:rPr lang="es-ES" sz="2000" dirty="0" err="1"/>
              <a:t>tot</a:t>
            </a:r>
            <a:r>
              <a:rPr lang="es-ES" sz="2000" dirty="0"/>
              <a:t> el personal </a:t>
            </a:r>
            <a:r>
              <a:rPr lang="es-ES" sz="2000" dirty="0" err="1"/>
              <a:t>utilitzant</a:t>
            </a:r>
            <a:r>
              <a:rPr lang="es-ES" sz="2000" dirty="0"/>
              <a:t> un </a:t>
            </a:r>
            <a:r>
              <a:rPr lang="es-ES" sz="2000" dirty="0" err="1"/>
              <a:t>procés</a:t>
            </a:r>
            <a:r>
              <a:rPr lang="es-ES" sz="2000" dirty="0"/>
              <a:t> </a:t>
            </a:r>
            <a:r>
              <a:rPr lang="es-ES" sz="2000" dirty="0" err="1"/>
              <a:t>d'educació</a:t>
            </a:r>
            <a:r>
              <a:rPr lang="es-ES" sz="2000" dirty="0"/>
              <a:t> per </a:t>
            </a:r>
            <a:r>
              <a:rPr lang="es-ES" sz="2000" dirty="0" err="1"/>
              <a:t>l'acció</a:t>
            </a:r>
            <a:r>
              <a:rPr lang="es-ES" sz="2000" dirty="0"/>
              <a:t>. Un Programa de </a:t>
            </a:r>
            <a:r>
              <a:rPr lang="es-ES" sz="2000" dirty="0" err="1"/>
              <a:t>dinamització</a:t>
            </a:r>
            <a:r>
              <a:rPr lang="es-ES" sz="2000" dirty="0"/>
              <a:t> de la </a:t>
            </a:r>
            <a:r>
              <a:rPr lang="es-ES" sz="2000" dirty="0" err="1"/>
              <a:t>gent</a:t>
            </a:r>
            <a:r>
              <a:rPr lang="es-ES" sz="2000" dirty="0"/>
              <a:t> gran de manera que </a:t>
            </a:r>
            <a:r>
              <a:rPr lang="es-ES" sz="2000" dirty="0" err="1"/>
              <a:t>prenguin</a:t>
            </a:r>
            <a:r>
              <a:rPr lang="es-ES" sz="2000" dirty="0"/>
              <a:t> el </a:t>
            </a:r>
            <a:r>
              <a:rPr lang="es-ES" sz="2000" dirty="0" err="1"/>
              <a:t>protagonisme</a:t>
            </a:r>
            <a:r>
              <a:rPr lang="es-ES" sz="2000" dirty="0"/>
              <a:t> de la </a:t>
            </a:r>
            <a:r>
              <a:rPr lang="es-ES" sz="2000" dirty="0" err="1"/>
              <a:t>seva</a:t>
            </a:r>
            <a:r>
              <a:rPr lang="es-ES" sz="2000" dirty="0"/>
              <a:t> vida.</a:t>
            </a:r>
            <a:endParaRPr lang="ca-ES" sz="2000" dirty="0"/>
          </a:p>
        </p:txBody>
      </p:sp>
      <p:sp>
        <p:nvSpPr>
          <p:cNvPr id="4" name="CuadroTexto 3"/>
          <p:cNvSpPr txBox="1"/>
          <p:nvPr/>
        </p:nvSpPr>
        <p:spPr>
          <a:xfrm>
            <a:off x="323528" y="332656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600" b="1" u="sng" spc="50" dirty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latin typeface="+mj-lt"/>
                <a:ea typeface="+mj-ea"/>
                <a:cs typeface="+mj-cs"/>
              </a:rPr>
              <a:t>RECURSOS</a:t>
            </a:r>
            <a:r>
              <a:rPr lang="ca-ES" sz="2000" u="sng" dirty="0"/>
              <a:t>: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436565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a-ES" u="sng" dirty="0"/>
              <a:t>FORMES</a:t>
            </a:r>
            <a:r>
              <a:rPr lang="ca-ES" i="1" u="sng" dirty="0"/>
              <a:t> </a:t>
            </a:r>
            <a:r>
              <a:rPr lang="ca-ES" u="sng" dirty="0"/>
              <a:t>D’IMPARTIR</a:t>
            </a:r>
            <a:r>
              <a:rPr lang="ca-ES" i="1" u="sng" dirty="0"/>
              <a:t> </a:t>
            </a:r>
            <a:r>
              <a:rPr lang="ca-ES" u="sng" dirty="0"/>
              <a:t>UNA</a:t>
            </a:r>
            <a:r>
              <a:rPr lang="ca-ES" i="1" u="sng" dirty="0"/>
              <a:t> </a:t>
            </a:r>
            <a:r>
              <a:rPr lang="ca-ES" u="sng" dirty="0"/>
              <a:t>SESSIÓ</a:t>
            </a:r>
            <a:r>
              <a:rPr lang="ca-ES" i="1" u="sng" dirty="0"/>
              <a:t> </a:t>
            </a:r>
            <a:r>
              <a:rPr lang="ca-ES" u="sng" dirty="0"/>
              <a:t>PRACTICA</a:t>
            </a:r>
            <a:r>
              <a:rPr lang="ca-ES" i="1" u="sng" dirty="0"/>
              <a:t>: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3" name="CuadroTexto 2"/>
          <p:cNvSpPr txBox="1"/>
          <p:nvPr/>
        </p:nvSpPr>
        <p:spPr>
          <a:xfrm>
            <a:off x="827584" y="980728"/>
            <a:ext cx="662473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a-ES" sz="2000" dirty="0" err="1"/>
              <a:t>Elaboran</a:t>
            </a:r>
            <a:r>
              <a:rPr lang="ca-ES" sz="2000" dirty="0"/>
              <a:t> un projecte global</a:t>
            </a:r>
            <a:endParaRPr lang="es-ES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a-ES" sz="2000" dirty="0"/>
              <a:t>Un programa de re entrenament global on els usuaris </a:t>
            </a:r>
            <a:r>
              <a:rPr lang="ca-ES" sz="2000" dirty="0" err="1"/>
              <a:t>utlilitzin</a:t>
            </a:r>
            <a:r>
              <a:rPr lang="ca-ES" sz="2000" dirty="0"/>
              <a:t> un programa sobre l’acció de ells mateixos</a:t>
            </a:r>
            <a:endParaRPr lang="es-ES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a-ES" sz="2000" dirty="0"/>
              <a:t>Un programa de dinamització de la gent gran de manera que prenguin protagonisme del la seva vida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a-ES" sz="2000" b="1" u="sng" dirty="0">
                <a:solidFill>
                  <a:srgbClr val="FFFF00"/>
                </a:solidFill>
              </a:rPr>
              <a:t>Mitjans per aconseguir una sessió pràctica efectiva</a:t>
            </a:r>
            <a:r>
              <a:rPr lang="es-ES" sz="2000" dirty="0">
                <a:solidFill>
                  <a:srgbClr val="FFFF00"/>
                </a:solidFill>
              </a:rPr>
              <a:t> </a:t>
            </a:r>
            <a:r>
              <a:rPr lang="ca-ES" sz="2000" b="1" u="sng" dirty="0">
                <a:solidFill>
                  <a:srgbClr val="FFFF00"/>
                </a:solidFill>
              </a:rPr>
              <a:t>és farà un programa basat en: </a:t>
            </a:r>
            <a:r>
              <a:rPr lang="ca-ES" sz="2000" dirty="0"/>
              <a:t/>
            </a:r>
            <a:br>
              <a:rPr lang="ca-ES" sz="2000" dirty="0"/>
            </a:br>
            <a:r>
              <a:rPr lang="ca-ES" sz="2000" dirty="0"/>
              <a:t>QUE, QUI, QUAN, COM, ON, AMB QUI, PER QUI.</a:t>
            </a:r>
            <a:endParaRPr lang="es-ES" sz="1100" dirty="0"/>
          </a:p>
          <a:p>
            <a:pPr lvl="0"/>
            <a:endParaRPr lang="es-ES" sz="1100" dirty="0"/>
          </a:p>
          <a:p>
            <a:endParaRPr lang="es-ES" sz="1100" dirty="0"/>
          </a:p>
        </p:txBody>
      </p:sp>
    </p:spTree>
    <p:extLst>
      <p:ext uri="{BB962C8B-B14F-4D97-AF65-F5344CB8AC3E}">
        <p14:creationId xmlns:p14="http://schemas.microsoft.com/office/powerpoint/2010/main" val="1645351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a-ES" sz="4000" u="sng" dirty="0"/>
              <a:t>ASPECTES</a:t>
            </a:r>
            <a:r>
              <a:rPr lang="ca-ES" u="sng" dirty="0"/>
              <a:t> </a:t>
            </a:r>
            <a:r>
              <a:rPr lang="ca-ES" sz="4000" u="sng" dirty="0"/>
              <a:t>IMPORTANTS</a:t>
            </a:r>
            <a:r>
              <a:rPr lang="ca-ES" u="sng" dirty="0"/>
              <a:t>:</a:t>
            </a:r>
            <a:r>
              <a:rPr lang="es-ES" sz="2400" dirty="0"/>
              <a:t/>
            </a:r>
            <a:br>
              <a:rPr lang="es-ES" sz="2400" dirty="0"/>
            </a:br>
            <a:endParaRPr lang="es-ES" dirty="0"/>
          </a:p>
        </p:txBody>
      </p:sp>
      <p:sp>
        <p:nvSpPr>
          <p:cNvPr id="3" name="CuadroTexto 2"/>
          <p:cNvSpPr txBox="1"/>
          <p:nvPr/>
        </p:nvSpPr>
        <p:spPr>
          <a:xfrm>
            <a:off x="539552" y="1052736"/>
            <a:ext cx="8352928" cy="36625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a-ES" sz="2000" b="1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Diacrònic</a:t>
            </a:r>
            <a:r>
              <a:rPr lang="ca-ES" sz="2000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: </a:t>
            </a:r>
            <a:r>
              <a:rPr lang="ca-ES" sz="2000" dirty="0"/>
              <a:t>Les fases d'inclusió d'un resident a la vida residencial.</a:t>
            </a:r>
            <a:endParaRPr lang="es-E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a-ES" sz="2000" b="1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Sincrònic:</a:t>
            </a:r>
            <a:r>
              <a:rPr lang="ca-ES" sz="2000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ca-ES" sz="2000" dirty="0"/>
              <a:t>L'anàlisi de la vida del resident en un moment del seu procés o del seu dia.</a:t>
            </a:r>
            <a:endParaRPr lang="es-E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a-ES" sz="2000" b="1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Ecològic:</a:t>
            </a:r>
            <a:r>
              <a:rPr lang="ca-ES" sz="2000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ca-ES" sz="2000" dirty="0"/>
              <a:t>Els espais que utilitza el resident i les interaccions que es produeixen en ells.</a:t>
            </a:r>
            <a:endParaRPr lang="es-E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a-ES" sz="2000" b="1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Relacional</a:t>
            </a:r>
            <a:r>
              <a:rPr lang="ca-ES" sz="2000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: </a:t>
            </a:r>
            <a:r>
              <a:rPr lang="ca-ES" sz="2000" dirty="0"/>
              <a:t>Les decisions de relació que pren el resident i la seva cooperació per prendre decisions i intervenir en la vida de la residència.</a:t>
            </a:r>
            <a:endParaRPr lang="es-E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a-ES" sz="2000" b="1" u="sng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Experiencial</a:t>
            </a:r>
            <a:r>
              <a:rPr lang="ca-ES" sz="2000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: </a:t>
            </a:r>
            <a:r>
              <a:rPr lang="ca-ES" sz="2000" dirty="0"/>
              <a:t>Les experiències que cal propiciar al resident per augmentar la seva autonomia i la seva qualitat de vida.</a:t>
            </a:r>
            <a:endParaRPr lang="es-E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a-ES" sz="2000" b="1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Ergonòmic</a:t>
            </a:r>
            <a:r>
              <a:rPr lang="ca-ES" sz="2000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: </a:t>
            </a:r>
            <a:r>
              <a:rPr lang="ca-ES" sz="2000" dirty="0"/>
              <a:t>Les adaptacions que cal fer a estris, mobiliari, </a:t>
            </a:r>
            <a:r>
              <a:rPr lang="ca-ES" sz="2000" dirty="0" err="1"/>
              <a:t>instal·lacions,per</a:t>
            </a:r>
            <a:r>
              <a:rPr lang="ca-ES" sz="2000" dirty="0"/>
              <a:t> augmentar l'autonomia del resident.</a:t>
            </a:r>
            <a:endParaRPr lang="es-ES" sz="20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ES" sz="1200" dirty="0"/>
          </a:p>
        </p:txBody>
      </p:sp>
      <p:pic>
        <p:nvPicPr>
          <p:cNvPr id="4" name="Imagen 4" descr="Imagen que contiene árbol, hierba, exterior, parque&#10;&#10;Descripción generada con confianza muy alta">
            <a:extLst>
              <a:ext uri="{FF2B5EF4-FFF2-40B4-BE49-F238E27FC236}">
                <a16:creationId xmlns:a16="http://schemas.microsoft.com/office/drawing/2014/main" xmlns="" id="{2F1B6975-67F2-41F1-9026-446AFD38C0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3584" y="4552950"/>
            <a:ext cx="2742196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34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a-ES" sz="4000" u="sng" dirty="0"/>
              <a:t>RECURSOS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3" name="CuadroTexto 2"/>
          <p:cNvSpPr txBox="1"/>
          <p:nvPr/>
        </p:nvSpPr>
        <p:spPr>
          <a:xfrm>
            <a:off x="611560" y="980728"/>
            <a:ext cx="820891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a-ES" sz="2000" b="1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Personals:</a:t>
            </a:r>
            <a:endParaRPr lang="es-ES" sz="2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lvl="0"/>
            <a:r>
              <a:rPr lang="ca-ES" sz="2000" dirty="0"/>
              <a:t>     Equip d’Animació.</a:t>
            </a:r>
            <a:endParaRPr lang="es-ES" sz="2000" dirty="0"/>
          </a:p>
          <a:p>
            <a:pPr lvl="0"/>
            <a:r>
              <a:rPr lang="ca-ES" sz="2000" dirty="0"/>
              <a:t>     Equip de Treball Social.</a:t>
            </a:r>
            <a:endParaRPr lang="es-ES" sz="2000" dirty="0"/>
          </a:p>
          <a:p>
            <a:pPr lvl="0"/>
            <a:r>
              <a:rPr lang="ca-ES" sz="2000" dirty="0"/>
              <a:t>     Equip </a:t>
            </a:r>
            <a:r>
              <a:rPr lang="ca-ES" sz="2000" dirty="0" err="1"/>
              <a:t>Terapeutic</a:t>
            </a:r>
            <a:r>
              <a:rPr lang="ca-ES" sz="2000" dirty="0"/>
              <a:t>.</a:t>
            </a:r>
            <a:endParaRPr lang="es-ES" sz="2000" dirty="0"/>
          </a:p>
          <a:p>
            <a:pPr lvl="0"/>
            <a:r>
              <a:rPr lang="ca-ES" sz="2000" dirty="0"/>
              <a:t>     Equip d’atenció directe.</a:t>
            </a:r>
            <a:endParaRPr lang="es-ES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a-ES" sz="2000" b="1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Organitzatius:</a:t>
            </a:r>
            <a:endParaRPr lang="es-ES" sz="2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ca-ES" sz="2000" dirty="0"/>
              <a:t>     Disseny d'un programa conjunt basat en l'animació de la vida diària i        ´        autonomia de l'ancià.</a:t>
            </a:r>
            <a:endParaRPr lang="es-E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a-ES" sz="2000" b="1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Ecològics:</a:t>
            </a:r>
            <a:r>
              <a:rPr lang="ca-ES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endParaRPr lang="es-ES" sz="2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ca-ES" sz="2000" dirty="0"/>
              <a:t>     Reordenació de l'espai interior i exterior de la residència.</a:t>
            </a:r>
            <a:endParaRPr lang="es-E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a-ES" sz="2000" b="1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Formatius: </a:t>
            </a:r>
            <a:endParaRPr lang="es-ES" sz="2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ca-ES" sz="2000" dirty="0"/>
              <a:t>     Inici d'un procés de formació permanent del personal d'atenció directa.</a:t>
            </a:r>
            <a:endParaRPr lang="es-E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a-ES" sz="2000" b="1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Usuaris:</a:t>
            </a:r>
            <a:endParaRPr lang="es-ES" sz="2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ca-ES" sz="2000" dirty="0"/>
              <a:t>     Inici simultani d'un procés de sensibilització amb la gent gran més animosos.</a:t>
            </a:r>
            <a:endParaRPr lang="es-E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a-ES" sz="2000" b="1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Suports externs:</a:t>
            </a:r>
            <a:r>
              <a:rPr lang="ca-ES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endParaRPr lang="es-ES" sz="2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ca-ES" sz="2000" dirty="0"/>
              <a:t>     Per a activitats puntuals no habituals.</a:t>
            </a:r>
            <a:endParaRPr lang="es-ES" sz="2000" dirty="0"/>
          </a:p>
          <a:p>
            <a:endParaRPr lang="es-ES" sz="1000" dirty="0"/>
          </a:p>
          <a:p>
            <a:endParaRPr lang="es-ES" sz="1200" dirty="0"/>
          </a:p>
        </p:txBody>
      </p:sp>
      <p:pic>
        <p:nvPicPr>
          <p:cNvPr id="4" name="Imagen 4" descr="Imagen que contiene persona, edificio, suelo, valla&#10;&#10;Descripción generada con confianza muy alta">
            <a:extLst>
              <a:ext uri="{FF2B5EF4-FFF2-40B4-BE49-F238E27FC236}">
                <a16:creationId xmlns:a16="http://schemas.microsoft.com/office/drawing/2014/main" xmlns="" id="{5D44D0D5-246B-422C-B583-7947AAC500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323" y="666750"/>
            <a:ext cx="3293866" cy="1853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321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a-ES" sz="4000" u="sng" dirty="0"/>
              <a:t>ORGANITZACIÓ</a:t>
            </a:r>
            <a:r>
              <a:rPr lang="ca-ES" u="sng" dirty="0"/>
              <a:t>: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3" name="CuadroTexto 2"/>
          <p:cNvSpPr txBox="1"/>
          <p:nvPr/>
        </p:nvSpPr>
        <p:spPr>
          <a:xfrm>
            <a:off x="459820" y="862410"/>
            <a:ext cx="8288643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dirty="0"/>
              <a:t>Els elements claus del disseny se situen en el Departament de Treball Social amb el</a:t>
            </a:r>
            <a:r>
              <a:rPr lang="es-ES" sz="2000" dirty="0"/>
              <a:t> </a:t>
            </a:r>
            <a:r>
              <a:rPr lang="ca-ES" sz="2000" dirty="0"/>
              <a:t>corresponent Equip d'Animació.</a:t>
            </a:r>
            <a:endParaRPr lang="es-ES" sz="2000" dirty="0"/>
          </a:p>
          <a:p>
            <a:r>
              <a:rPr lang="ca-ES" sz="2000" dirty="0"/>
              <a:t>La intervenció es farà progressiva iniciant-se amb la gent gran més autònoms, seguint</a:t>
            </a:r>
            <a:r>
              <a:rPr lang="es-ES" sz="2000" dirty="0"/>
              <a:t> </a:t>
            </a:r>
            <a:r>
              <a:rPr lang="ca-ES" sz="2000" dirty="0"/>
              <a:t>aquests passos:</a:t>
            </a:r>
            <a:endParaRPr lang="es-ES" sz="2000" dirty="0"/>
          </a:p>
          <a:p>
            <a:r>
              <a:rPr lang="ca-ES" sz="2000" dirty="0"/>
              <a:t>1. Anàlisi de les persones sobre qui va a dirigir la primera</a:t>
            </a:r>
            <a:r>
              <a:rPr lang="es-ES" sz="2000" dirty="0"/>
              <a:t> </a:t>
            </a:r>
            <a:r>
              <a:rPr lang="ca-ES" sz="2000" dirty="0"/>
              <a:t>acció.             </a:t>
            </a:r>
            <a:r>
              <a:rPr lang="ca-ES" sz="2000" dirty="0">
                <a:solidFill>
                  <a:srgbClr val="FFFF00"/>
                </a:solidFill>
              </a:rPr>
              <a:t>Contemplar: </a:t>
            </a:r>
            <a:r>
              <a:rPr lang="ca-ES" sz="2000" dirty="0"/>
              <a:t>Grau d'autonomia.</a:t>
            </a:r>
            <a:endParaRPr lang="es-ES" sz="2000" dirty="0"/>
          </a:p>
          <a:p>
            <a:r>
              <a:rPr lang="ca-ES" sz="2000" dirty="0"/>
              <a:t>                                     -Nivells culturals.</a:t>
            </a:r>
            <a:endParaRPr lang="es-ES" sz="2000" dirty="0"/>
          </a:p>
          <a:p>
            <a:r>
              <a:rPr lang="ca-ES" sz="2000" dirty="0"/>
              <a:t>                                     -Nivells d'adaptació a la vida residencial.</a:t>
            </a:r>
            <a:endParaRPr lang="es-ES" sz="2000" dirty="0"/>
          </a:p>
          <a:p>
            <a:r>
              <a:rPr lang="ca-ES" sz="2000" dirty="0"/>
              <a:t>                                     -Adequada ubicació.</a:t>
            </a:r>
            <a:endParaRPr lang="es-ES" sz="2000" dirty="0"/>
          </a:p>
          <a:p>
            <a:r>
              <a:rPr lang="ca-ES" sz="2000" dirty="0"/>
              <a:t> </a:t>
            </a:r>
            <a:endParaRPr lang="es-ES" sz="2000" dirty="0"/>
          </a:p>
          <a:p>
            <a:r>
              <a:rPr lang="ca-ES" sz="2000" dirty="0"/>
              <a:t>2. En funció d'aquesta anàlisi l'Equip </a:t>
            </a:r>
            <a:r>
              <a:rPr lang="ca-ES" sz="2000" dirty="0" err="1"/>
              <a:t>Interdisciplinar</a:t>
            </a:r>
            <a:r>
              <a:rPr lang="ca-ES" sz="2000" dirty="0"/>
              <a:t> elabora un Pla      d'Intervenció de</a:t>
            </a:r>
            <a:r>
              <a:rPr lang="es-ES" sz="2000" dirty="0"/>
              <a:t> </a:t>
            </a:r>
            <a:r>
              <a:rPr lang="ca-ES" sz="2000" dirty="0"/>
              <a:t>millora de l'ambient.</a:t>
            </a:r>
          </a:p>
          <a:p>
            <a:endParaRPr lang="ca-ES" sz="2000" dirty="0"/>
          </a:p>
          <a:p>
            <a:r>
              <a:rPr lang="ca-ES" sz="2000" dirty="0"/>
              <a:t>3. Es defineixen les actuacions que des dels diferents professionals es van a promoure.</a:t>
            </a:r>
          </a:p>
          <a:p>
            <a:endParaRPr lang="es-ES" sz="2000" dirty="0"/>
          </a:p>
          <a:p>
            <a:r>
              <a:rPr lang="ca-ES" sz="2000" dirty="0"/>
              <a:t>4. Comença la intervenció motivadora de l'equip d'animació, al qual s'uniran els</a:t>
            </a:r>
            <a:endParaRPr lang="es-ES" sz="2000" dirty="0"/>
          </a:p>
          <a:p>
            <a:r>
              <a:rPr lang="ca-ES" sz="2000" dirty="0"/>
              <a:t>    Professionals d'atenció directa.</a:t>
            </a:r>
            <a:endParaRPr lang="es-ES" sz="2000" dirty="0"/>
          </a:p>
          <a:p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2510146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u="sng" dirty="0"/>
              <a:t>ORGANITZACIÓ:</a:t>
            </a:r>
            <a:endParaRPr lang="es-ES" dirty="0"/>
          </a:p>
        </p:txBody>
      </p:sp>
      <p:sp>
        <p:nvSpPr>
          <p:cNvPr id="3" name="CuadroTexto 2"/>
          <p:cNvSpPr txBox="1"/>
          <p:nvPr/>
        </p:nvSpPr>
        <p:spPr>
          <a:xfrm>
            <a:off x="480699" y="1556792"/>
            <a:ext cx="6624736" cy="33547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/>
            <a:r>
              <a:rPr lang="ca-ES" sz="2000" dirty="0"/>
              <a:t>5. Es dissenya amb la gent gran els posteriors passos.</a:t>
            </a:r>
            <a:endParaRPr lang="es-ES" sz="2000" dirty="0"/>
          </a:p>
          <a:p>
            <a:endParaRPr lang="es-ES" sz="2000" dirty="0"/>
          </a:p>
          <a:p>
            <a:pPr lvl="0"/>
            <a:r>
              <a:rPr lang="ca-ES" sz="2000" dirty="0"/>
              <a:t>6. Es revisen, primer simultàniament i després conjuntament amb els professionals i els ancians.</a:t>
            </a:r>
            <a:endParaRPr lang="es-ES" sz="2000" dirty="0"/>
          </a:p>
          <a:p>
            <a:endParaRPr lang="es-ES" sz="2000" dirty="0"/>
          </a:p>
          <a:p>
            <a:pPr lvl="0"/>
            <a:r>
              <a:rPr lang="ca-ES" sz="2000" dirty="0"/>
              <a:t>7. Es va estenent la intervenció en fases a la resta del col·lectiu de gent gran.</a:t>
            </a:r>
            <a:endParaRPr lang="es-ES" sz="2000" dirty="0"/>
          </a:p>
          <a:p>
            <a:endParaRPr lang="es-ES" sz="2000" dirty="0"/>
          </a:p>
          <a:p>
            <a:r>
              <a:rPr lang="ca-ES" sz="2000" dirty="0"/>
              <a:t>8. Simultàniament a aquest procés s'elaboren modificacions ambientals externes en la resta de col·lectius de gent gran.</a:t>
            </a:r>
            <a:endParaRPr lang="es-ES" sz="2000" dirty="0"/>
          </a:p>
          <a:p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3247450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 </a:t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>ACCIÓ: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611560" y="1628800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-</a:t>
            </a:r>
            <a:r>
              <a:rPr lang="es-ES" dirty="0" err="1"/>
              <a:t>Com</a:t>
            </a:r>
            <a:r>
              <a:rPr lang="es-ES" dirty="0"/>
              <a:t> a fase del </a:t>
            </a:r>
            <a:r>
              <a:rPr lang="es-ES" dirty="0" err="1"/>
              <a:t>procés</a:t>
            </a:r>
            <a:r>
              <a:rPr lang="es-ES" dirty="0"/>
              <a:t>, la </a:t>
            </a:r>
            <a:r>
              <a:rPr lang="es-ES" dirty="0" err="1"/>
              <a:t>acció</a:t>
            </a:r>
            <a:r>
              <a:rPr lang="es-ES" dirty="0"/>
              <a:t> </a:t>
            </a:r>
            <a:r>
              <a:rPr lang="es-ES" dirty="0" err="1"/>
              <a:t>surgeix</a:t>
            </a:r>
            <a:r>
              <a:rPr lang="es-ES" dirty="0"/>
              <a:t> de la vida propia.</a:t>
            </a:r>
          </a:p>
          <a:p>
            <a:endParaRPr lang="es-ES" dirty="0"/>
          </a:p>
          <a:p>
            <a:r>
              <a:rPr lang="es-ES" dirty="0"/>
              <a:t>- En primer </a:t>
            </a:r>
            <a:r>
              <a:rPr lang="es-ES" dirty="0" err="1"/>
              <a:t>moment</a:t>
            </a:r>
            <a:r>
              <a:rPr lang="es-ES" dirty="0"/>
              <a:t> </a:t>
            </a:r>
            <a:r>
              <a:rPr lang="es-ES" dirty="0" err="1"/>
              <a:t>apareix</a:t>
            </a:r>
            <a:r>
              <a:rPr lang="es-ES" dirty="0"/>
              <a:t> </a:t>
            </a:r>
            <a:r>
              <a:rPr lang="es-ES" dirty="0" err="1"/>
              <a:t>l’animador</a:t>
            </a:r>
            <a:r>
              <a:rPr lang="es-ES" dirty="0"/>
              <a:t> </a:t>
            </a:r>
            <a:r>
              <a:rPr lang="es-ES" dirty="0" err="1"/>
              <a:t>com</a:t>
            </a:r>
            <a:r>
              <a:rPr lang="es-ES" dirty="0"/>
              <a:t> a protagonista, </a:t>
            </a:r>
            <a:r>
              <a:rPr lang="es-ES" dirty="0" err="1"/>
              <a:t>però</a:t>
            </a:r>
            <a:r>
              <a:rPr lang="es-ES" dirty="0"/>
              <a:t> </a:t>
            </a:r>
            <a:r>
              <a:rPr lang="es-ES" dirty="0" err="1"/>
              <a:t>l’ideal</a:t>
            </a:r>
            <a:r>
              <a:rPr lang="es-ES" dirty="0"/>
              <a:t> seria que el </a:t>
            </a:r>
            <a:r>
              <a:rPr lang="es-ES" dirty="0" err="1"/>
              <a:t>protagonisme</a:t>
            </a:r>
            <a:r>
              <a:rPr lang="es-ES" dirty="0"/>
              <a:t> el </a:t>
            </a:r>
            <a:r>
              <a:rPr lang="es-ES" dirty="0" err="1"/>
              <a:t>tinguès</a:t>
            </a:r>
            <a:r>
              <a:rPr lang="es-ES" dirty="0"/>
              <a:t> la propia </a:t>
            </a:r>
            <a:r>
              <a:rPr lang="es-ES" dirty="0" err="1"/>
              <a:t>gent</a:t>
            </a:r>
            <a:r>
              <a:rPr lang="es-ES" dirty="0"/>
              <a:t> gran.</a:t>
            </a:r>
          </a:p>
        </p:txBody>
      </p:sp>
      <p:pic>
        <p:nvPicPr>
          <p:cNvPr id="3" name="Imagen 4" descr="Imagen que contiene persona, cielo, sentado, exterior&#10;&#10;Descripción generada con confianza muy alta">
            <a:extLst>
              <a:ext uri="{FF2B5EF4-FFF2-40B4-BE49-F238E27FC236}">
                <a16:creationId xmlns:a16="http://schemas.microsoft.com/office/drawing/2014/main" xmlns="" id="{D5D65BCE-8AF8-4F3F-87CC-29098F67DB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6599" y="3095625"/>
            <a:ext cx="4548992" cy="308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498159"/>
      </p:ext>
    </p:extLst>
  </p:cSld>
  <p:clrMapOvr>
    <a:masterClrMapping/>
  </p:clrMapOvr>
</p:sld>
</file>

<file path=ppt/theme/theme1.xml><?xml version="1.0" encoding="utf-8"?>
<a:theme xmlns:a="http://schemas.openxmlformats.org/drawingml/2006/main" name="Sostre de palla">
  <a:themeElements>
    <a:clrScheme name="Sostre de palla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itjana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stre de palla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1349</TotalTime>
  <Words>868</Words>
  <Application>Microsoft Office PowerPoint</Application>
  <PresentationFormat>Presentación en pantalla (4:3)</PresentationFormat>
  <Paragraphs>95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Sostre de palla</vt:lpstr>
      <vt:lpstr>PROJECTE D’ANIMACIÓ PER A LA TERCERA EDAT</vt:lpstr>
      <vt:lpstr>OBJECTIUS:</vt:lpstr>
      <vt:lpstr>ESTRUCTURES</vt:lpstr>
      <vt:lpstr>FORMES D’IMPARTIR UNA SESSIÓ PRACTICA: </vt:lpstr>
      <vt:lpstr>ASPECTES IMPORTANTS: </vt:lpstr>
      <vt:lpstr>RECURSOS </vt:lpstr>
      <vt:lpstr>ORGANITZACIÓ: </vt:lpstr>
      <vt:lpstr>ORGANITZACIÓ:</vt:lpstr>
      <vt:lpstr>     ACCIÓ:</vt:lpstr>
      <vt:lpstr>EVALUACIÓ:</vt:lpstr>
      <vt:lpstr>PRINCIPIS PER EL DISENY DE UN AMBIENT CENTRAT EN LA VIDA DE LA PRÒPIA GENT GRAN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PROJECTE D’ANIMACIÓ PER A LA TERCERA EDAT</dc:title>
  <dc:creator>Alumne</dc:creator>
  <cp:lastModifiedBy>Departament d'Educació</cp:lastModifiedBy>
  <cp:revision>22</cp:revision>
  <dcterms:created xsi:type="dcterms:W3CDTF">2018-01-25T09:00:34Z</dcterms:created>
  <dcterms:modified xsi:type="dcterms:W3CDTF">2018-01-30T09:26:32Z</dcterms:modified>
</cp:coreProperties>
</file>