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1" r:id="rId8"/>
    <p:sldId id="263" r:id="rId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71"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ol">
    <p:spTree>
      <p:nvGrpSpPr>
        <p:cNvPr id="1" name=""/>
        <p:cNvGrpSpPr/>
        <p:nvPr/>
      </p:nvGrpSpPr>
      <p:grpSpPr>
        <a:xfrm>
          <a:off x="0" y="0"/>
          <a:ext cx="0" cy="0"/>
          <a:chOff x="0" y="0"/>
          <a:chExt cx="0" cy="0"/>
        </a:xfrm>
      </p:grpSpPr>
      <p:grpSp>
        <p:nvGrpSpPr>
          <p:cNvPr id="95" name="Group 94"/>
          <p:cNvGrpSpPr/>
          <p:nvPr/>
        </p:nvGrpSpPr>
        <p:grpSpPr>
          <a:xfrm>
            <a:off x="0" y="-30477"/>
            <a:ext cx="9067800" cy="6889273"/>
            <a:chOff x="0" y="-30477"/>
            <a:chExt cx="9067800" cy="6889273"/>
          </a:xfrm>
        </p:grpSpPr>
        <p:cxnSp>
          <p:nvCxnSpPr>
            <p:cNvPr id="110" name="Straight Connector 109"/>
            <p:cNvCxnSpPr/>
            <p:nvPr/>
          </p:nvCxnSpPr>
          <p:spPr>
            <a:xfrm rot="16200000" flipH="1">
              <a:off x="-1447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p:nvCxnSpPr>
          <p:spPr>
            <a:xfrm rot="16200000" flipH="1">
              <a:off x="-1638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p:nvCxnSpPr>
          <p:spPr>
            <a:xfrm rot="5400000">
              <a:off x="-1485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rot="5400000">
              <a:off x="-32385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p:nvCxnSpPr>
          <p:spPr>
            <a:xfrm rot="16200000" flipH="1">
              <a:off x="-33147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rot="16200000" flipH="1">
              <a:off x="-1371600" y="2971800"/>
              <a:ext cx="6858000"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rot="16200000" flipH="1">
              <a:off x="-2819400" y="3200400"/>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rot="5400000">
              <a:off x="-2705099" y="3238500"/>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p:nvCxnSpPr>
          <p:spPr>
            <a:xfrm rot="16200000" flipH="1">
              <a:off x="-21336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rot="16200000" flipH="1">
              <a:off x="-31242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p:nvCxnSpPr>
          <p:spPr>
            <a:xfrm rot="16200000" flipH="1">
              <a:off x="-1828799" y="3352799"/>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p:nvCxnSpPr>
          <p:spPr>
            <a:xfrm rot="16200000" flipH="1">
              <a:off x="-28194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p:nvCxnSpPr>
          <p:spPr>
            <a:xfrm rot="16200000" flipH="1">
              <a:off x="-2438400" y="3124200"/>
              <a:ext cx="6858000" cy="609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p:nvCxnSpPr>
          <p:spPr>
            <a:xfrm rot="5400000">
              <a:off x="-173164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p:nvCxnSpPr>
          <p:spPr>
            <a:xfrm rot="5400000">
              <a:off x="-1142048"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5400000">
              <a:off x="-9144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rot="5400000">
              <a:off x="-185547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rot="16200000" flipH="1">
              <a:off x="-26431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p:nvCxnSpPr>
          <p:spPr>
            <a:xfrm rot="16200000" flipH="1">
              <a:off x="-1954530" y="3326130"/>
              <a:ext cx="6858000" cy="20574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p:nvCxnSpPr>
          <p:spPr>
            <a:xfrm rot="16200000" flipH="1">
              <a:off x="-2362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rot="16200000" flipH="1">
              <a:off x="-21336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16200000" flipH="1">
              <a:off x="10668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6200000" flipH="1">
              <a:off x="8763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5400000">
              <a:off x="1028700" y="3238500"/>
              <a:ext cx="6858000"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p:nvCxnSpPr>
          <p:spPr>
            <a:xfrm rot="5400000">
              <a:off x="-723900" y="3314700"/>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16200000" flipH="1">
              <a:off x="-800100" y="3314700"/>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5400000">
              <a:off x="-152400" y="3429000"/>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6200000" flipH="1">
              <a:off x="-304800" y="3200400"/>
              <a:ext cx="6858000"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5400000">
              <a:off x="-190499" y="3238500"/>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p:nvCxnSpPr>
          <p:spPr>
            <a:xfrm rot="16200000" flipH="1">
              <a:off x="381000" y="3200400"/>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p:nvCxnSpPr>
          <p:spPr>
            <a:xfrm rot="16200000" flipH="1">
              <a:off x="-609600" y="3276600"/>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p:nvCxnSpPr>
          <p:spPr>
            <a:xfrm rot="16200000" flipH="1">
              <a:off x="685801" y="3352799"/>
              <a:ext cx="6858000" cy="152401"/>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6200000" flipH="1">
              <a:off x="-304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p:nvCxnSpPr>
          <p:spPr>
            <a:xfrm rot="5400000">
              <a:off x="-10287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rot="5400000">
              <a:off x="782955" y="2722245"/>
              <a:ext cx="6858000"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5400000">
              <a:off x="1372552" y="3277552"/>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rot="5400000">
              <a:off x="16002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p:nvCxnSpPr>
          <p:spPr>
            <a:xfrm rot="5400000">
              <a:off x="659130" y="3227070"/>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rot="16200000" flipH="1">
              <a:off x="-128587" y="3252788"/>
              <a:ext cx="6858000"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p:nvCxnSpPr>
          <p:spPr>
            <a:xfrm rot="16200000" flipH="1">
              <a:off x="560070" y="3326130"/>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rot="16200000" flipH="1">
              <a:off x="152400" y="3352800"/>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p:nvCxnSpPr>
          <p:spPr>
            <a:xfrm rot="16200000" flipH="1">
              <a:off x="3810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p:nvCxnSpPr>
          <p:spPr>
            <a:xfrm rot="16200000" flipH="1">
              <a:off x="2743200" y="3352801"/>
              <a:ext cx="6858000" cy="1524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p:nvCxnSpPr>
          <p:spPr>
            <a:xfrm rot="16200000" flipH="1">
              <a:off x="2095501"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p:nvCxnSpPr>
          <p:spPr>
            <a:xfrm rot="5400000">
              <a:off x="2705100" y="3238501"/>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p:nvCxnSpPr>
          <p:spPr>
            <a:xfrm rot="5400000">
              <a:off x="1828801" y="3276600"/>
              <a:ext cx="6857999"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p:nvCxnSpPr>
          <p:spPr>
            <a:xfrm rot="16200000" flipH="1">
              <a:off x="1066800" y="3200402"/>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p:nvCxnSpPr>
          <p:spPr>
            <a:xfrm rot="16200000" flipH="1">
              <a:off x="2362201" y="3352800"/>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p:nvCxnSpPr>
          <p:spPr>
            <a:xfrm rot="5400000">
              <a:off x="2646045" y="2722246"/>
              <a:ext cx="6858000"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p:nvCxnSpPr>
          <p:spPr>
            <a:xfrm rot="5400000">
              <a:off x="3048952" y="3277553"/>
              <a:ext cx="6858000"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p:nvCxnSpPr>
          <p:spPr>
            <a:xfrm rot="5400000">
              <a:off x="2895600" y="3276601"/>
              <a:ext cx="6858000"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p:nvCxnSpPr>
          <p:spPr>
            <a:xfrm rot="5400000">
              <a:off x="2388870" y="3227071"/>
              <a:ext cx="6858000"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p:nvCxnSpPr>
          <p:spPr>
            <a:xfrm rot="16200000" flipH="1">
              <a:off x="22364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8" name="Straight Connector 247"/>
            <p:cNvCxnSpPr/>
            <p:nvPr/>
          </p:nvCxnSpPr>
          <p:spPr>
            <a:xfrm rot="16200000" flipH="1">
              <a:off x="17526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H="1">
              <a:off x="19812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a:off x="3467100" y="3314701"/>
              <a:ext cx="6858000"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p:nvPr/>
          </p:nvCxnSpPr>
          <p:spPr>
            <a:xfrm rot="16200000" flipH="1">
              <a:off x="3467099" y="3314701"/>
              <a:ext cx="68580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rot="5400000">
              <a:off x="4038600" y="3429001"/>
              <a:ext cx="6858000"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53" name="Straight Connector 252"/>
            <p:cNvCxnSpPr/>
            <p:nvPr/>
          </p:nvCxnSpPr>
          <p:spPr>
            <a:xfrm rot="16200000" flipH="1">
              <a:off x="3886200" y="3200401"/>
              <a:ext cx="6858000"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254" name="Straight Connector 253"/>
            <p:cNvCxnSpPr/>
            <p:nvPr/>
          </p:nvCxnSpPr>
          <p:spPr>
            <a:xfrm rot="5400000">
              <a:off x="4000501" y="3238501"/>
              <a:ext cx="6858000"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5" name="Straight Connector 254"/>
            <p:cNvCxnSpPr/>
            <p:nvPr/>
          </p:nvCxnSpPr>
          <p:spPr>
            <a:xfrm rot="16200000" flipH="1">
              <a:off x="4572000" y="3200401"/>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p:nvCxnSpPr>
          <p:spPr>
            <a:xfrm rot="16200000" flipH="1">
              <a:off x="3733800" y="3352800"/>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p:nvCxnSpPr>
          <p:spPr>
            <a:xfrm rot="5400000">
              <a:off x="3619500" y="3314700"/>
              <a:ext cx="6858000"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rot="16200000" flipH="1">
              <a:off x="4214813" y="3252788"/>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p:nvCxnSpPr>
          <p:spPr>
            <a:xfrm rot="16200000" flipH="1">
              <a:off x="4751070" y="3326131"/>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rot="16200000" flipH="1">
              <a:off x="4343400" y="3352801"/>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p:nvCxnSpPr>
          <p:spPr>
            <a:xfrm rot="16200000" flipH="1">
              <a:off x="4572000" y="3352801"/>
              <a:ext cx="6858000"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p:nvCxnSpPr>
          <p:spPr>
            <a:xfrm rot="16200000" flipH="1">
              <a:off x="5257800" y="3352802"/>
              <a:ext cx="6858000"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rot="16200000" flipH="1">
              <a:off x="5067300" y="3238502"/>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p:nvCxnSpPr>
          <p:spPr>
            <a:xfrm rot="5400000">
              <a:off x="5219700" y="3238502"/>
              <a:ext cx="6858000" cy="381000"/>
            </a:xfrm>
            <a:prstGeom prst="line">
              <a:avLst/>
            </a:prstGeom>
            <a:ln w="5080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rot="16200000" flipH="1">
              <a:off x="4876801" y="3352801"/>
              <a:ext cx="6858000"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p:nvCxnSpPr>
          <p:spPr>
            <a:xfrm rot="5400000">
              <a:off x="5527994" y="3318196"/>
              <a:ext cx="6888479"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p:nvCxnSpPr>
          <p:spPr>
            <a:xfrm rot="5400000">
              <a:off x="4850130" y="3227072"/>
              <a:ext cx="6858000"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H="1">
              <a:off x="4751070" y="3326132"/>
              <a:ext cx="6858000"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p:nvCxnSpPr>
          <p:spPr>
            <a:xfrm rot="5400000">
              <a:off x="5562599" y="3429001"/>
              <a:ext cx="685800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rot="5400000">
              <a:off x="2552700" y="3390900"/>
              <a:ext cx="6858000"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rot="16200000" flipH="1">
              <a:off x="3048000" y="3352800"/>
              <a:ext cx="6858000"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p:nvCxnSpPr>
          <p:spPr>
            <a:xfrm rot="16200000" flipH="1">
              <a:off x="3238500" y="3238500"/>
              <a:ext cx="6858000"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a:off x="2133600" y="3276600"/>
              <a:ext cx="6858000"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p:nvCxnSpPr>
          <p:spPr>
            <a:xfrm rot="16200000" flipH="1">
              <a:off x="3148013" y="3252789"/>
              <a:ext cx="6858000"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p:nvCxnSpPr>
          <p:spPr>
            <a:xfrm rot="5400000">
              <a:off x="3771900" y="3238500"/>
              <a:ext cx="68580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p:nvCxnSpPr>
          <p:spPr>
            <a:xfrm rot="5400000">
              <a:off x="4229100" y="2933700"/>
              <a:ext cx="6858000"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rot="16200000" flipH="1">
              <a:off x="1371600" y="3200403"/>
              <a:ext cx="6858000"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4F644BFA-F604-4429-915D-CEFA3CE03502}" type="slidenum">
              <a:rPr lang="es-ES" smtClean="0"/>
              <a:pPr/>
              <a:t>‹Nº›</a:t>
            </a:fld>
            <a:endParaRPr lang="es-ES" dirty="0"/>
          </a:p>
        </p:txBody>
      </p:sp>
      <p:sp>
        <p:nvSpPr>
          <p:cNvPr id="113" name="Rectangle 112"/>
          <p:cNvSpPr/>
          <p:nvPr/>
        </p:nvSpPr>
        <p:spPr>
          <a:xfrm>
            <a:off x="0" y="1905000"/>
            <a:ext cx="4953000" cy="3124200"/>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grpSp>
        <p:nvGrpSpPr>
          <p:cNvPr id="94" name="Group 93"/>
          <p:cNvGrpSpPr/>
          <p:nvPr/>
        </p:nvGrpSpPr>
        <p:grpSpPr>
          <a:xfrm>
            <a:off x="0" y="2057400"/>
            <a:ext cx="4801394" cy="2820988"/>
            <a:chOff x="0" y="2057400"/>
            <a:chExt cx="4801394" cy="2820988"/>
          </a:xfrm>
        </p:grpSpPr>
        <p:cxnSp>
          <p:nvCxnSpPr>
            <p:cNvPr id="117" name="Straight Connector 116"/>
            <p:cNvCxnSpPr/>
            <p:nvPr/>
          </p:nvCxnSpPr>
          <p:spPr>
            <a:xfrm>
              <a:off x="0" y="20574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a:xfrm>
              <a:off x="0" y="4876800"/>
              <a:ext cx="48006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a:xfrm rot="5400000">
              <a:off x="3391694" y="3467100"/>
              <a:ext cx="2818606"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228600" y="2130425"/>
            <a:ext cx="4419600" cy="1600327"/>
          </a:xfrm>
        </p:spPr>
        <p:txBody>
          <a:bodyPr anchor="b">
            <a:normAutofit/>
          </a:bodyPr>
          <a:lstStyle>
            <a:lvl1pPr algn="l">
              <a:defRPr sz="3600" b="1" cap="none" spc="40" baseline="0">
                <a:ln w="13335" cmpd="sng">
                  <a:solidFill>
                    <a:schemeClr val="accent1">
                      <a:lumMod val="50000"/>
                    </a:schemeClr>
                  </a:solidFill>
                  <a:prstDash val="solid"/>
                </a:ln>
                <a:solidFill>
                  <a:schemeClr val="accent6">
                    <a:tint val="1000"/>
                  </a:schemeClr>
                </a:solidFill>
                <a:effectLst/>
              </a:defRPr>
            </a:lvl1pPr>
          </a:lstStyle>
          <a:p>
            <a:r>
              <a:rPr lang="ca-ES" smtClean="0"/>
              <a:t>Feu clic aquí per editar l'estil</a:t>
            </a:r>
            <a:endParaRPr lang="en-US" dirty="0"/>
          </a:p>
        </p:txBody>
      </p:sp>
      <p:sp>
        <p:nvSpPr>
          <p:cNvPr id="3" name="Subtitle 2"/>
          <p:cNvSpPr>
            <a:spLocks noGrp="1"/>
          </p:cNvSpPr>
          <p:nvPr>
            <p:ph type="subTitle" idx="1"/>
          </p:nvPr>
        </p:nvSpPr>
        <p:spPr>
          <a:xfrm>
            <a:off x="228600" y="3733800"/>
            <a:ext cx="4419600" cy="1066800"/>
          </a:xfrm>
        </p:spPr>
        <p:txBody>
          <a:bodyPr>
            <a:normAutofit/>
          </a:bodyPr>
          <a:lstStyle>
            <a:lvl1pPr marL="0" indent="0" algn="l">
              <a:buNone/>
              <a:defRPr sz="22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smtClean="0"/>
              <a:t>Feu clic aquí per editar l'estil de subtítols del patró.</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smtClean="0"/>
              <a:t>Feu clic aquí per editar l'estil</a:t>
            </a:r>
            <a:endParaRPr lang="en-US"/>
          </a:p>
        </p:txBody>
      </p:sp>
      <p:sp>
        <p:nvSpPr>
          <p:cNvPr id="3" name="Vertical Text Placeholder 2"/>
          <p:cNvSpPr>
            <a:spLocks noGrp="1"/>
          </p:cNvSpPr>
          <p:nvPr>
            <p:ph type="body" orient="vert" idx="1"/>
          </p:nvPr>
        </p:nvSpPr>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4" name="Date Placeholder 3"/>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a-ES" smtClean="0"/>
              <a:t>Feu clic aquí per editar l'estil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4" name="Date Placeholder 3"/>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smtClean="0"/>
              <a:t>Feu clic aquí per editar l'estil</a:t>
            </a:r>
            <a:endParaRPr lang="en-US" dirty="0"/>
          </a:p>
        </p:txBody>
      </p:sp>
      <p:sp>
        <p:nvSpPr>
          <p:cNvPr id="3" name="Content Placeholder 2"/>
          <p:cNvSpPr>
            <a:spLocks noGrp="1"/>
          </p:cNvSpPr>
          <p:nvPr>
            <p:ph idx="1"/>
          </p:nvPr>
        </p:nvSpPr>
        <p:spPr/>
        <p:txBody>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4" name="Date Placeholder 3"/>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5" name="Footer Placeholder 4"/>
          <p:cNvSpPr>
            <a:spLocks noGrp="1"/>
          </p:cNvSpPr>
          <p:nvPr>
            <p:ph type="ftr" sz="quarter" idx="11"/>
          </p:nvPr>
        </p:nvSpPr>
        <p:spPr/>
        <p:txBody>
          <a:bodyPr/>
          <a:lstStyle/>
          <a:p>
            <a:endParaRPr lang="es-ES" dirty="0"/>
          </a:p>
        </p:txBody>
      </p:sp>
      <p:sp>
        <p:nvSpPr>
          <p:cNvPr id="6" name="Slide Number Placeholder 5"/>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pçalera de la secció">
    <p:bg>
      <p:bgRef idx="1003">
        <a:schemeClr val="bg1"/>
      </p:bgRef>
    </p:bg>
    <p:spTree>
      <p:nvGrpSpPr>
        <p:cNvPr id="1" name=""/>
        <p:cNvGrpSpPr/>
        <p:nvPr/>
      </p:nvGrpSpPr>
      <p:grpSpPr>
        <a:xfrm>
          <a:off x="0" y="0"/>
          <a:ext cx="0" cy="0"/>
          <a:chOff x="0" y="0"/>
          <a:chExt cx="0" cy="0"/>
        </a:xfrm>
      </p:grpSpPr>
      <p:grpSp>
        <p:nvGrpSpPr>
          <p:cNvPr id="7" name="Group 92"/>
          <p:cNvGrpSpPr/>
          <p:nvPr/>
        </p:nvGrpSpPr>
        <p:grpSpPr>
          <a:xfrm>
            <a:off x="1" y="-30478"/>
            <a:ext cx="9067799" cy="4846320"/>
            <a:chOff x="1" y="-30477"/>
            <a:chExt cx="9067799" cy="4526277"/>
          </a:xfrm>
        </p:grpSpPr>
        <p:cxnSp>
          <p:nvCxnSpPr>
            <p:cNvPr id="8" name="Straight Connector 7"/>
            <p:cNvCxnSpPr/>
            <p:nvPr/>
          </p:nvCxnSpPr>
          <p:spPr>
            <a:xfrm rot="16200000" flipH="1">
              <a:off x="-2716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16200000" flipH="1">
              <a:off x="-4621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0976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06236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6200000" flipH="1">
              <a:off x="-213856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6200000" flipH="1">
              <a:off x="-195465" y="1785212"/>
              <a:ext cx="4505731" cy="9144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6200000" flipH="1">
              <a:off x="-164326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1528964"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6200000" flipH="1">
              <a:off x="-95746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6200000" flipH="1">
              <a:off x="-194806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6200000" flipH="1">
              <a:off x="-652664" y="2166211"/>
              <a:ext cx="4505731" cy="152401"/>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6200000" flipH="1">
              <a:off x="-16432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6200000" flipH="1">
              <a:off x="-1790700" y="2019300"/>
              <a:ext cx="4495800" cy="4572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55551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40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a:off x="26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a:off x="-67933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rot="16200000" flipH="1">
              <a:off x="-1467052"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6200000" flipH="1">
              <a:off x="-77839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16200000" flipH="1">
              <a:off x="-118606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16200000" flipH="1">
              <a:off x="-95746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rot="16200000" flipH="1">
              <a:off x="22429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rot="16200000" flipH="1">
              <a:off x="20524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rot="5400000">
              <a:off x="2204835" y="2051912"/>
              <a:ext cx="4505731" cy="3810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rot="5400000">
              <a:off x="452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rot="16200000" flipH="1">
              <a:off x="376035"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rot="5400000">
              <a:off x="1023735" y="2242139"/>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rot="16200000" flipH="1">
              <a:off x="871335" y="2013812"/>
              <a:ext cx="4505731" cy="4572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985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6200000" flipH="1">
              <a:off x="1557135" y="2013812"/>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16200000" flipH="1">
              <a:off x="5665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6200000" flipH="1">
              <a:off x="1861936" y="2166211"/>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16200000" flipH="1">
              <a:off x="8713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1474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1959090" y="1535657"/>
              <a:ext cx="4505731" cy="1413510"/>
            </a:xfrm>
            <a:prstGeom prst="line">
              <a:avLst/>
            </a:prstGeom>
            <a:ln>
              <a:solidFill>
                <a:schemeClr val="accent1">
                  <a:alpha val="39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2548687" y="2090964"/>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rot="5400000">
              <a:off x="27763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183526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16200000" flipH="1">
              <a:off x="1047548" y="2066200"/>
              <a:ext cx="4505731" cy="352425"/>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16200000" flipH="1">
              <a:off x="1736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16200000" flipH="1">
              <a:off x="1328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16200000" flipH="1">
              <a:off x="1557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6200000" flipH="1">
              <a:off x="39193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16200000" flipH="1">
              <a:off x="3271636"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38812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rot="5400000">
              <a:off x="3004936" y="2090012"/>
              <a:ext cx="4505730" cy="3048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16200000" flipH="1">
              <a:off x="22429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16200000" flipH="1">
              <a:off x="35383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3822180" y="1535657"/>
              <a:ext cx="4505731" cy="1413510"/>
            </a:xfrm>
            <a:prstGeom prst="line">
              <a:avLst/>
            </a:prstGeom>
            <a:ln>
              <a:solidFill>
                <a:schemeClr val="accent1">
                  <a:alpha val="56000"/>
                </a:schemeClr>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4225087" y="2090965"/>
              <a:ext cx="4505731" cy="302895"/>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4071735" y="2090012"/>
              <a:ext cx="4505731"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3565005" y="2040482"/>
              <a:ext cx="4505731" cy="40386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16200000" flipH="1">
              <a:off x="34126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6200000" flipH="1">
              <a:off x="2928735" y="2166212"/>
              <a:ext cx="4505731" cy="152400"/>
            </a:xfrm>
            <a:prstGeom prst="line">
              <a:avLst/>
            </a:prstGeom>
            <a:ln w="57150">
              <a:solidFill>
                <a:schemeClr val="accent1">
                  <a:alpha val="30000"/>
                </a:schemeClr>
              </a:solidFill>
            </a:ln>
          </p:spPr>
          <p:style>
            <a:lnRef idx="1">
              <a:schemeClr val="accent1"/>
            </a:lnRef>
            <a:fillRef idx="0">
              <a:schemeClr val="accent1"/>
            </a:fillRef>
            <a:effectRef idx="0">
              <a:schemeClr val="accent1"/>
            </a:effectRef>
            <a:fontRef idx="minor">
              <a:schemeClr val="tx1"/>
            </a:fontRef>
          </p:style>
        </p:cxnSp>
        <p:cxnSp>
          <p:nvCxnSpPr>
            <p:cNvPr id="62" name="Straight Connector 61"/>
            <p:cNvCxnSpPr/>
            <p:nvPr/>
          </p:nvCxnSpPr>
          <p:spPr>
            <a:xfrm rot="16200000" flipH="1">
              <a:off x="3081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4643235" y="2128112"/>
              <a:ext cx="4505731" cy="228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16200000" flipH="1">
              <a:off x="4643234" y="2128112"/>
              <a:ext cx="4505731"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214735" y="2242140"/>
              <a:ext cx="4505731" cy="1588"/>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16200000" flipH="1">
              <a:off x="5062335" y="2013812"/>
              <a:ext cx="4505731" cy="457200"/>
            </a:xfrm>
            <a:prstGeom prst="line">
              <a:avLst/>
            </a:prstGeom>
            <a:ln>
              <a:solidFill>
                <a:schemeClr val="accent1">
                  <a:alpha val="90000"/>
                </a:schemeClr>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5176636" y="2051912"/>
              <a:ext cx="4505731" cy="38100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16200000" flipH="1">
              <a:off x="5748135" y="2013813"/>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16200000" flipH="1">
              <a:off x="49099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4795635" y="2128112"/>
              <a:ext cx="4505731" cy="22860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p:nvCxnSpPr>
          <p:spPr>
            <a:xfrm rot="16200000" flipH="1">
              <a:off x="53909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16200000" flipH="1">
              <a:off x="5927205" y="2139542"/>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16200000" flipH="1">
              <a:off x="5519535" y="2166212"/>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16200000" flipH="1">
              <a:off x="5748135" y="2166212"/>
              <a:ext cx="4505731" cy="152400"/>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16200000" flipH="1">
              <a:off x="6433935" y="2166213"/>
              <a:ext cx="4505731" cy="1524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16200000" flipH="1">
              <a:off x="62434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395835" y="2051913"/>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16200000" flipH="1">
              <a:off x="6052936" y="2166212"/>
              <a:ext cx="4505731" cy="152401"/>
            </a:xfrm>
            <a:prstGeom prst="line">
              <a:avLst/>
            </a:prstGeom>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6709356" y="2136834"/>
              <a:ext cx="4525755" cy="191133"/>
            </a:xfrm>
            <a:prstGeom prst="line">
              <a:avLst/>
            </a:prstGeom>
            <a:effectLst/>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p:nvCxnSpPr>
          <p:spPr>
            <a:xfrm rot="5400000">
              <a:off x="6026265" y="2040483"/>
              <a:ext cx="4505731" cy="40386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16200000" flipH="1">
              <a:off x="5927205" y="2139543"/>
              <a:ext cx="4505731" cy="205740"/>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738734" y="2242140"/>
              <a:ext cx="4505732" cy="1588"/>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3728835" y="2204312"/>
              <a:ext cx="4505731" cy="76200"/>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16200000" flipH="1">
              <a:off x="4224135" y="2166212"/>
              <a:ext cx="4505731" cy="1524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16200000" flipH="1">
              <a:off x="4414635" y="2051912"/>
              <a:ext cx="4505731" cy="381000"/>
            </a:xfrm>
            <a:prstGeom prst="line">
              <a:avLst/>
            </a:prstGeom>
            <a:ln w="19050">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3309735" y="2090012"/>
              <a:ext cx="4505731" cy="304800"/>
            </a:xfrm>
            <a:prstGeom prst="line">
              <a:avLst/>
            </a:prstGeom>
            <a:ln w="47625">
              <a:solidFill>
                <a:schemeClr val="accent1">
                  <a:alpha val="63000"/>
                </a:schemeClr>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p:nvCxnSpPr>
          <p:spPr>
            <a:xfrm rot="16200000" flipH="1">
              <a:off x="4324148" y="2066200"/>
              <a:ext cx="4505731" cy="352425"/>
            </a:xfrm>
            <a:prstGeom prst="line">
              <a:avLst/>
            </a:prstGeom>
            <a:ln w="15875">
              <a:solidFill>
                <a:schemeClr val="accent1">
                  <a:alpha val="72000"/>
                </a:schemeClr>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5400000">
              <a:off x="4948035" y="2051912"/>
              <a:ext cx="4505731"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a:off x="5405235" y="1747112"/>
              <a:ext cx="4505731" cy="990600"/>
            </a:xfrm>
            <a:prstGeom prst="line">
              <a:avLst/>
            </a:prstGeom>
            <a:ln w="28575">
              <a:solidFill>
                <a:schemeClr val="accent1">
                  <a:alpha val="58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16200000" flipH="1">
              <a:off x="2547735" y="2013814"/>
              <a:ext cx="4505731" cy="457199"/>
            </a:xfrm>
            <a:prstGeom prst="line">
              <a:avLst/>
            </a:prstGeom>
            <a:ln w="38100">
              <a:solidFill>
                <a:schemeClr val="accent1">
                  <a:alpha val="47000"/>
                </a:schemeClr>
              </a:solidFill>
            </a:ln>
          </p:spPr>
          <p:style>
            <a:lnRef idx="1">
              <a:schemeClr val="accent1"/>
            </a:lnRef>
            <a:fillRef idx="0">
              <a:schemeClr val="accent1"/>
            </a:fillRef>
            <a:effectRef idx="0">
              <a:schemeClr val="accent1"/>
            </a:effectRef>
            <a:fontRef idx="minor">
              <a:schemeClr val="tx1"/>
            </a:fontRef>
          </p:style>
        </p:cxnSp>
      </p:grpSp>
      <p:sp>
        <p:nvSpPr>
          <p:cNvPr id="94" name="Rectangle 93"/>
          <p:cNvSpPr/>
          <p:nvPr/>
        </p:nvSpPr>
        <p:spPr>
          <a:xfrm>
            <a:off x="0" y="4311168"/>
            <a:ext cx="9144000" cy="1905000"/>
          </a:xfrm>
          <a:prstGeom prst="rect">
            <a:avLst/>
          </a:prstGeom>
          <a:solidFill>
            <a:schemeClr val="accent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96" name="Straight Connector 95"/>
          <p:cNvCxnSpPr/>
          <p:nvPr/>
        </p:nvCxnSpPr>
        <p:spPr>
          <a:xfrm>
            <a:off x="0" y="4387368"/>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0" y="6138380"/>
            <a:ext cx="914400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57200" y="5621364"/>
            <a:ext cx="8305800" cy="414649"/>
          </a:xfrm>
        </p:spPr>
        <p:txBody>
          <a:bodyPr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smtClean="0"/>
              <a:t>Feu clic aquí per editar estils</a:t>
            </a:r>
          </a:p>
        </p:txBody>
      </p:sp>
      <p:sp>
        <p:nvSpPr>
          <p:cNvPr id="95" name="Title 94"/>
          <p:cNvSpPr>
            <a:spLocks noGrp="1"/>
          </p:cNvSpPr>
          <p:nvPr>
            <p:ph type="title"/>
          </p:nvPr>
        </p:nvSpPr>
        <p:spPr>
          <a:xfrm>
            <a:off x="457200" y="4463568"/>
            <a:ext cx="8305800" cy="1143000"/>
          </a:xfrm>
        </p:spPr>
        <p:txBody>
          <a:bodyPr/>
          <a:lstStyle/>
          <a:p>
            <a:r>
              <a:rPr lang="ca-ES" smtClean="0"/>
              <a:t>Feu clic aquí per editar l'estil</a:t>
            </a:r>
            <a:endParaRPr lang="en-US"/>
          </a:p>
        </p:txBody>
      </p:sp>
      <p:sp>
        <p:nvSpPr>
          <p:cNvPr id="2" name="Date Placeholder 1"/>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91" name="Footer Placeholder 90"/>
          <p:cNvSpPr>
            <a:spLocks noGrp="1"/>
          </p:cNvSpPr>
          <p:nvPr>
            <p:ph type="ftr" sz="quarter" idx="11"/>
          </p:nvPr>
        </p:nvSpPr>
        <p:spPr/>
        <p:txBody>
          <a:bodyPr/>
          <a:lstStyle/>
          <a:p>
            <a:endParaRPr lang="es-ES" dirty="0"/>
          </a:p>
        </p:txBody>
      </p:sp>
      <p:sp>
        <p:nvSpPr>
          <p:cNvPr id="92" name="Slide Number Placeholder 91"/>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smtClean="0"/>
              <a:t>Feu clic aquí per editar l'estil</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5" name="Date Placeholder 4"/>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smtClean="0"/>
              <a:t>Feu clic aquí per editar l'estil</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smtClean="0"/>
              <a:t>Feu clic aquí per editar estils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a:p>
        </p:txBody>
      </p:sp>
      <p:sp>
        <p:nvSpPr>
          <p:cNvPr id="7" name="Date Placeholder 6"/>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8" name="Footer Placeholder 7"/>
          <p:cNvSpPr>
            <a:spLocks noGrp="1"/>
          </p:cNvSpPr>
          <p:nvPr>
            <p:ph type="ftr" sz="quarter" idx="11"/>
          </p:nvPr>
        </p:nvSpPr>
        <p:spPr/>
        <p:txBody>
          <a:bodyPr/>
          <a:lstStyle/>
          <a:p>
            <a:endParaRPr lang="es-ES" dirty="0"/>
          </a:p>
        </p:txBody>
      </p:sp>
      <p:sp>
        <p:nvSpPr>
          <p:cNvPr id="9" name="Slide Number Placeholder 8"/>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smtClean="0"/>
              <a:t>Feu clic aquí per editar l'estil</a:t>
            </a:r>
            <a:endParaRPr lang="en-US"/>
          </a:p>
        </p:txBody>
      </p:sp>
      <p:sp>
        <p:nvSpPr>
          <p:cNvPr id="3" name="Date Placeholder 2"/>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4" name="Footer Placeholder 3"/>
          <p:cNvSpPr>
            <a:spLocks noGrp="1"/>
          </p:cNvSpPr>
          <p:nvPr>
            <p:ph type="ftr" sz="quarter" idx="11"/>
          </p:nvPr>
        </p:nvSpPr>
        <p:spPr/>
        <p:txBody>
          <a:bodyPr/>
          <a:lstStyle/>
          <a:p>
            <a:endParaRPr lang="es-ES" dirty="0"/>
          </a:p>
        </p:txBody>
      </p:sp>
      <p:sp>
        <p:nvSpPr>
          <p:cNvPr id="5" name="Slide Number Placeholder 4"/>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3" name="Footer Placeholder 2"/>
          <p:cNvSpPr>
            <a:spLocks noGrp="1"/>
          </p:cNvSpPr>
          <p:nvPr>
            <p:ph type="ftr" sz="quarter" idx="11"/>
          </p:nvPr>
        </p:nvSpPr>
        <p:spPr/>
        <p:txBody>
          <a:bodyPr/>
          <a:lstStyle/>
          <a:p>
            <a:endParaRPr lang="es-ES" dirty="0"/>
          </a:p>
        </p:txBody>
      </p:sp>
      <p:sp>
        <p:nvSpPr>
          <p:cNvPr id="4" name="Slide Number Placeholder 3"/>
          <p:cNvSpPr>
            <a:spLocks noGrp="1"/>
          </p:cNvSpPr>
          <p:nvPr>
            <p:ph type="sldNum" sz="quarter" idx="12"/>
          </p:nvPr>
        </p:nvSpPr>
        <p:spPr/>
        <p:txBody>
          <a:bodyPr/>
          <a:lstStyle/>
          <a:p>
            <a:fld id="{4F644BFA-F604-4429-915D-CEFA3CE03502}"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ingut amb llegenda">
    <p:spTree>
      <p:nvGrpSpPr>
        <p:cNvPr id="1" name=""/>
        <p:cNvGrpSpPr/>
        <p:nvPr/>
      </p:nvGrpSpPr>
      <p:grpSpPr>
        <a:xfrm>
          <a:off x="0" y="0"/>
          <a:ext cx="0" cy="0"/>
          <a:chOff x="0" y="0"/>
          <a:chExt cx="0" cy="0"/>
        </a:xfrm>
      </p:grpSpPr>
      <p:sp>
        <p:nvSpPr>
          <p:cNvPr id="3" name="Content Placeholder 2"/>
          <p:cNvSpPr>
            <a:spLocks noGrp="1"/>
          </p:cNvSpPr>
          <p:nvPr>
            <p:ph idx="1"/>
          </p:nvPr>
        </p:nvSpPr>
        <p:spPr>
          <a:xfrm>
            <a:off x="3200400" y="273050"/>
            <a:ext cx="5486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dirty="0"/>
          </a:p>
        </p:txBody>
      </p:sp>
      <p:sp>
        <p:nvSpPr>
          <p:cNvPr id="5" name="Date Placeholder 4"/>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4F644BFA-F604-4429-915D-CEFA3CE03502}" type="slidenum">
              <a:rPr lang="es-ES" smtClean="0"/>
              <a:pPr/>
              <a:t>‹Nº›</a:t>
            </a:fld>
            <a:endParaRPr lang="es-ES" dirty="0"/>
          </a:p>
        </p:txBody>
      </p:sp>
      <p:sp>
        <p:nvSpPr>
          <p:cNvPr id="37" name="Rectangle 36"/>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9" name="Straight Connector 38"/>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2400" y="1901952"/>
            <a:ext cx="2377440" cy="1371600"/>
          </a:xfrm>
        </p:spPr>
        <p:txBody>
          <a:bodyPr anchor="b">
            <a:normAutofit/>
          </a:bodyPr>
          <a:lstStyle>
            <a:lvl1pPr algn="l" defTabSz="914400" rtl="0" eaLnBrk="1" latinLnBrk="0" hangingPunct="1">
              <a:spcBef>
                <a:spcPct val="0"/>
              </a:spcBef>
              <a:buNone/>
              <a:tabLst>
                <a:tab pos="3830638" algn="l"/>
              </a:tabLst>
              <a:defRPr lang="en-US" sz="2600" b="1" kern="1200" cap="none" spc="20" baseline="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j-lt"/>
                <a:ea typeface="+mj-ea"/>
                <a:cs typeface="+mj-cs"/>
              </a:defRPr>
            </a:lvl1pPr>
          </a:lstStyle>
          <a:p>
            <a:r>
              <a:rPr lang="ca-ES" smtClean="0"/>
              <a:t>Feu clic aquí per editar l'estil</a:t>
            </a:r>
            <a:endParaRPr lang="en-US" dirty="0"/>
          </a:p>
        </p:txBody>
      </p:sp>
      <p:sp>
        <p:nvSpPr>
          <p:cNvPr id="4" name="Text Placeholder 3"/>
          <p:cNvSpPr>
            <a:spLocks noGrp="1"/>
          </p:cNvSpPr>
          <p:nvPr>
            <p:ph type="body" sz="half" idx="2"/>
          </p:nvPr>
        </p:nvSpPr>
        <p:spPr>
          <a:xfrm>
            <a:off x="152400" y="3273552"/>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tge amb llegenda">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3200400" y="381000"/>
            <a:ext cx="5562600" cy="5638800"/>
          </a:xfrm>
          <a:solidFill>
            <a:schemeClr val="bg2"/>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a-ES" dirty="0" smtClean="0"/>
              <a:t>Feu clic a la icona per afegir una imatge</a:t>
            </a:r>
            <a:endParaRPr lang="en-US" dirty="0"/>
          </a:p>
        </p:txBody>
      </p:sp>
      <p:sp>
        <p:nvSpPr>
          <p:cNvPr id="5" name="Date Placeholder 4"/>
          <p:cNvSpPr>
            <a:spLocks noGrp="1"/>
          </p:cNvSpPr>
          <p:nvPr>
            <p:ph type="dt" sz="half" idx="10"/>
          </p:nvPr>
        </p:nvSpPr>
        <p:spPr/>
        <p:txBody>
          <a:bodyPr/>
          <a:lstStyle/>
          <a:p>
            <a:fld id="{57AB0936-6C0D-4194-AA26-7114B3BCC56B}" type="datetimeFigureOut">
              <a:rPr lang="es-ES" smtClean="0"/>
              <a:pPr/>
              <a:t>29/01/2018</a:t>
            </a:fld>
            <a:endParaRPr lang="es-ES" dirty="0"/>
          </a:p>
        </p:txBody>
      </p:sp>
      <p:sp>
        <p:nvSpPr>
          <p:cNvPr id="6" name="Footer Placeholder 5"/>
          <p:cNvSpPr>
            <a:spLocks noGrp="1"/>
          </p:cNvSpPr>
          <p:nvPr>
            <p:ph type="ftr" sz="quarter" idx="11"/>
          </p:nvPr>
        </p:nvSpPr>
        <p:spPr/>
        <p:txBody>
          <a:bodyPr/>
          <a:lstStyle/>
          <a:p>
            <a:endParaRPr lang="es-ES" dirty="0"/>
          </a:p>
        </p:txBody>
      </p:sp>
      <p:sp>
        <p:nvSpPr>
          <p:cNvPr id="7" name="Slide Number Placeholder 6"/>
          <p:cNvSpPr>
            <a:spLocks noGrp="1"/>
          </p:cNvSpPr>
          <p:nvPr>
            <p:ph type="sldNum" sz="quarter" idx="12"/>
          </p:nvPr>
        </p:nvSpPr>
        <p:spPr/>
        <p:txBody>
          <a:bodyPr/>
          <a:lstStyle/>
          <a:p>
            <a:fld id="{4F644BFA-F604-4429-915D-CEFA3CE03502}" type="slidenum">
              <a:rPr lang="es-ES" smtClean="0"/>
              <a:pPr/>
              <a:t>‹Nº›</a:t>
            </a:fld>
            <a:endParaRPr lang="es-ES" dirty="0"/>
          </a:p>
        </p:txBody>
      </p:sp>
      <p:sp>
        <p:nvSpPr>
          <p:cNvPr id="33" name="Rectangle 32"/>
          <p:cNvSpPr/>
          <p:nvPr/>
        </p:nvSpPr>
        <p:spPr>
          <a:xfrm>
            <a:off x="0" y="1563624"/>
            <a:ext cx="2761488" cy="3313176"/>
          </a:xfrm>
          <a:prstGeom prst="rect">
            <a:avLst/>
          </a:prstGeom>
          <a:solidFill>
            <a:schemeClr val="accent1"/>
          </a:solidFill>
          <a:ln>
            <a:noFill/>
          </a:ln>
          <a:effectLst>
            <a:outerShdw blurRad="50800" dist="38100" dir="2700000" algn="ctr" rotWithShape="0">
              <a:srgbClr val="000000">
                <a:alpha val="4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cxnSp>
        <p:nvCxnSpPr>
          <p:cNvPr id="34" name="Straight Connector 33"/>
          <p:cNvCxnSpPr/>
          <p:nvPr/>
        </p:nvCxnSpPr>
        <p:spPr>
          <a:xfrm rot="5400000">
            <a:off x="1128157" y="3221339"/>
            <a:ext cx="3017520" cy="794"/>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0" y="1712976"/>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0" y="4733544"/>
            <a:ext cx="2651760" cy="158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155448" y="1905000"/>
            <a:ext cx="2377440" cy="1371600"/>
          </a:xfrm>
        </p:spPr>
        <p:txBody>
          <a:bodyPr anchor="b">
            <a:normAutofit/>
          </a:bodyPr>
          <a:lstStyle>
            <a:lvl1pPr algn="l">
              <a:defRPr sz="2600" b="1" cap="none" spc="20" baseline="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defRPr>
            </a:lvl1pPr>
          </a:lstStyle>
          <a:p>
            <a:r>
              <a:rPr lang="ca-ES" smtClean="0"/>
              <a:t>Feu clic aquí per editar l'estil</a:t>
            </a:r>
            <a:endParaRPr lang="en-US" dirty="0"/>
          </a:p>
        </p:txBody>
      </p:sp>
      <p:sp>
        <p:nvSpPr>
          <p:cNvPr id="4" name="Text Placeholder 3"/>
          <p:cNvSpPr>
            <a:spLocks noGrp="1"/>
          </p:cNvSpPr>
          <p:nvPr>
            <p:ph type="body" sz="half" idx="2"/>
          </p:nvPr>
        </p:nvSpPr>
        <p:spPr>
          <a:xfrm>
            <a:off x="152400" y="3276600"/>
            <a:ext cx="2377440" cy="1371600"/>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smtClean="0"/>
              <a:t>Feu clic aquí per editar estils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90" name="Rectangle 189"/>
          <p:cNvSpPr/>
          <p:nvPr/>
        </p:nvSpPr>
        <p:spPr>
          <a:xfrm>
            <a:off x="149352" y="137160"/>
            <a:ext cx="8869680" cy="6583680"/>
          </a:xfrm>
          <a:prstGeom prst="rect">
            <a:avLst/>
          </a:prstGeom>
          <a:noFill/>
          <a:ln w="19050" cmpd="sng">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kern="1200" dirty="0">
              <a:solidFill>
                <a:prstClr val="white"/>
              </a:solidFill>
              <a:latin typeface="Tw Cen MT"/>
              <a:ea typeface="+mn-ea"/>
              <a:cs typeface="+mn-cs"/>
            </a:endParaRPr>
          </a:p>
        </p:txBody>
      </p:sp>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b">
            <a:normAutofit/>
          </a:bodyPr>
          <a:lstStyle/>
          <a:p>
            <a:r>
              <a:rPr lang="ca-ES" smtClean="0"/>
              <a:t>Feu clic aquí per editar l'estil</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a-ES" smtClean="0"/>
              <a:t>Feu clic aquí per editar estils</a:t>
            </a:r>
          </a:p>
          <a:p>
            <a:pPr lvl="1"/>
            <a:r>
              <a:rPr lang="ca-ES" smtClean="0"/>
              <a:t>Segon nivell</a:t>
            </a:r>
          </a:p>
          <a:p>
            <a:pPr lvl="2"/>
            <a:r>
              <a:rPr lang="ca-ES" smtClean="0"/>
              <a:t>Tercer nivell</a:t>
            </a:r>
          </a:p>
          <a:p>
            <a:pPr lvl="3"/>
            <a:r>
              <a:rPr lang="ca-ES" smtClean="0"/>
              <a:t>Quart nivell</a:t>
            </a:r>
          </a:p>
          <a:p>
            <a:pPr lvl="4"/>
            <a:r>
              <a:rPr lang="ca-ES" smtClean="0"/>
              <a:t>Cinquè nivell</a:t>
            </a:r>
            <a:endParaRPr lang="en-US" dirty="0"/>
          </a:p>
        </p:txBody>
      </p:sp>
      <p:sp>
        <p:nvSpPr>
          <p:cNvPr id="4" name="Date Placeholder 3"/>
          <p:cNvSpPr>
            <a:spLocks noGrp="1"/>
          </p:cNvSpPr>
          <p:nvPr>
            <p:ph type="dt" sz="half" idx="2"/>
          </p:nvPr>
        </p:nvSpPr>
        <p:spPr>
          <a:xfrm>
            <a:off x="457200" y="6312408"/>
            <a:ext cx="2133600" cy="365125"/>
          </a:xfrm>
          <a:prstGeom prst="rect">
            <a:avLst/>
          </a:prstGeom>
        </p:spPr>
        <p:txBody>
          <a:bodyPr vert="horz" lIns="91440" tIns="45720" rIns="91440" bIns="45720" rtlCol="0" anchor="ctr"/>
          <a:lstStyle>
            <a:lvl1pPr algn="l">
              <a:defRPr sz="1200">
                <a:solidFill>
                  <a:schemeClr val="tx2"/>
                </a:solidFill>
              </a:defRPr>
            </a:lvl1pPr>
          </a:lstStyle>
          <a:p>
            <a:fld id="{57AB0936-6C0D-4194-AA26-7114B3BCC56B}" type="datetimeFigureOut">
              <a:rPr lang="es-ES" smtClean="0"/>
              <a:pPr/>
              <a:t>29/01/2018</a:t>
            </a:fld>
            <a:endParaRPr lang="es-ES" dirty="0"/>
          </a:p>
        </p:txBody>
      </p:sp>
      <p:sp>
        <p:nvSpPr>
          <p:cNvPr id="5" name="Footer Placeholder 4"/>
          <p:cNvSpPr>
            <a:spLocks noGrp="1"/>
          </p:cNvSpPr>
          <p:nvPr>
            <p:ph type="ftr" sz="quarter" idx="3"/>
          </p:nvPr>
        </p:nvSpPr>
        <p:spPr>
          <a:xfrm>
            <a:off x="2831123" y="6312408"/>
            <a:ext cx="3481754" cy="365125"/>
          </a:xfrm>
          <a:prstGeom prst="rect">
            <a:avLst/>
          </a:prstGeom>
        </p:spPr>
        <p:txBody>
          <a:bodyPr vert="horz" lIns="91440" tIns="45720" rIns="91440" bIns="45720" rtlCol="0" anchor="ctr"/>
          <a:lstStyle>
            <a:lvl1pPr algn="ctr">
              <a:defRPr sz="1200">
                <a:solidFill>
                  <a:schemeClr val="tx2"/>
                </a:solidFill>
              </a:defRPr>
            </a:lvl1pPr>
          </a:lstStyle>
          <a:p>
            <a:endParaRPr lang="es-ES" dirty="0"/>
          </a:p>
        </p:txBody>
      </p:sp>
      <p:sp>
        <p:nvSpPr>
          <p:cNvPr id="6" name="Slide Number Placeholder 5"/>
          <p:cNvSpPr>
            <a:spLocks noGrp="1"/>
          </p:cNvSpPr>
          <p:nvPr>
            <p:ph type="sldNum" sz="quarter" idx="4"/>
          </p:nvPr>
        </p:nvSpPr>
        <p:spPr>
          <a:xfrm>
            <a:off x="6553200" y="6312408"/>
            <a:ext cx="2133600" cy="365125"/>
          </a:xfrm>
          <a:prstGeom prst="rect">
            <a:avLst/>
          </a:prstGeom>
        </p:spPr>
        <p:txBody>
          <a:bodyPr vert="horz" lIns="91440" tIns="45720" rIns="91440" bIns="45720" rtlCol="0" anchor="ctr"/>
          <a:lstStyle>
            <a:lvl1pPr algn="r">
              <a:defRPr sz="1200">
                <a:solidFill>
                  <a:schemeClr val="tx2"/>
                </a:solidFill>
              </a:defRPr>
            </a:lvl1pPr>
          </a:lstStyle>
          <a:p>
            <a:fld id="{4F644BFA-F604-4429-915D-CEFA3CE03502}" type="slidenum">
              <a:rPr lang="es-ES" smtClean="0"/>
              <a:pPr/>
              <a:t>‹Nº›</a:t>
            </a:fld>
            <a:endParaRPr lang="es-E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tabLst>
          <a:tab pos="3830638" algn="l"/>
        </a:tabLst>
        <a:defRPr sz="3600" b="1" kern="1200" cap="none" spc="50">
          <a:ln w="13335" cmpd="sng">
            <a:solidFill>
              <a:schemeClr val="accent1">
                <a:lumMod val="50000"/>
              </a:schemeClr>
            </a:solidFill>
            <a:prstDash val="solid"/>
          </a:ln>
          <a:solidFill>
            <a:schemeClr val="accent6">
              <a:tint val="1000"/>
            </a:schemeClr>
          </a:solidFill>
          <a:effectLst/>
          <a:latin typeface="+mj-lt"/>
          <a:ea typeface="+mj-ea"/>
          <a:cs typeface="+mj-cs"/>
        </a:defRPr>
      </a:lvl1pPr>
    </p:titleStyle>
    <p:bodyStyle>
      <a:lvl1pPr marL="274320" indent="-274320" algn="l" defTabSz="914400" rtl="0" eaLnBrk="1" latinLnBrk="0" hangingPunct="1">
        <a:spcBef>
          <a:spcPct val="20000"/>
        </a:spcBef>
        <a:buClr>
          <a:schemeClr val="accent1">
            <a:lumMod val="60000"/>
            <a:lumOff val="40000"/>
          </a:schemeClr>
        </a:buClr>
        <a:buFont typeface="Arial" pitchFamily="34" charset="0"/>
        <a:buChar char="•"/>
        <a:defRPr sz="2400" kern="1200">
          <a:solidFill>
            <a:schemeClr val="tx2"/>
          </a:solidFill>
          <a:latin typeface="+mn-lt"/>
          <a:ea typeface="+mn-ea"/>
          <a:cs typeface="+mn-cs"/>
        </a:defRPr>
      </a:lvl1pPr>
      <a:lvl2pPr marL="548640" indent="-182880" algn="l" defTabSz="914400" rtl="0" eaLnBrk="1" latinLnBrk="0" hangingPunct="1">
        <a:spcBef>
          <a:spcPct val="20000"/>
        </a:spcBef>
        <a:buClr>
          <a:schemeClr val="accent1">
            <a:lumMod val="60000"/>
            <a:lumOff val="40000"/>
          </a:schemeClr>
        </a:buClr>
        <a:buFont typeface="Arial" pitchFamily="34" charset="0"/>
        <a:buChar char="•"/>
        <a:defRPr sz="20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3pPr>
      <a:lvl4pPr marL="118872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4pPr>
      <a:lvl5pPr marL="1463040" indent="-228600" algn="l" defTabSz="914400" rtl="0" eaLnBrk="1" latinLnBrk="0" hangingPunct="1">
        <a:spcBef>
          <a:spcPct val="20000"/>
        </a:spcBef>
        <a:buClr>
          <a:schemeClr val="accent4"/>
        </a:buClr>
        <a:buFont typeface="Arial" pitchFamily="34" charset="0"/>
        <a:buChar char="•"/>
        <a:defRPr sz="1600" kern="1200" baseline="0">
          <a:solidFill>
            <a:schemeClr val="tx2"/>
          </a:solidFill>
          <a:latin typeface="+mn-lt"/>
          <a:ea typeface="+mn-ea"/>
          <a:cs typeface="+mn-cs"/>
        </a:defRPr>
      </a:lvl5pPr>
      <a:lvl6pPr marL="1691640" indent="-182880" algn="l" defTabSz="914400" rtl="0" eaLnBrk="1" latinLnBrk="0" hangingPunct="1">
        <a:spcBef>
          <a:spcPct val="20000"/>
        </a:spcBef>
        <a:buClr>
          <a:schemeClr val="accent5"/>
        </a:buClr>
        <a:buFont typeface="Arial" pitchFamily="34" charset="0"/>
        <a:buChar char="•"/>
        <a:defRPr sz="1600" kern="1200">
          <a:solidFill>
            <a:schemeClr val="tx1"/>
          </a:solidFill>
          <a:latin typeface="+mn-lt"/>
          <a:ea typeface="+mn-ea"/>
          <a:cs typeface="+mn-cs"/>
        </a:defRPr>
      </a:lvl6pPr>
      <a:lvl7pPr marL="19202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7pPr>
      <a:lvl8pPr marL="2148840" indent="-182880" algn="l" defTabSz="914400" rtl="0" eaLnBrk="1" latinLnBrk="0" hangingPunct="1">
        <a:spcBef>
          <a:spcPct val="20000"/>
        </a:spcBef>
        <a:buClr>
          <a:schemeClr val="accent3"/>
        </a:buClr>
        <a:buFont typeface="Arial" pitchFamily="34" charset="0"/>
        <a:buChar char="•"/>
        <a:defRPr sz="1600" kern="1200">
          <a:solidFill>
            <a:schemeClr val="tx1"/>
          </a:solidFill>
          <a:latin typeface="+mn-lt"/>
          <a:ea typeface="+mn-ea"/>
          <a:cs typeface="+mn-cs"/>
        </a:defRPr>
      </a:lvl8pPr>
      <a:lvl9pPr marL="2377440" indent="-182880" algn="l" defTabSz="914400" rtl="0" eaLnBrk="1" latinLnBrk="0" hangingPunct="1">
        <a:spcBef>
          <a:spcPct val="20000"/>
        </a:spcBef>
        <a:buClr>
          <a:schemeClr val="accent6"/>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ctrTitle"/>
          </p:nvPr>
        </p:nvSpPr>
        <p:spPr>
          <a:xfrm>
            <a:off x="0" y="2204864"/>
            <a:ext cx="4932040" cy="1600327"/>
          </a:xfrm>
        </p:spPr>
        <p:txBody>
          <a:bodyPr>
            <a:noAutofit/>
          </a:bodyPr>
          <a:lstStyle/>
          <a:p>
            <a:r>
              <a:rPr lang="fr-FR" b="0" dirty="0" smtClean="0"/>
              <a:t>EL PROCÉS D'ENVELLIMENT DE LES PERSONES</a:t>
            </a:r>
            <a:endParaRPr lang="es-ES" dirty="0"/>
          </a:p>
        </p:txBody>
      </p:sp>
      <p:sp>
        <p:nvSpPr>
          <p:cNvPr id="3" name="Subtítol 2"/>
          <p:cNvSpPr>
            <a:spLocks noGrp="1"/>
          </p:cNvSpPr>
          <p:nvPr>
            <p:ph type="subTitle" idx="1"/>
          </p:nvPr>
        </p:nvSpPr>
        <p:spPr>
          <a:xfrm>
            <a:off x="0" y="3861048"/>
            <a:ext cx="4788024" cy="919336"/>
          </a:xfrm>
        </p:spPr>
        <p:txBody>
          <a:bodyPr>
            <a:normAutofit fontScale="92500"/>
          </a:bodyPr>
          <a:lstStyle/>
          <a:p>
            <a:r>
              <a:rPr lang="ca-ES" dirty="0" smtClean="0"/>
              <a:t>Xavier Ramos, Kirian Romero, Gerard Martín, Víctor García i Oriol </a:t>
            </a:r>
            <a:r>
              <a:rPr lang="ca-ES" dirty="0" smtClean="0"/>
              <a:t>Tuldrà</a:t>
            </a:r>
            <a:endParaRPr lang="es-ES" dirty="0"/>
          </a:p>
        </p:txBody>
      </p:sp>
    </p:spTree>
    <p:extLst>
      <p:ext uri="{BB962C8B-B14F-4D97-AF65-F5344CB8AC3E}">
        <p14:creationId xmlns="" xmlns:p14="http://schemas.microsoft.com/office/powerpoint/2010/main" val="27043479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395536" y="260648"/>
            <a:ext cx="8229600" cy="724942"/>
          </a:xfrm>
        </p:spPr>
        <p:txBody>
          <a:bodyPr/>
          <a:lstStyle/>
          <a:p>
            <a:r>
              <a:rPr lang="ca-ES" dirty="0" smtClean="0"/>
              <a:t>Introducció</a:t>
            </a:r>
            <a:endParaRPr lang="es-ES" dirty="0"/>
          </a:p>
        </p:txBody>
      </p:sp>
      <p:sp>
        <p:nvSpPr>
          <p:cNvPr id="3" name="Contenidor de contingut 2"/>
          <p:cNvSpPr>
            <a:spLocks noGrp="1"/>
          </p:cNvSpPr>
          <p:nvPr>
            <p:ph idx="1"/>
          </p:nvPr>
        </p:nvSpPr>
        <p:spPr>
          <a:xfrm>
            <a:off x="467544" y="1268760"/>
            <a:ext cx="8229600" cy="4525963"/>
          </a:xfrm>
        </p:spPr>
        <p:txBody>
          <a:bodyPr>
            <a:normAutofit/>
          </a:bodyPr>
          <a:lstStyle/>
          <a:p>
            <a:r>
              <a:rPr lang="ca-ES" dirty="0" smtClean="0"/>
              <a:t>Cuidar als ancians és una preocupació de tots els països desenvolupats. </a:t>
            </a:r>
          </a:p>
          <a:p>
            <a:r>
              <a:rPr lang="ca-ES" dirty="0" smtClean="0"/>
              <a:t>Primer, han estan els canvis demogràfics que han anat ocorrent a tot arreu. Més gent viu més temps. El descens de l'índex de natalitat, el descens de la mortalitat infantil i l'augment de la longevitat són els factors més importants que contribueixen a incrementar els percentatges d'ancians en tots els països.</a:t>
            </a:r>
          </a:p>
          <a:p>
            <a:r>
              <a:rPr lang="ca-ES" dirty="0" smtClean="0"/>
              <a:t>A això s'afegeix l'herència (deixada a Europa per la segona guerra mundial) de reducció del nombre de persones d'edat mitjana.</a:t>
            </a:r>
            <a:endParaRPr lang="ca-ES" dirty="0"/>
          </a:p>
        </p:txBody>
      </p:sp>
    </p:spTree>
    <p:extLst>
      <p:ext uri="{BB962C8B-B14F-4D97-AF65-F5344CB8AC3E}">
        <p14:creationId xmlns="" xmlns:p14="http://schemas.microsoft.com/office/powerpoint/2010/main" val="22523225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332656"/>
            <a:ext cx="8229600" cy="724942"/>
          </a:xfrm>
        </p:spPr>
        <p:txBody>
          <a:bodyPr>
            <a:normAutofit fontScale="90000"/>
          </a:bodyPr>
          <a:lstStyle/>
          <a:p>
            <a:r>
              <a:rPr lang="ca-ES" dirty="0" smtClean="0"/>
              <a:t>Procés d’envelliment de les persones</a:t>
            </a:r>
            <a:endParaRPr lang="es-ES" dirty="0"/>
          </a:p>
        </p:txBody>
      </p:sp>
      <p:sp>
        <p:nvSpPr>
          <p:cNvPr id="3" name="Contenidor de contingut 2"/>
          <p:cNvSpPr>
            <a:spLocks noGrp="1"/>
          </p:cNvSpPr>
          <p:nvPr>
            <p:ph idx="1"/>
          </p:nvPr>
        </p:nvSpPr>
        <p:spPr>
          <a:xfrm>
            <a:off x="467544" y="1268760"/>
            <a:ext cx="8229600" cy="4525963"/>
          </a:xfrm>
        </p:spPr>
        <p:txBody>
          <a:bodyPr>
            <a:noAutofit/>
          </a:bodyPr>
          <a:lstStyle/>
          <a:p>
            <a:r>
              <a:rPr lang="ca-ES" sz="2000" dirty="0" smtClean="0"/>
              <a:t>No existeix encara una teoria acceptada, de manera general, l'envelliment i només un coneixement limitat sobre el tema. El procés de l'envelliment humà inclou canvis fisiològics i psicològics que són seqüencials, acumulatius i irreversibles; però està generalment acceptat que els canvis no es produeixen amb el mateix ritme en un individu donat i, per descomptat, no ho fan en totes les persones de la mateixa edat.</a:t>
            </a:r>
          </a:p>
          <a:p>
            <a:r>
              <a:rPr lang="ca-ES" sz="2000" dirty="0" smtClean="0"/>
              <a:t>L'envelliment es podria definir, </a:t>
            </a:r>
            <a:r>
              <a:rPr lang="ca-ES" sz="2000" b="1" u="sng" dirty="0" smtClean="0"/>
              <a:t>operacionalment</a:t>
            </a:r>
            <a:r>
              <a:rPr lang="ca-ES" sz="2000" dirty="0" smtClean="0"/>
              <a:t>, com l'edat en què tenen lloc limitacions funcionals en la mobilitat física (per exemple, dificultats per pujar escales, per caminar de pressa).</a:t>
            </a:r>
          </a:p>
          <a:p>
            <a:r>
              <a:rPr lang="ca-ES" sz="2000" dirty="0" smtClean="0"/>
              <a:t>En un </a:t>
            </a:r>
            <a:r>
              <a:rPr lang="ca-ES" sz="2000" b="1" u="sng" dirty="0" smtClean="0"/>
              <a:t>context econòmic</a:t>
            </a:r>
            <a:r>
              <a:rPr lang="ca-ES" sz="2000" dirty="0" smtClean="0"/>
              <a:t>, podria ser definida com l'edat en què la </a:t>
            </a:r>
            <a:r>
              <a:rPr lang="ca-ES" sz="2000" dirty="0" smtClean="0"/>
              <a:t>feina </a:t>
            </a:r>
            <a:r>
              <a:rPr lang="ca-ES" sz="2000" dirty="0" smtClean="0"/>
              <a:t>ja no és la seva font d'ingressos, sinó la seva ajuda de l'estat en forma de pensió.</a:t>
            </a:r>
          </a:p>
          <a:p>
            <a:r>
              <a:rPr lang="ca-ES" sz="2000" dirty="0" smtClean="0"/>
              <a:t>O, </a:t>
            </a:r>
            <a:r>
              <a:rPr lang="ca-ES" sz="2000" b="1" u="sng" dirty="0" smtClean="0"/>
              <a:t>socialment</a:t>
            </a:r>
            <a:r>
              <a:rPr lang="ca-ES" sz="2000" dirty="0" smtClean="0"/>
              <a:t>, com l'edat en què es surt definitivament del món laboral i s'entra en el de la jubilació.</a:t>
            </a:r>
            <a:endParaRPr lang="ca-ES" sz="2000" dirty="0"/>
          </a:p>
        </p:txBody>
      </p:sp>
    </p:spTree>
    <p:extLst>
      <p:ext uri="{BB962C8B-B14F-4D97-AF65-F5344CB8AC3E}">
        <p14:creationId xmlns="" xmlns:p14="http://schemas.microsoft.com/office/powerpoint/2010/main" val="30554470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idor de contingut 2"/>
          <p:cNvSpPr>
            <a:spLocks noGrp="1"/>
          </p:cNvSpPr>
          <p:nvPr>
            <p:ph idx="1"/>
          </p:nvPr>
        </p:nvSpPr>
        <p:spPr>
          <a:xfrm>
            <a:off x="323528" y="188640"/>
            <a:ext cx="8229600" cy="6192688"/>
          </a:xfrm>
        </p:spPr>
        <p:txBody>
          <a:bodyPr>
            <a:noAutofit/>
          </a:bodyPr>
          <a:lstStyle/>
          <a:p>
            <a:r>
              <a:rPr lang="ca-ES" sz="1900" dirty="0" smtClean="0"/>
              <a:t>Fixant-nos en la gent gran com a grup de població, cal assenyalar causes determinants d'una certa marginació en la tercera edat:</a:t>
            </a:r>
          </a:p>
          <a:p>
            <a:pPr marL="342900" indent="-342900">
              <a:buFont typeface="+mj-lt"/>
              <a:buAutoNum type="alphaLcParenR"/>
            </a:pPr>
            <a:r>
              <a:rPr lang="ca-ES" sz="1900" b="1" u="sng" dirty="0" smtClean="0"/>
              <a:t>La disminució de la seva capacitat econòmica</a:t>
            </a:r>
            <a:r>
              <a:rPr lang="ca-ES" sz="1900" dirty="0" smtClean="0"/>
              <a:t> en ser separats bruscament del procés de producció, converteix els jubilats en un sector mancat d'interès en l'activitat econòmica i, per tant, en la vida social.</a:t>
            </a:r>
          </a:p>
          <a:p>
            <a:pPr marL="342900" indent="-342900">
              <a:buFont typeface="+mj-lt"/>
              <a:buAutoNum type="alphaLcParenR"/>
            </a:pPr>
            <a:r>
              <a:rPr lang="ca-ES" sz="1900" dirty="0" smtClean="0"/>
              <a:t>L'establiment de les </a:t>
            </a:r>
            <a:r>
              <a:rPr lang="ca-ES" sz="1900" b="1" u="sng" dirty="0" smtClean="0"/>
              <a:t>relacions socials </a:t>
            </a:r>
            <a:r>
              <a:rPr lang="ca-ES" sz="1900" dirty="0" smtClean="0"/>
              <a:t>sobre el principi de la competència i rivalitat augmenta poderosament la seva marginació social.</a:t>
            </a:r>
          </a:p>
          <a:p>
            <a:pPr marL="342900" indent="-342900">
              <a:buFont typeface="+mj-lt"/>
              <a:buAutoNum type="alphaLcParenR"/>
            </a:pPr>
            <a:r>
              <a:rPr lang="ca-ES" sz="1900" dirty="0" smtClean="0"/>
              <a:t>El canvi de la </a:t>
            </a:r>
            <a:r>
              <a:rPr lang="ca-ES" sz="1900" b="1" u="sng" dirty="0" smtClean="0"/>
              <a:t>família extensa a la família nuclear </a:t>
            </a:r>
            <a:r>
              <a:rPr lang="ca-ES" sz="1900" dirty="0" smtClean="0"/>
              <a:t>fa que l'ancià passi de ser el «Patriarca» a la condició de marginat.</a:t>
            </a:r>
          </a:p>
          <a:p>
            <a:pPr marL="342900" indent="-342900">
              <a:buFont typeface="+mj-lt"/>
              <a:buAutoNum type="alphaLcParenR"/>
            </a:pPr>
            <a:r>
              <a:rPr lang="ca-ES" sz="1900" dirty="0" smtClean="0"/>
              <a:t>El vertiginós canvi de la nostra societat, que no permet a la gent gran </a:t>
            </a:r>
            <a:r>
              <a:rPr lang="ca-ES" sz="1900" b="1" u="sng" dirty="0" smtClean="0"/>
              <a:t>adaptar-se a les noves condicions de vida</a:t>
            </a:r>
            <a:r>
              <a:rPr lang="ca-ES" sz="1900" dirty="0" smtClean="0"/>
              <a:t>.</a:t>
            </a:r>
          </a:p>
          <a:p>
            <a:pPr marL="342900" indent="-342900">
              <a:buFont typeface="+mj-lt"/>
              <a:buAutoNum type="alphaLcParenR"/>
            </a:pPr>
            <a:r>
              <a:rPr lang="ca-ES" sz="1900" dirty="0" smtClean="0"/>
              <a:t>El gran moviment migratori passat al nostre país, desplaçant la societat rural cap al medi urbà, fa que la gent gran </a:t>
            </a:r>
            <a:r>
              <a:rPr lang="ca-ES" sz="1900" b="1" u="sng" dirty="0" smtClean="0"/>
              <a:t>es quedin pràcticament sols</a:t>
            </a:r>
            <a:r>
              <a:rPr lang="ca-ES" sz="1900" dirty="0" smtClean="0"/>
              <a:t> en els pobles produint-se una modificació traumatitzant de l'hàbitat.</a:t>
            </a:r>
          </a:p>
          <a:p>
            <a:pPr marL="342900" indent="-342900">
              <a:buFont typeface="+mj-lt"/>
              <a:buAutoNum type="alphaLcParenR"/>
            </a:pPr>
            <a:r>
              <a:rPr lang="ca-ES" sz="1900" dirty="0" smtClean="0"/>
              <a:t>La </a:t>
            </a:r>
            <a:r>
              <a:rPr lang="ca-ES" sz="1900" b="1" u="sng" dirty="0" smtClean="0"/>
              <a:t>pobresa cultural </a:t>
            </a:r>
            <a:r>
              <a:rPr lang="ca-ES" sz="1900" dirty="0" smtClean="0"/>
              <a:t>soferta des de la seva joventut, que els col·loca en una posició desfavorable per analitzar la seva situació i aconseguir la seva superació.</a:t>
            </a:r>
          </a:p>
          <a:p>
            <a:pPr marL="0" indent="0">
              <a:buNone/>
            </a:pPr>
            <a:endParaRPr lang="es-ES" sz="1400" dirty="0"/>
          </a:p>
        </p:txBody>
      </p:sp>
    </p:spTree>
    <p:extLst>
      <p:ext uri="{BB962C8B-B14F-4D97-AF65-F5344CB8AC3E}">
        <p14:creationId xmlns="" xmlns:p14="http://schemas.microsoft.com/office/powerpoint/2010/main" val="30591207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67544" y="188640"/>
            <a:ext cx="8229600" cy="778098"/>
          </a:xfrm>
        </p:spPr>
        <p:txBody>
          <a:bodyPr/>
          <a:lstStyle/>
          <a:p>
            <a:r>
              <a:rPr lang="ca-ES" dirty="0" smtClean="0"/>
              <a:t>Els seus problemes</a:t>
            </a:r>
            <a:endParaRPr lang="es-ES" dirty="0"/>
          </a:p>
        </p:txBody>
      </p:sp>
      <p:sp>
        <p:nvSpPr>
          <p:cNvPr id="3" name="Contenidor de contingut 2"/>
          <p:cNvSpPr>
            <a:spLocks noGrp="1"/>
          </p:cNvSpPr>
          <p:nvPr>
            <p:ph idx="1"/>
          </p:nvPr>
        </p:nvSpPr>
        <p:spPr>
          <a:xfrm>
            <a:off x="395536" y="980728"/>
            <a:ext cx="8229600" cy="4525963"/>
          </a:xfrm>
        </p:spPr>
        <p:txBody>
          <a:bodyPr>
            <a:noAutofit/>
          </a:bodyPr>
          <a:lstStyle/>
          <a:p>
            <a:r>
              <a:rPr lang="ca-ES" sz="1900" dirty="0" smtClean="0"/>
              <a:t>En la persona gran es desenvolupen sentiments d'inferioritat, </a:t>
            </a:r>
            <a:r>
              <a:rPr lang="ca-ES" sz="1900" dirty="0" err="1" smtClean="0"/>
              <a:t>d'auto-marginació</a:t>
            </a:r>
            <a:r>
              <a:rPr lang="ca-ES" sz="1900" dirty="0" smtClean="0"/>
              <a:t>, les conseqüències més immediates són la pèrdua d'identitat, l'aïllament voluntari, la passivitat i la sensació d'inutilitat.</a:t>
            </a:r>
          </a:p>
          <a:p>
            <a:r>
              <a:rPr lang="ca-ES" sz="1900" dirty="0" smtClean="0"/>
              <a:t>Com es pot comprendre el «malestar» de la gent gran té diversos factors causants que descrivim breument:</a:t>
            </a:r>
          </a:p>
          <a:p>
            <a:pPr marL="457200" indent="-457200">
              <a:buFont typeface="+mj-lt"/>
              <a:buAutoNum type="arabicPeriod"/>
            </a:pPr>
            <a:r>
              <a:rPr lang="ca-ES" sz="1900" dirty="0" smtClean="0"/>
              <a:t>Disminució dels ingressos econòmics.</a:t>
            </a:r>
          </a:p>
          <a:p>
            <a:pPr marL="457200" indent="-457200">
              <a:buFont typeface="+mj-lt"/>
              <a:buAutoNum type="arabicPeriod"/>
            </a:pPr>
            <a:r>
              <a:rPr lang="ca-ES" sz="1900" dirty="0" smtClean="0"/>
              <a:t>Disminució de la importància del paper que juguen en la societat.</a:t>
            </a:r>
          </a:p>
          <a:p>
            <a:pPr marL="457200" indent="-457200">
              <a:buFont typeface="+mj-lt"/>
              <a:buAutoNum type="arabicPeriod"/>
            </a:pPr>
            <a:r>
              <a:rPr lang="ca-ES" sz="1900" dirty="0" smtClean="0"/>
              <a:t>Pèrdua d'éssers estimats. Sembla que hi ha un acord general en que la pèrdua del cònjuge (i particularment de l'esposa) és el fet de major impacte emocional que pugui patir la gent.</a:t>
            </a:r>
          </a:p>
          <a:p>
            <a:pPr marL="457200" indent="-457200">
              <a:buFont typeface="+mj-lt"/>
              <a:buAutoNum type="arabicPeriod"/>
            </a:pPr>
            <a:r>
              <a:rPr lang="ca-ES" sz="1900" dirty="0" smtClean="0"/>
              <a:t>Situacions d'aïllament per incapacitat física. És coneguda la major freqüència de malalties cròniques i incapacitats físiques en la gent gran.</a:t>
            </a:r>
          </a:p>
          <a:p>
            <a:pPr marL="457200" indent="-457200">
              <a:buFont typeface="+mj-lt"/>
              <a:buAutoNum type="arabicPeriod"/>
            </a:pPr>
            <a:r>
              <a:rPr lang="ca-ES" sz="1900" dirty="0" smtClean="0"/>
              <a:t>Freqüent disminució de les facultats intel·lectuals. Encara que no amb caràcter general, es poden trobar, com ja s'ha dit, dificultats de memòria, disminució de la capacitat d'aprendre, alentiment de la capacitat de resposta i altres deterioraments</a:t>
            </a:r>
            <a:r>
              <a:rPr lang="ca-ES" sz="1800" dirty="0" smtClean="0"/>
              <a:t>.</a:t>
            </a:r>
            <a:endParaRPr lang="ca-ES" sz="1800" dirty="0"/>
          </a:p>
        </p:txBody>
      </p:sp>
    </p:spTree>
    <p:extLst>
      <p:ext uri="{BB962C8B-B14F-4D97-AF65-F5344CB8AC3E}">
        <p14:creationId xmlns="" xmlns:p14="http://schemas.microsoft.com/office/powerpoint/2010/main" val="1337087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ol 3"/>
          <p:cNvSpPr>
            <a:spLocks noGrp="1"/>
          </p:cNvSpPr>
          <p:nvPr>
            <p:ph type="title"/>
          </p:nvPr>
        </p:nvSpPr>
        <p:spPr/>
        <p:txBody>
          <a:bodyPr/>
          <a:lstStyle/>
          <a:p>
            <a:r>
              <a:rPr lang="ca-ES" dirty="0" smtClean="0"/>
              <a:t>Sobre la forma d’envellir</a:t>
            </a:r>
            <a:endParaRPr lang="es-ES" dirty="0"/>
          </a:p>
        </p:txBody>
      </p:sp>
      <p:sp>
        <p:nvSpPr>
          <p:cNvPr id="5" name="QuadreDeText 4"/>
          <p:cNvSpPr txBox="1"/>
          <p:nvPr/>
        </p:nvSpPr>
        <p:spPr>
          <a:xfrm>
            <a:off x="611560" y="1700808"/>
            <a:ext cx="7992888" cy="1569660"/>
          </a:xfrm>
          <a:prstGeom prst="rect">
            <a:avLst/>
          </a:prstGeom>
          <a:noFill/>
        </p:spPr>
        <p:txBody>
          <a:bodyPr wrap="square" rtlCol="0">
            <a:spAutoFit/>
          </a:bodyPr>
          <a:lstStyle/>
          <a:p>
            <a:r>
              <a:rPr lang="es-ES" sz="2400" dirty="0" smtClean="0"/>
              <a:t>Hi ha </a:t>
            </a:r>
            <a:r>
              <a:rPr lang="es-ES" sz="2400" dirty="0" err="1" smtClean="0"/>
              <a:t>dues</a:t>
            </a:r>
            <a:r>
              <a:rPr lang="es-ES" sz="2400" dirty="0" smtClean="0"/>
              <a:t> </a:t>
            </a:r>
            <a:r>
              <a:rPr lang="es-ES" sz="2400" dirty="0" err="1" smtClean="0"/>
              <a:t>teories</a:t>
            </a:r>
            <a:r>
              <a:rPr lang="es-ES" sz="2400" dirty="0" smtClean="0"/>
              <a:t> de </a:t>
            </a:r>
            <a:r>
              <a:rPr lang="es-ES" sz="2400" dirty="0" err="1" smtClean="0"/>
              <a:t>tall</a:t>
            </a:r>
            <a:r>
              <a:rPr lang="es-ES" sz="2400" dirty="0" smtClean="0"/>
              <a:t> </a:t>
            </a:r>
            <a:r>
              <a:rPr lang="es-ES" sz="2400" dirty="0" err="1" smtClean="0"/>
              <a:t>sociològic</a:t>
            </a:r>
            <a:r>
              <a:rPr lang="es-ES" sz="2400" dirty="0" smtClean="0"/>
              <a:t> </a:t>
            </a:r>
            <a:r>
              <a:rPr lang="es-ES" sz="2400" dirty="0" err="1" smtClean="0"/>
              <a:t>contraposades</a:t>
            </a:r>
            <a:r>
              <a:rPr lang="es-ES" sz="2400" dirty="0" smtClean="0"/>
              <a:t> respecte a la </a:t>
            </a:r>
            <a:r>
              <a:rPr lang="es-ES" sz="2400" dirty="0" err="1" smtClean="0"/>
              <a:t>millor</a:t>
            </a:r>
            <a:r>
              <a:rPr lang="es-ES" sz="2400" dirty="0" smtClean="0"/>
              <a:t> manera </a:t>
            </a:r>
            <a:r>
              <a:rPr lang="es-ES" sz="2400" dirty="0" err="1" smtClean="0"/>
              <a:t>d'envellir</a:t>
            </a:r>
            <a:r>
              <a:rPr lang="es-ES" sz="2400" dirty="0" smtClean="0"/>
              <a:t>:</a:t>
            </a:r>
          </a:p>
          <a:p>
            <a:pPr marL="800100" lvl="1" indent="-342900">
              <a:buFont typeface="+mj-lt"/>
              <a:buAutoNum type="alphaUcPeriod"/>
            </a:pPr>
            <a:r>
              <a:rPr lang="es-ES" sz="2400" dirty="0" smtClean="0"/>
              <a:t>la </a:t>
            </a:r>
            <a:r>
              <a:rPr lang="es-ES" sz="2400" dirty="0" err="1" smtClean="0"/>
              <a:t>teoria</a:t>
            </a:r>
            <a:r>
              <a:rPr lang="es-ES" sz="2400" dirty="0" smtClean="0"/>
              <a:t> de </a:t>
            </a:r>
            <a:r>
              <a:rPr lang="es-ES" sz="2400" dirty="0" err="1" smtClean="0"/>
              <a:t>l'activitat</a:t>
            </a:r>
            <a:endParaRPr lang="es-ES" sz="2400" dirty="0"/>
          </a:p>
          <a:p>
            <a:pPr marL="800100" lvl="1" indent="-342900">
              <a:buFont typeface="+mj-lt"/>
              <a:buAutoNum type="alphaUcPeriod"/>
            </a:pPr>
            <a:r>
              <a:rPr lang="es-ES" sz="2400" dirty="0" smtClean="0"/>
              <a:t>La </a:t>
            </a:r>
            <a:r>
              <a:rPr lang="es-ES" sz="2400" dirty="0" err="1" smtClean="0"/>
              <a:t>teoria</a:t>
            </a:r>
            <a:r>
              <a:rPr lang="es-ES" sz="2400" dirty="0" smtClean="0"/>
              <a:t> de la </a:t>
            </a:r>
            <a:r>
              <a:rPr lang="es-ES" sz="2400" dirty="0" err="1" smtClean="0"/>
              <a:t>desvinculació</a:t>
            </a:r>
            <a:r>
              <a:rPr lang="es-ES" sz="2400" dirty="0" smtClean="0"/>
              <a:t>.</a:t>
            </a:r>
            <a:endParaRPr lang="es-ES" sz="2400" dirty="0"/>
          </a:p>
        </p:txBody>
      </p:sp>
    </p:spTree>
    <p:extLst>
      <p:ext uri="{BB962C8B-B14F-4D97-AF65-F5344CB8AC3E}">
        <p14:creationId xmlns="" xmlns:p14="http://schemas.microsoft.com/office/powerpoint/2010/main" val="29989621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p:cNvSpPr>
            <a:spLocks noGrp="1"/>
          </p:cNvSpPr>
          <p:nvPr>
            <p:ph type="title"/>
          </p:nvPr>
        </p:nvSpPr>
        <p:spPr>
          <a:xfrm>
            <a:off x="457200" y="274638"/>
            <a:ext cx="8229600" cy="706090"/>
          </a:xfrm>
        </p:spPr>
        <p:txBody>
          <a:bodyPr/>
          <a:lstStyle/>
          <a:p>
            <a:r>
              <a:rPr lang="ca-ES" dirty="0" smtClean="0"/>
              <a:t>Teoria de l’activitat</a:t>
            </a:r>
            <a:endParaRPr lang="es-ES" dirty="0"/>
          </a:p>
        </p:txBody>
      </p:sp>
      <p:sp>
        <p:nvSpPr>
          <p:cNvPr id="3" name="Contenidor de contingut 2"/>
          <p:cNvSpPr>
            <a:spLocks noGrp="1"/>
          </p:cNvSpPr>
          <p:nvPr>
            <p:ph idx="1"/>
          </p:nvPr>
        </p:nvSpPr>
        <p:spPr>
          <a:xfrm>
            <a:off x="457200" y="1124744"/>
            <a:ext cx="8229600" cy="5001419"/>
          </a:xfrm>
        </p:spPr>
        <p:txBody>
          <a:bodyPr>
            <a:noAutofit/>
          </a:bodyPr>
          <a:lstStyle/>
          <a:p>
            <a:r>
              <a:rPr lang="ca-ES" sz="1900" dirty="0" smtClean="0"/>
              <a:t>Part de la hipòtesi que només la persona activa pot sentir-se feliç i satisfeta. L'individu ha de ser productiu i útil per als altres. El contrari suposa un ésser desgraciat i descontentament.</a:t>
            </a:r>
          </a:p>
          <a:p>
            <a:r>
              <a:rPr lang="ca-ES" sz="1900" dirty="0" smtClean="0"/>
              <a:t>Segons aquesta teoria, la pèrdua del paper per motiu de la jubilació significa una pèrdua de funció.</a:t>
            </a:r>
          </a:p>
          <a:p>
            <a:r>
              <a:rPr lang="ca-ES" sz="1900" dirty="0" smtClean="0"/>
              <a:t>La institució familiar ha experimentat modificacions importants com a conseqüència del desenvolupament de la societat </a:t>
            </a:r>
            <a:r>
              <a:rPr lang="ca-ES" sz="1900" dirty="0" smtClean="0"/>
              <a:t>post-industrial</a:t>
            </a:r>
            <a:r>
              <a:rPr lang="ca-ES" sz="1900" dirty="0" smtClean="0"/>
              <a:t>. Hi predomina ara la família nuclear formada solament per pares i fills. El que més ha patit les conseqüències d'aquestes modificacions ha estat l'ancià, ja que ha perdut el paper social que exercia dins de la família. L'avi ha estat durant segles un personatge carismàtic, savi i conciliador. L'ancià es converteix en aquests casos en un objecte, en una mena de moble que es porta i es porta segons el gust o les necessitats dels seus familiars.</a:t>
            </a:r>
          </a:p>
          <a:p>
            <a:r>
              <a:rPr lang="ca-ES" sz="1900" dirty="0" smtClean="0"/>
              <a:t>Aquesta pèrdua de funció limita considerablement la seva àrea funcional així com el seu espai vital, amb la qual cosa es veu forçada a la inactivitat i acaba sentint-se inútil i descontenta. És això precisament el que s'ha d'evitar.</a:t>
            </a:r>
            <a:endParaRPr lang="ca-ES" sz="1900" dirty="0"/>
          </a:p>
        </p:txBody>
      </p:sp>
    </p:spTree>
    <p:extLst>
      <p:ext uri="{BB962C8B-B14F-4D97-AF65-F5344CB8AC3E}">
        <p14:creationId xmlns="" xmlns:p14="http://schemas.microsoft.com/office/powerpoint/2010/main" val="5661511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796950"/>
          </a:xfrm>
        </p:spPr>
        <p:txBody>
          <a:bodyPr/>
          <a:lstStyle/>
          <a:p>
            <a:r>
              <a:rPr lang="ca-ES" dirty="0" smtClean="0"/>
              <a:t>Teoría</a:t>
            </a:r>
            <a:r>
              <a:rPr lang="ca-ES" dirty="0" smtClean="0"/>
              <a:t> de la desvinculació</a:t>
            </a:r>
            <a:endParaRPr lang="ca-ES" dirty="0"/>
          </a:p>
        </p:txBody>
      </p:sp>
      <p:sp>
        <p:nvSpPr>
          <p:cNvPr id="3" name="2 Marcador de contenido"/>
          <p:cNvSpPr>
            <a:spLocks noGrp="1"/>
          </p:cNvSpPr>
          <p:nvPr>
            <p:ph idx="1"/>
          </p:nvPr>
        </p:nvSpPr>
        <p:spPr>
          <a:xfrm>
            <a:off x="467544" y="1124744"/>
            <a:ext cx="8229600" cy="4525963"/>
          </a:xfrm>
        </p:spPr>
        <p:txBody>
          <a:bodyPr>
            <a:noAutofit/>
          </a:bodyPr>
          <a:lstStyle/>
          <a:p>
            <a:r>
              <a:rPr lang="ca-ES" sz="1800" dirty="0" smtClean="0"/>
              <a:t>La seva hipòtesi, és, que la persona gran busca maneres </a:t>
            </a:r>
            <a:r>
              <a:rPr lang="ca-ES" sz="1800" dirty="0" smtClean="0"/>
              <a:t>d’aïllar-se</a:t>
            </a:r>
            <a:r>
              <a:rPr lang="ca-ES" sz="1800" dirty="0" smtClean="0"/>
              <a:t> i d’evitar els contactes socials.</a:t>
            </a:r>
          </a:p>
          <a:p>
            <a:r>
              <a:rPr lang="ca-ES" sz="1800" i="1" dirty="0" smtClean="0"/>
              <a:t>Comming</a:t>
            </a:r>
            <a:r>
              <a:rPr lang="ca-ES" sz="1800" dirty="0" smtClean="0"/>
              <a:t> i </a:t>
            </a:r>
            <a:r>
              <a:rPr lang="ca-ES" sz="1800" i="1" dirty="0" smtClean="0"/>
              <a:t>Henry</a:t>
            </a:r>
            <a:r>
              <a:rPr lang="ca-ES" sz="1800" dirty="0" smtClean="0"/>
              <a:t> </a:t>
            </a:r>
            <a:r>
              <a:rPr lang="ca-ES" sz="1800" dirty="0" smtClean="0"/>
              <a:t>(1961) són defensor d’aquesta teoria, ja que els dos dubten de que el sentir-se útil o exercir una funció, afavoreixi al benestar i la felicitat dels ancians.</a:t>
            </a:r>
          </a:p>
          <a:p>
            <a:r>
              <a:rPr lang="ca-ES" sz="1800" dirty="0" smtClean="0"/>
              <a:t>Segons </a:t>
            </a:r>
            <a:r>
              <a:rPr lang="ca-ES" sz="1800" i="1" dirty="0" smtClean="0"/>
              <a:t>Simmons</a:t>
            </a:r>
            <a:r>
              <a:rPr lang="ca-ES" sz="1800" i="1" dirty="0" smtClean="0"/>
              <a:t> </a:t>
            </a:r>
            <a:r>
              <a:rPr lang="ca-ES" sz="1800" dirty="0" smtClean="0"/>
              <a:t>(1945) el desig de ser útil, correspon a la necessitat de seguretat i al temor de veure’s refusat, indefens i desemparat</a:t>
            </a:r>
          </a:p>
          <a:p>
            <a:r>
              <a:rPr lang="ca-ES" sz="1800" dirty="0" smtClean="0"/>
              <a:t>El rebuig de certes normes social podria suposar un sentiment de rebuig per part de la societat que els veuria com a persones marginades. </a:t>
            </a:r>
          </a:p>
          <a:p>
            <a:r>
              <a:rPr lang="ca-ES" sz="1800" dirty="0" smtClean="0"/>
              <a:t>Segons </a:t>
            </a:r>
            <a:r>
              <a:rPr lang="ca-ES" sz="1800" i="1" dirty="0" smtClean="0"/>
              <a:t>Lehr</a:t>
            </a:r>
            <a:r>
              <a:rPr lang="ca-ES" sz="1800" i="1" dirty="0" smtClean="0"/>
              <a:t> (1980) </a:t>
            </a:r>
            <a:r>
              <a:rPr lang="ca-ES" sz="1800" dirty="0" smtClean="0"/>
              <a:t>el mèrit d’aquesta teoria radica en haver destacat la investigació gerontològica en aspectes sociopsicològics.</a:t>
            </a:r>
          </a:p>
          <a:p>
            <a:r>
              <a:rPr lang="ca-ES" sz="1800" i="1" dirty="0" smtClean="0"/>
              <a:t>Havighurts</a:t>
            </a:r>
            <a:r>
              <a:rPr lang="ca-ES" sz="1800" i="1" dirty="0" smtClean="0"/>
              <a:t>, </a:t>
            </a:r>
            <a:r>
              <a:rPr lang="ca-ES" sz="1800" i="1" dirty="0" smtClean="0"/>
              <a:t>Neugarten</a:t>
            </a:r>
            <a:r>
              <a:rPr lang="ca-ES" sz="1800" i="1" dirty="0" smtClean="0"/>
              <a:t> i </a:t>
            </a:r>
            <a:r>
              <a:rPr lang="ca-ES" sz="1800" i="1" dirty="0" smtClean="0"/>
              <a:t>Tobin</a:t>
            </a:r>
            <a:r>
              <a:rPr lang="ca-ES" sz="1800" dirty="0" smtClean="0"/>
              <a:t> (1964) consideren que, amb els anys, es produeix menys una disminució quantitativa, que una reestructuració qualitativa de les activitats socials en quant a vincle.</a:t>
            </a:r>
          </a:p>
          <a:p>
            <a:r>
              <a:rPr lang="ca-ES" sz="1800" dirty="0" smtClean="0"/>
              <a:t>Consideren que la bona vellesa ve determinada, per la satisfacció de la vida anterior i amb la situació actual de vida.</a:t>
            </a:r>
          </a:p>
          <a:p>
            <a:r>
              <a:rPr lang="ca-ES" sz="1800" i="1" dirty="0" smtClean="0"/>
              <a:t>Lehr</a:t>
            </a:r>
            <a:r>
              <a:rPr lang="ca-ES" sz="1800" dirty="0" smtClean="0"/>
              <a:t> ( 1969) i </a:t>
            </a:r>
            <a:r>
              <a:rPr lang="ca-ES" sz="1800" i="1" dirty="0" smtClean="0"/>
              <a:t>Dreher</a:t>
            </a:r>
            <a:r>
              <a:rPr lang="ca-ES" sz="1800" dirty="0" smtClean="0"/>
              <a:t> ( 1969 i 1970) parlen de “desvinculació </a:t>
            </a:r>
            <a:r>
              <a:rPr lang="ca-ES" sz="1800" dirty="0" smtClean="0"/>
              <a:t>transitòria” </a:t>
            </a:r>
            <a:r>
              <a:rPr lang="ca-ES" sz="1800" dirty="0" smtClean="0"/>
              <a:t>que la defineixen com la satisfacció provinent dels </a:t>
            </a:r>
            <a:r>
              <a:rPr lang="ca-ES" sz="1800" dirty="0" smtClean="0"/>
              <a:t>escassos </a:t>
            </a:r>
            <a:r>
              <a:rPr lang="ca-ES" sz="1800" dirty="0" smtClean="0"/>
              <a:t>contactes socials.</a:t>
            </a:r>
            <a:endParaRPr lang="ca-ES" sz="1800" dirty="0"/>
          </a:p>
        </p:txBody>
      </p:sp>
    </p:spTree>
  </p:cSld>
  <p:clrMapOvr>
    <a:masterClrMapping/>
  </p:clrMapOvr>
</p:sld>
</file>

<file path=ppt/theme/theme1.xml><?xml version="1.0" encoding="utf-8"?>
<a:theme xmlns:a="http://schemas.openxmlformats.org/drawingml/2006/main" name="Sostre de palla">
  <a:themeElements>
    <a:clrScheme name="Sostre de palla">
      <a:dk1>
        <a:sysClr val="windowText" lastClr="000000"/>
      </a:dk1>
      <a:lt1>
        <a:sysClr val="window" lastClr="FFFFFF"/>
      </a:lt1>
      <a:dk2>
        <a:srgbClr val="1D3641"/>
      </a:dk2>
      <a:lt2>
        <a:srgbClr val="DFE6D0"/>
      </a:lt2>
      <a:accent1>
        <a:srgbClr val="759AA5"/>
      </a:accent1>
      <a:accent2>
        <a:srgbClr val="CFC60D"/>
      </a:accent2>
      <a:accent3>
        <a:srgbClr val="99987F"/>
      </a:accent3>
      <a:accent4>
        <a:srgbClr val="90AC97"/>
      </a:accent4>
      <a:accent5>
        <a:srgbClr val="FFAD1C"/>
      </a:accent5>
      <a:accent6>
        <a:srgbClr val="B9AB6F"/>
      </a:accent6>
      <a:hlink>
        <a:srgbClr val="66AACD"/>
      </a:hlink>
      <a:folHlink>
        <a:srgbClr val="809DB3"/>
      </a:folHlink>
    </a:clrScheme>
    <a:fontScheme name="Mitjana">
      <a:maj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創英角ｺﾞｼｯｸUB"/>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stre de palla">
      <a:fillStyleLst>
        <a:solidFill>
          <a:schemeClr val="phClr"/>
        </a:solidFill>
        <a:gradFill rotWithShape="1">
          <a:gsLst>
            <a:gs pos="0">
              <a:schemeClr val="phClr">
                <a:tint val="79000"/>
                <a:satMod val="180000"/>
              </a:schemeClr>
            </a:gs>
            <a:gs pos="65000">
              <a:schemeClr val="phClr">
                <a:tint val="52000"/>
                <a:satMod val="250000"/>
              </a:schemeClr>
            </a:gs>
            <a:gs pos="100000">
              <a:schemeClr val="phClr">
                <a:tint val="29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15875" cap="flat" cmpd="sng" algn="ctr">
          <a:solidFill>
            <a:schemeClr val="phClr"/>
          </a:solidFill>
          <a:prstDash val="solid"/>
        </a:ln>
        <a:ln w="38100" cap="flat" cmpd="sng" algn="ctr">
          <a:solidFill>
            <a:schemeClr val="phClr"/>
          </a:solidFill>
          <a:prstDash val="solid"/>
        </a:ln>
      </a:lnStyleLst>
      <a:effectStyleLst>
        <a:effectStyle>
          <a:effectLst>
            <a:outerShdw blurRad="63500" dist="25400" dir="5400000" rotWithShape="0">
              <a:srgbClr val="000000">
                <a:alpha val="43000"/>
              </a:srgbClr>
            </a:outerShdw>
          </a:effectLst>
        </a:effectStyle>
        <a:effectStyle>
          <a:effectLst>
            <a:outerShdw blurRad="63500" dist="25400" dir="5400000" rotWithShape="0">
              <a:srgbClr val="000000">
                <a:alpha val="43000"/>
              </a:srgbClr>
            </a:outerShdw>
          </a:effectLst>
          <a:scene3d>
            <a:camera prst="orthographicFront">
              <a:rot lat="0" lon="0" rev="0"/>
            </a:camera>
            <a:lightRig rig="brightRoom" dir="t">
              <a:rot lat="0" lon="0" rev="8700000"/>
            </a:lightRig>
          </a:scene3d>
          <a:sp3d contourW="12700" prstMaterial="dkEdge">
            <a:bevelT w="0" h="0" prst="relaxedInset"/>
            <a:contourClr>
              <a:schemeClr val="phClr">
                <a:shade val="65000"/>
                <a:satMod val="150000"/>
              </a:schemeClr>
            </a:contourClr>
          </a:sp3d>
        </a:effectStyle>
        <a:effectStyle>
          <a:effectLst>
            <a:outerShdw blurRad="63500" dist="25400" dir="5400000" rotWithShape="0">
              <a:srgbClr val="000000">
                <a:alpha val="43000"/>
              </a:srgbClr>
            </a:outerShdw>
          </a:effectLst>
          <a:scene3d>
            <a:camera prst="orthographicFront">
              <a:rot lat="0" lon="0" rev="0"/>
            </a:camera>
            <a:lightRig rig="glow" dir="t">
              <a:rot lat="0" lon="0" rev="13200000"/>
            </a:lightRig>
          </a:scene3d>
          <a:sp3d prstMaterial="dkEdge">
            <a:bevelT w="63500" h="50800" prst="relaxedInset"/>
          </a:sp3d>
        </a:effectStyle>
      </a:effectStyleLst>
      <a:bgFillStyleLst>
        <a:solidFill>
          <a:schemeClr val="phClr"/>
        </a:solidFill>
        <a:gradFill rotWithShape="1">
          <a:gsLst>
            <a:gs pos="0">
              <a:schemeClr val="phClr">
                <a:tint val="85000"/>
                <a:shade val="95000"/>
                <a:satMod val="200000"/>
              </a:schemeClr>
            </a:gs>
            <a:gs pos="53000">
              <a:schemeClr val="phClr">
                <a:shade val="60000"/>
                <a:satMod val="220000"/>
              </a:schemeClr>
            </a:gs>
            <a:gs pos="100000">
              <a:schemeClr val="phClr">
                <a:shade val="45000"/>
                <a:satMod val="220000"/>
              </a:schemeClr>
            </a:gs>
          </a:gsLst>
          <a:lin ang="16200000" scaled="0"/>
        </a:gradFill>
        <a:gradFill rotWithShape="1">
          <a:gsLst>
            <a:gs pos="0">
              <a:schemeClr val="phClr">
                <a:tint val="83000"/>
                <a:shade val="97000"/>
                <a:satMod val="230000"/>
              </a:schemeClr>
            </a:gs>
            <a:gs pos="100000">
              <a:schemeClr val="phClr">
                <a:shade val="35000"/>
                <a:satMod val="250000"/>
              </a:schemeClr>
            </a:gs>
          </a:gsLst>
          <a:path path="circle">
            <a:fillToRect l="15000" t="50000" r="85000" b="6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935</TotalTime>
  <Words>1090</Words>
  <Application>Microsoft Office PowerPoint</Application>
  <PresentationFormat>Presentación en pantalla (4:3)</PresentationFormat>
  <Paragraphs>44</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Sostre de palla</vt:lpstr>
      <vt:lpstr>EL PROCÉS D'ENVELLIMENT DE LES PERSONES</vt:lpstr>
      <vt:lpstr>Introducció</vt:lpstr>
      <vt:lpstr>Procés d’envelliment de les persones</vt:lpstr>
      <vt:lpstr>Diapositiva 4</vt:lpstr>
      <vt:lpstr>Els seus problemes</vt:lpstr>
      <vt:lpstr>Sobre la forma d’envellir</vt:lpstr>
      <vt:lpstr>Teoria de l’activitat</vt:lpstr>
      <vt:lpstr>Teoría de la desvinculació</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PROCÉS D'ENVELLIMENT DE LES PERSONES</dc:title>
  <dc:creator>Alumne</dc:creator>
  <cp:lastModifiedBy>Josep</cp:lastModifiedBy>
  <cp:revision>18</cp:revision>
  <dcterms:created xsi:type="dcterms:W3CDTF">2018-01-25T09:04:21Z</dcterms:created>
  <dcterms:modified xsi:type="dcterms:W3CDTF">2018-01-30T08:02:07Z</dcterms:modified>
</cp:coreProperties>
</file>