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30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27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liu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8" name="Contenidor de número de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  <p:sp>
        <p:nvSpPr>
          <p:cNvPr id="9" name="Contenidor de peu de pà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liu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liu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tenidor de títo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0" name="Contenidor de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estils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4E2A280-BA22-4F61-A2D8-B19B62A1CF60}" type="datetimeFigureOut">
              <a:rPr lang="ca-ES" smtClean="0"/>
              <a:t>14/02/2018</a:t>
            </a:fld>
            <a:endParaRPr lang="ca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48B127C-1F8D-4355-9A74-80AE2743AE21}" type="slidenum">
              <a:rPr lang="ca-ES" smtClean="0"/>
              <a:t>‹#›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5" name="Contenidor de contingut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es-ES" sz="4400" u="sng" dirty="0"/>
              <a:t>TÈCNIQUES DE DINAMITZACIÓ DE GRUPS</a:t>
            </a:r>
            <a:endParaRPr lang="ca-ES" sz="4400" dirty="0"/>
          </a:p>
        </p:txBody>
      </p:sp>
    </p:spTree>
    <p:extLst>
      <p:ext uri="{BB962C8B-B14F-4D97-AF65-F5344CB8AC3E}">
        <p14:creationId xmlns:p14="http://schemas.microsoft.com/office/powerpoint/2010/main" val="1569251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err="1" smtClean="0"/>
              <a:t>Segons</a:t>
            </a:r>
            <a:r>
              <a:rPr lang="es-ES" b="1" dirty="0" smtClean="0"/>
              <a:t> </a:t>
            </a:r>
            <a:r>
              <a:rPr lang="es-ES" b="1" dirty="0"/>
              <a:t>la </a:t>
            </a:r>
            <a:r>
              <a:rPr lang="es-ES" b="1" dirty="0" err="1"/>
              <a:t>participació</a:t>
            </a:r>
            <a:r>
              <a:rPr lang="es-ES" b="1" dirty="0"/>
              <a:t> </a:t>
            </a:r>
            <a:r>
              <a:rPr lang="es-ES" b="1" dirty="0" smtClean="0"/>
              <a:t>d’“</a:t>
            </a:r>
            <a:r>
              <a:rPr lang="es-ES" b="1" dirty="0" err="1" smtClean="0"/>
              <a:t>experts</a:t>
            </a:r>
            <a:r>
              <a:rPr lang="es-ES" b="1" dirty="0"/>
              <a:t>”:</a:t>
            </a:r>
            <a:r>
              <a:rPr lang="ca-ES" b="1" dirty="0"/>
              <a:t/>
            </a:r>
            <a:br>
              <a:rPr lang="ca-ES" b="1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s-ES" sz="2800" dirty="0" smtClean="0"/>
          </a:p>
          <a:p>
            <a:pPr lvl="1"/>
            <a:endParaRPr lang="es-ES" sz="2800" dirty="0"/>
          </a:p>
          <a:p>
            <a:pPr lvl="1"/>
            <a:r>
              <a:rPr lang="es-ES" sz="2800" dirty="0" err="1" smtClean="0"/>
              <a:t>Activitat</a:t>
            </a:r>
            <a:r>
              <a:rPr lang="es-ES" sz="2800" dirty="0" smtClean="0"/>
              <a:t> </a:t>
            </a:r>
            <a:r>
              <a:rPr lang="es-ES" sz="2800" dirty="0" err="1"/>
              <a:t>predominant</a:t>
            </a:r>
            <a:r>
              <a:rPr lang="es-ES" sz="2800" dirty="0"/>
              <a:t> </a:t>
            </a:r>
            <a:r>
              <a:rPr lang="es-ES" sz="2800" dirty="0" err="1"/>
              <a:t>dels</a:t>
            </a:r>
            <a:r>
              <a:rPr lang="es-ES" sz="2800" dirty="0"/>
              <a:t> </a:t>
            </a:r>
            <a:r>
              <a:rPr lang="es-ES" sz="2800" dirty="0" err="1"/>
              <a:t>experts</a:t>
            </a:r>
            <a:r>
              <a:rPr lang="es-ES" sz="2800" dirty="0"/>
              <a:t> (Entrevista pública, </a:t>
            </a:r>
            <a:r>
              <a:rPr lang="es-ES" sz="2800" dirty="0" err="1"/>
              <a:t>Simposi</a:t>
            </a:r>
            <a:r>
              <a:rPr lang="es-ES" sz="2800" dirty="0"/>
              <a:t>, taula rodona, ..).</a:t>
            </a:r>
            <a:endParaRPr lang="ca-ES" sz="3600" dirty="0"/>
          </a:p>
          <a:p>
            <a:pPr marL="36576" indent="0">
              <a:buNone/>
            </a:pPr>
            <a:endParaRPr lang="ca-ES" sz="2800" dirty="0"/>
          </a:p>
          <a:p>
            <a:pPr lvl="1"/>
            <a:r>
              <a:rPr lang="en-US" sz="2800" dirty="0" err="1"/>
              <a:t>Participa</a:t>
            </a:r>
            <a:r>
              <a:rPr lang="en-US" sz="2800" dirty="0"/>
              <a:t> </a:t>
            </a:r>
            <a:r>
              <a:rPr lang="en-US" sz="2800" dirty="0" err="1"/>
              <a:t>activament</a:t>
            </a:r>
            <a:r>
              <a:rPr lang="en-US" sz="2800" dirty="0"/>
              <a:t> tot el </a:t>
            </a:r>
            <a:r>
              <a:rPr lang="en-US" sz="2800" dirty="0" err="1"/>
              <a:t>grup</a:t>
            </a:r>
            <a:r>
              <a:rPr lang="en-US" sz="2800" dirty="0"/>
              <a:t> (Phillips 66, Role-Playing, </a:t>
            </a:r>
            <a:r>
              <a:rPr lang="en-US" sz="2800" dirty="0" err="1"/>
              <a:t>Xiuxiueig</a:t>
            </a:r>
            <a:r>
              <a:rPr lang="en-US" sz="2800" dirty="0"/>
              <a:t>...)</a:t>
            </a:r>
            <a:endParaRPr lang="ca-ES" sz="3600" dirty="0"/>
          </a:p>
          <a:p>
            <a:pPr marL="36576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01327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err="1" smtClean="0"/>
              <a:t>Segons</a:t>
            </a:r>
            <a:r>
              <a:rPr lang="es-ES" b="1" dirty="0" smtClean="0"/>
              <a:t> </a:t>
            </a:r>
            <a:r>
              <a:rPr lang="es-ES" b="1" dirty="0" err="1"/>
              <a:t>els</a:t>
            </a:r>
            <a:r>
              <a:rPr lang="es-ES" b="1" dirty="0"/>
              <a:t> </a:t>
            </a:r>
            <a:r>
              <a:rPr lang="es-ES" b="1" dirty="0" err="1"/>
              <a:t>seus</a:t>
            </a:r>
            <a:r>
              <a:rPr lang="es-ES" b="1" dirty="0"/>
              <a:t> </a:t>
            </a:r>
            <a:r>
              <a:rPr lang="es-ES" b="1" dirty="0" err="1"/>
              <a:t>efectes</a:t>
            </a:r>
            <a:r>
              <a:rPr lang="es-ES" b="1" dirty="0"/>
              <a:t> en el </a:t>
            </a:r>
            <a:r>
              <a:rPr lang="es-ES" b="1" dirty="0" err="1"/>
              <a:t>grup</a:t>
            </a:r>
            <a:r>
              <a:rPr lang="es-ES" b="1" dirty="0"/>
              <a:t>:</a:t>
            </a:r>
            <a:r>
              <a:rPr lang="ca-ES" b="1" dirty="0"/>
              <a:t/>
            </a:r>
            <a:br>
              <a:rPr lang="ca-ES" b="1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sz="2800" dirty="0" err="1"/>
              <a:t>Satisfacció</a:t>
            </a:r>
            <a:r>
              <a:rPr lang="es-ES" sz="2800" dirty="0"/>
              <a:t> de les persones (</a:t>
            </a:r>
            <a:r>
              <a:rPr lang="es-ES" sz="2800" dirty="0" err="1"/>
              <a:t>Tècniques</a:t>
            </a:r>
            <a:r>
              <a:rPr lang="es-ES" sz="2800" dirty="0"/>
              <a:t> de </a:t>
            </a:r>
            <a:r>
              <a:rPr lang="es-ES" sz="2800" dirty="0" err="1"/>
              <a:t>presentació</a:t>
            </a:r>
            <a:r>
              <a:rPr lang="es-ES" sz="2800" dirty="0"/>
              <a:t> i </a:t>
            </a:r>
            <a:r>
              <a:rPr lang="es-ES" sz="2800" dirty="0" err="1"/>
              <a:t>afavoridores</a:t>
            </a:r>
            <a:r>
              <a:rPr lang="es-ES" sz="2800" dirty="0"/>
              <a:t> de les </a:t>
            </a:r>
            <a:r>
              <a:rPr lang="es-ES" sz="2800" dirty="0" err="1"/>
              <a:t>relacions</a:t>
            </a:r>
            <a:r>
              <a:rPr lang="es-ES" sz="2800" dirty="0"/>
              <a:t> </a:t>
            </a:r>
            <a:r>
              <a:rPr lang="es-ES" sz="2800" dirty="0" err="1"/>
              <a:t>personals</a:t>
            </a:r>
            <a:r>
              <a:rPr lang="es-ES" sz="2800" dirty="0"/>
              <a:t>...)</a:t>
            </a:r>
            <a:endParaRPr lang="ca-ES" sz="3600" dirty="0"/>
          </a:p>
          <a:p>
            <a:pPr marL="36576" indent="0">
              <a:buNone/>
            </a:pPr>
            <a:r>
              <a:rPr lang="es-ES" sz="3200" dirty="0"/>
              <a:t> </a:t>
            </a:r>
            <a:endParaRPr lang="ca-ES" sz="3200" dirty="0"/>
          </a:p>
          <a:p>
            <a:pPr lvl="1"/>
            <a:r>
              <a:rPr lang="es-ES" sz="2800" dirty="0" err="1"/>
              <a:t>Eficàcia</a:t>
            </a:r>
            <a:r>
              <a:rPr lang="es-ES" sz="2800" dirty="0"/>
              <a:t> de la tasca (</a:t>
            </a:r>
            <a:r>
              <a:rPr lang="es-ES" sz="2800" dirty="0" err="1"/>
              <a:t>Tècniques</a:t>
            </a:r>
            <a:r>
              <a:rPr lang="es-ES" sz="2800" dirty="0"/>
              <a:t> per a la presa de </a:t>
            </a:r>
            <a:r>
              <a:rPr lang="es-ES" sz="2800" dirty="0" err="1"/>
              <a:t>decisions</a:t>
            </a:r>
            <a:r>
              <a:rPr lang="es-ES" sz="2800" dirty="0"/>
              <a:t> i per a </a:t>
            </a:r>
            <a:r>
              <a:rPr lang="es-ES" sz="2800" dirty="0" err="1"/>
              <a:t>l'organització</a:t>
            </a:r>
            <a:r>
              <a:rPr lang="es-ES" sz="2800" dirty="0"/>
              <a:t>...)</a:t>
            </a:r>
            <a:endParaRPr lang="ca-ES" sz="3600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79044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578298"/>
          </a:xfrm>
        </p:spPr>
        <p:txBody>
          <a:bodyPr>
            <a:normAutofit fontScale="90000"/>
          </a:bodyPr>
          <a:lstStyle/>
          <a:p>
            <a:r>
              <a:rPr lang="ca-ES" sz="4800" dirty="0" smtClean="0"/>
              <a:t/>
            </a:r>
            <a:br>
              <a:rPr lang="ca-ES" sz="4800" dirty="0" smtClean="0"/>
            </a:br>
            <a:r>
              <a:rPr lang="ca-ES" sz="4800" dirty="0" smtClean="0"/>
              <a:t>Les </a:t>
            </a:r>
            <a:r>
              <a:rPr lang="ca-ES" sz="4800" dirty="0"/>
              <a:t>tècniques de grup son el conjunt de </a:t>
            </a:r>
            <a:r>
              <a:rPr lang="ca-ES" sz="4800" b="1" dirty="0"/>
              <a:t>mitjans, instruments i procediments </a:t>
            </a:r>
            <a:r>
              <a:rPr lang="ca-ES" sz="4800" dirty="0"/>
              <a:t>que, aplicats al treball en grup, serveixen per:</a:t>
            </a:r>
            <a:br>
              <a:rPr lang="ca-ES" sz="4800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3068960"/>
            <a:ext cx="7467600" cy="3057203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a-ES" sz="3400" dirty="0" smtClean="0"/>
              <a:t>Desenvolupar la seva eficàcia, </a:t>
            </a:r>
          </a:p>
          <a:p>
            <a:pPr>
              <a:buFont typeface="Arial" pitchFamily="34" charset="0"/>
              <a:buChar char="•"/>
            </a:pPr>
            <a:r>
              <a:rPr lang="ca-ES" sz="3400" dirty="0" smtClean="0"/>
              <a:t>Fer realitat les seves potencialitats,</a:t>
            </a:r>
          </a:p>
          <a:p>
            <a:pPr>
              <a:buFont typeface="Arial" pitchFamily="34" charset="0"/>
              <a:buChar char="•"/>
            </a:pPr>
            <a:r>
              <a:rPr lang="ca-ES" sz="3400" dirty="0" smtClean="0"/>
              <a:t>Estimular l'acció i funcionament </a:t>
            </a:r>
            <a:r>
              <a:rPr lang="es-ES" sz="3400" dirty="0" smtClean="0"/>
              <a:t>del </a:t>
            </a:r>
            <a:r>
              <a:rPr lang="ca-ES" sz="3400" dirty="0" smtClean="0"/>
              <a:t>grup per a arribar a els seus propis objectius</a:t>
            </a:r>
            <a:r>
              <a:rPr lang="es-ES" sz="3400" dirty="0" smtClean="0"/>
              <a:t>.</a:t>
            </a:r>
            <a:endParaRPr lang="ca-ES" sz="3400" dirty="0"/>
          </a:p>
          <a:p>
            <a:pPr marL="36576" indent="0">
              <a:buNone/>
            </a:pPr>
            <a:endParaRPr lang="ca-ES" sz="3400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952944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3200" dirty="0"/>
              <a:t>Són maneres </a:t>
            </a:r>
            <a:r>
              <a:rPr lang="ca-ES" sz="3200" b="1" dirty="0"/>
              <a:t>d'organitzar l'activitat del grup</a:t>
            </a:r>
            <a:r>
              <a:rPr lang="ca-ES" sz="3200" dirty="0"/>
              <a:t>, tenint en compte els coneixements que aporta la teoria de la dinàmica de grups. D'aquest concepte es desprèn una conclusió important: Les tècniques o dinàmiques de grups són mitjans o instruments per a arribar </a:t>
            </a:r>
            <a:r>
              <a:rPr lang="ca-ES" sz="3200" dirty="0" smtClean="0"/>
              <a:t>als objectius del grup.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27939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err="1" smtClean="0"/>
              <a:t>Criteris</a:t>
            </a:r>
            <a:r>
              <a:rPr lang="es-ES" b="1" dirty="0" smtClean="0"/>
              <a:t> </a:t>
            </a:r>
            <a:r>
              <a:rPr lang="es-ES" b="1" dirty="0"/>
              <a:t>per a </a:t>
            </a:r>
            <a:r>
              <a:rPr lang="es-ES" b="1" dirty="0" err="1"/>
              <a:t>escollir</a:t>
            </a:r>
            <a:r>
              <a:rPr lang="es-ES" b="1" dirty="0"/>
              <a:t> una </a:t>
            </a:r>
            <a:r>
              <a:rPr lang="es-ES" b="1" dirty="0" err="1"/>
              <a:t>tècnica</a:t>
            </a:r>
            <a:r>
              <a:rPr lang="es-ES" b="1" dirty="0"/>
              <a:t> de </a:t>
            </a:r>
            <a:r>
              <a:rPr lang="es-ES" b="1" dirty="0" err="1"/>
              <a:t>dinàmica</a:t>
            </a:r>
            <a:r>
              <a:rPr lang="es-ES" b="1" dirty="0"/>
              <a:t> de </a:t>
            </a:r>
            <a:r>
              <a:rPr lang="es-ES" b="1" dirty="0" err="1"/>
              <a:t>grups</a:t>
            </a:r>
            <a:r>
              <a:rPr lang="ca-ES" b="1" dirty="0"/>
              <a:t/>
            </a:r>
            <a:br>
              <a:rPr lang="ca-ES" b="1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ca-ES" dirty="0" smtClean="0"/>
              <a:t>Els </a:t>
            </a:r>
            <a:r>
              <a:rPr lang="ca-ES" b="1" dirty="0" smtClean="0"/>
              <a:t>objectius </a:t>
            </a:r>
            <a:r>
              <a:rPr lang="ca-ES" dirty="0" smtClean="0"/>
              <a:t>que es persegueixen. Existeixen tècniques que persegueixen objectius diferents. El primer serà definir els objectius </a:t>
            </a:r>
            <a:r>
              <a:rPr lang="es-ES" dirty="0" smtClean="0"/>
              <a:t>i </a:t>
            </a:r>
            <a:r>
              <a:rPr lang="es-ES" dirty="0" err="1"/>
              <a:t>després</a:t>
            </a:r>
            <a:r>
              <a:rPr lang="es-ES" dirty="0"/>
              <a:t> elegir la </a:t>
            </a:r>
            <a:r>
              <a:rPr lang="es-ES" dirty="0" err="1"/>
              <a:t>tècnica</a:t>
            </a:r>
            <a:r>
              <a:rPr lang="es-ES" dirty="0"/>
              <a:t>.</a:t>
            </a:r>
            <a:endParaRPr lang="ca-ES" dirty="0"/>
          </a:p>
          <a:p>
            <a:pPr>
              <a:buFont typeface="Arial" pitchFamily="34" charset="0"/>
              <a:buChar char="•"/>
            </a:pPr>
            <a:r>
              <a:rPr lang="es-ES" dirty="0"/>
              <a:t>La </a:t>
            </a:r>
            <a:r>
              <a:rPr lang="es-ES" b="1" dirty="0" err="1"/>
              <a:t>maduresa</a:t>
            </a:r>
            <a:r>
              <a:rPr lang="es-ES" b="1" dirty="0"/>
              <a:t> i </a:t>
            </a:r>
            <a:r>
              <a:rPr lang="es-ES" b="1" dirty="0" err="1"/>
              <a:t>entrenament</a:t>
            </a:r>
            <a:r>
              <a:rPr lang="es-ES" b="1" dirty="0"/>
              <a:t> </a:t>
            </a:r>
            <a:r>
              <a:rPr lang="es-ES" dirty="0"/>
              <a:t>del </a:t>
            </a:r>
            <a:r>
              <a:rPr lang="es-ES" dirty="0" err="1"/>
              <a:t>grup</a:t>
            </a:r>
            <a:r>
              <a:rPr lang="es-ES" dirty="0"/>
              <a:t>. No totes les </a:t>
            </a:r>
            <a:r>
              <a:rPr lang="es-ES" dirty="0" err="1"/>
              <a:t>tècniques</a:t>
            </a:r>
            <a:r>
              <a:rPr lang="es-ES" dirty="0"/>
              <a:t> </a:t>
            </a:r>
            <a:r>
              <a:rPr lang="es-ES" dirty="0" err="1"/>
              <a:t>suposen</a:t>
            </a:r>
            <a:r>
              <a:rPr lang="es-ES" dirty="0"/>
              <a:t> la </a:t>
            </a:r>
            <a:r>
              <a:rPr lang="es-ES" dirty="0" err="1"/>
              <a:t>mateixa</a:t>
            </a:r>
            <a:r>
              <a:rPr lang="es-ES" dirty="0"/>
              <a:t> </a:t>
            </a:r>
            <a:r>
              <a:rPr lang="ca-ES" dirty="0" smtClean="0"/>
              <a:t>complexitat. Si el grup té poca pràctica caldrà començar </a:t>
            </a:r>
            <a:r>
              <a:rPr lang="es-ES" dirty="0" smtClean="0"/>
              <a:t>per </a:t>
            </a:r>
            <a:r>
              <a:rPr lang="es-ES" dirty="0" err="1"/>
              <a:t>tècniques</a:t>
            </a:r>
            <a:r>
              <a:rPr lang="es-ES" dirty="0"/>
              <a:t> </a:t>
            </a:r>
            <a:r>
              <a:rPr lang="es-ES" dirty="0" err="1"/>
              <a:t>senzilles</a:t>
            </a:r>
            <a:r>
              <a:rPr lang="es-ES" dirty="0"/>
              <a:t>, </a:t>
            </a:r>
            <a:r>
              <a:rPr lang="es-ES" dirty="0" err="1"/>
              <a:t>amb</a:t>
            </a:r>
            <a:r>
              <a:rPr lang="es-ES" dirty="0"/>
              <a:t> una </a:t>
            </a:r>
            <a:r>
              <a:rPr lang="es-ES" dirty="0" err="1"/>
              <a:t>participació</a:t>
            </a:r>
            <a:r>
              <a:rPr lang="es-ES" dirty="0"/>
              <a:t> gradual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82790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err="1"/>
              <a:t>Criteris</a:t>
            </a:r>
            <a:r>
              <a:rPr lang="es-ES" b="1" dirty="0"/>
              <a:t> per a </a:t>
            </a:r>
            <a:r>
              <a:rPr lang="es-ES" b="1" dirty="0" err="1"/>
              <a:t>escollir</a:t>
            </a:r>
            <a:r>
              <a:rPr lang="es-ES" b="1" dirty="0"/>
              <a:t> una </a:t>
            </a:r>
            <a:r>
              <a:rPr lang="es-ES" b="1" dirty="0" err="1"/>
              <a:t>tècnica</a:t>
            </a:r>
            <a:r>
              <a:rPr lang="es-ES" b="1" dirty="0"/>
              <a:t> de </a:t>
            </a:r>
            <a:r>
              <a:rPr lang="es-ES" b="1" dirty="0" err="1"/>
              <a:t>dinàmica</a:t>
            </a:r>
            <a:r>
              <a:rPr lang="es-ES" b="1" dirty="0"/>
              <a:t> de </a:t>
            </a:r>
            <a:r>
              <a:rPr lang="es-ES" b="1" dirty="0" err="1"/>
              <a:t>grups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s-ES" dirty="0"/>
              <a:t>La </a:t>
            </a:r>
            <a:r>
              <a:rPr lang="es-ES" b="1" dirty="0" err="1"/>
              <a:t>grandària</a:t>
            </a:r>
            <a:r>
              <a:rPr lang="es-ES" b="1" dirty="0"/>
              <a:t> </a:t>
            </a:r>
            <a:r>
              <a:rPr lang="es-ES" dirty="0"/>
              <a:t>del </a:t>
            </a:r>
            <a:r>
              <a:rPr lang="es-ES" dirty="0" err="1"/>
              <a:t>grup</a:t>
            </a:r>
            <a:r>
              <a:rPr lang="es-ES" dirty="0"/>
              <a:t>. El </a:t>
            </a:r>
            <a:r>
              <a:rPr lang="es-ES" dirty="0" err="1"/>
              <a:t>comportament</a:t>
            </a:r>
            <a:r>
              <a:rPr lang="es-ES" dirty="0"/>
              <a:t> </a:t>
            </a:r>
            <a:r>
              <a:rPr lang="ca-ES" dirty="0" smtClean="0"/>
              <a:t>dels grups depèn en gran mesura de la seva grandària. En els grans grups és preferible utilitzar dinàmiques que estableixin </a:t>
            </a:r>
            <a:r>
              <a:rPr lang="es-ES" dirty="0" err="1" smtClean="0"/>
              <a:t>subgrups</a:t>
            </a:r>
            <a:r>
              <a:rPr lang="es-ES" dirty="0"/>
              <a:t>.</a:t>
            </a:r>
            <a:endParaRPr lang="ca-ES" dirty="0"/>
          </a:p>
          <a:p>
            <a:pPr lvl="0">
              <a:buFont typeface="Arial" pitchFamily="34" charset="0"/>
              <a:buChar char="•"/>
            </a:pPr>
            <a:r>
              <a:rPr lang="es-ES" b="1" dirty="0" err="1"/>
              <a:t>Ambient</a:t>
            </a:r>
            <a:r>
              <a:rPr lang="es-ES" b="1" dirty="0"/>
              <a:t> </a:t>
            </a:r>
            <a:r>
              <a:rPr lang="es-ES" b="1" dirty="0" err="1"/>
              <a:t>físic</a:t>
            </a:r>
            <a:r>
              <a:rPr lang="es-ES" dirty="0"/>
              <a:t>: No totes les </a:t>
            </a:r>
            <a:r>
              <a:rPr lang="es-ES" dirty="0" err="1"/>
              <a:t>tècniques</a:t>
            </a:r>
            <a:r>
              <a:rPr lang="es-ES" dirty="0"/>
              <a:t> </a:t>
            </a:r>
            <a:r>
              <a:rPr lang="es-ES" dirty="0" err="1"/>
              <a:t>requereixen</a:t>
            </a:r>
            <a:r>
              <a:rPr lang="es-ES" dirty="0"/>
              <a:t> el </a:t>
            </a:r>
            <a:r>
              <a:rPr lang="es-ES" dirty="0" err="1"/>
              <a:t>mateix</a:t>
            </a:r>
            <a:r>
              <a:rPr lang="es-ES" dirty="0"/>
              <a:t> </a:t>
            </a:r>
            <a:r>
              <a:rPr lang="es-ES" dirty="0" err="1"/>
              <a:t>temps</a:t>
            </a:r>
            <a:r>
              <a:rPr lang="es-ES" dirty="0"/>
              <a:t> i </a:t>
            </a:r>
            <a:r>
              <a:rPr lang="es-ES" dirty="0" err="1"/>
              <a:t>espai</a:t>
            </a:r>
            <a:r>
              <a:rPr lang="es-ES" dirty="0"/>
              <a:t>.</a:t>
            </a:r>
            <a:endParaRPr lang="ca-ES" dirty="0"/>
          </a:p>
          <a:p>
            <a:pPr marL="36576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028671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err="1"/>
              <a:t>Criteris</a:t>
            </a:r>
            <a:r>
              <a:rPr lang="es-ES" b="1" dirty="0"/>
              <a:t> per a </a:t>
            </a:r>
            <a:r>
              <a:rPr lang="es-ES" b="1" dirty="0" err="1"/>
              <a:t>escollir</a:t>
            </a:r>
            <a:r>
              <a:rPr lang="es-ES" b="1" dirty="0"/>
              <a:t> una </a:t>
            </a:r>
            <a:r>
              <a:rPr lang="es-ES" b="1" dirty="0" err="1"/>
              <a:t>tècnica</a:t>
            </a:r>
            <a:r>
              <a:rPr lang="es-ES" b="1" dirty="0"/>
              <a:t> de </a:t>
            </a:r>
            <a:r>
              <a:rPr lang="es-ES" b="1" dirty="0" err="1"/>
              <a:t>dinàmica</a:t>
            </a:r>
            <a:r>
              <a:rPr lang="es-ES" b="1" dirty="0"/>
              <a:t> de </a:t>
            </a:r>
            <a:r>
              <a:rPr lang="es-ES" b="1" dirty="0" err="1"/>
              <a:t>grups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ES" b="1" dirty="0" err="1"/>
              <a:t>Característiques</a:t>
            </a:r>
            <a:r>
              <a:rPr lang="es-ES" b="1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membres</a:t>
            </a:r>
            <a:r>
              <a:rPr lang="es-ES" dirty="0"/>
              <a:t>. </a:t>
            </a:r>
            <a:r>
              <a:rPr lang="es-ES" dirty="0" err="1"/>
              <a:t>Edat</a:t>
            </a:r>
            <a:r>
              <a:rPr lang="es-ES" dirty="0"/>
              <a:t>, </a:t>
            </a:r>
            <a:r>
              <a:rPr lang="es-ES" dirty="0" err="1"/>
              <a:t>interessos</a:t>
            </a:r>
            <a:r>
              <a:rPr lang="es-ES" dirty="0"/>
              <a:t>, </a:t>
            </a:r>
            <a:r>
              <a:rPr lang="es-ES" dirty="0" err="1"/>
              <a:t>motivacions</a:t>
            </a:r>
            <a:r>
              <a:rPr lang="es-ES" dirty="0"/>
              <a:t>...</a:t>
            </a:r>
            <a:endParaRPr lang="ca-ES" dirty="0"/>
          </a:p>
          <a:p>
            <a:pPr>
              <a:buFont typeface="Arial" pitchFamily="34" charset="0"/>
              <a:buChar char="•"/>
            </a:pPr>
            <a:r>
              <a:rPr lang="es-ES" dirty="0" err="1"/>
              <a:t>Experiència</a:t>
            </a:r>
            <a:r>
              <a:rPr lang="es-ES" dirty="0"/>
              <a:t> i </a:t>
            </a:r>
            <a:r>
              <a:rPr lang="es-ES" dirty="0" err="1"/>
              <a:t>capacitat</a:t>
            </a:r>
            <a:r>
              <a:rPr lang="es-ES" dirty="0"/>
              <a:t> de </a:t>
            </a:r>
            <a:r>
              <a:rPr lang="es-ES" dirty="0" err="1"/>
              <a:t>l'</a:t>
            </a:r>
            <a:r>
              <a:rPr lang="es-ES" b="1" dirty="0" err="1"/>
              <a:t>animador</a:t>
            </a:r>
            <a:r>
              <a:rPr lang="es-ES" dirty="0" smtClean="0"/>
              <a:t>...</a:t>
            </a:r>
          </a:p>
          <a:p>
            <a:pPr>
              <a:buFont typeface="Arial" pitchFamily="34" charset="0"/>
              <a:buChar char="•"/>
            </a:pPr>
            <a:r>
              <a:rPr lang="ca-ES" dirty="0"/>
              <a:t>Característiques del </a:t>
            </a:r>
            <a:r>
              <a:rPr lang="ca-ES" b="1" dirty="0"/>
              <a:t>mitjà extern</a:t>
            </a:r>
            <a:r>
              <a:rPr lang="ca-ES" dirty="0"/>
              <a:t>: És a dir, el clima d'acceptació </a:t>
            </a:r>
            <a:r>
              <a:rPr lang="es-ES" dirty="0" err="1"/>
              <a:t>psicològica</a:t>
            </a:r>
            <a:r>
              <a:rPr lang="es-ES" dirty="0"/>
              <a:t> o </a:t>
            </a:r>
            <a:r>
              <a:rPr lang="es-ES" dirty="0" err="1"/>
              <a:t>rebuig</a:t>
            </a:r>
            <a:r>
              <a:rPr lang="es-ES" dirty="0"/>
              <a:t> que </a:t>
            </a:r>
            <a:r>
              <a:rPr lang="es-ES" dirty="0" err="1"/>
              <a:t>s'origina</a:t>
            </a:r>
            <a:r>
              <a:rPr lang="es-ES" dirty="0"/>
              <a:t> al </a:t>
            </a:r>
            <a:r>
              <a:rPr lang="es-ES" dirty="0" err="1"/>
              <a:t>voltant</a:t>
            </a:r>
            <a:r>
              <a:rPr lang="es-ES" dirty="0"/>
              <a:t> del </a:t>
            </a:r>
            <a:r>
              <a:rPr lang="es-ES" dirty="0" err="1"/>
              <a:t>grup</a:t>
            </a:r>
            <a:r>
              <a:rPr lang="es-ES" dirty="0"/>
              <a:t>.</a:t>
            </a:r>
            <a:endParaRPr lang="ca-ES" dirty="0"/>
          </a:p>
          <a:p>
            <a:pPr lvl="0"/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591892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 smtClean="0"/>
              <a:t>Estratègies per constituir grups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La iniciativa la pot tenir el professor o els alumnes.</a:t>
            </a:r>
          </a:p>
          <a:p>
            <a:pPr>
              <a:buFont typeface="Arial" pitchFamily="34" charset="0"/>
              <a:buChar char="•"/>
            </a:pPr>
            <a:r>
              <a:rPr lang="ca-ES" dirty="0" smtClean="0"/>
              <a:t>Alumnes: O iniciativa de tots o del líders.</a:t>
            </a:r>
          </a:p>
          <a:p>
            <a:pPr>
              <a:buFont typeface="Arial" pitchFamily="34" charset="0"/>
              <a:buChar char="•"/>
            </a:pPr>
            <a:r>
              <a:rPr lang="ca-ES" dirty="0" err="1" smtClean="0"/>
              <a:t>Profes</a:t>
            </a:r>
            <a:r>
              <a:rPr lang="ca-ES" dirty="0" smtClean="0"/>
              <a:t>: De manera aleatòria, a dit o </a:t>
            </a:r>
            <a:r>
              <a:rPr lang="es-ES" dirty="0" err="1" smtClean="0"/>
              <a:t>mitjançant</a:t>
            </a:r>
            <a:r>
              <a:rPr lang="es-ES" dirty="0" smtClean="0"/>
              <a:t> </a:t>
            </a:r>
            <a:r>
              <a:rPr lang="es-ES" dirty="0"/>
              <a:t>el test </a:t>
            </a:r>
            <a:r>
              <a:rPr lang="es-ES" dirty="0" err="1"/>
              <a:t>sociomètric</a:t>
            </a:r>
            <a:r>
              <a:rPr lang="es-ES" dirty="0"/>
              <a:t> </a:t>
            </a:r>
            <a:r>
              <a:rPr lang="es-ES" dirty="0" err="1"/>
              <a:t>tenint</a:t>
            </a:r>
            <a:r>
              <a:rPr lang="es-ES" dirty="0"/>
              <a:t> en </a:t>
            </a:r>
            <a:r>
              <a:rPr lang="es-ES" dirty="0" err="1"/>
              <a:t>compte</a:t>
            </a:r>
            <a:r>
              <a:rPr lang="es-ES" dirty="0"/>
              <a:t>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 smtClean="0"/>
              <a:t>resul.tats</a:t>
            </a:r>
            <a:r>
              <a:rPr lang="es-ES" dirty="0" smtClean="0"/>
              <a:t> </a:t>
            </a:r>
            <a:r>
              <a:rPr lang="es-ES" dirty="0"/>
              <a:t>que </a:t>
            </a:r>
            <a:r>
              <a:rPr lang="es-ES" dirty="0" smtClean="0"/>
              <a:t>han </a:t>
            </a:r>
            <a:r>
              <a:rPr lang="es-ES" dirty="0" err="1"/>
              <a:t>obtingut</a:t>
            </a:r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4181071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Tipologies</a:t>
            </a:r>
            <a:r>
              <a:rPr lang="en-US" dirty="0"/>
              <a:t> de les </a:t>
            </a:r>
            <a:r>
              <a:rPr lang="en-US" dirty="0" err="1"/>
              <a:t>Tècniques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err="1" smtClean="0"/>
              <a:t>Existeixen</a:t>
            </a:r>
            <a:r>
              <a:rPr lang="es-ES" dirty="0" smtClean="0"/>
              <a:t> </a:t>
            </a:r>
            <a:r>
              <a:rPr lang="es-ES" dirty="0" err="1"/>
              <a:t>intents</a:t>
            </a:r>
            <a:r>
              <a:rPr lang="es-ES" dirty="0"/>
              <a:t> de </a:t>
            </a:r>
            <a:r>
              <a:rPr lang="es-ES" dirty="0" err="1"/>
              <a:t>classificació</a:t>
            </a:r>
            <a:r>
              <a:rPr lang="es-ES" dirty="0"/>
              <a:t> de tota </a:t>
            </a:r>
            <a:r>
              <a:rPr lang="es-ES" dirty="0" err="1"/>
              <a:t>aquesta</a:t>
            </a:r>
            <a:r>
              <a:rPr lang="es-ES" dirty="0"/>
              <a:t> amalgama de recursos; encara que la </a:t>
            </a:r>
            <a:r>
              <a:rPr lang="es-ES" dirty="0" err="1"/>
              <a:t>realitat</a:t>
            </a:r>
            <a:r>
              <a:rPr lang="es-ES" dirty="0"/>
              <a:t> i la </a:t>
            </a:r>
            <a:r>
              <a:rPr lang="es-ES" dirty="0" err="1"/>
              <a:t>imaginació</a:t>
            </a:r>
            <a:r>
              <a:rPr lang="es-ES" dirty="0"/>
              <a:t> del </a:t>
            </a:r>
            <a:r>
              <a:rPr lang="es-ES" dirty="0" err="1"/>
              <a:t>professor</a:t>
            </a:r>
            <a:r>
              <a:rPr lang="es-ES" dirty="0"/>
              <a:t>/a poden convertir un </a:t>
            </a:r>
            <a:r>
              <a:rPr lang="es-ES" dirty="0" err="1"/>
              <a:t>recurs</a:t>
            </a:r>
            <a:r>
              <a:rPr lang="es-ES" dirty="0"/>
              <a:t> </a:t>
            </a:r>
            <a:r>
              <a:rPr lang="es-ES" dirty="0" err="1"/>
              <a:t>inicialment</a:t>
            </a:r>
            <a:r>
              <a:rPr lang="es-ES" dirty="0"/>
              <a:t> </a:t>
            </a:r>
            <a:r>
              <a:rPr lang="es-ES" dirty="0" err="1"/>
              <a:t>pensat</a:t>
            </a:r>
            <a:r>
              <a:rPr lang="es-ES" dirty="0"/>
              <a:t> per a un </a:t>
            </a:r>
            <a:r>
              <a:rPr lang="es-ES" dirty="0" err="1"/>
              <a:t>determinat</a:t>
            </a:r>
            <a:r>
              <a:rPr lang="es-ES" dirty="0"/>
              <a:t> </a:t>
            </a:r>
            <a:r>
              <a:rPr lang="es-ES" dirty="0" err="1"/>
              <a:t>tipus</a:t>
            </a:r>
            <a:r>
              <a:rPr lang="es-ES" dirty="0"/>
              <a:t> de </a:t>
            </a:r>
            <a:r>
              <a:rPr lang="es-ES" dirty="0" err="1"/>
              <a:t>situació</a:t>
            </a:r>
            <a:r>
              <a:rPr lang="es-ES" dirty="0"/>
              <a:t> </a:t>
            </a:r>
            <a:r>
              <a:rPr lang="es-ES" dirty="0" smtClean="0"/>
              <a:t>concreta, </a:t>
            </a:r>
            <a:r>
              <a:rPr lang="es-ES" dirty="0"/>
              <a:t>en una </a:t>
            </a:r>
            <a:r>
              <a:rPr lang="es-ES" dirty="0" err="1"/>
              <a:t>tècnica</a:t>
            </a:r>
            <a:r>
              <a:rPr lang="es-ES" dirty="0"/>
              <a:t> </a:t>
            </a:r>
            <a:r>
              <a:rPr lang="es-ES" dirty="0" err="1"/>
              <a:t>idònia</a:t>
            </a:r>
            <a:r>
              <a:rPr lang="es-ES" dirty="0"/>
              <a:t> per a una </a:t>
            </a:r>
            <a:r>
              <a:rPr lang="es-ES" dirty="0" err="1"/>
              <a:t>circumstància</a:t>
            </a:r>
            <a:r>
              <a:rPr lang="es-ES" dirty="0"/>
              <a:t> </a:t>
            </a:r>
            <a:r>
              <a:rPr lang="es-ES" dirty="0" err="1"/>
              <a:t>totalment</a:t>
            </a:r>
            <a:r>
              <a:rPr lang="es-ES" dirty="0"/>
              <a:t> </a:t>
            </a:r>
            <a:r>
              <a:rPr lang="es-ES" dirty="0" err="1" smtClean="0"/>
              <a:t>diferent</a:t>
            </a:r>
            <a:r>
              <a:rPr lang="es-ES" dirty="0" smtClean="0"/>
              <a:t>.</a:t>
            </a:r>
            <a:endParaRPr lang="ca-ES" dirty="0"/>
          </a:p>
          <a:p>
            <a:endParaRPr lang="ca-ES" dirty="0"/>
          </a:p>
          <a:p>
            <a:r>
              <a:rPr lang="es-ES" dirty="0" err="1"/>
              <a:t>Seguint</a:t>
            </a:r>
            <a:r>
              <a:rPr lang="es-ES" dirty="0"/>
              <a:t> a Núñez i </a:t>
            </a:r>
            <a:r>
              <a:rPr lang="es-ES" dirty="0" err="1"/>
              <a:t>Loscertales</a:t>
            </a:r>
            <a:r>
              <a:rPr lang="es-ES" dirty="0"/>
              <a:t> (1996) </a:t>
            </a:r>
            <a:r>
              <a:rPr lang="es-ES" dirty="0" err="1"/>
              <a:t>podem</a:t>
            </a:r>
            <a:r>
              <a:rPr lang="es-ES" dirty="0"/>
              <a:t> </a:t>
            </a:r>
            <a:r>
              <a:rPr lang="es-ES" dirty="0" err="1"/>
              <a:t>classificar</a:t>
            </a:r>
            <a:r>
              <a:rPr lang="es-ES" dirty="0"/>
              <a:t> les </a:t>
            </a:r>
            <a:r>
              <a:rPr lang="es-ES" dirty="0" err="1"/>
              <a:t>tècniques</a:t>
            </a:r>
            <a:r>
              <a:rPr lang="es-ES" dirty="0"/>
              <a:t> de </a:t>
            </a:r>
            <a:r>
              <a:rPr lang="es-ES" dirty="0" err="1"/>
              <a:t>grup</a:t>
            </a:r>
            <a:r>
              <a:rPr lang="es-ES" dirty="0"/>
              <a:t> </a:t>
            </a:r>
            <a:r>
              <a:rPr lang="es-ES" dirty="0" err="1"/>
              <a:t>segons</a:t>
            </a:r>
            <a:r>
              <a:rPr lang="es-ES" dirty="0"/>
              <a:t> tres </a:t>
            </a:r>
            <a:r>
              <a:rPr lang="es-ES" dirty="0" err="1"/>
              <a:t>criteris</a:t>
            </a:r>
            <a:r>
              <a:rPr lang="es-ES" dirty="0"/>
              <a:t>: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089328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s-ES" b="1" dirty="0" err="1"/>
              <a:t>Segons</a:t>
            </a:r>
            <a:r>
              <a:rPr lang="es-ES" b="1" dirty="0"/>
              <a:t> la </a:t>
            </a:r>
            <a:r>
              <a:rPr lang="es-ES" b="1" dirty="0" err="1"/>
              <a:t>grandària</a:t>
            </a:r>
            <a:r>
              <a:rPr lang="es-ES" b="1" dirty="0"/>
              <a:t> de </a:t>
            </a:r>
            <a:r>
              <a:rPr lang="es-ES" b="1" dirty="0" err="1"/>
              <a:t>grup</a:t>
            </a:r>
            <a:r>
              <a:rPr lang="es-ES" b="1" dirty="0"/>
              <a:t>:</a:t>
            </a:r>
            <a:r>
              <a:rPr lang="ca-ES" b="1" dirty="0"/>
              <a:t/>
            </a:r>
            <a:br>
              <a:rPr lang="ca-ES" b="1" dirty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dirty="0"/>
              <a:t>Gran (</a:t>
            </a:r>
            <a:r>
              <a:rPr lang="en-US" sz="2800" dirty="0" err="1"/>
              <a:t>Fòrum</a:t>
            </a:r>
            <a:r>
              <a:rPr lang="en-US" sz="2800" dirty="0"/>
              <a:t>, </a:t>
            </a:r>
            <a:r>
              <a:rPr lang="en-US" sz="2800" dirty="0" err="1"/>
              <a:t>Conferència</a:t>
            </a:r>
            <a:r>
              <a:rPr lang="en-US" sz="2800" dirty="0"/>
              <a:t>...)</a:t>
            </a:r>
            <a:endParaRPr lang="ca-ES" sz="3600" dirty="0"/>
          </a:p>
          <a:p>
            <a:pPr marL="36576" indent="0">
              <a:buNone/>
            </a:pPr>
            <a:r>
              <a:rPr lang="en-US" sz="3200" dirty="0"/>
              <a:t> </a:t>
            </a:r>
            <a:endParaRPr lang="ca-ES" sz="3200" dirty="0"/>
          </a:p>
          <a:p>
            <a:pPr lvl="1"/>
            <a:r>
              <a:rPr lang="es-ES" sz="2800" dirty="0" err="1"/>
              <a:t>Mitjà</a:t>
            </a:r>
            <a:r>
              <a:rPr lang="es-ES" sz="2800" dirty="0"/>
              <a:t> (</a:t>
            </a:r>
            <a:r>
              <a:rPr lang="es-ES" sz="2800" dirty="0" err="1"/>
              <a:t>Debat</a:t>
            </a:r>
            <a:r>
              <a:rPr lang="es-ES" sz="2800" dirty="0"/>
              <a:t>, </a:t>
            </a:r>
            <a:r>
              <a:rPr lang="es-ES" sz="2800" dirty="0" err="1"/>
              <a:t>Discussió</a:t>
            </a:r>
            <a:r>
              <a:rPr lang="es-ES" sz="2800" dirty="0"/>
              <a:t> Dirigida, </a:t>
            </a:r>
            <a:r>
              <a:rPr lang="es-ES" sz="2800" dirty="0" err="1"/>
              <a:t>Col·loqui</a:t>
            </a:r>
            <a:r>
              <a:rPr lang="es-ES" sz="2800" dirty="0"/>
              <a:t>, Taula Rodona...)</a:t>
            </a:r>
            <a:endParaRPr lang="ca-ES" sz="3600" dirty="0"/>
          </a:p>
          <a:p>
            <a:pPr marL="36576" indent="0">
              <a:buNone/>
            </a:pPr>
            <a:r>
              <a:rPr lang="es-ES" sz="3200" dirty="0"/>
              <a:t> </a:t>
            </a:r>
            <a:endParaRPr lang="ca-ES" sz="2800" dirty="0"/>
          </a:p>
          <a:p>
            <a:pPr lvl="1"/>
            <a:r>
              <a:rPr lang="en-US" sz="2800" dirty="0"/>
              <a:t>Petit (</a:t>
            </a:r>
            <a:r>
              <a:rPr lang="en-US" sz="2800" dirty="0" err="1"/>
              <a:t>Seminari</a:t>
            </a:r>
            <a:r>
              <a:rPr lang="en-US" sz="2800" dirty="0"/>
              <a:t> de </a:t>
            </a:r>
            <a:r>
              <a:rPr lang="en-US" sz="2800" dirty="0" err="1"/>
              <a:t>treball</a:t>
            </a:r>
            <a:r>
              <a:rPr lang="en-US" sz="2800" dirty="0"/>
              <a:t>, *Brainstorming, </a:t>
            </a:r>
            <a:r>
              <a:rPr lang="en-US" sz="2800" dirty="0" err="1"/>
              <a:t>Comissió</a:t>
            </a:r>
            <a:r>
              <a:rPr lang="en-US" sz="2800" dirty="0"/>
              <a:t>...)</a:t>
            </a:r>
            <a:endParaRPr lang="ca-ES" sz="3600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5186784"/>
      </p:ext>
    </p:extLst>
  </p:cSld>
  <p:clrMapOvr>
    <a:masterClrMapping/>
  </p:clrMapOvr>
</p:sld>
</file>

<file path=ppt/theme/theme1.xml><?xml version="1.0" encoding="utf-8"?>
<a:theme xmlns:a="http://schemas.openxmlformats.org/drawingml/2006/main" name="Tècnic">
  <a:themeElements>
    <a:clrScheme name="Tèc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èc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èc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</TotalTime>
  <Words>406</Words>
  <Application>Microsoft Office PowerPoint</Application>
  <PresentationFormat>Presentació en pantalla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11</vt:i4>
      </vt:variant>
    </vt:vector>
  </HeadingPairs>
  <TitlesOfParts>
    <vt:vector size="12" baseType="lpstr">
      <vt:lpstr>Tècnic</vt:lpstr>
      <vt:lpstr>Presentació del PowerPoint</vt:lpstr>
      <vt:lpstr> Les tècniques de grup son el conjunt de mitjans, instruments i procediments que, aplicats al treball en grup, serveixen per: </vt:lpstr>
      <vt:lpstr>Presentació del PowerPoint</vt:lpstr>
      <vt:lpstr> Criteris per a escollir una tècnica de dinàmica de grups </vt:lpstr>
      <vt:lpstr>Criteris per a escollir una tècnica de dinàmica de grups</vt:lpstr>
      <vt:lpstr>Criteris per a escollir una tècnica de dinàmica de grups</vt:lpstr>
      <vt:lpstr>Estratègies per constituir grups</vt:lpstr>
      <vt:lpstr>Tipologies de les Tècniques</vt:lpstr>
      <vt:lpstr>Segons la grandària de grup: </vt:lpstr>
      <vt:lpstr> Segons la participació d’“experts”: </vt:lpstr>
      <vt:lpstr> Segons els seus efectes en el grup: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Profe</dc:creator>
  <cp:lastModifiedBy>Profe</cp:lastModifiedBy>
  <cp:revision>4</cp:revision>
  <dcterms:created xsi:type="dcterms:W3CDTF">2018-02-13T12:15:05Z</dcterms:created>
  <dcterms:modified xsi:type="dcterms:W3CDTF">2018-02-14T10:08:37Z</dcterms:modified>
</cp:coreProperties>
</file>