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64E718C-823A-4712-B87C-71F555C5E916}" type="datetimeFigureOut">
              <a:rPr lang="es-ES" smtClean="0"/>
              <a:t>05/02/2018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32B77BE-2128-4EDD-ABCA-C34E408BE283}" type="slidenum">
              <a:rPr lang="es-ES" smtClean="0"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7887352" cy="230124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s-ES" sz="2800" b="1" dirty="0"/>
              <a:t/>
            </a:r>
            <a:br>
              <a:rPr lang="es-ES" sz="2800" b="1" dirty="0"/>
            </a:br>
            <a:endParaRPr lang="es-ES" sz="2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883366" cy="21002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LA PRESA DE DECISIONS I EL CONFLICTE EN GRUP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ca-ES" b="1" dirty="0" smtClean="0"/>
              <a:t>Components emocionals del conflicte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Existeixen dos tipus de conflicte diferencials segons que hi predominin o no els components emocionals.</a:t>
            </a:r>
          </a:p>
          <a:p>
            <a:pPr>
              <a:buFontTx/>
              <a:buChar char="-"/>
            </a:pPr>
            <a:r>
              <a:rPr lang="ca-ES" b="1" dirty="0" smtClean="0"/>
              <a:t>Substancial: </a:t>
            </a:r>
            <a:r>
              <a:rPr lang="ca-ES" dirty="0" smtClean="0"/>
              <a:t>preval la tendència a </a:t>
            </a:r>
            <a:r>
              <a:rPr lang="ca-ES" dirty="0" err="1" smtClean="0"/>
              <a:t>centrar-se</a:t>
            </a:r>
            <a:r>
              <a:rPr lang="ca-ES" dirty="0" smtClean="0"/>
              <a:t> en l'objecte del conflicte.</a:t>
            </a:r>
          </a:p>
          <a:p>
            <a:pPr>
              <a:buFontTx/>
              <a:buChar char="-"/>
            </a:pPr>
            <a:r>
              <a:rPr lang="ca-ES" b="1" dirty="0" smtClean="0"/>
              <a:t>Afectiu</a:t>
            </a:r>
            <a:r>
              <a:rPr lang="ca-ES" dirty="0" smtClean="0"/>
              <a:t>: es centra en les relacions interpersonals d'acceptació o de rebuig .</a:t>
            </a:r>
          </a:p>
          <a:p>
            <a:pPr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7937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ca-ES" b="1" dirty="0" smtClean="0"/>
              <a:t>Estratègies per tractar conflictes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53136"/>
          </a:xfrm>
        </p:spPr>
        <p:txBody>
          <a:bodyPr>
            <a:normAutofit fontScale="92500"/>
          </a:bodyPr>
          <a:lstStyle/>
          <a:p>
            <a:r>
              <a:rPr lang="ca-ES" b="1" dirty="0" smtClean="0"/>
              <a:t>Estratègies d'evitació </a:t>
            </a:r>
          </a:p>
          <a:p>
            <a:pPr>
              <a:buNone/>
            </a:pPr>
            <a:r>
              <a:rPr lang="ca-ES" sz="2000" dirty="0" smtClean="0"/>
              <a:t>      Tenen un cert valor si és possible la fugida, generalment no proporcionen un grau elevat de satisfacció</a:t>
            </a:r>
          </a:p>
          <a:p>
            <a:r>
              <a:rPr lang="ca-ES" sz="2800" b="1" dirty="0" smtClean="0"/>
              <a:t>Estratègies de refredament</a:t>
            </a:r>
          </a:p>
          <a:p>
            <a:pPr>
              <a:buNone/>
            </a:pPr>
            <a:r>
              <a:rPr lang="ca-ES" sz="2800" dirty="0" smtClean="0"/>
              <a:t>    </a:t>
            </a:r>
            <a:r>
              <a:rPr lang="ca-ES" sz="2000" dirty="0" smtClean="0"/>
              <a:t>Consisteix a deixar que la situació es refredi per evitar el progressiu augment de les discrepàncies i els enfrontaments.</a:t>
            </a:r>
          </a:p>
          <a:p>
            <a:r>
              <a:rPr lang="ca-ES" sz="2800" b="1" dirty="0" smtClean="0"/>
              <a:t>Estratègies de confrontació</a:t>
            </a:r>
          </a:p>
          <a:p>
            <a:pPr>
              <a:buNone/>
            </a:pPr>
            <a:r>
              <a:rPr lang="ca-ES" sz="2800" b="1" dirty="0" smtClean="0"/>
              <a:t>    </a:t>
            </a:r>
            <a:r>
              <a:rPr lang="ca-ES" sz="2000" dirty="0" smtClean="0"/>
              <a:t>Afrontar i a confrontar les situacions i les persones que estan en conflicte. Dins d’aquestes podem actuar de dos maneres:</a:t>
            </a:r>
          </a:p>
          <a:p>
            <a:pPr>
              <a:buNone/>
            </a:pPr>
            <a:r>
              <a:rPr lang="ca-ES" sz="2000" dirty="0" smtClean="0"/>
              <a:t>      - Tàctiques de poder: (efectives momentàniament).</a:t>
            </a:r>
          </a:p>
          <a:p>
            <a:pPr>
              <a:buNone/>
            </a:pPr>
            <a:r>
              <a:rPr lang="ca-ES" sz="2000" dirty="0" smtClean="0"/>
              <a:t>      - Tàctiques de negociació: S'intenta satisfer a les dues parts.</a:t>
            </a:r>
          </a:p>
          <a:p>
            <a:pPr>
              <a:buNone/>
            </a:pPr>
            <a:r>
              <a:rPr lang="es-ES" sz="2000" b="1" dirty="0" smtClean="0"/>
              <a:t>      </a:t>
            </a:r>
            <a:endParaRPr lang="es-E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Habilitats per negociar en un conflicte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a-ES" dirty="0" smtClean="0"/>
              <a:t>1. Afrontar el conflicte.</a:t>
            </a:r>
          </a:p>
          <a:p>
            <a:pPr>
              <a:buNone/>
            </a:pPr>
            <a:endParaRPr lang="ca-ES" dirty="0" smtClean="0"/>
          </a:p>
          <a:p>
            <a:pPr lvl="0"/>
            <a:r>
              <a:rPr lang="ca-ES" dirty="0" smtClean="0"/>
              <a:t>2. L'habilitat de saber determinar la naturalesa del conflicte.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 lvl="0"/>
            <a:r>
              <a:rPr lang="ca-ES" dirty="0" smtClean="0"/>
              <a:t>3. Saber mostrar el desig de negociar, amb la claredat per assenyalar quins son els punts clau que cal negociar.</a:t>
            </a:r>
          </a:p>
          <a:p>
            <a:pPr lvl="0">
              <a:buNone/>
            </a:pPr>
            <a:endParaRPr lang="ca-ES" dirty="0" smtClean="0"/>
          </a:p>
          <a:p>
            <a:pPr lvl="0"/>
            <a:r>
              <a:rPr lang="ca-ES" dirty="0" smtClean="0"/>
              <a:t>4. Saber utilitzar el procés de resolució de problemes a partir de decisions consensuades. </a:t>
            </a:r>
          </a:p>
          <a:p>
            <a:pPr lvl="0">
              <a:buNone/>
            </a:pPr>
            <a:endParaRPr lang="ca-ES" dirty="0" smtClean="0"/>
          </a:p>
          <a:p>
            <a:pPr lvl="0"/>
            <a:r>
              <a:rPr lang="ca-ES" dirty="0" smtClean="0"/>
              <a:t>5. Analitzar conjuntament el conflicte i buscar motivacions per resoldre'l.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Habilitats per negociar en un conflicte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a-ES" dirty="0" smtClean="0"/>
              <a:t>Enfocar el conflicte des d'una perspectiva de responsabilitat compartida.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 lvl="0"/>
            <a:r>
              <a:rPr lang="ca-ES" dirty="0" smtClean="0"/>
              <a:t>Mostrar-se respectuós sense reaccionar prenen una posició autoritària.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 lvl="0"/>
            <a:r>
              <a:rPr lang="ca-ES" dirty="0" smtClean="0"/>
              <a:t>Mostrar-se satisfet pels acords aconseguits encara que hagin estat parcials. </a:t>
            </a:r>
          </a:p>
          <a:p>
            <a:pPr lvl="0">
              <a:buNone/>
            </a:pPr>
            <a:endParaRPr lang="ca-ES" dirty="0" smtClean="0"/>
          </a:p>
          <a:p>
            <a:pPr lvl="0"/>
            <a:r>
              <a:rPr lang="ca-ES" dirty="0" smtClean="0"/>
              <a:t>Crear un clima de recolzament i confiança als membres.</a:t>
            </a:r>
          </a:p>
          <a:p>
            <a:pPr lvl="0">
              <a:buNone/>
            </a:pPr>
            <a:endParaRPr lang="ca-ES" dirty="0" smtClean="0"/>
          </a:p>
          <a:p>
            <a:pPr lvl="0"/>
            <a:r>
              <a:rPr lang="ca-ES" dirty="0" smtClean="0"/>
              <a:t>Utilitzar la tècnica d'escoltar activament. El membre del grup ha de sentir-se escoltat i comprès</a:t>
            </a:r>
            <a:r>
              <a:rPr lang="ca-ES" smtClean="0"/>
              <a:t>. </a:t>
            </a:r>
            <a:endParaRPr lang="ca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Recerca de consens i conflictes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997152"/>
          </a:xfrm>
        </p:spPr>
        <p:txBody>
          <a:bodyPr>
            <a:normAutofit/>
          </a:bodyPr>
          <a:lstStyle/>
          <a:p>
            <a:r>
              <a:rPr lang="ca-ES" dirty="0" smtClean="0"/>
              <a:t>L'existència de conflictes domina els processos de presa de decisions; uns apareixen amb claredat; altes resten latents i poden exercir sobre el grup una influencia paralitzant.</a:t>
            </a:r>
          </a:p>
          <a:p>
            <a:pPr marL="36576" indent="0">
              <a:buNone/>
            </a:pP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la </a:t>
            </a:r>
            <a:r>
              <a:rPr lang="ca-ES" b="1" dirty="0" smtClean="0"/>
              <a:t>recerca del consens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a-ES" dirty="0" smtClean="0"/>
              <a:t>és objecte permanent de preocupació per part dels teòrics del grup. Està comprovat que la progressió del grup no pot ser realitzada si no es a partir d'un anàlisi en comú de la naturalesa i del origen dels conflictes quan s'hagi diagnosticat la seva existència.</a:t>
            </a:r>
          </a:p>
          <a:p>
            <a:endParaRPr lang="es-ES" b="1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 </a:t>
            </a:r>
            <a:br>
              <a:rPr lang="es-ES" dirty="0" smtClean="0"/>
            </a:br>
            <a:r>
              <a:rPr lang="ca-ES" b="1" dirty="0" smtClean="0"/>
              <a:t>Condicions de validesa de la decisió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a-ES" dirty="0" smtClean="0"/>
              <a:t>Sabem que una decisió no serà mai plenament satisfactòria per a tothom.</a:t>
            </a:r>
          </a:p>
          <a:p>
            <a:pPr algn="just"/>
            <a:r>
              <a:rPr lang="ca-ES" dirty="0" smtClean="0"/>
              <a:t> No obstant això quanta mes consciència hagi pogut prendre el grup de les concessions fetes per cadascú amb l'objectiu d'assolir un acord, més profund serà el consens. </a:t>
            </a:r>
          </a:p>
          <a:p>
            <a:pPr algn="just"/>
            <a:r>
              <a:rPr lang="ca-ES" dirty="0" smtClean="0"/>
              <a:t>Serà també major si els membres del grup estan convençuts d'haver considerat el nombre major possible de solucions.</a:t>
            </a:r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Condicions de validesa de la decisió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 smtClean="0"/>
              <a:t>El grau de validesa de la decisió es relaciona amb:</a:t>
            </a:r>
          </a:p>
          <a:p>
            <a:pPr lvl="1"/>
            <a:r>
              <a:rPr lang="ca-ES" sz="2800" dirty="0" smtClean="0"/>
              <a:t>les necessitats del grup i les necessitats dels seus membres.</a:t>
            </a:r>
            <a:endParaRPr lang="ca-ES" sz="3600" dirty="0" smtClean="0"/>
          </a:p>
          <a:p>
            <a:pPr lvl="1"/>
            <a:r>
              <a:rPr lang="ca-ES" sz="2800" dirty="0" smtClean="0"/>
              <a:t>els recursos del grup (limitació temporal i espacial que el són imposats)</a:t>
            </a:r>
            <a:endParaRPr lang="ca-ES" sz="3600" dirty="0" smtClean="0"/>
          </a:p>
          <a:p>
            <a:pPr lvl="1"/>
            <a:r>
              <a:rPr lang="ca-ES" sz="2800" dirty="0" smtClean="0"/>
              <a:t>les diferents possibilitats d'acció.</a:t>
            </a:r>
            <a:endParaRPr lang="ca-ES" sz="36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u="sng" dirty="0" smtClean="0"/>
              <a:t>EL CONFLICTE EN EL GRUP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200" dirty="0" smtClean="0"/>
              <a:t>Vendrell i </a:t>
            </a:r>
            <a:r>
              <a:rPr lang="ca-ES" sz="3200" dirty="0" err="1" smtClean="0"/>
              <a:t>Ayer</a:t>
            </a:r>
            <a:r>
              <a:rPr lang="ca-ES" sz="3200" dirty="0" smtClean="0"/>
              <a:t> consideren que els elements que estructuren i alhora evidencien una situació conflictiva son;</a:t>
            </a:r>
          </a:p>
          <a:p>
            <a:pPr>
              <a:buNone/>
            </a:pPr>
            <a:endParaRPr lang="ca-ES" sz="3200" dirty="0" smtClean="0"/>
          </a:p>
          <a:p>
            <a:pPr lvl="2"/>
            <a:r>
              <a:rPr lang="ca-ES" dirty="0" smtClean="0"/>
              <a:t>l'objecte</a:t>
            </a:r>
          </a:p>
          <a:p>
            <a:pPr lvl="2"/>
            <a:r>
              <a:rPr lang="ca-ES" dirty="0" smtClean="0"/>
              <a:t>el tipus de relació (estructura interactiva)</a:t>
            </a:r>
          </a:p>
          <a:p>
            <a:pPr lvl="2"/>
            <a:r>
              <a:rPr lang="ca-ES" dirty="0" smtClean="0"/>
              <a:t>els components cognitius</a:t>
            </a:r>
          </a:p>
          <a:p>
            <a:pPr lvl="2"/>
            <a:r>
              <a:rPr lang="ca-ES" dirty="0" smtClean="0"/>
              <a:t>els components emocionals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L'objecte del conflicte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L'objecte es pot identificar segons els autors amb: </a:t>
            </a:r>
          </a:p>
          <a:p>
            <a:pPr>
              <a:buNone/>
            </a:pPr>
            <a:endParaRPr lang="ca-ES" dirty="0" smtClean="0"/>
          </a:p>
          <a:p>
            <a:pPr lvl="0">
              <a:buFontTx/>
              <a:buChar char="-"/>
            </a:pPr>
            <a:r>
              <a:rPr lang="ca-ES" sz="2400" dirty="0" smtClean="0"/>
              <a:t>idees o judicis (</a:t>
            </a:r>
            <a:r>
              <a:rPr lang="ca-ES" sz="2400" dirty="0" err="1" smtClean="0"/>
              <a:t>Moscovici</a:t>
            </a:r>
            <a:r>
              <a:rPr lang="ca-ES" sz="2400" dirty="0" smtClean="0"/>
              <a:t>)</a:t>
            </a:r>
          </a:p>
          <a:p>
            <a:pPr lvl="0">
              <a:buFontTx/>
              <a:buChar char="-"/>
            </a:pPr>
            <a:r>
              <a:rPr lang="ca-ES" sz="2400" dirty="0" smtClean="0"/>
              <a:t>opinions, creences, valors i normes (Doms)</a:t>
            </a:r>
          </a:p>
          <a:p>
            <a:pPr lvl="0">
              <a:buFontTx/>
              <a:buChar char="-"/>
            </a:pPr>
            <a:r>
              <a:rPr lang="ca-ES" sz="2400" dirty="0" smtClean="0"/>
              <a:t>valors antagònics, interessos divergents (</a:t>
            </a:r>
            <a:r>
              <a:rPr lang="ca-ES" sz="2400" dirty="0" err="1" smtClean="0"/>
              <a:t>Touzard</a:t>
            </a:r>
            <a:r>
              <a:rPr lang="ca-ES" sz="2400" dirty="0" smtClean="0"/>
              <a:t>).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Tipus de relació. Estructura interactiva del conflicte</a:t>
            </a:r>
            <a:endParaRPr lang="ca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El tipus de relació interpersonal que s'estableix determinarà i definirà bàsicament el conflicte.</a:t>
            </a:r>
          </a:p>
          <a:p>
            <a:r>
              <a:rPr lang="ca-ES" dirty="0" smtClean="0"/>
              <a:t> </a:t>
            </a:r>
            <a:r>
              <a:rPr lang="ca-ES" dirty="0" err="1" smtClean="0"/>
              <a:t>Tajfel</a:t>
            </a:r>
            <a:r>
              <a:rPr lang="ca-ES" dirty="0" smtClean="0"/>
              <a:t> afirma que "com mes intens és un conflicte </a:t>
            </a:r>
            <a:r>
              <a:rPr lang="ca-ES" dirty="0" err="1" smtClean="0"/>
              <a:t>intergrupal</a:t>
            </a:r>
            <a:r>
              <a:rPr lang="ca-ES" dirty="0" smtClean="0"/>
              <a:t>, més probable és que els individus membres dels grups es comportin els uns amb els altres segons la seva respectiva filiació de grup, en lloc de fer-ho en termes de les seves característiques individuals".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Els components cognitius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El conflicte molts cops es produeix quan els dos protagonistes atribueixen una significació o una intencionalitat diferent a la seva.</a:t>
            </a:r>
          </a:p>
          <a:p>
            <a:pPr>
              <a:buNone/>
            </a:pPr>
            <a:endParaRPr lang="ca-ES" dirty="0" smtClean="0"/>
          </a:p>
          <a:p>
            <a:r>
              <a:rPr lang="ca-ES" dirty="0" smtClean="0"/>
              <a:t>El conflicte ve donat per l'heterogeneïtat de respostes que s'origina com a confrontació entre esquemes de subjectes diferents, en el transcurs de la interacció social. </a:t>
            </a:r>
          </a:p>
          <a:p>
            <a:pPr>
              <a:buNone/>
            </a:pPr>
            <a:endParaRPr lang="ca-ES" dirty="0" smtClean="0"/>
          </a:p>
          <a:p>
            <a:r>
              <a:rPr lang="ca-ES" dirty="0" smtClean="0"/>
              <a:t>Davant de respostes o solucions diferents a un mateix problema, l'individu se sent forçat a descentrar-se i a veure també el problema des de perspectives diferents a la seva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82</TotalTime>
  <Words>603</Words>
  <Application>Microsoft Office PowerPoint</Application>
  <PresentationFormat>Presentació en pantalla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13</vt:i4>
      </vt:variant>
    </vt:vector>
  </HeadingPairs>
  <TitlesOfParts>
    <vt:vector size="14" baseType="lpstr">
      <vt:lpstr>Técnico</vt:lpstr>
      <vt:lpstr> </vt:lpstr>
      <vt:lpstr>Recerca de consens i conflictes </vt:lpstr>
      <vt:lpstr>la recerca del consens</vt:lpstr>
      <vt:lpstr>  Condicions de validesa de la decisió </vt:lpstr>
      <vt:lpstr>Condicions de validesa de la decisió</vt:lpstr>
      <vt:lpstr>EL CONFLICTE EN EL GRUP</vt:lpstr>
      <vt:lpstr>L'objecte del conflicte </vt:lpstr>
      <vt:lpstr>Tipus de relació. Estructura interactiva del conflicte</vt:lpstr>
      <vt:lpstr>Els components cognitius</vt:lpstr>
      <vt:lpstr> Components emocionals del conflicte </vt:lpstr>
      <vt:lpstr> Estratègies per tractar conflictes </vt:lpstr>
      <vt:lpstr>Habilitats per negociar en un conflicte</vt:lpstr>
      <vt:lpstr>Habilitats per negociar en un conflicte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Usuari</dc:creator>
  <cp:lastModifiedBy>Profe</cp:lastModifiedBy>
  <cp:revision>10</cp:revision>
  <dcterms:created xsi:type="dcterms:W3CDTF">2018-01-31T18:15:18Z</dcterms:created>
  <dcterms:modified xsi:type="dcterms:W3CDTF">2018-02-05T09:50:20Z</dcterms:modified>
</cp:coreProperties>
</file>