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30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27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liu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8" name="Contenidor de número de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9" name="Contenidor de peu de pà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liu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liu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tenidor de títo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0" name="Contenidor de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estils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C1B75F3-FAE8-40B5-BD1A-28BEC36CB9D7}" type="datetimeFigureOut">
              <a:rPr lang="ca-ES" smtClean="0"/>
              <a:pPr/>
              <a:t>22/01/2018</a:t>
            </a:fld>
            <a:endParaRPr lang="ca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368DE93-0D5A-4B5C-867F-D3DFFCC6ECD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>
                <a:effectLst/>
              </a:rPr>
              <a:t>ETAPES DEL DESENVOLUPAMENT GRUPAL</a:t>
            </a: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93071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Etapa</a:t>
            </a:r>
            <a:r>
              <a:rPr lang="en-US" b="1" dirty="0" smtClean="0"/>
              <a:t> </a:t>
            </a:r>
            <a:r>
              <a:rPr lang="en-US" b="1" dirty="0"/>
              <a:t>III. SOLUCIÓ DE CONFLICTES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a-ES" dirty="0" smtClean="0"/>
              <a:t>Una vegada que el grup arriba a una comunicació més oberta i directa, sorgeixen conflictes interpersonals i expressions d'hostilitat. Les causes no son gaire clares, encara que les podem explicar mitjançant els següents arguments:</a:t>
            </a:r>
            <a:endParaRPr lang="ca-ES" dirty="0"/>
          </a:p>
          <a:p>
            <a:pPr marL="36576" indent="0">
              <a:buNone/>
            </a:pPr>
            <a:endParaRPr lang="ca-ES" dirty="0"/>
          </a:p>
          <a:p>
            <a:pPr lvl="0"/>
            <a:r>
              <a:rPr lang="ca-ES" dirty="0" smtClean="0"/>
              <a:t>els conflictes no es suprimeixen, s'afronten, sempre que el grup arribi al punt cinquè de la fase anterior. </a:t>
            </a:r>
            <a:endParaRPr lang="ca-ES" dirty="0"/>
          </a:p>
          <a:p>
            <a:pPr lvl="0"/>
            <a:r>
              <a:rPr lang="ca-ES" dirty="0" smtClean="0"/>
              <a:t>existeix una àmplia participació que fa aparèixer opinions diverses, diferents objectius, valors diversificats. </a:t>
            </a:r>
            <a:endParaRPr lang="ca-ES" dirty="0"/>
          </a:p>
          <a:p>
            <a:pPr lvl="0"/>
            <a:r>
              <a:rPr lang="ca-ES" dirty="0" smtClean="0"/>
              <a:t>els membres del grup tenen la necessitat de comprovar la sinceritat del responsable del grup (formador, entrenador)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493858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Etapa</a:t>
            </a:r>
            <a:r>
              <a:rPr lang="en-US" b="1" dirty="0"/>
              <a:t> IV. EFICIÈNCIA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/>
              <a:t>En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moment</a:t>
            </a:r>
            <a:r>
              <a:rPr lang="es-ES" dirty="0"/>
              <a:t> </a:t>
            </a:r>
            <a:r>
              <a:rPr lang="es-ES" dirty="0" err="1"/>
              <a:t>apareix</a:t>
            </a:r>
            <a:r>
              <a:rPr lang="es-ES" dirty="0"/>
              <a:t> un </a:t>
            </a:r>
            <a:r>
              <a:rPr lang="es-ES" dirty="0" err="1"/>
              <a:t>profund</a:t>
            </a:r>
            <a:r>
              <a:rPr lang="es-ES" dirty="0"/>
              <a:t> </a:t>
            </a:r>
            <a:r>
              <a:rPr lang="es-ES" dirty="0" err="1"/>
              <a:t>sentit</a:t>
            </a:r>
            <a:r>
              <a:rPr lang="es-ES" dirty="0"/>
              <a:t> </a:t>
            </a:r>
            <a:r>
              <a:rPr lang="es-ES" dirty="0" err="1"/>
              <a:t>d´identitat</a:t>
            </a:r>
            <a:r>
              <a:rPr lang="es-ES" dirty="0"/>
              <a:t> grupal. El </a:t>
            </a:r>
            <a:r>
              <a:rPr lang="es-ES" dirty="0" err="1"/>
              <a:t>grup</a:t>
            </a:r>
            <a:r>
              <a:rPr lang="es-ES" dirty="0"/>
              <a:t> </a:t>
            </a:r>
            <a:r>
              <a:rPr lang="es-ES" dirty="0" err="1"/>
              <a:t>desenvolupa</a:t>
            </a:r>
            <a:r>
              <a:rPr lang="es-ES" dirty="0"/>
              <a:t> la </a:t>
            </a:r>
            <a:r>
              <a:rPr lang="es-ES" dirty="0" err="1"/>
              <a:t>seva</a:t>
            </a:r>
            <a:r>
              <a:rPr lang="es-ES" dirty="0"/>
              <a:t> </a:t>
            </a:r>
            <a:r>
              <a:rPr lang="es-ES" dirty="0" err="1"/>
              <a:t>creativitat</a:t>
            </a:r>
            <a:r>
              <a:rPr lang="es-ES" dirty="0"/>
              <a:t> i la </a:t>
            </a:r>
            <a:r>
              <a:rPr lang="es-ES" dirty="0" err="1"/>
              <a:t>seva</a:t>
            </a:r>
            <a:r>
              <a:rPr lang="es-ES" dirty="0"/>
              <a:t> </a:t>
            </a:r>
            <a:r>
              <a:rPr lang="es-ES" dirty="0" err="1"/>
              <a:t>eficiència</a:t>
            </a:r>
            <a:r>
              <a:rPr lang="es-ES" dirty="0"/>
              <a:t> </a:t>
            </a:r>
            <a:r>
              <a:rPr lang="es-ES" dirty="0" err="1"/>
              <a:t>tant</a:t>
            </a:r>
            <a:r>
              <a:rPr lang="es-ES" dirty="0"/>
              <a:t> en la </a:t>
            </a:r>
            <a:r>
              <a:rPr lang="es-ES" dirty="0" err="1"/>
              <a:t>realització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seus</a:t>
            </a:r>
            <a:r>
              <a:rPr lang="es-ES" dirty="0"/>
              <a:t> </a:t>
            </a:r>
            <a:r>
              <a:rPr lang="es-ES" dirty="0" err="1"/>
              <a:t>projectes</a:t>
            </a:r>
            <a:r>
              <a:rPr lang="es-ES" dirty="0"/>
              <a:t> </a:t>
            </a:r>
            <a:r>
              <a:rPr lang="es-ES" dirty="0" err="1"/>
              <a:t>com</a:t>
            </a:r>
            <a:r>
              <a:rPr lang="es-ES" dirty="0"/>
              <a:t> en la </a:t>
            </a:r>
            <a:r>
              <a:rPr lang="es-ES" dirty="0" err="1"/>
              <a:t>satisfacció</a:t>
            </a:r>
            <a:r>
              <a:rPr lang="es-ES" dirty="0"/>
              <a:t> de les </a:t>
            </a:r>
            <a:r>
              <a:rPr lang="es-ES" dirty="0" err="1"/>
              <a:t>necessitats</a:t>
            </a:r>
            <a:r>
              <a:rPr lang="es-ES" dirty="0"/>
              <a:t> </a:t>
            </a:r>
            <a:r>
              <a:rPr lang="es-ES" dirty="0" err="1"/>
              <a:t>afectives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seus</a:t>
            </a:r>
            <a:r>
              <a:rPr lang="es-ES" dirty="0"/>
              <a:t> </a:t>
            </a:r>
            <a:r>
              <a:rPr lang="es-ES" dirty="0" err="1"/>
              <a:t>membres</a:t>
            </a:r>
            <a:r>
              <a:rPr lang="es-ES" dirty="0"/>
              <a:t>.</a:t>
            </a:r>
            <a:endParaRPr lang="ca-ES" dirty="0"/>
          </a:p>
          <a:p>
            <a:pPr marL="36576" indent="0">
              <a:buNone/>
            </a:pPr>
            <a:r>
              <a:rPr lang="es-ES" dirty="0"/>
              <a:t> </a:t>
            </a:r>
            <a:endParaRPr lang="ca-ES" dirty="0"/>
          </a:p>
          <a:p>
            <a:r>
              <a:rPr lang="es-ES" dirty="0"/>
              <a:t>El </a:t>
            </a:r>
            <a:r>
              <a:rPr lang="es-ES" dirty="0" err="1"/>
              <a:t>grau</a:t>
            </a:r>
            <a:r>
              <a:rPr lang="es-ES" dirty="0"/>
              <a:t> de </a:t>
            </a:r>
            <a:r>
              <a:rPr lang="es-ES" dirty="0" err="1"/>
              <a:t>cohesió</a:t>
            </a:r>
            <a:r>
              <a:rPr lang="es-ES" dirty="0"/>
              <a:t> </a:t>
            </a:r>
            <a:r>
              <a:rPr lang="es-ES" dirty="0" err="1"/>
              <a:t>augmenta</a:t>
            </a:r>
            <a:r>
              <a:rPr lang="es-ES" dirty="0"/>
              <a:t>, es </a:t>
            </a:r>
            <a:r>
              <a:rPr lang="es-ES" dirty="0" err="1"/>
              <a:t>senten</a:t>
            </a:r>
            <a:r>
              <a:rPr lang="es-ES" dirty="0"/>
              <a:t> </a:t>
            </a:r>
            <a:r>
              <a:rPr lang="es-ES" dirty="0" err="1"/>
              <a:t>realment</a:t>
            </a:r>
            <a:r>
              <a:rPr lang="es-ES" dirty="0"/>
              <a:t> </a:t>
            </a:r>
            <a:r>
              <a:rPr lang="es-ES" dirty="0" err="1"/>
              <a:t>grup</a:t>
            </a:r>
            <a:r>
              <a:rPr lang="es-ES" dirty="0"/>
              <a:t>. </a:t>
            </a:r>
            <a:r>
              <a:rPr lang="es-ES" dirty="0" err="1"/>
              <a:t>Amb</a:t>
            </a:r>
            <a:r>
              <a:rPr lang="es-ES" dirty="0"/>
              <a:t> </a:t>
            </a:r>
            <a:r>
              <a:rPr lang="es-ES" dirty="0" err="1"/>
              <a:t>això</a:t>
            </a:r>
            <a:r>
              <a:rPr lang="es-ES" dirty="0"/>
              <a:t> no </a:t>
            </a:r>
            <a:r>
              <a:rPr lang="es-ES" dirty="0" err="1"/>
              <a:t>desapareixen</a:t>
            </a:r>
            <a:r>
              <a:rPr lang="es-ES" dirty="0"/>
              <a:t>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problemes</a:t>
            </a:r>
            <a:r>
              <a:rPr lang="es-ES" dirty="0"/>
              <a:t>, encara que el </a:t>
            </a:r>
            <a:r>
              <a:rPr lang="es-ES" dirty="0" err="1"/>
              <a:t>grup</a:t>
            </a:r>
            <a:r>
              <a:rPr lang="es-ES" dirty="0"/>
              <a:t>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smtClean="0"/>
              <a:t>afronta </a:t>
            </a:r>
            <a:r>
              <a:rPr lang="es-ES" dirty="0" err="1" smtClean="0"/>
              <a:t>millor</a:t>
            </a:r>
            <a:r>
              <a:rPr lang="es-ES" dirty="0" smtClean="0"/>
              <a:t>, </a:t>
            </a:r>
            <a:r>
              <a:rPr lang="es-ES" dirty="0"/>
              <a:t>tan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plantejats</a:t>
            </a:r>
            <a:r>
              <a:rPr lang="es-ES" dirty="0"/>
              <a:t> per la </a:t>
            </a:r>
            <a:r>
              <a:rPr lang="es-ES" dirty="0" err="1"/>
              <a:t>realització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treball</a:t>
            </a:r>
            <a:r>
              <a:rPr lang="es-ES" dirty="0"/>
              <a:t> </a:t>
            </a:r>
            <a:r>
              <a:rPr lang="es-ES" dirty="0" err="1"/>
              <a:t>com</a:t>
            </a:r>
            <a:r>
              <a:rPr lang="es-ES" dirty="0"/>
              <a:t>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originats</a:t>
            </a:r>
            <a:r>
              <a:rPr lang="es-ES" dirty="0"/>
              <a:t> per les </a:t>
            </a:r>
            <a:r>
              <a:rPr lang="es-ES" dirty="0" err="1"/>
              <a:t>relacions</a:t>
            </a:r>
            <a:r>
              <a:rPr lang="es-ES" dirty="0"/>
              <a:t> </a:t>
            </a:r>
            <a:r>
              <a:rPr lang="es-ES" dirty="0" err="1"/>
              <a:t>interpersonals</a:t>
            </a:r>
            <a:r>
              <a:rPr lang="es-ES" dirty="0"/>
              <a:t>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791727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Etapa</a:t>
            </a:r>
            <a:r>
              <a:rPr lang="en-US" b="1" dirty="0"/>
              <a:t> IV. EFICIÈNCIA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25144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La conducta positiva de </a:t>
            </a:r>
            <a:r>
              <a:rPr lang="es-ES" dirty="0" err="1"/>
              <a:t>l´entrenador</a:t>
            </a:r>
            <a:r>
              <a:rPr lang="es-ES" dirty="0"/>
              <a:t>/animador en </a:t>
            </a:r>
            <a:r>
              <a:rPr lang="es-ES" dirty="0" err="1"/>
              <a:t>aquesta</a:t>
            </a:r>
            <a:r>
              <a:rPr lang="es-ES" dirty="0"/>
              <a:t> etapa </a:t>
            </a:r>
            <a:r>
              <a:rPr lang="es-ES" dirty="0" err="1"/>
              <a:t>serà</a:t>
            </a:r>
            <a:r>
              <a:rPr lang="es-ES" dirty="0"/>
              <a:t>:</a:t>
            </a:r>
            <a:endParaRPr lang="ca-ES" dirty="0"/>
          </a:p>
          <a:p>
            <a:pPr marL="36576" indent="0">
              <a:buNone/>
            </a:pPr>
            <a:r>
              <a:rPr lang="es-ES" dirty="0"/>
              <a:t> </a:t>
            </a:r>
            <a:endParaRPr lang="ca-ES" dirty="0"/>
          </a:p>
          <a:p>
            <a:pPr lvl="0"/>
            <a:r>
              <a:rPr lang="es-ES" dirty="0" err="1"/>
              <a:t>Recolzar</a:t>
            </a:r>
            <a:r>
              <a:rPr lang="es-ES" dirty="0"/>
              <a:t> al </a:t>
            </a:r>
            <a:r>
              <a:rPr lang="es-ES" dirty="0" err="1"/>
              <a:t>grup</a:t>
            </a:r>
            <a:r>
              <a:rPr lang="es-ES" dirty="0"/>
              <a:t> per que </a:t>
            </a:r>
            <a:r>
              <a:rPr lang="es-ES" dirty="0" err="1"/>
              <a:t>mantingui</a:t>
            </a:r>
            <a:r>
              <a:rPr lang="es-ES" dirty="0"/>
              <a:t> les </a:t>
            </a:r>
            <a:r>
              <a:rPr lang="es-ES" dirty="0" err="1"/>
              <a:t>seves</a:t>
            </a:r>
            <a:r>
              <a:rPr lang="es-ES" dirty="0"/>
              <a:t> </a:t>
            </a:r>
            <a:r>
              <a:rPr lang="es-ES" dirty="0" err="1"/>
              <a:t>habilitats</a:t>
            </a:r>
            <a:r>
              <a:rPr lang="es-ES" dirty="0"/>
              <a:t>. </a:t>
            </a:r>
            <a:r>
              <a:rPr lang="en-US" dirty="0" err="1"/>
              <a:t>Això</a:t>
            </a:r>
            <a:r>
              <a:rPr lang="en-US" dirty="0"/>
              <a:t> no </a:t>
            </a:r>
            <a:r>
              <a:rPr lang="en-US" dirty="0" err="1"/>
              <a:t>requereix</a:t>
            </a:r>
            <a:r>
              <a:rPr lang="en-US" dirty="0"/>
              <a:t> </a:t>
            </a:r>
            <a:r>
              <a:rPr lang="en-US" dirty="0" err="1"/>
              <a:t>activitats</a:t>
            </a:r>
            <a:r>
              <a:rPr lang="en-US" dirty="0"/>
              <a:t> </a:t>
            </a:r>
            <a:r>
              <a:rPr lang="en-US" dirty="0" err="1"/>
              <a:t>noves</a:t>
            </a:r>
            <a:r>
              <a:rPr lang="en-US" dirty="0"/>
              <a:t>, </a:t>
            </a:r>
            <a:r>
              <a:rPr lang="en-US" dirty="0" err="1"/>
              <a:t>sinó</a:t>
            </a:r>
            <a:r>
              <a:rPr lang="en-US" dirty="0"/>
              <a:t> </a:t>
            </a:r>
            <a:r>
              <a:rPr lang="en-US" dirty="0" err="1"/>
              <a:t>detectar</a:t>
            </a:r>
            <a:r>
              <a:rPr lang="en-US" dirty="0"/>
              <a:t> </a:t>
            </a:r>
            <a:r>
              <a:rPr lang="en-US" dirty="0" err="1"/>
              <a:t>els</a:t>
            </a:r>
            <a:r>
              <a:rPr lang="en-US" dirty="0"/>
              <a:t> punts </a:t>
            </a:r>
            <a:r>
              <a:rPr lang="en-US" dirty="0" err="1"/>
              <a:t>dèbils</a:t>
            </a:r>
            <a:r>
              <a:rPr lang="en-US" dirty="0"/>
              <a:t> i </a:t>
            </a:r>
            <a:r>
              <a:rPr lang="en-US" dirty="0" err="1"/>
              <a:t>segurament</a:t>
            </a:r>
            <a:r>
              <a:rPr lang="en-US" dirty="0"/>
              <a:t> </a:t>
            </a:r>
            <a:r>
              <a:rPr lang="en-US" dirty="0" err="1"/>
              <a:t>repetir</a:t>
            </a:r>
            <a:r>
              <a:rPr lang="en-US" dirty="0"/>
              <a:t> </a:t>
            </a:r>
            <a:r>
              <a:rPr lang="en-US" dirty="0" err="1"/>
              <a:t>algun</a:t>
            </a:r>
            <a:r>
              <a:rPr lang="en-US" dirty="0"/>
              <a:t> </a:t>
            </a:r>
            <a:r>
              <a:rPr lang="en-US" dirty="0" err="1"/>
              <a:t>exercici</a:t>
            </a:r>
            <a:r>
              <a:rPr lang="en-US" dirty="0" smtClean="0"/>
              <a:t>.</a:t>
            </a:r>
            <a:endParaRPr lang="ca-ES" dirty="0" smtClean="0"/>
          </a:p>
          <a:p>
            <a:pPr lvl="0"/>
            <a:endParaRPr lang="ca-ES" dirty="0"/>
          </a:p>
          <a:p>
            <a:pPr lvl="0"/>
            <a:r>
              <a:rPr lang="es-ES" dirty="0" smtClean="0"/>
              <a:t>Estar </a:t>
            </a:r>
            <a:r>
              <a:rPr lang="es-ES" dirty="0" err="1"/>
              <a:t>preparat</a:t>
            </a:r>
            <a:r>
              <a:rPr lang="es-ES" dirty="0"/>
              <a:t> per una </a:t>
            </a:r>
            <a:r>
              <a:rPr lang="es-ES" dirty="0" err="1"/>
              <a:t>regressió</a:t>
            </a:r>
            <a:r>
              <a:rPr lang="es-ES" dirty="0"/>
              <a:t> temporal. </a:t>
            </a:r>
            <a:r>
              <a:rPr lang="es-ES" dirty="0" err="1"/>
              <a:t>Ocasionalment</a:t>
            </a:r>
            <a:r>
              <a:rPr lang="es-ES" dirty="0"/>
              <a:t> el </a:t>
            </a:r>
            <a:r>
              <a:rPr lang="es-ES" dirty="0" err="1"/>
              <a:t>grup</a:t>
            </a:r>
            <a:r>
              <a:rPr lang="es-ES" dirty="0"/>
              <a:t> </a:t>
            </a:r>
            <a:r>
              <a:rPr lang="es-ES" dirty="0" err="1"/>
              <a:t>pot</a:t>
            </a:r>
            <a:r>
              <a:rPr lang="es-ES" dirty="0"/>
              <a:t> tornar a </a:t>
            </a:r>
            <a:r>
              <a:rPr lang="es-ES" dirty="0" err="1"/>
              <a:t>etapes</a:t>
            </a:r>
            <a:r>
              <a:rPr lang="es-ES" dirty="0"/>
              <a:t> d´ </a:t>
            </a:r>
            <a:r>
              <a:rPr lang="es-ES" dirty="0" err="1"/>
              <a:t>immaduresa</a:t>
            </a:r>
            <a:r>
              <a:rPr lang="es-ES" dirty="0"/>
              <a:t>, </a:t>
            </a:r>
            <a:r>
              <a:rPr lang="es-ES" dirty="0" err="1"/>
              <a:t>amb</a:t>
            </a:r>
            <a:r>
              <a:rPr lang="es-ES" dirty="0"/>
              <a:t> manca de </a:t>
            </a:r>
            <a:r>
              <a:rPr lang="es-ES" dirty="0" err="1"/>
              <a:t>participació</a:t>
            </a:r>
            <a:r>
              <a:rPr lang="es-ES" dirty="0"/>
              <a:t>, </a:t>
            </a:r>
            <a:r>
              <a:rPr lang="es-ES" dirty="0" err="1"/>
              <a:t>d´organització</a:t>
            </a:r>
            <a:r>
              <a:rPr lang="es-ES" dirty="0"/>
              <a:t>,… </a:t>
            </a:r>
            <a:r>
              <a:rPr lang="en-US" dirty="0" err="1"/>
              <a:t>Qualsevol</a:t>
            </a:r>
            <a:r>
              <a:rPr lang="en-US" dirty="0"/>
              <a:t> </a:t>
            </a:r>
            <a:r>
              <a:rPr lang="en-US" dirty="0" err="1"/>
              <a:t>succés</a:t>
            </a:r>
            <a:r>
              <a:rPr lang="en-US" dirty="0"/>
              <a:t> </a:t>
            </a:r>
            <a:r>
              <a:rPr lang="en-US" dirty="0" err="1"/>
              <a:t>inesperat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interrompi</a:t>
            </a:r>
            <a:r>
              <a:rPr lang="en-US" dirty="0"/>
              <a:t> el normal </a:t>
            </a:r>
            <a:r>
              <a:rPr lang="en-US" dirty="0" err="1"/>
              <a:t>funcionament</a:t>
            </a:r>
            <a:r>
              <a:rPr lang="en-US" dirty="0"/>
              <a:t> pot </a:t>
            </a:r>
            <a:r>
              <a:rPr lang="en-US" dirty="0" err="1"/>
              <a:t>arribar</a:t>
            </a:r>
            <a:r>
              <a:rPr lang="en-US" dirty="0"/>
              <a:t> a </a:t>
            </a:r>
            <a:r>
              <a:rPr lang="en-US" dirty="0" err="1"/>
              <a:t>provocar</a:t>
            </a:r>
            <a:r>
              <a:rPr lang="en-US" dirty="0"/>
              <a:t> regressions.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550221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Etapa</a:t>
            </a:r>
            <a:r>
              <a:rPr lang="en-US" b="1" dirty="0"/>
              <a:t> V. FINAL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a-ES" dirty="0" smtClean="0"/>
              <a:t>Tot grup sap que la seva vida queda limitada en el temps. Si solament a constituït una massa – no un grup- els seus membres es poden separar amb un sentiment d'alleujament o d'indiferència. En cas d’haver arribat a formar grup, pot ser aquest un moment de dificultat emocional, tant pels membres com per l'animador/entrenador.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095213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Etapa</a:t>
            </a:r>
            <a:r>
              <a:rPr lang="en-US" b="1" dirty="0"/>
              <a:t> V. FINAL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196752"/>
            <a:ext cx="7467600" cy="4929411"/>
          </a:xfrm>
        </p:spPr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ca-ES" sz="3200" dirty="0" smtClean="0"/>
              <a:t>Un grup  mal desenvolupat, normalment mostrarà els següents símptomes:</a:t>
            </a:r>
            <a:endParaRPr lang="ca-ES" sz="3200" dirty="0"/>
          </a:p>
          <a:p>
            <a:pPr marL="36576" indent="0">
              <a:buNone/>
            </a:pPr>
            <a:endParaRPr lang="ca-ES" sz="3200" dirty="0"/>
          </a:p>
          <a:p>
            <a:pPr lvl="0"/>
            <a:r>
              <a:rPr lang="ca-ES" sz="3200" dirty="0" smtClean="0"/>
              <a:t>Augment de conflicte: aparició de baralles entre ells, sense raó </a:t>
            </a:r>
            <a:endParaRPr lang="ca-ES" sz="3200" dirty="0"/>
          </a:p>
          <a:p>
            <a:pPr lvl="0"/>
            <a:r>
              <a:rPr lang="ca-ES" sz="3200" dirty="0" smtClean="0"/>
              <a:t>Trencament de les habilitats de treball en grup </a:t>
            </a:r>
            <a:endParaRPr lang="ca-ES" sz="3200" dirty="0"/>
          </a:p>
          <a:p>
            <a:pPr lvl="0"/>
            <a:r>
              <a:rPr lang="ca-ES" sz="3200" dirty="0" smtClean="0"/>
              <a:t> Alguns membres mostren manca </a:t>
            </a:r>
            <a:r>
              <a:rPr lang="ca-ES" sz="3200" dirty="0" err="1" smtClean="0"/>
              <a:t>d’interés</a:t>
            </a:r>
            <a:r>
              <a:rPr lang="ca-ES" sz="3200" dirty="0" smtClean="0"/>
              <a:t>  </a:t>
            </a:r>
            <a:endParaRPr lang="ca-ES" sz="3200" dirty="0"/>
          </a:p>
          <a:p>
            <a:pPr lvl="0"/>
            <a:r>
              <a:rPr lang="ca-ES" sz="3200" dirty="0" smtClean="0"/>
              <a:t>Agressivitat envers l'entrenador/animador, que pot ser deguda a diferents causes:</a:t>
            </a:r>
            <a:endParaRPr lang="ca-ES" sz="3200" dirty="0"/>
          </a:p>
          <a:p>
            <a:pPr lvl="1"/>
            <a:r>
              <a:rPr lang="ca-ES" sz="3200" dirty="0" smtClean="0"/>
              <a:t>L'animador és percep com a font de separació</a:t>
            </a:r>
            <a:endParaRPr lang="ca-ES" sz="3200" dirty="0"/>
          </a:p>
          <a:p>
            <a:pPr lvl="1"/>
            <a:r>
              <a:rPr lang="ca-ES" sz="3200" dirty="0" smtClean="0"/>
              <a:t>Els participants tracten de convèncer a l'animador que els a obligat a realitzar moltes coses a disgust.</a:t>
            </a:r>
            <a:endParaRPr lang="ca-ES" sz="3200" dirty="0"/>
          </a:p>
          <a:p>
            <a:pPr marL="36576" indent="0">
              <a:buNone/>
            </a:pPr>
            <a:r>
              <a:rPr lang="es-ES" sz="3200" dirty="0"/>
              <a:t> </a:t>
            </a:r>
            <a:endParaRPr lang="ca-ES" sz="3200" dirty="0"/>
          </a:p>
          <a:p>
            <a:pPr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266182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/>
              <a:t>ETAPES DEL DESENVOLUPAMENT GRUPAL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a-ES" dirty="0" smtClean="0"/>
              <a:t>En el seu desenvolupament el grup ha de superar diferents etapes. Dintre de cada etapa ha d´aprendre a enfrontar-se amb nous problemes i ha de desenvolupar noves habilitats i actituds. Aquest desenvolupament no es produeix de forma </a:t>
            </a:r>
            <a:r>
              <a:rPr lang="ca-ES" dirty="0" smtClean="0"/>
              <a:t>espontània, </a:t>
            </a:r>
            <a:r>
              <a:rPr lang="ca-ES" dirty="0" smtClean="0"/>
              <a:t>requereix una intervenció adequada per part de l´educador /animador/entrenador.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1596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a-ES" b="1" dirty="0" smtClean="0"/>
              <a:t>Etapa</a:t>
            </a:r>
            <a:r>
              <a:rPr lang="en-US" b="1" dirty="0" smtClean="0"/>
              <a:t> </a:t>
            </a:r>
            <a:r>
              <a:rPr lang="en-US" b="1" dirty="0"/>
              <a:t>I. ORIENTACIÓ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FontTx/>
              <a:buChar char="-"/>
            </a:pPr>
            <a:r>
              <a:rPr lang="ca-ES" dirty="0" smtClean="0"/>
              <a:t>Explicar els continguts, exigències, metodologia. No deixar que </a:t>
            </a:r>
            <a:r>
              <a:rPr lang="ca-ES" dirty="0" smtClean="0"/>
              <a:t>l'ansietat </a:t>
            </a:r>
            <a:r>
              <a:rPr lang="ca-ES" dirty="0" smtClean="0"/>
              <a:t>arribi a bloquejar a les persones.</a:t>
            </a:r>
          </a:p>
          <a:p>
            <a:pPr lvl="0">
              <a:buFontTx/>
              <a:buChar char="-"/>
            </a:pPr>
            <a:endParaRPr lang="ca-ES" dirty="0"/>
          </a:p>
          <a:p>
            <a:pPr lvl="0">
              <a:buFontTx/>
              <a:buChar char="-"/>
            </a:pPr>
            <a:r>
              <a:rPr lang="ca-ES" dirty="0" smtClean="0"/>
              <a:t>Facilitar </a:t>
            </a:r>
            <a:r>
              <a:rPr lang="ca-ES" dirty="0" smtClean="0"/>
              <a:t>els </a:t>
            </a:r>
            <a:r>
              <a:rPr lang="ca-ES" dirty="0" smtClean="0"/>
              <a:t>coneixements </a:t>
            </a:r>
            <a:r>
              <a:rPr lang="ca-ES" dirty="0" smtClean="0"/>
              <a:t>a</a:t>
            </a:r>
            <a:r>
              <a:rPr lang="ca-ES" dirty="0" smtClean="0"/>
              <a:t>ls </a:t>
            </a:r>
            <a:r>
              <a:rPr lang="ca-ES" dirty="0" smtClean="0"/>
              <a:t>integrants del grup.</a:t>
            </a:r>
          </a:p>
          <a:p>
            <a:pPr lvl="0">
              <a:buFontTx/>
              <a:buChar char="-"/>
            </a:pPr>
            <a:endParaRPr lang="ca-ES" dirty="0"/>
          </a:p>
          <a:p>
            <a:pPr marL="36576" lvl="0" indent="0">
              <a:buNone/>
            </a:pPr>
            <a:r>
              <a:rPr lang="ca-ES" dirty="0" smtClean="0"/>
              <a:t>- Utilitzar un model de conducta (professor).</a:t>
            </a:r>
            <a:endParaRPr lang="ca-ES" dirty="0"/>
          </a:p>
          <a:p>
            <a:pPr marL="36576" indent="0">
              <a:buNone/>
            </a:pPr>
            <a:r>
              <a:rPr lang="ca-ES" dirty="0" smtClean="0"/>
              <a:t> </a:t>
            </a:r>
            <a:endParaRPr lang="ca-ES" dirty="0"/>
          </a:p>
          <a:p>
            <a:pPr marL="36576" indent="0">
              <a:buNone/>
            </a:pPr>
            <a:r>
              <a:rPr lang="ca-ES" dirty="0" smtClean="0"/>
              <a:t>Ex.. Conèixer els noms, per arribar a compartir informació dels companys, per crear confiança.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304275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ca-ES" b="1" dirty="0" smtClean="0"/>
              <a:t>Etapa II</a:t>
            </a:r>
            <a:r>
              <a:rPr lang="en-US" b="1" dirty="0" smtClean="0"/>
              <a:t>. </a:t>
            </a:r>
            <a:r>
              <a:rPr lang="en-US" b="1" dirty="0"/>
              <a:t>ESTABLIMENT DE NORMES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a-ES" dirty="0" smtClean="0"/>
              <a:t>Una vegada superada l’etapa anterior, la cohesió </a:t>
            </a:r>
            <a:r>
              <a:rPr lang="ca-ES" dirty="0" smtClean="0"/>
              <a:t>serà més gran. La interacció es fa més fàcil i menys inhibida, però </a:t>
            </a:r>
            <a:r>
              <a:rPr lang="ca-ES" dirty="0" smtClean="0"/>
              <a:t>l'actuació </a:t>
            </a:r>
            <a:r>
              <a:rPr lang="ca-ES" dirty="0" smtClean="0"/>
              <a:t>es pobre en eficiència. Durant aquest període es realitza la evolució de </a:t>
            </a:r>
            <a:r>
              <a:rPr lang="ca-ES" b="1" dirty="0" smtClean="0"/>
              <a:t>grup a “grup eficient</a:t>
            </a:r>
            <a:r>
              <a:rPr lang="ca-ES" dirty="0" smtClean="0"/>
              <a:t>”. Sorgeix la lluita pel poder (</a:t>
            </a:r>
            <a:r>
              <a:rPr lang="ca-ES" dirty="0" smtClean="0"/>
              <a:t>qui </a:t>
            </a:r>
            <a:r>
              <a:rPr lang="ca-ES" dirty="0" smtClean="0"/>
              <a:t>organitza el grup, </a:t>
            </a:r>
            <a:r>
              <a:rPr lang="ca-ES" dirty="0" smtClean="0"/>
              <a:t>qui </a:t>
            </a:r>
            <a:r>
              <a:rPr lang="ca-ES" dirty="0" smtClean="0"/>
              <a:t>determina la direcció a seguir, </a:t>
            </a:r>
            <a:r>
              <a:rPr lang="ca-ES" dirty="0" smtClean="0"/>
              <a:t>qui te </a:t>
            </a:r>
            <a:r>
              <a:rPr lang="ca-ES" dirty="0" smtClean="0"/>
              <a:t>major prestigi dintre del </a:t>
            </a:r>
            <a:r>
              <a:rPr lang="ca-ES" dirty="0" smtClean="0"/>
              <a:t>mateix, qui es escoltat i qui ignorat), que portarà com a conseqüència la distribució de responsabilitats dintre del grup.</a:t>
            </a:r>
          </a:p>
          <a:p>
            <a:pPr marL="36576" indent="0">
              <a:buNone/>
            </a:pP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55888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b="1" dirty="0" smtClean="0"/>
              <a:t>Etapa II. ESTABLIMENT DE </a:t>
            </a:r>
            <a:r>
              <a:rPr lang="en-US" b="1" dirty="0" smtClean="0"/>
              <a:t>NORMES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Per que el grup avanci cap a la seva maduresa es precís establir les normes següents (entenem per normes les expectatives respecte a la forma d'actuar dels membres del grup):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2209613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b="1" dirty="0" smtClean="0"/>
              <a:t>Etapa II. </a:t>
            </a:r>
            <a:r>
              <a:rPr lang="en-US" b="1" dirty="0" smtClean="0"/>
              <a:t>ESTABLIMENT </a:t>
            </a:r>
            <a:r>
              <a:rPr lang="en-US" b="1" dirty="0"/>
              <a:t>DE NORMES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" lvl="0" indent="0">
              <a:buNone/>
            </a:pPr>
            <a:r>
              <a:rPr lang="ca-ES" b="1" dirty="0" smtClean="0"/>
              <a:t>a) Responsabilitat </a:t>
            </a:r>
            <a:r>
              <a:rPr lang="ca-ES" b="1" dirty="0" err="1" smtClean="0"/>
              <a:t>Grupal</a:t>
            </a:r>
            <a:r>
              <a:rPr lang="ca-ES" b="1" dirty="0" smtClean="0"/>
              <a:t>.</a:t>
            </a:r>
            <a:endParaRPr lang="ca-ES" b="1" dirty="0"/>
          </a:p>
          <a:p>
            <a:pPr marL="36576" lvl="0" indent="0">
              <a:buNone/>
            </a:pPr>
            <a:r>
              <a:rPr lang="ca-ES" dirty="0" smtClean="0"/>
              <a:t>El lideratge emergeix del mateix grup, cadascun contribueix al treball del grup, fent-se responsable de la seva pròpia contribució a l'activitat </a:t>
            </a:r>
            <a:r>
              <a:rPr lang="ca-ES" dirty="0" err="1" smtClean="0"/>
              <a:t>grupal</a:t>
            </a:r>
            <a:r>
              <a:rPr lang="ca-ES" dirty="0" smtClean="0"/>
              <a:t>. El lideratge es distribueix  entre els membres del grup a mesura que aquests assumeixen aquestes responsabilitats. La finalitat d'aquest moment es aconseguir </a:t>
            </a:r>
            <a:r>
              <a:rPr lang="ca-ES" dirty="0" err="1" smtClean="0"/>
              <a:t>l´autodirectivitat</a:t>
            </a:r>
            <a:r>
              <a:rPr lang="ca-ES" dirty="0" smtClean="0"/>
              <a:t>, oferint oportunitats per aprendre habilitats i per que el grup practiqui la direcció de les seves activitats.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664779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Etapa</a:t>
            </a:r>
            <a:r>
              <a:rPr lang="en-US" b="1" dirty="0"/>
              <a:t> II. ESTABLIMENT DE NORMES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141168"/>
          </a:xfrm>
        </p:spPr>
        <p:txBody>
          <a:bodyPr>
            <a:normAutofit fontScale="92500" lnSpcReduction="20000"/>
          </a:bodyPr>
          <a:lstStyle/>
          <a:p>
            <a:pPr marL="36576" lvl="0" indent="0">
              <a:buNone/>
            </a:pPr>
            <a:r>
              <a:rPr lang="ca-ES" b="1" dirty="0" smtClean="0"/>
              <a:t>b) Respondre als demés.</a:t>
            </a:r>
            <a:endParaRPr lang="ca-ES" b="1" dirty="0"/>
          </a:p>
          <a:p>
            <a:pPr marL="36576" indent="0">
              <a:buNone/>
            </a:pPr>
            <a:r>
              <a:rPr lang="ca-ES" dirty="0" smtClean="0"/>
              <a:t>Comunicació entre els membres del grup, escoltant-se mútuament i aportant idees per aconseguir l’objectiu </a:t>
            </a:r>
            <a:r>
              <a:rPr lang="ca-ES" dirty="0" err="1" smtClean="0"/>
              <a:t>grupal</a:t>
            </a:r>
            <a:r>
              <a:rPr lang="ca-ES" dirty="0" smtClean="0"/>
              <a:t>.</a:t>
            </a:r>
          </a:p>
          <a:p>
            <a:pPr marL="36576" indent="0">
              <a:buNone/>
            </a:pPr>
            <a:endParaRPr lang="ca-ES" dirty="0"/>
          </a:p>
          <a:p>
            <a:pPr marL="36576" lvl="0" indent="0">
              <a:buNone/>
            </a:pPr>
            <a:r>
              <a:rPr lang="ca-ES" b="1" dirty="0" smtClean="0"/>
              <a:t> c) Interdependència.</a:t>
            </a:r>
            <a:endParaRPr lang="ca-ES" b="1" dirty="0"/>
          </a:p>
          <a:p>
            <a:pPr marL="36576" indent="0">
              <a:buNone/>
            </a:pPr>
            <a:r>
              <a:rPr lang="ca-ES" dirty="0" smtClean="0"/>
              <a:t>Cooperació mútua, per aconseguir els objectius del grup, en lloc de competir uns davant dels altres. No existeix efectivitat sense una cooperació madura. Arribar a un nivell de cooperació en l'equip suposa un canvi en les normes, premiant la col·laboració i no les fites individuals.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062931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Etapa</a:t>
            </a:r>
            <a:r>
              <a:rPr lang="en-US" b="1" dirty="0"/>
              <a:t> II. ESTABLIMENT DE NORMES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97152"/>
          </a:xfrm>
        </p:spPr>
        <p:txBody>
          <a:bodyPr>
            <a:normAutofit fontScale="85000" lnSpcReduction="20000"/>
          </a:bodyPr>
          <a:lstStyle/>
          <a:p>
            <a:pPr marL="36576" lvl="0" indent="0">
              <a:buNone/>
            </a:pPr>
            <a:r>
              <a:rPr lang="ca-ES" b="1" dirty="0" smtClean="0"/>
              <a:t>d) Presa de decisions consensuades.</a:t>
            </a:r>
          </a:p>
          <a:p>
            <a:pPr marL="36576" lvl="0" indent="0">
              <a:buNone/>
            </a:pPr>
            <a:endParaRPr lang="ca-ES" b="1" dirty="0"/>
          </a:p>
          <a:p>
            <a:pPr marL="36576" indent="0">
              <a:buNone/>
            </a:pPr>
            <a:r>
              <a:rPr lang="ca-ES" dirty="0" smtClean="0"/>
              <a:t>Des del moment que el grup és grup es fa inevitable la continua presa </a:t>
            </a:r>
            <a:r>
              <a:rPr lang="ca-ES" dirty="0" smtClean="0"/>
              <a:t>de decisions per tal </a:t>
            </a:r>
            <a:r>
              <a:rPr lang="ca-ES" dirty="0" smtClean="0"/>
              <a:t>d'infondre accions. </a:t>
            </a:r>
            <a:r>
              <a:rPr lang="ca-ES" dirty="0" smtClean="0"/>
              <a:t>Durant el transcurs d'un procés de grup les decisions no es prenen sempre de la mateixa forma. Quasi es pot assegurar </a:t>
            </a:r>
            <a:r>
              <a:rPr lang="ca-ES" dirty="0" smtClean="0"/>
              <a:t>que la forma com un grup emet les seves decisions constitueix un indicador del seu nivell de maduresa, la qual cosa no vol dir que la solució </a:t>
            </a:r>
            <a:r>
              <a:rPr lang="ca-ES" dirty="0" err="1" smtClean="0"/>
              <a:t>democràtica-formal</a:t>
            </a:r>
            <a:r>
              <a:rPr lang="ca-ES" dirty="0" smtClean="0"/>
              <a:t> o la del consens siguin per sí mateixes més o menys madures o immadures.</a:t>
            </a:r>
            <a:endParaRPr lang="ca-ES" dirty="0"/>
          </a:p>
          <a:p>
            <a:pPr marL="36576" indent="0">
              <a:buNone/>
            </a:pPr>
            <a:r>
              <a:rPr lang="es-ES" dirty="0"/>
              <a:t> 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467362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Etapa</a:t>
            </a:r>
            <a:r>
              <a:rPr lang="en-US" b="1" dirty="0"/>
              <a:t> II. ESTABLIMENT DE NORMES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lvl="0" indent="0">
              <a:buNone/>
            </a:pPr>
            <a:r>
              <a:rPr lang="ca-ES" b="1" dirty="0" smtClean="0"/>
              <a:t>d) Enfrontament amb els problemes.</a:t>
            </a:r>
            <a:endParaRPr lang="ca-ES" b="1" dirty="0"/>
          </a:p>
          <a:p>
            <a:pPr marL="36576" indent="0">
              <a:buNone/>
            </a:pPr>
            <a:r>
              <a:rPr lang="ca-ES" dirty="0" smtClean="0"/>
              <a:t>La maduresa d'un individu o d'un grup es caracteritza per la voluntat d'afrontar els problemes. Un grup madur no ignora els problemes, els intenti analitzar, salvant les deficiències i resolvent les dificultats.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3486582096"/>
      </p:ext>
    </p:extLst>
  </p:cSld>
  <p:clrMapOvr>
    <a:masterClrMapping/>
  </p:clrMapOvr>
</p:sld>
</file>

<file path=ppt/theme/theme1.xml><?xml version="1.0" encoding="utf-8"?>
<a:theme xmlns:a="http://schemas.openxmlformats.org/drawingml/2006/main" name="Tècnic">
  <a:themeElements>
    <a:clrScheme name="Tèc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èc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èc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62</TotalTime>
  <Words>747</Words>
  <Application>Microsoft Office PowerPoint</Application>
  <PresentationFormat>Presentación en pantalla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Tècnic</vt:lpstr>
      <vt:lpstr>ETAPES DEL DESENVOLUPAMENT GRUPAL</vt:lpstr>
      <vt:lpstr>ETAPES DEL DESENVOLUPAMENT GRUPAL</vt:lpstr>
      <vt:lpstr>Etapa I. ORIENTACIÓ </vt:lpstr>
      <vt:lpstr> Etapa II. ESTABLIMENT DE NORMES </vt:lpstr>
      <vt:lpstr>Etapa II. ESTABLIMENT DE NORMES</vt:lpstr>
      <vt:lpstr>Etapa II. ESTABLIMENT DE NORMES</vt:lpstr>
      <vt:lpstr>Etapa II. ESTABLIMENT DE NORMES</vt:lpstr>
      <vt:lpstr>Etapa II. ESTABLIMENT DE NORMES</vt:lpstr>
      <vt:lpstr>Etapa II. ESTABLIMENT DE NORMES</vt:lpstr>
      <vt:lpstr> Etapa III. SOLUCIÓ DE CONFLICTES </vt:lpstr>
      <vt:lpstr>Etapa IV. EFICIÈNCIA </vt:lpstr>
      <vt:lpstr>Etapa IV. EFICIÈNCIA</vt:lpstr>
      <vt:lpstr>Etapa V. FINAL </vt:lpstr>
      <vt:lpstr>Etapa V. FINAL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ETAPES DEL DESENVOLUPAMENT GRUPAL</dc:title>
  <dc:creator>Profe</dc:creator>
  <cp:lastModifiedBy>Usuari</cp:lastModifiedBy>
  <cp:revision>8</cp:revision>
  <dcterms:created xsi:type="dcterms:W3CDTF">2018-01-15T10:23:22Z</dcterms:created>
  <dcterms:modified xsi:type="dcterms:W3CDTF">2018-01-22T18:12:11Z</dcterms:modified>
</cp:coreProperties>
</file>