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ca-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9" d="100"/>
          <a:sy n="49" d="100"/>
        </p:scale>
        <p:origin x="-1188"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2">
        <a:schemeClr val="bg2"/>
      </p:bgRef>
    </p:bg>
    <p:spTree>
      <p:nvGrpSpPr>
        <p:cNvPr id="1" name=""/>
        <p:cNvGrpSpPr/>
        <p:nvPr/>
      </p:nvGrpSpPr>
      <p:grpSpPr>
        <a:xfrm>
          <a:off x="0" y="0"/>
          <a:ext cx="0" cy="0"/>
          <a:chOff x="0" y="0"/>
          <a:chExt cx="0" cy="0"/>
        </a:xfrm>
      </p:grpSpPr>
      <p:sp>
        <p:nvSpPr>
          <p:cNvPr id="7" name="6 Forma libre"/>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7 Forma libre"/>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8 Título"/>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fld id="{92072AB6-26F1-420C-9BB7-88D87DD04A1C}" type="datetimeFigureOut">
              <a:rPr lang="ca-ES" smtClean="0"/>
              <a:pPr/>
              <a:t>14/02/2018</a:t>
            </a:fld>
            <a:endParaRPr lang="ca-ES"/>
          </a:p>
        </p:txBody>
      </p:sp>
      <p:sp>
        <p:nvSpPr>
          <p:cNvPr id="19" name="18 Marcador de pie de página"/>
          <p:cNvSpPr>
            <a:spLocks noGrp="1"/>
          </p:cNvSpPr>
          <p:nvPr>
            <p:ph type="ftr" sz="quarter" idx="11"/>
          </p:nvPr>
        </p:nvSpPr>
        <p:spPr/>
        <p:txBody>
          <a:bodyPr/>
          <a:lstStyle/>
          <a:p>
            <a:endParaRPr lang="ca-ES"/>
          </a:p>
        </p:txBody>
      </p:sp>
      <p:sp>
        <p:nvSpPr>
          <p:cNvPr id="27" name="26 Marcador de número de diapositiva"/>
          <p:cNvSpPr>
            <a:spLocks noGrp="1"/>
          </p:cNvSpPr>
          <p:nvPr>
            <p:ph type="sldNum" sz="quarter" idx="12"/>
          </p:nvPr>
        </p:nvSpPr>
        <p:spPr/>
        <p:txBody>
          <a:bodyPr/>
          <a:lstStyle/>
          <a:p>
            <a:fld id="{328EDE09-6119-4442-8EEF-3B29FC362CC5}" type="slidenum">
              <a:rPr lang="ca-ES" smtClean="0"/>
              <a:pPr/>
              <a:t>‹#›</a:t>
            </a:fld>
            <a:endParaRPr lang="ca-E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92072AB6-26F1-420C-9BB7-88D87DD04A1C}" type="datetimeFigureOut">
              <a:rPr lang="ca-ES" smtClean="0"/>
              <a:pPr/>
              <a:t>14/02/2018</a:t>
            </a:fld>
            <a:endParaRPr lang="ca-ES"/>
          </a:p>
        </p:txBody>
      </p:sp>
      <p:sp>
        <p:nvSpPr>
          <p:cNvPr id="5" name="4 Marcador de pie de página"/>
          <p:cNvSpPr>
            <a:spLocks noGrp="1"/>
          </p:cNvSpPr>
          <p:nvPr>
            <p:ph type="ftr" sz="quarter" idx="11"/>
          </p:nvPr>
        </p:nvSpPr>
        <p:spPr/>
        <p:txBody>
          <a:bodyPr/>
          <a:lstStyle/>
          <a:p>
            <a:endParaRPr lang="ca-ES"/>
          </a:p>
        </p:txBody>
      </p:sp>
      <p:sp>
        <p:nvSpPr>
          <p:cNvPr id="6" name="5 Marcador de número de diapositiva"/>
          <p:cNvSpPr>
            <a:spLocks noGrp="1"/>
          </p:cNvSpPr>
          <p:nvPr>
            <p:ph type="sldNum" sz="quarter" idx="12"/>
          </p:nvPr>
        </p:nvSpPr>
        <p:spPr/>
        <p:txBody>
          <a:bodyPr/>
          <a:lstStyle/>
          <a:p>
            <a:fld id="{328EDE09-6119-4442-8EEF-3B29FC362CC5}" type="slidenum">
              <a:rPr lang="ca-ES" smtClean="0"/>
              <a:pPr/>
              <a:t>‹#›</a:t>
            </a:fld>
            <a:endParaRPr lang="ca-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92072AB6-26F1-420C-9BB7-88D87DD04A1C}" type="datetimeFigureOut">
              <a:rPr lang="ca-ES" smtClean="0"/>
              <a:pPr/>
              <a:t>14/02/2018</a:t>
            </a:fld>
            <a:endParaRPr lang="ca-ES"/>
          </a:p>
        </p:txBody>
      </p:sp>
      <p:sp>
        <p:nvSpPr>
          <p:cNvPr id="5" name="4 Marcador de pie de página"/>
          <p:cNvSpPr>
            <a:spLocks noGrp="1"/>
          </p:cNvSpPr>
          <p:nvPr>
            <p:ph type="ftr" sz="quarter" idx="11"/>
          </p:nvPr>
        </p:nvSpPr>
        <p:spPr/>
        <p:txBody>
          <a:bodyPr/>
          <a:lstStyle/>
          <a:p>
            <a:endParaRPr lang="ca-ES"/>
          </a:p>
        </p:txBody>
      </p:sp>
      <p:sp>
        <p:nvSpPr>
          <p:cNvPr id="6" name="5 Marcador de número de diapositiva"/>
          <p:cNvSpPr>
            <a:spLocks noGrp="1"/>
          </p:cNvSpPr>
          <p:nvPr>
            <p:ph type="sldNum" sz="quarter" idx="12"/>
          </p:nvPr>
        </p:nvSpPr>
        <p:spPr/>
        <p:txBody>
          <a:bodyPr/>
          <a:lstStyle/>
          <a:p>
            <a:fld id="{328EDE09-6119-4442-8EEF-3B29FC362CC5}" type="slidenum">
              <a:rPr lang="ca-ES" smtClean="0"/>
              <a:pPr/>
              <a:t>‹#›</a:t>
            </a:fld>
            <a:endParaRPr lang="ca-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lgn="l">
              <a:defRPr/>
            </a:lvl1p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92072AB6-26F1-420C-9BB7-88D87DD04A1C}" type="datetimeFigureOut">
              <a:rPr lang="ca-ES" smtClean="0"/>
              <a:pPr/>
              <a:t>14/02/2018</a:t>
            </a:fld>
            <a:endParaRPr lang="ca-ES"/>
          </a:p>
        </p:txBody>
      </p:sp>
      <p:sp>
        <p:nvSpPr>
          <p:cNvPr id="5" name="4 Marcador de pie de página"/>
          <p:cNvSpPr>
            <a:spLocks noGrp="1"/>
          </p:cNvSpPr>
          <p:nvPr>
            <p:ph type="ftr" sz="quarter" idx="11"/>
          </p:nvPr>
        </p:nvSpPr>
        <p:spPr/>
        <p:txBody>
          <a:bodyPr/>
          <a:lstStyle/>
          <a:p>
            <a:endParaRPr lang="ca-ES"/>
          </a:p>
        </p:txBody>
      </p:sp>
      <p:sp>
        <p:nvSpPr>
          <p:cNvPr id="6" name="5 Marcador de número de diapositiva"/>
          <p:cNvSpPr>
            <a:spLocks noGrp="1"/>
          </p:cNvSpPr>
          <p:nvPr>
            <p:ph type="sldNum" sz="quarter" idx="12"/>
          </p:nvPr>
        </p:nvSpPr>
        <p:spPr/>
        <p:txBody>
          <a:bodyPr/>
          <a:lstStyle/>
          <a:p>
            <a:fld id="{328EDE09-6119-4442-8EEF-3B29FC362CC5}" type="slidenum">
              <a:rPr lang="ca-ES" smtClean="0"/>
              <a:pPr/>
              <a:t>‹#›</a:t>
            </a:fld>
            <a:endParaRPr lang="ca-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2">
        <a:schemeClr val="bg2"/>
      </p:bgRef>
    </p:bg>
    <p:spTree>
      <p:nvGrpSpPr>
        <p:cNvPr id="1" name=""/>
        <p:cNvGrpSpPr/>
        <p:nvPr/>
      </p:nvGrpSpPr>
      <p:grpSpPr>
        <a:xfrm>
          <a:off x="0" y="0"/>
          <a:ext cx="0" cy="0"/>
          <a:chOff x="0" y="0"/>
          <a:chExt cx="0" cy="0"/>
        </a:xfrm>
      </p:grpSpPr>
      <p:sp>
        <p:nvSpPr>
          <p:cNvPr id="7" name="6 Forma libre"/>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8 Forma libre"/>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1 Título"/>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92072AB6-26F1-420C-9BB7-88D87DD04A1C}" type="datetimeFigureOut">
              <a:rPr lang="ca-ES" smtClean="0"/>
              <a:pPr/>
              <a:t>14/02/2018</a:t>
            </a:fld>
            <a:endParaRPr lang="ca-ES"/>
          </a:p>
        </p:txBody>
      </p:sp>
      <p:sp>
        <p:nvSpPr>
          <p:cNvPr id="5" name="4 Marcador de pie de página"/>
          <p:cNvSpPr>
            <a:spLocks noGrp="1"/>
          </p:cNvSpPr>
          <p:nvPr>
            <p:ph type="ftr" sz="quarter" idx="11"/>
          </p:nvPr>
        </p:nvSpPr>
        <p:spPr/>
        <p:txBody>
          <a:bodyPr/>
          <a:lstStyle/>
          <a:p>
            <a:endParaRPr lang="ca-ES"/>
          </a:p>
        </p:txBody>
      </p:sp>
      <p:sp>
        <p:nvSpPr>
          <p:cNvPr id="6" name="5 Marcador de número de diapositiva"/>
          <p:cNvSpPr>
            <a:spLocks noGrp="1"/>
          </p:cNvSpPr>
          <p:nvPr>
            <p:ph type="sldNum" sz="quarter" idx="12"/>
          </p:nvPr>
        </p:nvSpPr>
        <p:spPr/>
        <p:txBody>
          <a:bodyPr/>
          <a:lstStyle/>
          <a:p>
            <a:fld id="{328EDE09-6119-4442-8EEF-3B29FC362CC5}" type="slidenum">
              <a:rPr lang="ca-ES" smtClean="0"/>
              <a:pPr/>
              <a:t>‹#›</a:t>
            </a:fld>
            <a:endParaRPr lang="ca-E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746760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92072AB6-26F1-420C-9BB7-88D87DD04A1C}" type="datetimeFigureOut">
              <a:rPr lang="ca-ES" smtClean="0"/>
              <a:pPr/>
              <a:t>14/02/2018</a:t>
            </a:fld>
            <a:endParaRPr lang="ca-ES"/>
          </a:p>
        </p:txBody>
      </p:sp>
      <p:sp>
        <p:nvSpPr>
          <p:cNvPr id="6" name="5 Marcador de pie de página"/>
          <p:cNvSpPr>
            <a:spLocks noGrp="1"/>
          </p:cNvSpPr>
          <p:nvPr>
            <p:ph type="ftr" sz="quarter" idx="11"/>
          </p:nvPr>
        </p:nvSpPr>
        <p:spPr/>
        <p:txBody>
          <a:bodyPr/>
          <a:lstStyle/>
          <a:p>
            <a:endParaRPr lang="ca-ES"/>
          </a:p>
        </p:txBody>
      </p:sp>
      <p:sp>
        <p:nvSpPr>
          <p:cNvPr id="7" name="6 Marcador de número de diapositiva"/>
          <p:cNvSpPr>
            <a:spLocks noGrp="1"/>
          </p:cNvSpPr>
          <p:nvPr>
            <p:ph type="sldNum" sz="quarter" idx="12"/>
          </p:nvPr>
        </p:nvSpPr>
        <p:spPr/>
        <p:txBody>
          <a:bodyPr/>
          <a:lstStyle/>
          <a:p>
            <a:fld id="{328EDE09-6119-4442-8EEF-3B29FC362CC5}" type="slidenum">
              <a:rPr lang="ca-ES" smtClean="0"/>
              <a:pPr/>
              <a:t>‹#›</a:t>
            </a:fld>
            <a:endParaRPr lang="ca-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nchor="ctr"/>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92072AB6-26F1-420C-9BB7-88D87DD04A1C}" type="datetimeFigureOut">
              <a:rPr lang="ca-ES" smtClean="0"/>
              <a:pPr/>
              <a:t>14/02/2018</a:t>
            </a:fld>
            <a:endParaRPr lang="ca-ES"/>
          </a:p>
        </p:txBody>
      </p:sp>
      <p:sp>
        <p:nvSpPr>
          <p:cNvPr id="8" name="7 Marcador de pie de página"/>
          <p:cNvSpPr>
            <a:spLocks noGrp="1"/>
          </p:cNvSpPr>
          <p:nvPr>
            <p:ph type="ftr" sz="quarter" idx="11"/>
          </p:nvPr>
        </p:nvSpPr>
        <p:spPr/>
        <p:txBody>
          <a:bodyPr/>
          <a:lstStyle/>
          <a:p>
            <a:endParaRPr lang="ca-ES"/>
          </a:p>
        </p:txBody>
      </p:sp>
      <p:sp>
        <p:nvSpPr>
          <p:cNvPr id="9" name="8 Marcador de número de diapositiva"/>
          <p:cNvSpPr>
            <a:spLocks noGrp="1"/>
          </p:cNvSpPr>
          <p:nvPr>
            <p:ph type="sldNum" sz="quarter" idx="12"/>
          </p:nvPr>
        </p:nvSpPr>
        <p:spPr/>
        <p:txBody>
          <a:bodyPr/>
          <a:lstStyle/>
          <a:p>
            <a:fld id="{328EDE09-6119-4442-8EEF-3B29FC362CC5}" type="slidenum">
              <a:rPr lang="ca-ES" smtClean="0"/>
              <a:pPr/>
              <a:t>‹#›</a:t>
            </a:fld>
            <a:endParaRPr lang="ca-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320"/>
            <a:ext cx="7470648" cy="1143000"/>
          </a:xfrm>
        </p:spPr>
        <p:txBody>
          <a:bodyPr anchor="ctr"/>
          <a:lstStyle>
            <a:lvl1pPr algn="l">
              <a:defRPr sz="4600"/>
            </a:lvl1pPr>
          </a:lstStyle>
          <a:p>
            <a:r>
              <a:rPr kumimoji="0" lang="es-ES" smtClean="0"/>
              <a:t>Haga clic para modificar el estilo de título del patrón</a:t>
            </a:r>
            <a:endParaRPr kumimoji="0" lang="en-US"/>
          </a:p>
        </p:txBody>
      </p:sp>
      <p:sp>
        <p:nvSpPr>
          <p:cNvPr id="7" name="6 Marcador de fecha"/>
          <p:cNvSpPr>
            <a:spLocks noGrp="1"/>
          </p:cNvSpPr>
          <p:nvPr>
            <p:ph type="dt" sz="half" idx="10"/>
          </p:nvPr>
        </p:nvSpPr>
        <p:spPr/>
        <p:txBody>
          <a:bodyPr/>
          <a:lstStyle/>
          <a:p>
            <a:fld id="{92072AB6-26F1-420C-9BB7-88D87DD04A1C}" type="datetimeFigureOut">
              <a:rPr lang="ca-ES" smtClean="0"/>
              <a:pPr/>
              <a:t>14/02/2018</a:t>
            </a:fld>
            <a:endParaRPr lang="ca-ES"/>
          </a:p>
        </p:txBody>
      </p:sp>
      <p:sp>
        <p:nvSpPr>
          <p:cNvPr id="8" name="7 Marcador de número de diapositiva"/>
          <p:cNvSpPr>
            <a:spLocks noGrp="1"/>
          </p:cNvSpPr>
          <p:nvPr>
            <p:ph type="sldNum" sz="quarter" idx="11"/>
          </p:nvPr>
        </p:nvSpPr>
        <p:spPr/>
        <p:txBody>
          <a:bodyPr/>
          <a:lstStyle/>
          <a:p>
            <a:fld id="{328EDE09-6119-4442-8EEF-3B29FC362CC5}" type="slidenum">
              <a:rPr lang="ca-ES" smtClean="0"/>
              <a:pPr/>
              <a:t>‹#›</a:t>
            </a:fld>
            <a:endParaRPr lang="ca-ES"/>
          </a:p>
        </p:txBody>
      </p:sp>
      <p:sp>
        <p:nvSpPr>
          <p:cNvPr id="9" name="8 Marcador de pie de página"/>
          <p:cNvSpPr>
            <a:spLocks noGrp="1"/>
          </p:cNvSpPr>
          <p:nvPr>
            <p:ph type="ftr" sz="quarter" idx="12"/>
          </p:nvPr>
        </p:nvSpPr>
        <p:spPr/>
        <p:txBody>
          <a:bodyPr/>
          <a:lstStyle/>
          <a:p>
            <a:endParaRPr lang="ca-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92072AB6-26F1-420C-9BB7-88D87DD04A1C}" type="datetimeFigureOut">
              <a:rPr lang="ca-ES" smtClean="0"/>
              <a:pPr/>
              <a:t>14/02/2018</a:t>
            </a:fld>
            <a:endParaRPr lang="ca-ES"/>
          </a:p>
        </p:txBody>
      </p:sp>
      <p:sp>
        <p:nvSpPr>
          <p:cNvPr id="3" name="2 Marcador de pie de página"/>
          <p:cNvSpPr>
            <a:spLocks noGrp="1"/>
          </p:cNvSpPr>
          <p:nvPr>
            <p:ph type="ftr" sz="quarter" idx="11"/>
          </p:nvPr>
        </p:nvSpPr>
        <p:spPr/>
        <p:txBody>
          <a:bodyPr/>
          <a:lstStyle/>
          <a:p>
            <a:endParaRPr lang="ca-ES"/>
          </a:p>
        </p:txBody>
      </p:sp>
      <p:sp>
        <p:nvSpPr>
          <p:cNvPr id="4" name="3 Marcador de número de diapositiva"/>
          <p:cNvSpPr>
            <a:spLocks noGrp="1"/>
          </p:cNvSpPr>
          <p:nvPr>
            <p:ph type="sldNum" sz="quarter" idx="12"/>
          </p:nvPr>
        </p:nvSpPr>
        <p:spPr/>
        <p:txBody>
          <a:bodyPr/>
          <a:lstStyle/>
          <a:p>
            <a:fld id="{328EDE09-6119-4442-8EEF-3B29FC362CC5}" type="slidenum">
              <a:rPr lang="ca-ES" smtClean="0"/>
              <a:pPr/>
              <a:t>‹#›</a:t>
            </a:fld>
            <a:endParaRPr lang="ca-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92072AB6-26F1-420C-9BB7-88D87DD04A1C}" type="datetimeFigureOut">
              <a:rPr lang="ca-ES" smtClean="0"/>
              <a:pPr/>
              <a:t>14/02/2018</a:t>
            </a:fld>
            <a:endParaRPr lang="ca-ES"/>
          </a:p>
        </p:txBody>
      </p:sp>
      <p:sp>
        <p:nvSpPr>
          <p:cNvPr id="6" name="5 Marcador de pie de página"/>
          <p:cNvSpPr>
            <a:spLocks noGrp="1"/>
          </p:cNvSpPr>
          <p:nvPr>
            <p:ph type="ftr" sz="quarter" idx="11"/>
          </p:nvPr>
        </p:nvSpPr>
        <p:spPr/>
        <p:txBody>
          <a:bodyPr/>
          <a:lstStyle/>
          <a:p>
            <a:endParaRPr lang="ca-ES"/>
          </a:p>
        </p:txBody>
      </p:sp>
      <p:sp>
        <p:nvSpPr>
          <p:cNvPr id="7" name="6 Marcador de número de diapositiva"/>
          <p:cNvSpPr>
            <a:spLocks noGrp="1"/>
          </p:cNvSpPr>
          <p:nvPr>
            <p:ph type="sldNum" sz="quarter" idx="12"/>
          </p:nvPr>
        </p:nvSpPr>
        <p:spPr>
          <a:xfrm>
            <a:off x="8156448" y="6422064"/>
            <a:ext cx="762000" cy="365125"/>
          </a:xfrm>
        </p:spPr>
        <p:txBody>
          <a:bodyPr/>
          <a:lstStyle/>
          <a:p>
            <a:fld id="{328EDE09-6119-4442-8EEF-3B29FC362CC5}" type="slidenum">
              <a:rPr lang="ca-ES" smtClean="0"/>
              <a:pPr/>
              <a:t>‹#›</a:t>
            </a:fld>
            <a:endParaRPr lang="ca-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a:xfrm>
            <a:off x="457200" y="6422064"/>
            <a:ext cx="2133600" cy="365125"/>
          </a:xfrm>
        </p:spPr>
        <p:txBody>
          <a:bodyPr/>
          <a:lstStyle/>
          <a:p>
            <a:fld id="{92072AB6-26F1-420C-9BB7-88D87DD04A1C}" type="datetimeFigureOut">
              <a:rPr lang="ca-ES" smtClean="0"/>
              <a:pPr/>
              <a:t>14/02/2018</a:t>
            </a:fld>
            <a:endParaRPr lang="ca-ES"/>
          </a:p>
        </p:txBody>
      </p:sp>
      <p:sp>
        <p:nvSpPr>
          <p:cNvPr id="6" name="5 Marcador de pie de página"/>
          <p:cNvSpPr>
            <a:spLocks noGrp="1"/>
          </p:cNvSpPr>
          <p:nvPr>
            <p:ph type="ftr" sz="quarter" idx="11"/>
          </p:nvPr>
        </p:nvSpPr>
        <p:spPr/>
        <p:txBody>
          <a:bodyPr/>
          <a:lstStyle/>
          <a:p>
            <a:endParaRPr lang="ca-ES"/>
          </a:p>
        </p:txBody>
      </p:sp>
      <p:sp>
        <p:nvSpPr>
          <p:cNvPr id="7" name="6 Marcador de número de diapositiva"/>
          <p:cNvSpPr>
            <a:spLocks noGrp="1"/>
          </p:cNvSpPr>
          <p:nvPr>
            <p:ph type="sldNum" sz="quarter" idx="12"/>
          </p:nvPr>
        </p:nvSpPr>
        <p:spPr/>
        <p:txBody>
          <a:bodyPr/>
          <a:lstStyle/>
          <a:p>
            <a:fld id="{328EDE09-6119-4442-8EEF-3B29FC362CC5}" type="slidenum">
              <a:rPr lang="ca-ES" smtClean="0"/>
              <a:pPr/>
              <a:t>‹#›</a:t>
            </a:fld>
            <a:endParaRPr lang="ca-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11 Forma libre"/>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15 Forma libre"/>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8 Marcador de título"/>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92072AB6-26F1-420C-9BB7-88D87DD04A1C}" type="datetimeFigureOut">
              <a:rPr lang="ca-ES" smtClean="0"/>
              <a:pPr/>
              <a:t>14/02/2018</a:t>
            </a:fld>
            <a:endParaRPr lang="ca-ES"/>
          </a:p>
        </p:txBody>
      </p:sp>
      <p:sp>
        <p:nvSpPr>
          <p:cNvPr id="22" name="21 Marcador de pie de página"/>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ca-ES"/>
          </a:p>
        </p:txBody>
      </p:sp>
      <p:sp>
        <p:nvSpPr>
          <p:cNvPr id="18" name="17 Marcador de número de diapositiva"/>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328EDE09-6119-4442-8EEF-3B29FC362CC5}" type="slidenum">
              <a:rPr lang="ca-ES" smtClean="0"/>
              <a:pPr/>
              <a:t>‹#›</a:t>
            </a:fld>
            <a:endParaRPr lang="ca-E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429064" y="3337560"/>
            <a:ext cx="7599320" cy="2301240"/>
          </a:xfrm>
        </p:spPr>
        <p:txBody>
          <a:bodyPr/>
          <a:lstStyle/>
          <a:p>
            <a:r>
              <a:rPr lang="es-ES" u="sng" dirty="0">
                <a:effectLst/>
              </a:rPr>
              <a:t>LA COMUNICACIÓ EN EL GRUP</a:t>
            </a:r>
            <a:endParaRPr lang="ca-ES" dirty="0"/>
          </a:p>
        </p:txBody>
      </p:sp>
      <p:sp>
        <p:nvSpPr>
          <p:cNvPr id="3" name="2 Subtítulo"/>
          <p:cNvSpPr>
            <a:spLocks noGrp="1"/>
          </p:cNvSpPr>
          <p:nvPr>
            <p:ph type="subTitle" idx="1"/>
          </p:nvPr>
        </p:nvSpPr>
        <p:spPr>
          <a:xfrm>
            <a:off x="1259632" y="1628800"/>
            <a:ext cx="6480048" cy="1752600"/>
          </a:xfrm>
        </p:spPr>
        <p:txBody>
          <a:bodyPr/>
          <a:lstStyle/>
          <a:p>
            <a:endParaRPr lang="ca-ES" dirty="0"/>
          </a:p>
        </p:txBody>
      </p:sp>
    </p:spTree>
    <p:extLst>
      <p:ext uri="{BB962C8B-B14F-4D97-AF65-F5344CB8AC3E}">
        <p14:creationId xmlns:p14="http://schemas.microsoft.com/office/powerpoint/2010/main" val="12867558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sz="4800" b="1" dirty="0" err="1"/>
              <a:t>Finestra</a:t>
            </a:r>
            <a:r>
              <a:rPr lang="es-ES" sz="4800" b="1" dirty="0"/>
              <a:t> de </a:t>
            </a:r>
            <a:r>
              <a:rPr lang="es-ES" sz="4800" b="1" dirty="0" err="1" smtClean="0"/>
              <a:t>Johari</a:t>
            </a:r>
            <a:endParaRPr lang="ca-ES" dirty="0"/>
          </a:p>
        </p:txBody>
      </p:sp>
      <p:sp>
        <p:nvSpPr>
          <p:cNvPr id="3" name="2 Marcador de contenido"/>
          <p:cNvSpPr>
            <a:spLocks noGrp="1"/>
          </p:cNvSpPr>
          <p:nvPr>
            <p:ph idx="1"/>
          </p:nvPr>
        </p:nvSpPr>
        <p:spPr/>
        <p:txBody>
          <a:bodyPr>
            <a:normAutofit lnSpcReduction="10000"/>
          </a:bodyPr>
          <a:lstStyle/>
          <a:p>
            <a:pPr algn="just"/>
            <a:r>
              <a:rPr lang="ca-ES" dirty="0" smtClean="0"/>
              <a:t>En aquestes àrees, a mesura que augmenta la comunicació, es va ampliant l'àrea oberta i reduint les restants. D'aquesta manera s'arriba a la Finestra Ideal. Les dinàmiques de grup, en general, ajudaran a disminuir els quadrants  2, 3 i 4 per a fer cada vegada més gran el quadrant 1, donant motiu a una situació més propícia i favorable a la comunicació.</a:t>
            </a:r>
            <a:endParaRPr lang="ca-ES" dirty="0"/>
          </a:p>
        </p:txBody>
      </p:sp>
    </p:spTree>
    <p:extLst>
      <p:ext uri="{BB962C8B-B14F-4D97-AF65-F5344CB8AC3E}">
        <p14:creationId xmlns:p14="http://schemas.microsoft.com/office/powerpoint/2010/main" val="696691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116632"/>
            <a:ext cx="7467600" cy="1224136"/>
          </a:xfrm>
        </p:spPr>
        <p:txBody>
          <a:bodyPr>
            <a:normAutofit fontScale="90000"/>
          </a:bodyPr>
          <a:lstStyle/>
          <a:p>
            <a:pPr algn="ctr"/>
            <a:r>
              <a:rPr lang="es-ES" sz="4000" b="1" dirty="0" smtClean="0"/>
              <a:t/>
            </a:r>
            <a:br>
              <a:rPr lang="es-ES" sz="4000" b="1" dirty="0" smtClean="0"/>
            </a:br>
            <a:r>
              <a:rPr lang="ca-ES" sz="4000" b="1" dirty="0" smtClean="0"/>
              <a:t>La veritat no és el que diu l'emissor, sinó el que entén el receptor.</a:t>
            </a:r>
            <a:r>
              <a:rPr lang="ca-ES" dirty="0"/>
              <a:t/>
            </a:r>
            <a:br>
              <a:rPr lang="ca-ES" dirty="0"/>
            </a:br>
            <a:endParaRPr lang="ca-ES" dirty="0"/>
          </a:p>
        </p:txBody>
      </p:sp>
      <p:sp>
        <p:nvSpPr>
          <p:cNvPr id="3" name="2 Marcador de contenido"/>
          <p:cNvSpPr>
            <a:spLocks noGrp="1"/>
          </p:cNvSpPr>
          <p:nvPr>
            <p:ph idx="1"/>
          </p:nvPr>
        </p:nvSpPr>
        <p:spPr/>
        <p:txBody>
          <a:bodyPr>
            <a:normAutofit fontScale="70000" lnSpcReduction="20000"/>
          </a:bodyPr>
          <a:lstStyle/>
          <a:p>
            <a:pPr algn="just"/>
            <a:r>
              <a:rPr lang="ca-ES" sz="3600" dirty="0" smtClean="0"/>
              <a:t>Segons la teoria objectiva de la comunicació, les representacions lingüístiques en la ment de l'emissor són codificades i després enviades com missatge al receptor, qui les descodifica i les incorpora a la seva ment. Com dos ordinadors comunicant-se a través de línees telefòniques, els pensaments de l'emissor són transmesos a la ment del receptor mitjançant les paraules.</a:t>
            </a:r>
            <a:endParaRPr lang="ca-ES" sz="3600" dirty="0"/>
          </a:p>
          <a:p>
            <a:pPr marL="36576" indent="0" algn="just">
              <a:buNone/>
            </a:pPr>
            <a:r>
              <a:rPr lang="es-ES" sz="3600" dirty="0"/>
              <a:t> </a:t>
            </a:r>
            <a:endParaRPr lang="ca-ES" sz="3600" dirty="0"/>
          </a:p>
          <a:p>
            <a:pPr algn="just"/>
            <a:r>
              <a:rPr lang="ca-ES" sz="3600" dirty="0" smtClean="0"/>
              <a:t>Només podem parlar de “comunicació”, quan el receptor té l'ocasió de poder reaccionar al missatge de l'emissor (“feedback”). Aquí apareix la primera llei “bàsica” de la comunicació</a:t>
            </a:r>
            <a:r>
              <a:rPr lang="ca-ES" dirty="0" smtClean="0"/>
              <a:t>.</a:t>
            </a:r>
            <a:endParaRPr lang="ca-ES" dirty="0"/>
          </a:p>
        </p:txBody>
      </p:sp>
    </p:spTree>
    <p:extLst>
      <p:ext uri="{BB962C8B-B14F-4D97-AF65-F5344CB8AC3E}">
        <p14:creationId xmlns:p14="http://schemas.microsoft.com/office/powerpoint/2010/main" val="39662911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320"/>
            <a:ext cx="7470648" cy="1354480"/>
          </a:xfrm>
        </p:spPr>
        <p:txBody>
          <a:bodyPr>
            <a:normAutofit fontScale="90000"/>
          </a:bodyPr>
          <a:lstStyle/>
          <a:p>
            <a:pPr algn="ctr"/>
            <a:r>
              <a:rPr lang="es-ES" b="1" dirty="0" smtClean="0"/>
              <a:t/>
            </a:r>
            <a:br>
              <a:rPr lang="es-ES" b="1" dirty="0" smtClean="0"/>
            </a:br>
            <a:r>
              <a:rPr lang="ca-ES" sz="3600" b="1" dirty="0" smtClean="0"/>
              <a:t>Quan el receptor interpreta malament un missatge de l'emissor, el culpable és normalment l'emissor.</a:t>
            </a:r>
            <a:r>
              <a:rPr lang="ca-ES" dirty="0"/>
              <a:t/>
            </a:r>
            <a:br>
              <a:rPr lang="ca-ES" dirty="0"/>
            </a:br>
            <a:endParaRPr lang="ca-ES" dirty="0"/>
          </a:p>
        </p:txBody>
      </p:sp>
      <p:sp>
        <p:nvSpPr>
          <p:cNvPr id="3" name="2 Rectángulo"/>
          <p:cNvSpPr/>
          <p:nvPr/>
        </p:nvSpPr>
        <p:spPr>
          <a:xfrm>
            <a:off x="971600" y="1844824"/>
            <a:ext cx="7200800" cy="2985433"/>
          </a:xfrm>
          <a:prstGeom prst="rect">
            <a:avLst/>
          </a:prstGeom>
        </p:spPr>
        <p:txBody>
          <a:bodyPr wrap="square">
            <a:spAutoFit/>
          </a:bodyPr>
          <a:lstStyle/>
          <a:p>
            <a:pPr algn="just"/>
            <a:endParaRPr lang="es-ES" sz="2400" dirty="0" smtClean="0"/>
          </a:p>
          <a:p>
            <a:pPr algn="just"/>
            <a:endParaRPr lang="ca-ES" sz="2400" dirty="0" smtClean="0"/>
          </a:p>
          <a:p>
            <a:pPr algn="just"/>
            <a:r>
              <a:rPr lang="ca-ES" sz="2400" dirty="0" smtClean="0"/>
              <a:t>Cap persona actuant com receptor, capta i percep un missatge precisament tal com tenia en la seva ment l'emissor. Fins i tot quan aquest s'expressa amb la major claredat.</a:t>
            </a:r>
            <a:endParaRPr lang="ca-ES" sz="2400" dirty="0"/>
          </a:p>
          <a:p>
            <a:pPr algn="just"/>
            <a:r>
              <a:rPr lang="es-ES" sz="2200" dirty="0"/>
              <a:t> </a:t>
            </a:r>
            <a:endParaRPr lang="ca-ES" sz="2200" dirty="0"/>
          </a:p>
          <a:p>
            <a:pPr algn="just"/>
            <a:endParaRPr lang="ca-ES" sz="2200" dirty="0"/>
          </a:p>
        </p:txBody>
      </p:sp>
    </p:spTree>
    <p:extLst>
      <p:ext uri="{BB962C8B-B14F-4D97-AF65-F5344CB8AC3E}">
        <p14:creationId xmlns:p14="http://schemas.microsoft.com/office/powerpoint/2010/main" val="17512767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normAutofit fontScale="90000"/>
          </a:bodyPr>
          <a:lstStyle/>
          <a:p>
            <a:r>
              <a:rPr lang="ca-ES" b="1" dirty="0" smtClean="0"/>
              <a:t>No és possible la </a:t>
            </a:r>
            <a:r>
              <a:rPr lang="ca-ES" b="1" dirty="0" err="1" smtClean="0"/>
              <a:t>no-comunicació</a:t>
            </a:r>
            <a:r>
              <a:rPr lang="ca-ES" dirty="0"/>
              <a:t/>
            </a:r>
            <a:br>
              <a:rPr lang="ca-ES" dirty="0"/>
            </a:br>
            <a:endParaRPr lang="ca-ES" dirty="0"/>
          </a:p>
        </p:txBody>
      </p:sp>
      <p:sp>
        <p:nvSpPr>
          <p:cNvPr id="4" name="3 Marcador de contenido"/>
          <p:cNvSpPr>
            <a:spLocks noGrp="1"/>
          </p:cNvSpPr>
          <p:nvPr>
            <p:ph idx="1"/>
          </p:nvPr>
        </p:nvSpPr>
        <p:spPr>
          <a:xfrm>
            <a:off x="457200" y="1600200"/>
            <a:ext cx="7931224" cy="4525963"/>
          </a:xfrm>
        </p:spPr>
        <p:txBody>
          <a:bodyPr/>
          <a:lstStyle/>
          <a:p>
            <a:pPr algn="just"/>
            <a:r>
              <a:rPr lang="ca-ES" dirty="0" smtClean="0"/>
              <a:t>El responsable de la comunicació correcta és de l'emissor. El que comunica alguna cosa ha d'investigar si el “receptor” l’ ha comprès correctament. Si l'emissor omet aquest “feedback” no pot responsabilitzar al “receptor” una mala interpretació.</a:t>
            </a:r>
            <a:endParaRPr lang="ca-ES" dirty="0"/>
          </a:p>
          <a:p>
            <a:pPr marL="36576" indent="0">
              <a:buNone/>
            </a:pPr>
            <a:endParaRPr lang="ca-ES" dirty="0"/>
          </a:p>
        </p:txBody>
      </p:sp>
    </p:spTree>
    <p:extLst>
      <p:ext uri="{BB962C8B-B14F-4D97-AF65-F5344CB8AC3E}">
        <p14:creationId xmlns:p14="http://schemas.microsoft.com/office/powerpoint/2010/main" val="4885505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ca-ES" sz="3600" b="1" dirty="0" smtClean="0"/>
              <a:t>L'animador deu ser expert en comunicació a més d'un gran comunicador</a:t>
            </a:r>
            <a:r>
              <a:rPr lang="ca-ES" b="1" dirty="0"/>
              <a:t/>
            </a:r>
            <a:br>
              <a:rPr lang="ca-ES" b="1" dirty="0"/>
            </a:br>
            <a:endParaRPr lang="ca-ES" dirty="0"/>
          </a:p>
        </p:txBody>
      </p:sp>
      <p:sp>
        <p:nvSpPr>
          <p:cNvPr id="3" name="2 Marcador de contenido"/>
          <p:cNvSpPr>
            <a:spLocks noGrp="1"/>
          </p:cNvSpPr>
          <p:nvPr>
            <p:ph idx="1"/>
          </p:nvPr>
        </p:nvSpPr>
        <p:spPr>
          <a:xfrm>
            <a:off x="457200" y="1268760"/>
            <a:ext cx="7859216" cy="4857403"/>
          </a:xfrm>
        </p:spPr>
        <p:txBody>
          <a:bodyPr>
            <a:normAutofit fontScale="77500" lnSpcReduction="20000"/>
          </a:bodyPr>
          <a:lstStyle/>
          <a:p>
            <a:pPr algn="just"/>
            <a:r>
              <a:rPr lang="ca-ES" dirty="0" smtClean="0"/>
              <a:t>La presència d‘un altra persona és suficient per que modifiquem el nostre comportament sense que puguem fugir d'aquesta comunicació. L'entrada en l'aula del professor, exerceix una influència sobre tots els presents, simplement degut a la seva aparició. A més, ningú pot fugir d'aquesta influència.</a:t>
            </a:r>
            <a:endParaRPr lang="ca-ES" dirty="0"/>
          </a:p>
          <a:p>
            <a:pPr marL="36576" indent="0" algn="just">
              <a:buNone/>
            </a:pPr>
            <a:r>
              <a:rPr lang="ca-ES" dirty="0" smtClean="0"/>
              <a:t> </a:t>
            </a:r>
            <a:endParaRPr lang="ca-ES" dirty="0"/>
          </a:p>
          <a:p>
            <a:pPr algn="just"/>
            <a:r>
              <a:rPr lang="ca-ES" dirty="0" smtClean="0"/>
              <a:t>Gairebé sempre que es parla de comunicació personal es pensa en el llenguatge verbal o no verbal, quan en realitat caldria pensar més en les persones que es comuniquen. En la dinàmica de grups com lloc de comunicació, interessa tant la qualitat del missatge, com la importància de les persones en el seu procés d'interrelació.</a:t>
            </a:r>
            <a:endParaRPr lang="ca-ES" dirty="0"/>
          </a:p>
          <a:p>
            <a:endParaRPr lang="ca-ES" dirty="0"/>
          </a:p>
        </p:txBody>
      </p:sp>
    </p:spTree>
    <p:extLst>
      <p:ext uri="{BB962C8B-B14F-4D97-AF65-F5344CB8AC3E}">
        <p14:creationId xmlns:p14="http://schemas.microsoft.com/office/powerpoint/2010/main" val="9919953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ca-ES" dirty="0" smtClean="0"/>
              <a:t>Els nivells de comunicació</a:t>
            </a:r>
            <a:endParaRPr lang="ca-ES" dirty="0"/>
          </a:p>
        </p:txBody>
      </p:sp>
      <p:sp>
        <p:nvSpPr>
          <p:cNvPr id="3" name="2 Marcador de contenido"/>
          <p:cNvSpPr>
            <a:spLocks noGrp="1"/>
          </p:cNvSpPr>
          <p:nvPr>
            <p:ph idx="1"/>
          </p:nvPr>
        </p:nvSpPr>
        <p:spPr>
          <a:xfrm>
            <a:off x="323528" y="1484784"/>
            <a:ext cx="8064896" cy="4669979"/>
          </a:xfrm>
        </p:spPr>
        <p:txBody>
          <a:bodyPr>
            <a:normAutofit fontScale="47500" lnSpcReduction="20000"/>
          </a:bodyPr>
          <a:lstStyle/>
          <a:p>
            <a:pPr lvl="0" algn="just"/>
            <a:r>
              <a:rPr lang="ca-ES" sz="5500" b="1" dirty="0" smtClean="0"/>
              <a:t>A) Nivell gestual</a:t>
            </a:r>
            <a:r>
              <a:rPr lang="ca-ES" sz="5500" dirty="0" smtClean="0"/>
              <a:t>: Ens saludem, ens </a:t>
            </a:r>
            <a:r>
              <a:rPr lang="ca-ES" sz="5500" dirty="0" err="1" smtClean="0"/>
              <a:t>despedim</a:t>
            </a:r>
            <a:r>
              <a:rPr lang="ca-ES" sz="5500" dirty="0" smtClean="0"/>
              <a:t>, fem gestos... Gairebé sempre són comunicacions estereotipades, de protocol. Tenen el seu paper, la seva importància, no cal menysprear-la.</a:t>
            </a:r>
          </a:p>
          <a:p>
            <a:pPr marL="36576" lvl="0" indent="0" algn="just">
              <a:buNone/>
            </a:pPr>
            <a:endParaRPr lang="ca-ES" sz="5500" dirty="0"/>
          </a:p>
          <a:p>
            <a:pPr lvl="0" algn="just"/>
            <a:r>
              <a:rPr lang="ca-ES" sz="5500" b="1" dirty="0" smtClean="0"/>
              <a:t>B) Nivell circumstancial</a:t>
            </a:r>
            <a:r>
              <a:rPr lang="ca-ES" sz="5500" dirty="0" smtClean="0"/>
              <a:t>: </a:t>
            </a:r>
            <a:r>
              <a:rPr lang="ca-ES" sz="5500" dirty="0" err="1" smtClean="0"/>
              <a:t>Emitim</a:t>
            </a:r>
            <a:r>
              <a:rPr lang="ca-ES" sz="5500" dirty="0" smtClean="0"/>
              <a:t> frases circumstancials, o sigui una mica per sortir del pas. Ex: Tot be? Que tal? Anar fent…</a:t>
            </a:r>
          </a:p>
          <a:p>
            <a:pPr lvl="0" algn="just"/>
            <a:endParaRPr lang="ca-ES" sz="5500" dirty="0"/>
          </a:p>
          <a:p>
            <a:pPr lvl="0" algn="just"/>
            <a:r>
              <a:rPr lang="ca-ES" sz="5500" b="1" dirty="0" smtClean="0"/>
              <a:t>C) Nivell personal</a:t>
            </a:r>
            <a:r>
              <a:rPr lang="ca-ES" sz="5500" dirty="0" smtClean="0"/>
              <a:t>: Té el segell del propi. Donem el currículum general o el proper, el qual interessa una mica a l'altre, el qual ens situa davant l'altre: treball, família, temps lliure...</a:t>
            </a:r>
            <a:endParaRPr lang="ca-ES" sz="5500" dirty="0"/>
          </a:p>
          <a:p>
            <a:pPr marL="36576" indent="0">
              <a:buNone/>
            </a:pPr>
            <a:endParaRPr lang="ca-ES" dirty="0"/>
          </a:p>
        </p:txBody>
      </p:sp>
    </p:spTree>
    <p:extLst>
      <p:ext uri="{BB962C8B-B14F-4D97-AF65-F5344CB8AC3E}">
        <p14:creationId xmlns:p14="http://schemas.microsoft.com/office/powerpoint/2010/main" val="14985239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ca-ES" dirty="0"/>
              <a:t>Els nivells de comunicació</a:t>
            </a:r>
          </a:p>
        </p:txBody>
      </p:sp>
      <p:sp>
        <p:nvSpPr>
          <p:cNvPr id="3" name="2 Marcador de contenido"/>
          <p:cNvSpPr>
            <a:spLocks noGrp="1"/>
          </p:cNvSpPr>
          <p:nvPr>
            <p:ph idx="1"/>
          </p:nvPr>
        </p:nvSpPr>
        <p:spPr/>
        <p:txBody>
          <a:bodyPr>
            <a:normAutofit fontScale="77500" lnSpcReduction="20000"/>
          </a:bodyPr>
          <a:lstStyle/>
          <a:p>
            <a:pPr lvl="0" algn="just"/>
            <a:r>
              <a:rPr lang="ca-ES" sz="3200" b="1" dirty="0" smtClean="0"/>
              <a:t>D) Nivell íntim</a:t>
            </a:r>
            <a:r>
              <a:rPr lang="ca-ES" sz="3200" dirty="0" smtClean="0"/>
              <a:t>: el que només s’explica a un amic íntim, sentiments, emocions en moments i situacions d'intimitat. Donar aquesta informació és donar-se. Per això es valora més i crea llaços més sòlids i provoca correspondència en la comunicació d'intimitats.</a:t>
            </a:r>
          </a:p>
          <a:p>
            <a:pPr marL="36576" lvl="0" indent="0" algn="just">
              <a:buNone/>
            </a:pPr>
            <a:endParaRPr lang="ca-ES" sz="3200" dirty="0"/>
          </a:p>
          <a:p>
            <a:pPr lvl="0" algn="just"/>
            <a:r>
              <a:rPr lang="ca-ES" sz="3200" b="1" dirty="0" smtClean="0"/>
              <a:t>E) Nivell de </a:t>
            </a:r>
            <a:r>
              <a:rPr lang="ca-ES" sz="3200" b="1" dirty="0" err="1" smtClean="0"/>
              <a:t>feed-back</a:t>
            </a:r>
            <a:r>
              <a:rPr lang="ca-ES" sz="3200" b="1" dirty="0" smtClean="0"/>
              <a:t> en grup: </a:t>
            </a:r>
            <a:r>
              <a:rPr lang="ca-ES" sz="3200" dirty="0" smtClean="0"/>
              <a:t>Diem a l'altre, als altres, com els veiem com els percebem, quina imatge seva ens arriba, quin judici ens provoca, què sentim. Com el veiem en el conjunt del grup; motivacions morals, mecanismes, relació amb cadascun i la resta del  grup.</a:t>
            </a:r>
            <a:endParaRPr lang="ca-ES" sz="3200" dirty="0"/>
          </a:p>
        </p:txBody>
      </p:sp>
    </p:spTree>
    <p:extLst>
      <p:ext uri="{BB962C8B-B14F-4D97-AF65-F5344CB8AC3E}">
        <p14:creationId xmlns:p14="http://schemas.microsoft.com/office/powerpoint/2010/main" val="9755197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ca-ES" b="1" dirty="0"/>
              <a:t/>
            </a:r>
            <a:br>
              <a:rPr lang="ca-ES" b="1" dirty="0"/>
            </a:br>
            <a:r>
              <a:rPr lang="es-ES" sz="4000" b="1" dirty="0" err="1"/>
              <a:t>Coneixement</a:t>
            </a:r>
            <a:r>
              <a:rPr lang="es-ES" sz="4000" b="1" dirty="0"/>
              <a:t> </a:t>
            </a:r>
            <a:r>
              <a:rPr lang="es-ES" sz="4000" b="1" dirty="0" err="1"/>
              <a:t>mutu</a:t>
            </a:r>
            <a:r>
              <a:rPr lang="es-ES" sz="4000" b="1" dirty="0"/>
              <a:t> i </a:t>
            </a:r>
            <a:r>
              <a:rPr lang="es-ES" sz="4000" b="1" dirty="0" err="1"/>
              <a:t>comunicació</a:t>
            </a:r>
            <a:r>
              <a:rPr lang="es-ES" sz="4000" b="1" dirty="0"/>
              <a:t>: </a:t>
            </a:r>
            <a:r>
              <a:rPr lang="es-ES" sz="4000" b="1" dirty="0" smtClean="0"/>
              <a:t>“la </a:t>
            </a:r>
            <a:r>
              <a:rPr lang="es-ES" sz="4000" b="1" dirty="0" err="1" smtClean="0"/>
              <a:t>finestra</a:t>
            </a:r>
            <a:r>
              <a:rPr lang="es-ES" sz="4000" b="1" dirty="0" smtClean="0"/>
              <a:t> de </a:t>
            </a:r>
            <a:r>
              <a:rPr lang="es-ES" sz="4000" b="1" dirty="0" err="1" smtClean="0"/>
              <a:t>Johari</a:t>
            </a:r>
            <a:r>
              <a:rPr lang="es-ES" sz="4000" b="1" dirty="0" smtClean="0"/>
              <a:t>”</a:t>
            </a:r>
            <a:r>
              <a:rPr lang="ca-ES" sz="4000" b="1" dirty="0"/>
              <a:t/>
            </a:r>
            <a:br>
              <a:rPr lang="ca-ES" sz="4000" b="1" dirty="0"/>
            </a:br>
            <a:endParaRPr lang="ca-ES" sz="4000" dirty="0"/>
          </a:p>
        </p:txBody>
      </p:sp>
      <p:sp>
        <p:nvSpPr>
          <p:cNvPr id="3" name="2 Rectángulo"/>
          <p:cNvSpPr/>
          <p:nvPr/>
        </p:nvSpPr>
        <p:spPr>
          <a:xfrm>
            <a:off x="971600" y="1916832"/>
            <a:ext cx="7200800" cy="4154984"/>
          </a:xfrm>
          <a:prstGeom prst="rect">
            <a:avLst/>
          </a:prstGeom>
        </p:spPr>
        <p:txBody>
          <a:bodyPr wrap="square">
            <a:spAutoFit/>
          </a:bodyPr>
          <a:lstStyle/>
          <a:p>
            <a:pPr algn="just"/>
            <a:endParaRPr lang="es-ES" sz="2400" dirty="0" smtClean="0"/>
          </a:p>
          <a:p>
            <a:pPr algn="just"/>
            <a:endParaRPr lang="es-ES" sz="2400" smtClean="0"/>
          </a:p>
          <a:p>
            <a:pPr algn="just"/>
            <a:r>
              <a:rPr lang="ca-ES" sz="2400" smtClean="0"/>
              <a:t>La </a:t>
            </a:r>
            <a:r>
              <a:rPr lang="ca-ES" sz="2400" dirty="0" smtClean="0"/>
              <a:t>“Finestra de  </a:t>
            </a:r>
            <a:r>
              <a:rPr lang="ca-ES" sz="2400" dirty="0" err="1" smtClean="0"/>
              <a:t>Johari</a:t>
            </a:r>
            <a:r>
              <a:rPr lang="ca-ES" sz="2400" dirty="0" smtClean="0"/>
              <a:t>” ajuda a analitzar i millorar la comunicació. Imaginem un rectangle que  la seva àrea total representa tot allò que descriu a una persona: la seva aparença, la seva conducta, el seu pensament, les seves opinions, els seus sentiments, les seves actituds, les seves motivacions, etc. Al posar-nos en comunicació amb un altre, intervenen quatre classes de continguts o àrees en la comunicació </a:t>
            </a:r>
            <a:endParaRPr lang="ca-ES" sz="2400" dirty="0"/>
          </a:p>
        </p:txBody>
      </p:sp>
    </p:spTree>
    <p:extLst>
      <p:ext uri="{BB962C8B-B14F-4D97-AF65-F5344CB8AC3E}">
        <p14:creationId xmlns:p14="http://schemas.microsoft.com/office/powerpoint/2010/main" val="36049839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sz="4800" b="1" dirty="0" err="1"/>
              <a:t>Finestra</a:t>
            </a:r>
            <a:r>
              <a:rPr lang="es-ES" sz="4800" b="1" dirty="0"/>
              <a:t> de </a:t>
            </a:r>
            <a:r>
              <a:rPr lang="es-ES" sz="4800" b="1" dirty="0" err="1" smtClean="0"/>
              <a:t>Johari</a:t>
            </a:r>
            <a:endParaRPr lang="ca-ES" dirty="0"/>
          </a:p>
        </p:txBody>
      </p:sp>
      <p:sp>
        <p:nvSpPr>
          <p:cNvPr id="3" name="2 Marcador de contenido"/>
          <p:cNvSpPr>
            <a:spLocks noGrp="1"/>
          </p:cNvSpPr>
          <p:nvPr>
            <p:ph idx="1"/>
          </p:nvPr>
        </p:nvSpPr>
        <p:spPr/>
        <p:txBody>
          <a:bodyPr/>
          <a:lstStyle/>
          <a:p>
            <a:pPr lvl="0"/>
            <a:r>
              <a:rPr lang="es-ES" dirty="0"/>
              <a:t>El </a:t>
            </a:r>
            <a:r>
              <a:rPr lang="es-ES" dirty="0" err="1"/>
              <a:t>conegut</a:t>
            </a:r>
            <a:r>
              <a:rPr lang="es-ES" dirty="0"/>
              <a:t> per mi i </a:t>
            </a:r>
            <a:r>
              <a:rPr lang="es-ES" dirty="0" err="1"/>
              <a:t>pels</a:t>
            </a:r>
            <a:r>
              <a:rPr lang="es-ES" dirty="0"/>
              <a:t> </a:t>
            </a:r>
            <a:r>
              <a:rPr lang="es-ES" dirty="0" err="1"/>
              <a:t>altres</a:t>
            </a:r>
            <a:r>
              <a:rPr lang="es-ES" dirty="0"/>
              <a:t> (</a:t>
            </a:r>
            <a:r>
              <a:rPr lang="es-ES" b="1" dirty="0" err="1"/>
              <a:t>àrea</a:t>
            </a:r>
            <a:r>
              <a:rPr lang="es-ES" b="1" dirty="0"/>
              <a:t> </a:t>
            </a:r>
            <a:r>
              <a:rPr lang="es-ES" b="1" dirty="0" err="1"/>
              <a:t>oberta</a:t>
            </a:r>
            <a:r>
              <a:rPr lang="es-ES" dirty="0"/>
              <a:t>)</a:t>
            </a:r>
            <a:endParaRPr lang="ca-ES" dirty="0"/>
          </a:p>
          <a:p>
            <a:pPr lvl="0"/>
            <a:r>
              <a:rPr lang="es-ES" dirty="0"/>
              <a:t>El que </a:t>
            </a:r>
            <a:r>
              <a:rPr lang="es-ES" dirty="0" err="1"/>
              <a:t>jo</a:t>
            </a:r>
            <a:r>
              <a:rPr lang="es-ES" dirty="0"/>
              <a:t> sé de mi i </a:t>
            </a:r>
            <a:r>
              <a:rPr lang="es-ES" dirty="0" err="1"/>
              <a:t>els</a:t>
            </a:r>
            <a:r>
              <a:rPr lang="es-ES" dirty="0"/>
              <a:t> </a:t>
            </a:r>
            <a:r>
              <a:rPr lang="es-ES" dirty="0" err="1"/>
              <a:t>altres</a:t>
            </a:r>
            <a:r>
              <a:rPr lang="es-ES" dirty="0"/>
              <a:t> no saben (</a:t>
            </a:r>
            <a:r>
              <a:rPr lang="es-ES" b="1" dirty="0" err="1"/>
              <a:t>àrea</a:t>
            </a:r>
            <a:r>
              <a:rPr lang="es-ES" b="1" dirty="0"/>
              <a:t> oculta</a:t>
            </a:r>
            <a:r>
              <a:rPr lang="es-ES" dirty="0"/>
              <a:t>) </a:t>
            </a:r>
            <a:endParaRPr lang="es-ES" dirty="0" smtClean="0"/>
          </a:p>
          <a:p>
            <a:pPr lvl="0"/>
            <a:r>
              <a:rPr lang="es-ES" dirty="0" smtClean="0"/>
              <a:t>El </a:t>
            </a:r>
            <a:r>
              <a:rPr lang="es-ES" dirty="0"/>
              <a:t>que </a:t>
            </a:r>
            <a:r>
              <a:rPr lang="es-ES" dirty="0" err="1"/>
              <a:t>jo</a:t>
            </a:r>
            <a:r>
              <a:rPr lang="es-ES" dirty="0"/>
              <a:t> no </a:t>
            </a:r>
            <a:r>
              <a:rPr lang="es-ES" dirty="0" err="1"/>
              <a:t>conec</a:t>
            </a:r>
            <a:r>
              <a:rPr lang="es-ES" dirty="0"/>
              <a:t> de mi i </a:t>
            </a:r>
            <a:r>
              <a:rPr lang="es-ES" dirty="0" err="1"/>
              <a:t>els</a:t>
            </a:r>
            <a:r>
              <a:rPr lang="es-ES" dirty="0"/>
              <a:t> </a:t>
            </a:r>
            <a:r>
              <a:rPr lang="es-ES" dirty="0" err="1"/>
              <a:t>altres</a:t>
            </a:r>
            <a:r>
              <a:rPr lang="es-ES" dirty="0"/>
              <a:t> sí saben </a:t>
            </a:r>
            <a:r>
              <a:rPr lang="es-ES" dirty="0" smtClean="0"/>
              <a:t>(</a:t>
            </a:r>
            <a:r>
              <a:rPr lang="es-ES" b="1" dirty="0" err="1"/>
              <a:t>àrea</a:t>
            </a:r>
            <a:r>
              <a:rPr lang="es-ES" b="1" dirty="0"/>
              <a:t> </a:t>
            </a:r>
            <a:r>
              <a:rPr lang="es-ES" b="1" dirty="0" err="1"/>
              <a:t>cega</a:t>
            </a:r>
            <a:r>
              <a:rPr lang="es-ES" dirty="0"/>
              <a:t>) </a:t>
            </a:r>
            <a:endParaRPr lang="es-ES" dirty="0" smtClean="0"/>
          </a:p>
          <a:p>
            <a:pPr lvl="0"/>
            <a:r>
              <a:rPr lang="es-ES" dirty="0" smtClean="0"/>
              <a:t>El </a:t>
            </a:r>
            <a:r>
              <a:rPr lang="es-ES" dirty="0"/>
              <a:t>que </a:t>
            </a:r>
            <a:r>
              <a:rPr lang="es-ES" dirty="0" err="1"/>
              <a:t>jo</a:t>
            </a:r>
            <a:r>
              <a:rPr lang="es-ES" dirty="0"/>
              <a:t> ni </a:t>
            </a:r>
            <a:r>
              <a:rPr lang="es-ES" dirty="0" err="1"/>
              <a:t>els</a:t>
            </a:r>
            <a:r>
              <a:rPr lang="es-ES" dirty="0"/>
              <a:t> </a:t>
            </a:r>
            <a:r>
              <a:rPr lang="es-ES" dirty="0" err="1"/>
              <a:t>altres</a:t>
            </a:r>
            <a:r>
              <a:rPr lang="es-ES" dirty="0"/>
              <a:t> </a:t>
            </a:r>
            <a:r>
              <a:rPr lang="es-ES" dirty="0" err="1"/>
              <a:t>sabem</a:t>
            </a:r>
            <a:r>
              <a:rPr lang="es-ES" dirty="0"/>
              <a:t> de mi (</a:t>
            </a:r>
            <a:r>
              <a:rPr lang="es-ES" b="1" dirty="0" err="1"/>
              <a:t>àrea</a:t>
            </a:r>
            <a:r>
              <a:rPr lang="es-ES" b="1" dirty="0"/>
              <a:t> </a:t>
            </a:r>
            <a:r>
              <a:rPr lang="es-ES" b="1" dirty="0" err="1"/>
              <a:t>desconeguda</a:t>
            </a:r>
            <a:r>
              <a:rPr lang="es-ES" dirty="0"/>
              <a:t>)</a:t>
            </a:r>
            <a:endParaRPr lang="ca-ES" dirty="0"/>
          </a:p>
        </p:txBody>
      </p:sp>
    </p:spTree>
    <p:extLst>
      <p:ext uri="{BB962C8B-B14F-4D97-AF65-F5344CB8AC3E}">
        <p14:creationId xmlns:p14="http://schemas.microsoft.com/office/powerpoint/2010/main" val="836965301"/>
      </p:ext>
    </p:extLst>
  </p:cSld>
  <p:clrMapOvr>
    <a:masterClrMapping/>
  </p:clrMapOvr>
</p:sld>
</file>

<file path=ppt/theme/theme1.xml><?xml version="1.0" encoding="utf-8"?>
<a:theme xmlns:a="http://schemas.openxmlformats.org/drawingml/2006/main" name="Técnico">
  <a:themeElements>
    <a:clrScheme name="Técnico">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écnico">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écnico">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122</TotalTime>
  <Words>642</Words>
  <Application>Microsoft Office PowerPoint</Application>
  <PresentationFormat>Presentació en pantalla (4:3)</PresentationFormat>
  <Paragraphs>37</Paragraphs>
  <Slides>10</Slides>
  <Notes>0</Notes>
  <HiddenSlides>0</HiddenSlides>
  <MMClips>0</MMClips>
  <ScaleCrop>false</ScaleCrop>
  <HeadingPairs>
    <vt:vector size="4" baseType="variant">
      <vt:variant>
        <vt:lpstr>Tema</vt:lpstr>
      </vt:variant>
      <vt:variant>
        <vt:i4>1</vt:i4>
      </vt:variant>
      <vt:variant>
        <vt:lpstr>Títols de les diapositives</vt:lpstr>
      </vt:variant>
      <vt:variant>
        <vt:i4>10</vt:i4>
      </vt:variant>
    </vt:vector>
  </HeadingPairs>
  <TitlesOfParts>
    <vt:vector size="11" baseType="lpstr">
      <vt:lpstr>Técnico</vt:lpstr>
      <vt:lpstr>LA COMUNICACIÓ EN EL GRUP</vt:lpstr>
      <vt:lpstr> La veritat no és el que diu l'emissor, sinó el que entén el receptor. </vt:lpstr>
      <vt:lpstr> Quan el receptor interpreta malament un missatge de l'emissor, el culpable és normalment l'emissor. </vt:lpstr>
      <vt:lpstr>No és possible la no-comunicació </vt:lpstr>
      <vt:lpstr>L'animador deu ser expert en comunicació a més d'un gran comunicador </vt:lpstr>
      <vt:lpstr>Els nivells de comunicació</vt:lpstr>
      <vt:lpstr>Els nivells de comunicació</vt:lpstr>
      <vt:lpstr> Coneixement mutu i comunicació: “la finestra de Johari” </vt:lpstr>
      <vt:lpstr>Finestra de Johari</vt:lpstr>
      <vt:lpstr>Finestra de Johari</vt:lpstr>
    </vt:vector>
  </TitlesOfParts>
  <Company>Departament d'Ensenyament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COMUNICACIÓ EN EL GRUP</dc:title>
  <dc:creator>Departament d'Educació</dc:creator>
  <cp:lastModifiedBy>Profe</cp:lastModifiedBy>
  <cp:revision>14</cp:revision>
  <dcterms:created xsi:type="dcterms:W3CDTF">2018-01-10T17:58:25Z</dcterms:created>
  <dcterms:modified xsi:type="dcterms:W3CDTF">2018-02-14T10:23:59Z</dcterms:modified>
</cp:coreProperties>
</file>