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2"/>
      </p:bgRef>
    </p:bg>
    <p:spTree>
      <p:nvGrpSpPr>
        <p:cNvPr id="1" name=""/>
        <p:cNvGrpSpPr/>
        <p:nvPr/>
      </p:nvGrpSpPr>
      <p:grpSpPr>
        <a:xfrm>
          <a:off x="0" y="0"/>
          <a:ext cx="0" cy="0"/>
          <a:chOff x="0" y="0"/>
          <a:chExt cx="0" cy="0"/>
        </a:xfrm>
      </p:grpSpPr>
      <p:sp>
        <p:nvSpPr>
          <p:cNvPr id="7" name="6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7 Forma libre"/>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Título"/>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C2097135-B142-4FB2-9B13-1F2A45FA4E80}" type="datetimeFigureOut">
              <a:rPr lang="ca-ES" smtClean="0"/>
              <a:pPr/>
              <a:t>09/01/2018</a:t>
            </a:fld>
            <a:endParaRPr lang="ca-ES"/>
          </a:p>
        </p:txBody>
      </p:sp>
      <p:sp>
        <p:nvSpPr>
          <p:cNvPr id="19" name="18 Marcador de pie de página"/>
          <p:cNvSpPr>
            <a:spLocks noGrp="1"/>
          </p:cNvSpPr>
          <p:nvPr>
            <p:ph type="ftr" sz="quarter" idx="11"/>
          </p:nvPr>
        </p:nvSpPr>
        <p:spPr/>
        <p:txBody>
          <a:bodyPr/>
          <a:lstStyle/>
          <a:p>
            <a:endParaRPr lang="ca-ES"/>
          </a:p>
        </p:txBody>
      </p:sp>
      <p:sp>
        <p:nvSpPr>
          <p:cNvPr id="27" name="26 Marcador de número de diapositiva"/>
          <p:cNvSpPr>
            <a:spLocks noGrp="1"/>
          </p:cNvSpPr>
          <p:nvPr>
            <p:ph type="sldNum" sz="quarter" idx="12"/>
          </p:nvPr>
        </p:nvSpPr>
        <p:spPr/>
        <p:txBody>
          <a:bodyPr/>
          <a:lstStyle/>
          <a:p>
            <a:fld id="{D810764A-1B79-4F45-B5FB-47FD17542ACC}" type="slidenum">
              <a:rPr lang="ca-ES" smtClean="0"/>
              <a:pPr/>
              <a:t>‹#›</a:t>
            </a:fld>
            <a:endParaRPr lang="ca-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2097135-B142-4FB2-9B13-1F2A45FA4E80}" type="datetimeFigureOut">
              <a:rPr lang="ca-ES" smtClean="0"/>
              <a:pPr/>
              <a:t>09/01/2018</a:t>
            </a:fld>
            <a:endParaRPr lang="ca-ES"/>
          </a:p>
        </p:txBody>
      </p:sp>
      <p:sp>
        <p:nvSpPr>
          <p:cNvPr id="5" name="4 Marcador de pie de página"/>
          <p:cNvSpPr>
            <a:spLocks noGrp="1"/>
          </p:cNvSpPr>
          <p:nvPr>
            <p:ph type="ftr" sz="quarter" idx="11"/>
          </p:nvPr>
        </p:nvSpPr>
        <p:spPr/>
        <p:txBody>
          <a:bodyPr/>
          <a:lstStyle/>
          <a:p>
            <a:endParaRPr lang="ca-ES"/>
          </a:p>
        </p:txBody>
      </p:sp>
      <p:sp>
        <p:nvSpPr>
          <p:cNvPr id="6" name="5 Marcador de número de diapositiva"/>
          <p:cNvSpPr>
            <a:spLocks noGrp="1"/>
          </p:cNvSpPr>
          <p:nvPr>
            <p:ph type="sldNum" sz="quarter" idx="12"/>
          </p:nvPr>
        </p:nvSpPr>
        <p:spPr/>
        <p:txBody>
          <a:bodyPr/>
          <a:lstStyle/>
          <a:p>
            <a:fld id="{D810764A-1B79-4F45-B5FB-47FD17542ACC}" type="slidenum">
              <a:rPr lang="ca-ES" smtClean="0"/>
              <a:pPr/>
              <a:t>‹#›</a:t>
            </a:fld>
            <a:endParaRPr lang="ca-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2097135-B142-4FB2-9B13-1F2A45FA4E80}" type="datetimeFigureOut">
              <a:rPr lang="ca-ES" smtClean="0"/>
              <a:pPr/>
              <a:t>09/01/2018</a:t>
            </a:fld>
            <a:endParaRPr lang="ca-ES"/>
          </a:p>
        </p:txBody>
      </p:sp>
      <p:sp>
        <p:nvSpPr>
          <p:cNvPr id="5" name="4 Marcador de pie de página"/>
          <p:cNvSpPr>
            <a:spLocks noGrp="1"/>
          </p:cNvSpPr>
          <p:nvPr>
            <p:ph type="ftr" sz="quarter" idx="11"/>
          </p:nvPr>
        </p:nvSpPr>
        <p:spPr/>
        <p:txBody>
          <a:bodyPr/>
          <a:lstStyle/>
          <a:p>
            <a:endParaRPr lang="ca-ES"/>
          </a:p>
        </p:txBody>
      </p:sp>
      <p:sp>
        <p:nvSpPr>
          <p:cNvPr id="6" name="5 Marcador de número de diapositiva"/>
          <p:cNvSpPr>
            <a:spLocks noGrp="1"/>
          </p:cNvSpPr>
          <p:nvPr>
            <p:ph type="sldNum" sz="quarter" idx="12"/>
          </p:nvPr>
        </p:nvSpPr>
        <p:spPr/>
        <p:txBody>
          <a:bodyPr/>
          <a:lstStyle/>
          <a:p>
            <a:fld id="{D810764A-1B79-4F45-B5FB-47FD17542ACC}" type="slidenum">
              <a:rPr lang="ca-ES" smtClean="0"/>
              <a:pPr/>
              <a:t>‹#›</a:t>
            </a:fld>
            <a:endParaRPr lang="ca-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2097135-B142-4FB2-9B13-1F2A45FA4E80}" type="datetimeFigureOut">
              <a:rPr lang="ca-ES" smtClean="0"/>
              <a:pPr/>
              <a:t>09/01/2018</a:t>
            </a:fld>
            <a:endParaRPr lang="ca-ES"/>
          </a:p>
        </p:txBody>
      </p:sp>
      <p:sp>
        <p:nvSpPr>
          <p:cNvPr id="5" name="4 Marcador de pie de página"/>
          <p:cNvSpPr>
            <a:spLocks noGrp="1"/>
          </p:cNvSpPr>
          <p:nvPr>
            <p:ph type="ftr" sz="quarter" idx="11"/>
          </p:nvPr>
        </p:nvSpPr>
        <p:spPr/>
        <p:txBody>
          <a:bodyPr/>
          <a:lstStyle/>
          <a:p>
            <a:endParaRPr lang="ca-ES"/>
          </a:p>
        </p:txBody>
      </p:sp>
      <p:sp>
        <p:nvSpPr>
          <p:cNvPr id="6" name="5 Marcador de número de diapositiva"/>
          <p:cNvSpPr>
            <a:spLocks noGrp="1"/>
          </p:cNvSpPr>
          <p:nvPr>
            <p:ph type="sldNum" sz="quarter" idx="12"/>
          </p:nvPr>
        </p:nvSpPr>
        <p:spPr/>
        <p:txBody>
          <a:bodyPr/>
          <a:lstStyle/>
          <a:p>
            <a:fld id="{D810764A-1B79-4F45-B5FB-47FD17542ACC}" type="slidenum">
              <a:rPr lang="ca-ES" smtClean="0"/>
              <a:pPr/>
              <a:t>‹#›</a:t>
            </a:fld>
            <a:endParaRPr lang="ca-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2"/>
      </p:bgRef>
    </p:bg>
    <p:spTree>
      <p:nvGrpSpPr>
        <p:cNvPr id="1" name=""/>
        <p:cNvGrpSpPr/>
        <p:nvPr/>
      </p:nvGrpSpPr>
      <p:grpSpPr>
        <a:xfrm>
          <a:off x="0" y="0"/>
          <a:ext cx="0" cy="0"/>
          <a:chOff x="0" y="0"/>
          <a:chExt cx="0" cy="0"/>
        </a:xfrm>
      </p:grpSpPr>
      <p:sp>
        <p:nvSpPr>
          <p:cNvPr id="7" name="6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8 Forma libre"/>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1 Título"/>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C2097135-B142-4FB2-9B13-1F2A45FA4E80}" type="datetimeFigureOut">
              <a:rPr lang="ca-ES" smtClean="0"/>
              <a:pPr/>
              <a:t>09/01/2018</a:t>
            </a:fld>
            <a:endParaRPr lang="ca-ES"/>
          </a:p>
        </p:txBody>
      </p:sp>
      <p:sp>
        <p:nvSpPr>
          <p:cNvPr id="5" name="4 Marcador de pie de página"/>
          <p:cNvSpPr>
            <a:spLocks noGrp="1"/>
          </p:cNvSpPr>
          <p:nvPr>
            <p:ph type="ftr" sz="quarter" idx="11"/>
          </p:nvPr>
        </p:nvSpPr>
        <p:spPr/>
        <p:txBody>
          <a:bodyPr/>
          <a:lstStyle/>
          <a:p>
            <a:endParaRPr lang="ca-ES"/>
          </a:p>
        </p:txBody>
      </p:sp>
      <p:sp>
        <p:nvSpPr>
          <p:cNvPr id="6" name="5 Marcador de número de diapositiva"/>
          <p:cNvSpPr>
            <a:spLocks noGrp="1"/>
          </p:cNvSpPr>
          <p:nvPr>
            <p:ph type="sldNum" sz="quarter" idx="12"/>
          </p:nvPr>
        </p:nvSpPr>
        <p:spPr/>
        <p:txBody>
          <a:bodyPr/>
          <a:lstStyle/>
          <a:p>
            <a:fld id="{D810764A-1B79-4F45-B5FB-47FD17542ACC}" type="slidenum">
              <a:rPr lang="ca-ES" smtClean="0"/>
              <a:pPr/>
              <a:t>‹#›</a:t>
            </a:fld>
            <a:endParaRPr lang="ca-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C2097135-B142-4FB2-9B13-1F2A45FA4E80}" type="datetimeFigureOut">
              <a:rPr lang="ca-ES" smtClean="0"/>
              <a:pPr/>
              <a:t>09/01/2018</a:t>
            </a:fld>
            <a:endParaRPr lang="ca-ES"/>
          </a:p>
        </p:txBody>
      </p:sp>
      <p:sp>
        <p:nvSpPr>
          <p:cNvPr id="6" name="5 Marcador de pie de página"/>
          <p:cNvSpPr>
            <a:spLocks noGrp="1"/>
          </p:cNvSpPr>
          <p:nvPr>
            <p:ph type="ftr" sz="quarter" idx="11"/>
          </p:nvPr>
        </p:nvSpPr>
        <p:spPr/>
        <p:txBody>
          <a:bodyPr/>
          <a:lstStyle/>
          <a:p>
            <a:endParaRPr lang="ca-ES"/>
          </a:p>
        </p:txBody>
      </p:sp>
      <p:sp>
        <p:nvSpPr>
          <p:cNvPr id="7" name="6 Marcador de número de diapositiva"/>
          <p:cNvSpPr>
            <a:spLocks noGrp="1"/>
          </p:cNvSpPr>
          <p:nvPr>
            <p:ph type="sldNum" sz="quarter" idx="12"/>
          </p:nvPr>
        </p:nvSpPr>
        <p:spPr/>
        <p:txBody>
          <a:bodyPr/>
          <a:lstStyle/>
          <a:p>
            <a:fld id="{D810764A-1B79-4F45-B5FB-47FD17542ACC}" type="slidenum">
              <a:rPr lang="ca-ES" smtClean="0"/>
              <a:pPr/>
              <a:t>‹#›</a:t>
            </a:fld>
            <a:endParaRPr lang="ca-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C2097135-B142-4FB2-9B13-1F2A45FA4E80}" type="datetimeFigureOut">
              <a:rPr lang="ca-ES" smtClean="0"/>
              <a:pPr/>
              <a:t>09/01/2018</a:t>
            </a:fld>
            <a:endParaRPr lang="ca-ES"/>
          </a:p>
        </p:txBody>
      </p:sp>
      <p:sp>
        <p:nvSpPr>
          <p:cNvPr id="8" name="7 Marcador de pie de página"/>
          <p:cNvSpPr>
            <a:spLocks noGrp="1"/>
          </p:cNvSpPr>
          <p:nvPr>
            <p:ph type="ftr" sz="quarter" idx="11"/>
          </p:nvPr>
        </p:nvSpPr>
        <p:spPr/>
        <p:txBody>
          <a:bodyPr/>
          <a:lstStyle/>
          <a:p>
            <a:endParaRPr lang="ca-ES"/>
          </a:p>
        </p:txBody>
      </p:sp>
      <p:sp>
        <p:nvSpPr>
          <p:cNvPr id="9" name="8 Marcador de número de diapositiva"/>
          <p:cNvSpPr>
            <a:spLocks noGrp="1"/>
          </p:cNvSpPr>
          <p:nvPr>
            <p:ph type="sldNum" sz="quarter" idx="12"/>
          </p:nvPr>
        </p:nvSpPr>
        <p:spPr/>
        <p:txBody>
          <a:bodyPr/>
          <a:lstStyle/>
          <a:p>
            <a:fld id="{D810764A-1B79-4F45-B5FB-47FD17542ACC}" type="slidenum">
              <a:rPr lang="ca-ES" smtClean="0"/>
              <a:pPr/>
              <a:t>‹#›</a:t>
            </a:fld>
            <a:endParaRPr lang="ca-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320"/>
            <a:ext cx="7470648" cy="1143000"/>
          </a:xfrm>
        </p:spPr>
        <p:txBody>
          <a:bodyPr anchor="ctr"/>
          <a:lstStyle>
            <a:lvl1pPr algn="l">
              <a:defRPr sz="4600"/>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C2097135-B142-4FB2-9B13-1F2A45FA4E80}" type="datetimeFigureOut">
              <a:rPr lang="ca-ES" smtClean="0"/>
              <a:pPr/>
              <a:t>09/01/2018</a:t>
            </a:fld>
            <a:endParaRPr lang="ca-ES"/>
          </a:p>
        </p:txBody>
      </p:sp>
      <p:sp>
        <p:nvSpPr>
          <p:cNvPr id="8" name="7 Marcador de número de diapositiva"/>
          <p:cNvSpPr>
            <a:spLocks noGrp="1"/>
          </p:cNvSpPr>
          <p:nvPr>
            <p:ph type="sldNum" sz="quarter" idx="11"/>
          </p:nvPr>
        </p:nvSpPr>
        <p:spPr/>
        <p:txBody>
          <a:bodyPr/>
          <a:lstStyle/>
          <a:p>
            <a:fld id="{D810764A-1B79-4F45-B5FB-47FD17542ACC}" type="slidenum">
              <a:rPr lang="ca-ES" smtClean="0"/>
              <a:pPr/>
              <a:t>‹#›</a:t>
            </a:fld>
            <a:endParaRPr lang="ca-ES"/>
          </a:p>
        </p:txBody>
      </p:sp>
      <p:sp>
        <p:nvSpPr>
          <p:cNvPr id="9" name="8 Marcador de pie de página"/>
          <p:cNvSpPr>
            <a:spLocks noGrp="1"/>
          </p:cNvSpPr>
          <p:nvPr>
            <p:ph type="ftr" sz="quarter" idx="12"/>
          </p:nvPr>
        </p:nvSpPr>
        <p:spPr/>
        <p:txBody>
          <a:bodyPr/>
          <a:lstStyle/>
          <a:p>
            <a:endParaRPr lang="ca-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2097135-B142-4FB2-9B13-1F2A45FA4E80}" type="datetimeFigureOut">
              <a:rPr lang="ca-ES" smtClean="0"/>
              <a:pPr/>
              <a:t>09/01/2018</a:t>
            </a:fld>
            <a:endParaRPr lang="ca-ES"/>
          </a:p>
        </p:txBody>
      </p:sp>
      <p:sp>
        <p:nvSpPr>
          <p:cNvPr id="3" name="2 Marcador de pie de página"/>
          <p:cNvSpPr>
            <a:spLocks noGrp="1"/>
          </p:cNvSpPr>
          <p:nvPr>
            <p:ph type="ftr" sz="quarter" idx="11"/>
          </p:nvPr>
        </p:nvSpPr>
        <p:spPr/>
        <p:txBody>
          <a:bodyPr/>
          <a:lstStyle/>
          <a:p>
            <a:endParaRPr lang="ca-ES"/>
          </a:p>
        </p:txBody>
      </p:sp>
      <p:sp>
        <p:nvSpPr>
          <p:cNvPr id="4" name="3 Marcador de número de diapositiva"/>
          <p:cNvSpPr>
            <a:spLocks noGrp="1"/>
          </p:cNvSpPr>
          <p:nvPr>
            <p:ph type="sldNum" sz="quarter" idx="12"/>
          </p:nvPr>
        </p:nvSpPr>
        <p:spPr/>
        <p:txBody>
          <a:bodyPr/>
          <a:lstStyle/>
          <a:p>
            <a:fld id="{D810764A-1B79-4F45-B5FB-47FD17542ACC}" type="slidenum">
              <a:rPr lang="ca-ES" smtClean="0"/>
              <a:pPr/>
              <a:t>‹#›</a:t>
            </a:fld>
            <a:endParaRPr lang="ca-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C2097135-B142-4FB2-9B13-1F2A45FA4E80}" type="datetimeFigureOut">
              <a:rPr lang="ca-ES" smtClean="0"/>
              <a:pPr/>
              <a:t>09/01/2018</a:t>
            </a:fld>
            <a:endParaRPr lang="ca-ES"/>
          </a:p>
        </p:txBody>
      </p:sp>
      <p:sp>
        <p:nvSpPr>
          <p:cNvPr id="6" name="5 Marcador de pie de página"/>
          <p:cNvSpPr>
            <a:spLocks noGrp="1"/>
          </p:cNvSpPr>
          <p:nvPr>
            <p:ph type="ftr" sz="quarter" idx="11"/>
          </p:nvPr>
        </p:nvSpPr>
        <p:spPr/>
        <p:txBody>
          <a:bodyPr/>
          <a:lstStyle/>
          <a:p>
            <a:endParaRPr lang="ca-ES"/>
          </a:p>
        </p:txBody>
      </p:sp>
      <p:sp>
        <p:nvSpPr>
          <p:cNvPr id="7" name="6 Marcador de número de diapositiva"/>
          <p:cNvSpPr>
            <a:spLocks noGrp="1"/>
          </p:cNvSpPr>
          <p:nvPr>
            <p:ph type="sldNum" sz="quarter" idx="12"/>
          </p:nvPr>
        </p:nvSpPr>
        <p:spPr>
          <a:xfrm>
            <a:off x="8156448" y="6422064"/>
            <a:ext cx="762000" cy="365125"/>
          </a:xfrm>
        </p:spPr>
        <p:txBody>
          <a:bodyPr/>
          <a:lstStyle/>
          <a:p>
            <a:fld id="{D810764A-1B79-4F45-B5FB-47FD17542ACC}" type="slidenum">
              <a:rPr lang="ca-ES" smtClean="0"/>
              <a:pPr/>
              <a:t>‹#›</a:t>
            </a:fld>
            <a:endParaRPr lang="ca-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s-ES" smtClean="0"/>
              <a:t>Haga clic en el icono para agregar una imagen</a:t>
            </a:r>
            <a:endParaRPr kumimoji="0" lang="en-US"/>
          </a:p>
        </p:txBody>
      </p:sp>
      <p:sp>
        <p:nvSpPr>
          <p:cNvPr id="4" name="3 Marcador de texto"/>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457200" y="6422064"/>
            <a:ext cx="2133600" cy="365125"/>
          </a:xfrm>
        </p:spPr>
        <p:txBody>
          <a:bodyPr/>
          <a:lstStyle/>
          <a:p>
            <a:fld id="{C2097135-B142-4FB2-9B13-1F2A45FA4E80}" type="datetimeFigureOut">
              <a:rPr lang="ca-ES" smtClean="0"/>
              <a:pPr/>
              <a:t>09/01/2018</a:t>
            </a:fld>
            <a:endParaRPr lang="ca-ES"/>
          </a:p>
        </p:txBody>
      </p:sp>
      <p:sp>
        <p:nvSpPr>
          <p:cNvPr id="6" name="5 Marcador de pie de página"/>
          <p:cNvSpPr>
            <a:spLocks noGrp="1"/>
          </p:cNvSpPr>
          <p:nvPr>
            <p:ph type="ftr" sz="quarter" idx="11"/>
          </p:nvPr>
        </p:nvSpPr>
        <p:spPr/>
        <p:txBody>
          <a:bodyPr/>
          <a:lstStyle/>
          <a:p>
            <a:endParaRPr lang="ca-ES"/>
          </a:p>
        </p:txBody>
      </p:sp>
      <p:sp>
        <p:nvSpPr>
          <p:cNvPr id="7" name="6 Marcador de número de diapositiva"/>
          <p:cNvSpPr>
            <a:spLocks noGrp="1"/>
          </p:cNvSpPr>
          <p:nvPr>
            <p:ph type="sldNum" sz="quarter" idx="12"/>
          </p:nvPr>
        </p:nvSpPr>
        <p:spPr/>
        <p:txBody>
          <a:bodyPr/>
          <a:lstStyle/>
          <a:p>
            <a:fld id="{D810764A-1B79-4F45-B5FB-47FD17542ACC}" type="slidenum">
              <a:rPr lang="ca-ES" smtClean="0"/>
              <a:pPr/>
              <a:t>‹#›</a:t>
            </a:fld>
            <a:endParaRPr lang="ca-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11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15 Forma libre"/>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Marcador de título"/>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C2097135-B142-4FB2-9B13-1F2A45FA4E80}" type="datetimeFigureOut">
              <a:rPr lang="ca-ES" smtClean="0"/>
              <a:pPr/>
              <a:t>09/01/2018</a:t>
            </a:fld>
            <a:endParaRPr lang="ca-ES"/>
          </a:p>
        </p:txBody>
      </p:sp>
      <p:sp>
        <p:nvSpPr>
          <p:cNvPr id="22" name="21 Marcador de pie de página"/>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ca-ES"/>
          </a:p>
        </p:txBody>
      </p:sp>
      <p:sp>
        <p:nvSpPr>
          <p:cNvPr id="18" name="17 Marcador de número de diapositiva"/>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D810764A-1B79-4F45-B5FB-47FD17542ACC}" type="slidenum">
              <a:rPr lang="ca-ES" smtClean="0"/>
              <a:pPr/>
              <a:t>‹#›</a:t>
            </a:fld>
            <a:endParaRPr lang="ca-E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n-US" u="sng">
                <a:effectLst/>
              </a:rPr>
              <a:t>GRUPS I ESTRUCTURA GRUPAL</a:t>
            </a:r>
            <a:endParaRPr lang="ca-ES"/>
          </a:p>
        </p:txBody>
      </p:sp>
      <p:sp>
        <p:nvSpPr>
          <p:cNvPr id="3" name="2 Subtítulo"/>
          <p:cNvSpPr>
            <a:spLocks noGrp="1"/>
          </p:cNvSpPr>
          <p:nvPr>
            <p:ph type="subTitle" idx="1"/>
          </p:nvPr>
        </p:nvSpPr>
        <p:spPr/>
        <p:txBody>
          <a:bodyPr/>
          <a:lstStyle/>
          <a:p>
            <a:endParaRPr lang="ca-ES"/>
          </a:p>
        </p:txBody>
      </p:sp>
    </p:spTree>
    <p:extLst>
      <p:ext uri="{BB962C8B-B14F-4D97-AF65-F5344CB8AC3E}">
        <p14:creationId xmlns:p14="http://schemas.microsoft.com/office/powerpoint/2010/main" val="19230227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sz="4800" b="1" dirty="0"/>
              <a:t>Les </a:t>
            </a:r>
            <a:r>
              <a:rPr lang="es-ES" sz="4800" b="1" dirty="0" err="1"/>
              <a:t>xarxes</a:t>
            </a:r>
            <a:r>
              <a:rPr lang="es-ES" sz="4800" b="1" dirty="0"/>
              <a:t> de </a:t>
            </a:r>
            <a:r>
              <a:rPr lang="es-ES" sz="4800" b="1" dirty="0" err="1"/>
              <a:t>comunicació</a:t>
            </a:r>
            <a:r>
              <a:rPr lang="es-ES" sz="4800" b="1" dirty="0"/>
              <a:t>.</a:t>
            </a:r>
            <a:endParaRPr lang="ca-ES" dirty="0"/>
          </a:p>
        </p:txBody>
      </p:sp>
      <p:sp>
        <p:nvSpPr>
          <p:cNvPr id="3" name="2 Marcador de contenido"/>
          <p:cNvSpPr>
            <a:spLocks noGrp="1"/>
          </p:cNvSpPr>
          <p:nvPr>
            <p:ph idx="1"/>
          </p:nvPr>
        </p:nvSpPr>
        <p:spPr>
          <a:xfrm>
            <a:off x="457200" y="1600200"/>
            <a:ext cx="8291264" cy="5141168"/>
          </a:xfrm>
        </p:spPr>
        <p:txBody>
          <a:bodyPr>
            <a:normAutofit fontScale="70000" lnSpcReduction="20000"/>
          </a:bodyPr>
          <a:lstStyle/>
          <a:p>
            <a:pPr lvl="0"/>
            <a:r>
              <a:rPr lang="ca-ES" sz="3200" dirty="0" smtClean="0"/>
              <a:t>Constitueix un dels elements bàsics de l'estructura. La comunicació es situa en el nucli del procés </a:t>
            </a:r>
            <a:r>
              <a:rPr lang="ca-ES" sz="3200" dirty="0" err="1" smtClean="0"/>
              <a:t>grupal</a:t>
            </a:r>
            <a:r>
              <a:rPr lang="ca-ES" sz="3200" dirty="0" smtClean="0"/>
              <a:t>. Els grups amb xarxes centralitzades, (o sigui que la informació prové d’un sol punt) en comparació amb les menys centralitzades:</a:t>
            </a:r>
            <a:endParaRPr lang="ca-ES" sz="4000" dirty="0"/>
          </a:p>
          <a:p>
            <a:pPr lvl="1"/>
            <a:r>
              <a:rPr lang="ca-ES" sz="2800" dirty="0" smtClean="0"/>
              <a:t>es </a:t>
            </a:r>
            <a:r>
              <a:rPr lang="ca-ES" sz="2800" dirty="0" smtClean="0"/>
              <a:t>produeixen menys </a:t>
            </a:r>
            <a:r>
              <a:rPr lang="ca-ES" sz="2800" dirty="0" smtClean="0"/>
              <a:t>errors en la tasca</a:t>
            </a:r>
            <a:endParaRPr lang="ca-ES" sz="3600" dirty="0"/>
          </a:p>
          <a:p>
            <a:pPr lvl="1"/>
            <a:r>
              <a:rPr lang="ca-ES" sz="2800" dirty="0" smtClean="0"/>
              <a:t>es </a:t>
            </a:r>
            <a:r>
              <a:rPr lang="ca-ES" sz="2800" dirty="0" smtClean="0"/>
              <a:t>tendeix </a:t>
            </a:r>
            <a:r>
              <a:rPr lang="ca-ES" sz="2800" dirty="0" smtClean="0"/>
              <a:t>a enviar mes informacions als subjectes que </a:t>
            </a:r>
            <a:r>
              <a:rPr lang="ca-ES" sz="2800" dirty="0" smtClean="0"/>
              <a:t>ocupen </a:t>
            </a:r>
            <a:r>
              <a:rPr lang="ca-ES" sz="2800" dirty="0" smtClean="0"/>
              <a:t>posicions més </a:t>
            </a:r>
            <a:r>
              <a:rPr lang="ca-ES" sz="2800" dirty="0" smtClean="0"/>
              <a:t>centrals i s'utilitzen </a:t>
            </a:r>
            <a:r>
              <a:rPr lang="ca-ES" sz="2800" dirty="0" smtClean="0"/>
              <a:t>menys les idees dels altres </a:t>
            </a:r>
            <a:r>
              <a:rPr lang="ca-ES" sz="2800" dirty="0" smtClean="0"/>
              <a:t>membres.</a:t>
            </a:r>
            <a:endParaRPr lang="ca-ES" sz="3600" dirty="0"/>
          </a:p>
          <a:p>
            <a:pPr lvl="1"/>
            <a:r>
              <a:rPr lang="ca-ES" sz="2800" dirty="0" smtClean="0"/>
              <a:t>els </a:t>
            </a:r>
            <a:r>
              <a:rPr lang="ca-ES" sz="2800" dirty="0" smtClean="0"/>
              <a:t>membres </a:t>
            </a:r>
            <a:r>
              <a:rPr lang="ca-ES" sz="2800" dirty="0" smtClean="0"/>
              <a:t>experimenten </a:t>
            </a:r>
            <a:r>
              <a:rPr lang="ca-ES" sz="2800" dirty="0" smtClean="0"/>
              <a:t>un grau de satisfacció menor, a excepció dels que </a:t>
            </a:r>
            <a:r>
              <a:rPr lang="ca-ES" sz="2800" dirty="0" smtClean="0"/>
              <a:t>ocupen </a:t>
            </a:r>
            <a:r>
              <a:rPr lang="ca-ES" sz="2800" dirty="0" smtClean="0"/>
              <a:t>posicions </a:t>
            </a:r>
            <a:r>
              <a:rPr lang="ca-ES" sz="2800" dirty="0" smtClean="0"/>
              <a:t>centrals.</a:t>
            </a:r>
            <a:endParaRPr lang="ca-ES" sz="3600" dirty="0"/>
          </a:p>
          <a:p>
            <a:r>
              <a:rPr lang="ca-ES" sz="3200" dirty="0" smtClean="0"/>
              <a:t>Encara que la moral del grup i el nivell de satisfacció sigui mes baix, se'n desprèn que </a:t>
            </a:r>
            <a:r>
              <a:rPr lang="ca-ES" sz="3200" b="1" dirty="0" smtClean="0"/>
              <a:t>els grups centralitzats son mes eficients que els no centralitzats. </a:t>
            </a:r>
            <a:r>
              <a:rPr lang="ca-ES" sz="3200" dirty="0" smtClean="0"/>
              <a:t>Les xarxes centralitzades afavoreixen l'emergència del lideratge i el desenvolupament, però obstaculitzen l'eficàcia en la solució de problemes complexos i redueixen la satisfacció dels seus membres.</a:t>
            </a:r>
            <a:endParaRPr lang="ca-ES" sz="3200" dirty="0"/>
          </a:p>
          <a:p>
            <a:endParaRPr lang="ca-ES" dirty="0"/>
          </a:p>
        </p:txBody>
      </p:sp>
    </p:spTree>
    <p:extLst>
      <p:ext uri="{BB962C8B-B14F-4D97-AF65-F5344CB8AC3E}">
        <p14:creationId xmlns:p14="http://schemas.microsoft.com/office/powerpoint/2010/main" val="23088737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lgn="ctr"/>
            <a:r>
              <a:rPr lang="ca-ES" sz="3600" b="1" dirty="0" smtClean="0"/>
              <a:t/>
            </a:r>
            <a:br>
              <a:rPr lang="ca-ES" sz="3600" b="1" dirty="0" smtClean="0"/>
            </a:br>
            <a:r>
              <a:rPr lang="ca-ES" sz="3600" b="1" dirty="0" smtClean="0"/>
              <a:t>La dimensió del </a:t>
            </a:r>
            <a:r>
              <a:rPr lang="ca-ES" sz="3600" b="1" dirty="0" smtClean="0"/>
              <a:t>rol</a:t>
            </a:r>
            <a:r>
              <a:rPr lang="ca-ES" b="1" dirty="0"/>
              <a:t/>
            </a:r>
            <a:br>
              <a:rPr lang="ca-ES" b="1" dirty="0"/>
            </a:br>
            <a:endParaRPr lang="ca-ES" dirty="0"/>
          </a:p>
        </p:txBody>
      </p:sp>
      <p:sp>
        <p:nvSpPr>
          <p:cNvPr id="3" name="2 Marcador de contenido"/>
          <p:cNvSpPr>
            <a:spLocks noGrp="1"/>
          </p:cNvSpPr>
          <p:nvPr>
            <p:ph idx="1"/>
          </p:nvPr>
        </p:nvSpPr>
        <p:spPr>
          <a:xfrm>
            <a:off x="457200" y="1600200"/>
            <a:ext cx="8147248" cy="4997152"/>
          </a:xfrm>
        </p:spPr>
        <p:txBody>
          <a:bodyPr>
            <a:normAutofit fontScale="70000" lnSpcReduction="20000"/>
          </a:bodyPr>
          <a:lstStyle/>
          <a:p>
            <a:r>
              <a:rPr lang="ca-ES" dirty="0" smtClean="0"/>
              <a:t>Per poder analitzar el grup cal identificar tots els elements de la seva estructura ja que una de les pautes que caracteritzen el grup és la interdependència entre tots els seus components.</a:t>
            </a:r>
            <a:endParaRPr lang="ca-ES" dirty="0"/>
          </a:p>
          <a:p>
            <a:pPr marL="36576" indent="0">
              <a:buNone/>
            </a:pPr>
            <a:r>
              <a:rPr lang="ca-ES" dirty="0" smtClean="0"/>
              <a:t>	</a:t>
            </a:r>
            <a:endParaRPr lang="ca-ES" dirty="0"/>
          </a:p>
          <a:p>
            <a:r>
              <a:rPr lang="ca-ES" dirty="0" smtClean="0"/>
              <a:t>A la pràctica, el rol es refereix a qualsevol conjunt de conductes que una persona realitza dins un grup. S'ha associat amb els conceptes de </a:t>
            </a:r>
            <a:r>
              <a:rPr lang="ca-ES" b="1" dirty="0" smtClean="0"/>
              <a:t>conducta, funcions, comportaments i/o disposicions. </a:t>
            </a:r>
            <a:r>
              <a:rPr lang="ca-ES" dirty="0" smtClean="0"/>
              <a:t>En aquest sentit cal destacar que la heterogeneïtat dels participants dels grups és important i, aquesta heterogeneïtat, generadora de tensions, és al mateix temps, el motor de la progressió del grup i la font de la seva creativitat. Un grup no escapa al fenomen de la divisió del treball, sobretot si les situacions a les quals s'ha d'enfrontar comporten certa complexitat. Així doncs, les persones tracten d'especialitzar-se, d'acord amb les seves capacitats i motivacions i d'acord també amb la reacció del grup front a les seves intencions (reals o tal com són percebudes).</a:t>
            </a:r>
            <a:endParaRPr lang="ca-ES" dirty="0"/>
          </a:p>
          <a:p>
            <a:endParaRPr lang="ca-ES" dirty="0"/>
          </a:p>
        </p:txBody>
      </p:sp>
    </p:spTree>
    <p:extLst>
      <p:ext uri="{BB962C8B-B14F-4D97-AF65-F5344CB8AC3E}">
        <p14:creationId xmlns:p14="http://schemas.microsoft.com/office/powerpoint/2010/main" val="35214807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a:t>La </a:t>
            </a:r>
            <a:r>
              <a:rPr lang="es-ES" dirty="0" err="1"/>
              <a:t>diferenciació</a:t>
            </a:r>
            <a:r>
              <a:rPr lang="es-ES" dirty="0"/>
              <a:t> de </a:t>
            </a:r>
            <a:r>
              <a:rPr lang="es-ES" dirty="0" err="1"/>
              <a:t>rols</a:t>
            </a:r>
            <a:endParaRPr lang="ca-ES" dirty="0"/>
          </a:p>
        </p:txBody>
      </p:sp>
      <p:sp>
        <p:nvSpPr>
          <p:cNvPr id="3" name="2 Marcador de contenido"/>
          <p:cNvSpPr>
            <a:spLocks noGrp="1"/>
          </p:cNvSpPr>
          <p:nvPr>
            <p:ph idx="1"/>
          </p:nvPr>
        </p:nvSpPr>
        <p:spPr/>
        <p:txBody>
          <a:bodyPr/>
          <a:lstStyle/>
          <a:p>
            <a:r>
              <a:rPr lang="ca-ES" dirty="0" smtClean="0"/>
              <a:t>La diferenciació de rols i la seva tipologia ha estat associada a les pròpies característiques del grup, dels quals han destacat els objectius i les metes del grup. </a:t>
            </a:r>
            <a:r>
              <a:rPr lang="ca-ES" dirty="0" err="1" smtClean="0"/>
              <a:t>Benne</a:t>
            </a:r>
            <a:r>
              <a:rPr lang="ca-ES" dirty="0" smtClean="0"/>
              <a:t> i </a:t>
            </a:r>
            <a:r>
              <a:rPr lang="ca-ES" dirty="0" err="1" smtClean="0"/>
              <a:t>Sheats</a:t>
            </a:r>
            <a:r>
              <a:rPr lang="ca-ES" dirty="0" smtClean="0"/>
              <a:t> (1948) van establir, sobre la base de la connexió entre els rols i els objectius del grup, una classificació </a:t>
            </a:r>
            <a:r>
              <a:rPr lang="ca-ES" dirty="0" err="1" smtClean="0"/>
              <a:t>tripartitda</a:t>
            </a:r>
            <a:r>
              <a:rPr lang="ca-ES" dirty="0" smtClean="0"/>
              <a:t>:</a:t>
            </a:r>
            <a:endParaRPr lang="ca-ES" dirty="0"/>
          </a:p>
          <a:p>
            <a:endParaRPr lang="ca-ES" dirty="0"/>
          </a:p>
        </p:txBody>
      </p:sp>
    </p:spTree>
    <p:extLst>
      <p:ext uri="{BB962C8B-B14F-4D97-AF65-F5344CB8AC3E}">
        <p14:creationId xmlns:p14="http://schemas.microsoft.com/office/powerpoint/2010/main" val="41848413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b="1" dirty="0" err="1"/>
              <a:t>Rols</a:t>
            </a:r>
            <a:r>
              <a:rPr lang="es-ES" b="1" dirty="0"/>
              <a:t> </a:t>
            </a:r>
            <a:r>
              <a:rPr lang="es-ES" b="1" dirty="0" err="1"/>
              <a:t>relacionats</a:t>
            </a:r>
            <a:r>
              <a:rPr lang="es-ES" b="1" dirty="0"/>
              <a:t> </a:t>
            </a:r>
            <a:r>
              <a:rPr lang="es-ES" b="1" dirty="0" err="1"/>
              <a:t>amb</a:t>
            </a:r>
            <a:r>
              <a:rPr lang="es-ES" b="1" dirty="0"/>
              <a:t> la tasca grupal</a:t>
            </a:r>
            <a:r>
              <a:rPr lang="es-ES" dirty="0"/>
              <a:t>:</a:t>
            </a:r>
            <a:endParaRPr lang="ca-ES" dirty="0"/>
          </a:p>
        </p:txBody>
      </p:sp>
      <p:sp>
        <p:nvSpPr>
          <p:cNvPr id="3" name="2 Marcador de contenido"/>
          <p:cNvSpPr>
            <a:spLocks noGrp="1"/>
          </p:cNvSpPr>
          <p:nvPr>
            <p:ph idx="1"/>
          </p:nvPr>
        </p:nvSpPr>
        <p:spPr>
          <a:xfrm>
            <a:off x="457200" y="1600200"/>
            <a:ext cx="8219256" cy="5069160"/>
          </a:xfrm>
        </p:spPr>
        <p:txBody>
          <a:bodyPr>
            <a:normAutofit fontScale="77500" lnSpcReduction="20000"/>
          </a:bodyPr>
          <a:lstStyle/>
          <a:p>
            <a:pPr marL="36576" lvl="0" indent="0">
              <a:buNone/>
            </a:pPr>
            <a:r>
              <a:rPr lang="ca-ES" dirty="0" smtClean="0"/>
              <a:t>Aquells que es relacionaven directament amb la solució dels problemes que sorgeixen en el grup i/o amb la consecució de les metes o objectius </a:t>
            </a:r>
            <a:r>
              <a:rPr lang="ca-ES" dirty="0" err="1" smtClean="0"/>
              <a:t>grupals</a:t>
            </a:r>
            <a:r>
              <a:rPr lang="ca-ES" dirty="0" smtClean="0"/>
              <a:t>. Per exemple:</a:t>
            </a:r>
            <a:endParaRPr lang="ca-ES" dirty="0"/>
          </a:p>
          <a:p>
            <a:pPr marL="36576" indent="0">
              <a:buNone/>
            </a:pPr>
            <a:r>
              <a:rPr lang="ca-ES" dirty="0" smtClean="0"/>
              <a:t> </a:t>
            </a:r>
            <a:endParaRPr lang="ca-ES" dirty="0"/>
          </a:p>
          <a:p>
            <a:pPr lvl="0"/>
            <a:r>
              <a:rPr lang="ca-ES" b="1" dirty="0" smtClean="0"/>
              <a:t>Iniciador: </a:t>
            </a:r>
            <a:r>
              <a:rPr lang="ca-ES" dirty="0" smtClean="0"/>
              <a:t>Suggereix o proposa al grup noves idees o una manera molt concreta d'enfrontar- se amb la meta del grup.</a:t>
            </a:r>
            <a:endParaRPr lang="ca-ES" dirty="0"/>
          </a:p>
          <a:p>
            <a:pPr marL="36576" indent="0">
              <a:buNone/>
            </a:pPr>
            <a:r>
              <a:rPr lang="ca-ES" dirty="0" smtClean="0"/>
              <a:t> </a:t>
            </a:r>
            <a:endParaRPr lang="ca-ES" dirty="0"/>
          </a:p>
          <a:p>
            <a:pPr lvl="0"/>
            <a:r>
              <a:rPr lang="ca-ES" b="1" dirty="0" smtClean="0"/>
              <a:t>Coordinador: </a:t>
            </a:r>
            <a:r>
              <a:rPr lang="ca-ES" dirty="0" smtClean="0"/>
              <a:t>Classifica les relacions entre diverses idees i suggeriments i intenta coordinar les activitats del grup.</a:t>
            </a:r>
            <a:endParaRPr lang="ca-ES" dirty="0"/>
          </a:p>
          <a:p>
            <a:pPr marL="36576" indent="0">
              <a:buNone/>
            </a:pPr>
            <a:r>
              <a:rPr lang="ca-ES" dirty="0" smtClean="0"/>
              <a:t> </a:t>
            </a:r>
            <a:endParaRPr lang="ca-ES" dirty="0"/>
          </a:p>
          <a:p>
            <a:pPr lvl="0"/>
            <a:r>
              <a:rPr lang="ca-ES" b="1" dirty="0" smtClean="0"/>
              <a:t>Crític/Avaluador: </a:t>
            </a:r>
            <a:r>
              <a:rPr lang="ca-ES" dirty="0" smtClean="0"/>
              <a:t>Sotmet les realitzacions del grup a estudi i avalua l'eficàcia dels procediments.</a:t>
            </a:r>
            <a:endParaRPr lang="ca-ES" dirty="0"/>
          </a:p>
          <a:p>
            <a:endParaRPr lang="ca-ES" dirty="0"/>
          </a:p>
        </p:txBody>
      </p:sp>
    </p:spTree>
    <p:extLst>
      <p:ext uri="{BB962C8B-B14F-4D97-AF65-F5344CB8AC3E}">
        <p14:creationId xmlns:p14="http://schemas.microsoft.com/office/powerpoint/2010/main" val="10356514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ca-ES" b="1" dirty="0" smtClean="0"/>
              <a:t>Rols relacionats amb la formació i el manteniment del grup</a:t>
            </a:r>
            <a:endParaRPr lang="ca-ES" dirty="0"/>
          </a:p>
        </p:txBody>
      </p:sp>
      <p:sp>
        <p:nvSpPr>
          <p:cNvPr id="3" name="2 Marcador de contenido"/>
          <p:cNvSpPr>
            <a:spLocks noGrp="1"/>
          </p:cNvSpPr>
          <p:nvPr>
            <p:ph idx="1"/>
          </p:nvPr>
        </p:nvSpPr>
        <p:spPr/>
        <p:txBody>
          <a:bodyPr>
            <a:normAutofit lnSpcReduction="10000"/>
          </a:bodyPr>
          <a:lstStyle/>
          <a:p>
            <a:pPr marL="36576" lvl="0" indent="0">
              <a:buNone/>
            </a:pPr>
            <a:r>
              <a:rPr lang="ca-ES" dirty="0" smtClean="0"/>
              <a:t>Rols </a:t>
            </a:r>
            <a:r>
              <a:rPr lang="ca-ES" dirty="0" err="1" smtClean="0"/>
              <a:t>socio-emocionals</a:t>
            </a:r>
            <a:r>
              <a:rPr lang="ca-ES" dirty="0" smtClean="0"/>
              <a:t>. Tenen com objectiu l'estructuració d'actituds i orientacions centrades en el grup o el manteniment i perpetuació d'aquest tipus de conducta. Per exemple:</a:t>
            </a:r>
            <a:endParaRPr lang="ca-ES" dirty="0"/>
          </a:p>
          <a:p>
            <a:pPr marL="36576" indent="0">
              <a:buNone/>
            </a:pPr>
            <a:r>
              <a:rPr lang="ca-ES" dirty="0" smtClean="0"/>
              <a:t> </a:t>
            </a:r>
            <a:endParaRPr lang="ca-ES" dirty="0"/>
          </a:p>
          <a:p>
            <a:pPr lvl="0"/>
            <a:r>
              <a:rPr lang="ca-ES" b="1" dirty="0" smtClean="0"/>
              <a:t>Animador/Incitador</a:t>
            </a:r>
            <a:endParaRPr lang="ca-ES" b="1" dirty="0"/>
          </a:p>
          <a:p>
            <a:pPr lvl="0"/>
            <a:r>
              <a:rPr lang="ca-ES" b="1" dirty="0" smtClean="0"/>
              <a:t>Conciliador/</a:t>
            </a:r>
            <a:r>
              <a:rPr lang="ca-ES" b="1" dirty="0" err="1" smtClean="0"/>
              <a:t>Armonitzador</a:t>
            </a:r>
            <a:endParaRPr lang="ca-ES" dirty="0"/>
          </a:p>
          <a:p>
            <a:pPr lvl="0"/>
            <a:r>
              <a:rPr lang="ca-ES" b="1" dirty="0" smtClean="0"/>
              <a:t>Facilitador de la comunicació</a:t>
            </a:r>
            <a:endParaRPr lang="ca-ES" dirty="0"/>
          </a:p>
          <a:p>
            <a:pPr marL="36576" indent="0">
              <a:buNone/>
            </a:pPr>
            <a:endParaRPr lang="ca-ES" dirty="0"/>
          </a:p>
          <a:p>
            <a:endParaRPr lang="ca-ES" dirty="0"/>
          </a:p>
        </p:txBody>
      </p:sp>
    </p:spTree>
    <p:extLst>
      <p:ext uri="{BB962C8B-B14F-4D97-AF65-F5344CB8AC3E}">
        <p14:creationId xmlns:p14="http://schemas.microsoft.com/office/powerpoint/2010/main" val="1309118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err="1"/>
              <a:t>Rols</a:t>
            </a:r>
            <a:r>
              <a:rPr lang="es-ES" dirty="0"/>
              <a:t> </a:t>
            </a:r>
            <a:r>
              <a:rPr lang="es-ES" dirty="0" err="1"/>
              <a:t>individuals</a:t>
            </a:r>
            <a:endParaRPr lang="ca-ES" dirty="0"/>
          </a:p>
        </p:txBody>
      </p:sp>
      <p:sp>
        <p:nvSpPr>
          <p:cNvPr id="3" name="2 Marcador de contenido"/>
          <p:cNvSpPr>
            <a:spLocks noGrp="1"/>
          </p:cNvSpPr>
          <p:nvPr>
            <p:ph idx="1"/>
          </p:nvPr>
        </p:nvSpPr>
        <p:spPr>
          <a:xfrm>
            <a:off x="457200" y="1600200"/>
            <a:ext cx="8363272" cy="5141168"/>
          </a:xfrm>
        </p:spPr>
        <p:txBody>
          <a:bodyPr>
            <a:normAutofit fontScale="77500" lnSpcReduction="20000"/>
          </a:bodyPr>
          <a:lstStyle/>
          <a:p>
            <a:pPr marL="36576" lvl="0" indent="0">
              <a:buNone/>
            </a:pPr>
            <a:r>
              <a:rPr lang="ca-ES" sz="3100" dirty="0" smtClean="0"/>
              <a:t>Pretenen la satisfacció de necessitats individuals pràcticament irrellevants per a la tasca </a:t>
            </a:r>
            <a:r>
              <a:rPr lang="ca-ES" sz="3100" dirty="0" err="1" smtClean="0"/>
              <a:t>grupal</a:t>
            </a:r>
            <a:r>
              <a:rPr lang="ca-ES" sz="3100" dirty="0" smtClean="0"/>
              <a:t> o fins i tot negatives per al manteniment de la cohesió del grup.</a:t>
            </a:r>
            <a:endParaRPr lang="ca-ES" sz="3100" dirty="0"/>
          </a:p>
          <a:p>
            <a:pPr marL="36576" indent="0">
              <a:buNone/>
            </a:pPr>
            <a:r>
              <a:rPr lang="ca-ES" sz="3100" dirty="0" smtClean="0"/>
              <a:t> </a:t>
            </a:r>
            <a:endParaRPr lang="ca-ES" sz="3100" dirty="0"/>
          </a:p>
          <a:p>
            <a:pPr lvl="0"/>
            <a:r>
              <a:rPr lang="ca-ES" sz="3100" b="1" dirty="0" err="1" smtClean="0"/>
              <a:t>Bloqueador</a:t>
            </a:r>
            <a:r>
              <a:rPr lang="ca-ES" sz="3100" b="1" dirty="0" smtClean="0"/>
              <a:t>/</a:t>
            </a:r>
            <a:r>
              <a:rPr lang="ca-ES" sz="3100" b="1" dirty="0" err="1" smtClean="0"/>
              <a:t>Obstructor</a:t>
            </a:r>
            <a:r>
              <a:rPr lang="ca-ES" sz="3100" dirty="0" smtClean="0"/>
              <a:t>: Negatiu, resistent, freqüentment en desacord sense raons objectives.</a:t>
            </a:r>
            <a:endParaRPr lang="ca-ES" sz="3100" dirty="0"/>
          </a:p>
          <a:p>
            <a:pPr marL="36576" indent="0">
              <a:buNone/>
            </a:pPr>
            <a:endParaRPr lang="ca-ES" sz="3100" dirty="0"/>
          </a:p>
          <a:p>
            <a:pPr lvl="0"/>
            <a:r>
              <a:rPr lang="ca-ES" sz="3100" b="1" dirty="0" smtClean="0"/>
              <a:t>Tímid: </a:t>
            </a:r>
            <a:r>
              <a:rPr lang="ca-ES" sz="3100" dirty="0" smtClean="0"/>
              <a:t>amb poques intervencions. Pot ser participatiu des del silenci, parla amb els gestos, amb el cos, o pot ser </a:t>
            </a:r>
            <a:r>
              <a:rPr lang="ca-ES" sz="3100" dirty="0" err="1" smtClean="0"/>
              <a:t>passota</a:t>
            </a:r>
            <a:r>
              <a:rPr lang="ca-ES" sz="3100" dirty="0" smtClean="0"/>
              <a:t>, fred, inexpressiu, com forçat.</a:t>
            </a:r>
            <a:endParaRPr lang="ca-ES" sz="3100" dirty="0"/>
          </a:p>
          <a:p>
            <a:pPr marL="36576" indent="0">
              <a:buNone/>
            </a:pPr>
            <a:r>
              <a:rPr lang="ca-ES" sz="3100" dirty="0" smtClean="0"/>
              <a:t> </a:t>
            </a:r>
            <a:endParaRPr lang="ca-ES" sz="3100" dirty="0"/>
          </a:p>
          <a:p>
            <a:pPr lvl="0"/>
            <a:r>
              <a:rPr lang="ca-ES" sz="3100" b="1" dirty="0" smtClean="0"/>
              <a:t>Boc expiatori: </a:t>
            </a:r>
            <a:r>
              <a:rPr lang="ca-ES" sz="3100" dirty="0" smtClean="0"/>
              <a:t>davant els reals fracassos del grup, o els aparents, sol culpabilitzar-se ell mateix o el grup.</a:t>
            </a:r>
            <a:endParaRPr lang="ca-ES" sz="3100" dirty="0"/>
          </a:p>
          <a:p>
            <a:pPr marL="36576" indent="0">
              <a:buNone/>
            </a:pPr>
            <a:endParaRPr lang="ca-ES" dirty="0"/>
          </a:p>
        </p:txBody>
      </p:sp>
    </p:spTree>
    <p:extLst>
      <p:ext uri="{BB962C8B-B14F-4D97-AF65-F5344CB8AC3E}">
        <p14:creationId xmlns:p14="http://schemas.microsoft.com/office/powerpoint/2010/main" val="710071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smtClean="0"/>
              <a:t>L’ estructura </a:t>
            </a:r>
            <a:r>
              <a:rPr lang="es-ES"/>
              <a:t>i el </a:t>
            </a:r>
            <a:r>
              <a:rPr lang="ca-ES" smtClean="0"/>
              <a:t>procés</a:t>
            </a:r>
            <a:endParaRPr lang="ca-ES"/>
          </a:p>
        </p:txBody>
      </p:sp>
      <p:sp>
        <p:nvSpPr>
          <p:cNvPr id="3" name="2 Marcador de contenido"/>
          <p:cNvSpPr>
            <a:spLocks noGrp="1"/>
          </p:cNvSpPr>
          <p:nvPr>
            <p:ph idx="1"/>
          </p:nvPr>
        </p:nvSpPr>
        <p:spPr>
          <a:xfrm>
            <a:off x="457200" y="1268760"/>
            <a:ext cx="8147248" cy="5112568"/>
          </a:xfrm>
        </p:spPr>
        <p:txBody>
          <a:bodyPr>
            <a:noAutofit/>
          </a:bodyPr>
          <a:lstStyle/>
          <a:p>
            <a:endParaRPr lang="ca-ES" sz="1600" dirty="0" smtClean="0"/>
          </a:p>
          <a:p>
            <a:endParaRPr lang="ca-ES" sz="1600" dirty="0" smtClean="0"/>
          </a:p>
          <a:p>
            <a:endParaRPr lang="ca-ES" sz="1600" dirty="0" smtClean="0"/>
          </a:p>
          <a:p>
            <a:r>
              <a:rPr lang="ca-ES" sz="1600" dirty="0" smtClean="0"/>
              <a:t>L'estructura i el procés han de ser concebuts com les dues coordenades bàsiques i inseparables a partir de les quals s'organitza i es desenvolupa la vida del grup.</a:t>
            </a:r>
          </a:p>
          <a:p>
            <a:endParaRPr lang="ca-ES" sz="1600" dirty="0"/>
          </a:p>
          <a:p>
            <a:pPr lvl="0"/>
            <a:r>
              <a:rPr lang="ca-ES" sz="1600" b="1" dirty="0" smtClean="0"/>
              <a:t>L'estructura fa referència a la permanència i estabilitat del grup</a:t>
            </a:r>
            <a:endParaRPr lang="ca-ES" sz="1600" dirty="0"/>
          </a:p>
          <a:p>
            <a:pPr lvl="0"/>
            <a:r>
              <a:rPr lang="ca-ES" sz="1600" b="1" dirty="0" smtClean="0"/>
              <a:t>El procés fa referència al moviment i al canvi.</a:t>
            </a:r>
          </a:p>
          <a:p>
            <a:pPr marL="36576" indent="0">
              <a:buNone/>
            </a:pPr>
            <a:r>
              <a:rPr lang="ca-ES" sz="1600" dirty="0"/>
              <a:t/>
            </a:r>
            <a:br>
              <a:rPr lang="ca-ES" sz="1600" dirty="0"/>
            </a:br>
            <a:r>
              <a:rPr lang="ca-ES" sz="1600" dirty="0" smtClean="0"/>
              <a:t> </a:t>
            </a:r>
            <a:endParaRPr lang="ca-ES" sz="1600" dirty="0"/>
          </a:p>
          <a:p>
            <a:r>
              <a:rPr lang="ca-ES" sz="1600" dirty="0" smtClean="0"/>
              <a:t>Un major èmfasi en una o altra dimensió determinarà el tipus d'estructura més rígida o més flexible. Paradoxalment, els membres esperen trobar estabilitat en el grup i es resisteixen als canvis i alhora esperen que el grup vagi evolucionant, és a dir, es vagi desenvolupant.</a:t>
            </a:r>
            <a:endParaRPr lang="ca-ES" sz="1600" dirty="0"/>
          </a:p>
          <a:p>
            <a:pPr marL="36576" indent="0">
              <a:buNone/>
            </a:pPr>
            <a:r>
              <a:rPr lang="ca-ES" sz="1600" dirty="0" smtClean="0"/>
              <a:t> </a:t>
            </a:r>
            <a:endParaRPr lang="ca-ES" sz="1600" dirty="0"/>
          </a:p>
        </p:txBody>
      </p:sp>
    </p:spTree>
    <p:extLst>
      <p:ext uri="{BB962C8B-B14F-4D97-AF65-F5344CB8AC3E}">
        <p14:creationId xmlns:p14="http://schemas.microsoft.com/office/powerpoint/2010/main" val="3843619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16632"/>
            <a:ext cx="7632848" cy="1152128"/>
          </a:xfrm>
        </p:spPr>
        <p:txBody>
          <a:bodyPr>
            <a:normAutofit fontScale="90000"/>
          </a:bodyPr>
          <a:lstStyle/>
          <a:p>
            <a:pPr algn="ctr"/>
            <a:r>
              <a:rPr lang="es-ES" sz="3600" dirty="0" smtClean="0"/>
              <a:t/>
            </a:r>
            <a:br>
              <a:rPr lang="es-ES" sz="3600" dirty="0" smtClean="0"/>
            </a:br>
            <a:r>
              <a:rPr lang="es-ES" sz="3600" dirty="0"/>
              <a:t/>
            </a:r>
            <a:br>
              <a:rPr lang="es-ES" sz="3600" dirty="0"/>
            </a:br>
            <a:r>
              <a:rPr lang="ca-ES" sz="3600" dirty="0" smtClean="0"/>
              <a:t>Analitzem diferents definicions que trobem del grup:</a:t>
            </a:r>
            <a:r>
              <a:rPr lang="ca-ES" dirty="0"/>
              <a:t/>
            </a:r>
            <a:br>
              <a:rPr lang="ca-ES" dirty="0"/>
            </a:br>
            <a:endParaRPr lang="ca-ES" dirty="0"/>
          </a:p>
        </p:txBody>
      </p:sp>
      <p:sp>
        <p:nvSpPr>
          <p:cNvPr id="3" name="2 Marcador de contenido"/>
          <p:cNvSpPr>
            <a:spLocks noGrp="1"/>
          </p:cNvSpPr>
          <p:nvPr>
            <p:ph idx="1"/>
          </p:nvPr>
        </p:nvSpPr>
        <p:spPr>
          <a:xfrm>
            <a:off x="457200" y="1412776"/>
            <a:ext cx="8291264" cy="4713387"/>
          </a:xfrm>
        </p:spPr>
        <p:txBody>
          <a:bodyPr>
            <a:normAutofit fontScale="70000" lnSpcReduction="20000"/>
          </a:bodyPr>
          <a:lstStyle/>
          <a:p>
            <a:pPr marL="36576" indent="0">
              <a:buNone/>
            </a:pPr>
            <a:r>
              <a:rPr lang="es-ES" dirty="0"/>
              <a:t> </a:t>
            </a:r>
            <a:endParaRPr lang="ca-ES" dirty="0"/>
          </a:p>
          <a:p>
            <a:pPr lvl="0"/>
            <a:r>
              <a:rPr lang="ca-ES" sz="3600" dirty="0" smtClean="0"/>
              <a:t>“Un </a:t>
            </a:r>
            <a:r>
              <a:rPr lang="ca-ES" sz="3600" b="1" dirty="0" smtClean="0"/>
              <a:t>conjunt dinàmic </a:t>
            </a:r>
            <a:r>
              <a:rPr lang="ca-ES" sz="3600" dirty="0" smtClean="0"/>
              <a:t>constituït per individus que es perceben recíprocament com a més o menys </a:t>
            </a:r>
            <a:r>
              <a:rPr lang="ca-ES" sz="3600" b="1" dirty="0" err="1" smtClean="0"/>
              <a:t>interdependents</a:t>
            </a:r>
            <a:r>
              <a:rPr lang="ca-ES" sz="3600" b="1" dirty="0" smtClean="0"/>
              <a:t> </a:t>
            </a:r>
            <a:r>
              <a:rPr lang="ca-ES" sz="3600" dirty="0" smtClean="0"/>
              <a:t>en un o altre aspecte (MINGUZZI)</a:t>
            </a:r>
          </a:p>
          <a:p>
            <a:pPr lvl="0"/>
            <a:endParaRPr lang="ca-ES" sz="3600" dirty="0"/>
          </a:p>
          <a:p>
            <a:pPr lvl="0"/>
            <a:r>
              <a:rPr lang="ca-ES" sz="3600" dirty="0" smtClean="0"/>
              <a:t>“És la unió de dos o més persones que posseeixen, com una de les qualitats de les seves relacions, certa </a:t>
            </a:r>
            <a:r>
              <a:rPr lang="ca-ES" sz="3600" b="1" dirty="0" smtClean="0"/>
              <a:t>dependència </a:t>
            </a:r>
            <a:r>
              <a:rPr lang="ca-ES" sz="3600" dirty="0" smtClean="0"/>
              <a:t>i certa </a:t>
            </a:r>
            <a:r>
              <a:rPr lang="ca-ES" sz="3600" b="1" dirty="0" smtClean="0"/>
              <a:t>unitat </a:t>
            </a:r>
            <a:r>
              <a:rPr lang="ca-ES" sz="3600" dirty="0" smtClean="0"/>
              <a:t>reconeguda”. (BANY-JOHNSON)</a:t>
            </a:r>
          </a:p>
          <a:p>
            <a:pPr lvl="0"/>
            <a:endParaRPr lang="ca-ES" sz="3600" dirty="0"/>
          </a:p>
          <a:p>
            <a:pPr lvl="0"/>
            <a:r>
              <a:rPr lang="ca-ES" sz="3600" dirty="0" smtClean="0"/>
              <a:t>“Una </a:t>
            </a:r>
            <a:r>
              <a:rPr lang="ca-ES" sz="3600" b="1" dirty="0" smtClean="0"/>
              <a:t>unitat social </a:t>
            </a:r>
            <a:r>
              <a:rPr lang="ca-ES" sz="3600" dirty="0" smtClean="0"/>
              <a:t>consistent en individus on les seves relacions són variables i posseeixen un conjunt de </a:t>
            </a:r>
            <a:r>
              <a:rPr lang="ca-ES" sz="3600" b="1" dirty="0" smtClean="0"/>
              <a:t>normes de valors </a:t>
            </a:r>
            <a:r>
              <a:rPr lang="ca-ES" sz="3600" dirty="0" smtClean="0"/>
              <a:t>que regulen la conducta dels seus components individuals”. (M. SHERIF)</a:t>
            </a:r>
            <a:endParaRPr lang="ca-ES" sz="3600" dirty="0"/>
          </a:p>
          <a:p>
            <a:endParaRPr lang="ca-ES" dirty="0"/>
          </a:p>
        </p:txBody>
      </p:sp>
    </p:spTree>
    <p:extLst>
      <p:ext uri="{BB962C8B-B14F-4D97-AF65-F5344CB8AC3E}">
        <p14:creationId xmlns:p14="http://schemas.microsoft.com/office/powerpoint/2010/main" val="2829341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sz="3100" dirty="0" smtClean="0"/>
              <a:t/>
            </a:r>
            <a:br>
              <a:rPr lang="es-ES" sz="3100" dirty="0" smtClean="0"/>
            </a:br>
            <a:r>
              <a:rPr lang="ca-ES" sz="3100" dirty="0" smtClean="0"/>
              <a:t>Els conceptes que segons els diferents autors defineixen l'estructura del grup són:</a:t>
            </a:r>
            <a:r>
              <a:rPr lang="ca-ES" sz="4800" dirty="0"/>
              <a:t/>
            </a:r>
            <a:br>
              <a:rPr lang="ca-ES" sz="4800" dirty="0"/>
            </a:br>
            <a:endParaRPr lang="ca-ES" dirty="0"/>
          </a:p>
        </p:txBody>
      </p:sp>
      <p:sp>
        <p:nvSpPr>
          <p:cNvPr id="3" name="2 Marcador de contenido"/>
          <p:cNvSpPr>
            <a:spLocks noGrp="1"/>
          </p:cNvSpPr>
          <p:nvPr>
            <p:ph idx="1"/>
          </p:nvPr>
        </p:nvSpPr>
        <p:spPr>
          <a:xfrm>
            <a:off x="457200" y="1268760"/>
            <a:ext cx="8291264" cy="5472608"/>
          </a:xfrm>
        </p:spPr>
        <p:txBody>
          <a:bodyPr>
            <a:normAutofit fontScale="40000" lnSpcReduction="20000"/>
          </a:bodyPr>
          <a:lstStyle/>
          <a:p>
            <a:pPr marL="36576" indent="0">
              <a:buNone/>
            </a:pPr>
            <a:r>
              <a:rPr lang="es-ES" sz="800" dirty="0"/>
              <a:t/>
            </a:r>
            <a:br>
              <a:rPr lang="es-ES" sz="800" dirty="0"/>
            </a:br>
            <a:endParaRPr lang="ca-ES" sz="5000" dirty="0"/>
          </a:p>
          <a:p>
            <a:r>
              <a:rPr lang="ca-ES" sz="5000" b="1" dirty="0" smtClean="0"/>
              <a:t>Interdependència</a:t>
            </a:r>
            <a:r>
              <a:rPr lang="ca-ES" sz="5000" dirty="0" smtClean="0"/>
              <a:t>: Xarxa </a:t>
            </a:r>
            <a:r>
              <a:rPr lang="ca-ES" sz="5000" dirty="0" err="1" smtClean="0"/>
              <a:t>interdependent</a:t>
            </a:r>
            <a:r>
              <a:rPr lang="ca-ES" sz="5000" dirty="0" smtClean="0"/>
              <a:t> de rols i estatus</a:t>
            </a:r>
            <a:endParaRPr lang="ca-ES" sz="5000" dirty="0"/>
          </a:p>
          <a:p>
            <a:endParaRPr lang="ca-ES" sz="5000" dirty="0" smtClean="0"/>
          </a:p>
          <a:p>
            <a:r>
              <a:rPr lang="ca-ES" sz="5000" dirty="0" smtClean="0"/>
              <a:t> </a:t>
            </a:r>
            <a:r>
              <a:rPr lang="ca-ES" sz="5000" b="1" dirty="0" smtClean="0"/>
              <a:t>Relacions i valors</a:t>
            </a:r>
            <a:r>
              <a:rPr lang="ca-ES" sz="5000" dirty="0" smtClean="0"/>
              <a:t>: Regularitats pautades d'un sistema que resten relativament fixes en el temps</a:t>
            </a:r>
          </a:p>
          <a:p>
            <a:endParaRPr lang="ca-ES" sz="5000" dirty="0" smtClean="0"/>
          </a:p>
          <a:p>
            <a:r>
              <a:rPr lang="ca-ES" sz="5000" b="1" dirty="0" smtClean="0"/>
              <a:t>Reciprocitat</a:t>
            </a:r>
            <a:r>
              <a:rPr lang="ca-ES" sz="5000" dirty="0" smtClean="0"/>
              <a:t>: tots els membres desenvolupen expectatives recíproques mitjançant una xarxa informal d’eleccions mútues i rols formals</a:t>
            </a:r>
            <a:endParaRPr lang="ca-ES" sz="5000" dirty="0"/>
          </a:p>
          <a:p>
            <a:r>
              <a:rPr lang="ca-ES" sz="5000" b="1" dirty="0" smtClean="0"/>
              <a:t>Interacció</a:t>
            </a:r>
            <a:r>
              <a:rPr lang="ca-ES" sz="5000" dirty="0" smtClean="0"/>
              <a:t>: unitat psicosocial. L'estructura del grup no és la suma de les parts, sinó integradora i creadora de noves formes i pautes comuns.</a:t>
            </a:r>
            <a:endParaRPr lang="ca-ES" sz="5000" dirty="0"/>
          </a:p>
          <a:p>
            <a:pPr marL="36576" indent="0">
              <a:buNone/>
            </a:pPr>
            <a:r>
              <a:rPr lang="ca-ES" sz="5000" dirty="0" smtClean="0"/>
              <a:t> </a:t>
            </a:r>
            <a:endParaRPr lang="ca-ES" sz="5000" dirty="0"/>
          </a:p>
          <a:p>
            <a:pPr marL="36576" indent="0">
              <a:buNone/>
            </a:pPr>
            <a:r>
              <a:rPr lang="ca-ES" sz="5000" dirty="0" smtClean="0"/>
              <a:t>-  El grup es diferencia d'un altre tipus de conjunt (massa, multitud, classe, banda,..)  per l’escassa diferenciació dels seus rols, el sistema de comunicació directe i la participació dels membres en les decisions; presenta un número limitat de membres (2-20) que es perceben recíprocament com a part d'un grup.</a:t>
            </a:r>
            <a:endParaRPr lang="ca-ES" sz="5000" dirty="0"/>
          </a:p>
          <a:p>
            <a:pPr marL="36576" indent="0">
              <a:buNone/>
            </a:pPr>
            <a:r>
              <a:rPr lang="es-ES" sz="5000" dirty="0"/>
              <a:t> </a:t>
            </a:r>
            <a:endParaRPr lang="ca-ES" sz="5000" dirty="0"/>
          </a:p>
          <a:p>
            <a:pPr marL="36576" indent="0">
              <a:buNone/>
            </a:pPr>
            <a:endParaRPr lang="ca-ES" sz="9600" dirty="0" smtClean="0"/>
          </a:p>
          <a:p>
            <a:pPr marL="36576" indent="0">
              <a:buNone/>
            </a:pPr>
            <a:endParaRPr lang="ca-ES" dirty="0"/>
          </a:p>
        </p:txBody>
      </p:sp>
    </p:spTree>
    <p:extLst>
      <p:ext uri="{BB962C8B-B14F-4D97-AF65-F5344CB8AC3E}">
        <p14:creationId xmlns:p14="http://schemas.microsoft.com/office/powerpoint/2010/main" val="3276327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sz="3100" dirty="0" smtClean="0"/>
              <a:t/>
            </a:r>
            <a:br>
              <a:rPr lang="es-ES" sz="3100" dirty="0" smtClean="0"/>
            </a:br>
            <a:r>
              <a:rPr lang="es-ES" sz="3100" dirty="0" smtClean="0"/>
              <a:t>En </a:t>
            </a:r>
            <a:r>
              <a:rPr lang="es-ES" sz="3100" dirty="0" err="1"/>
              <a:t>funció</a:t>
            </a:r>
            <a:r>
              <a:rPr lang="es-ES" sz="3100" dirty="0"/>
              <a:t> de les </a:t>
            </a:r>
            <a:r>
              <a:rPr lang="es-ES" sz="3100" dirty="0" err="1"/>
              <a:t>relacions</a:t>
            </a:r>
            <a:r>
              <a:rPr lang="es-ES" sz="3100" dirty="0"/>
              <a:t> de rol i </a:t>
            </a:r>
            <a:r>
              <a:rPr lang="es-ES" sz="3100" dirty="0" err="1"/>
              <a:t>dels</a:t>
            </a:r>
            <a:r>
              <a:rPr lang="es-ES" sz="3100" dirty="0"/>
              <a:t> </a:t>
            </a:r>
            <a:r>
              <a:rPr lang="es-ES" sz="3100" dirty="0" err="1"/>
              <a:t>llaços</a:t>
            </a:r>
            <a:r>
              <a:rPr lang="es-ES" sz="3100" dirty="0"/>
              <a:t> </a:t>
            </a:r>
            <a:r>
              <a:rPr lang="es-ES" sz="3100" dirty="0" err="1"/>
              <a:t>afectius</a:t>
            </a:r>
            <a:r>
              <a:rPr lang="es-ES" sz="3100" dirty="0"/>
              <a:t> </a:t>
            </a:r>
            <a:r>
              <a:rPr lang="es-ES" sz="3100" dirty="0" err="1"/>
              <a:t>podem</a:t>
            </a:r>
            <a:r>
              <a:rPr lang="es-ES" sz="3100" dirty="0"/>
              <a:t> diferenciar:</a:t>
            </a:r>
            <a:r>
              <a:rPr lang="ca-ES" dirty="0"/>
              <a:t/>
            </a:r>
            <a:br>
              <a:rPr lang="ca-ES" dirty="0"/>
            </a:br>
            <a:endParaRPr lang="ca-ES" dirty="0"/>
          </a:p>
        </p:txBody>
      </p:sp>
      <p:sp>
        <p:nvSpPr>
          <p:cNvPr id="3" name="2 Marcador de contenido"/>
          <p:cNvSpPr>
            <a:spLocks noGrp="1"/>
          </p:cNvSpPr>
          <p:nvPr>
            <p:ph idx="1"/>
          </p:nvPr>
        </p:nvSpPr>
        <p:spPr>
          <a:xfrm>
            <a:off x="457200" y="1600200"/>
            <a:ext cx="8219256" cy="4925144"/>
          </a:xfrm>
        </p:spPr>
        <p:txBody>
          <a:bodyPr>
            <a:normAutofit fontScale="92500" lnSpcReduction="10000"/>
          </a:bodyPr>
          <a:lstStyle/>
          <a:p>
            <a:pPr lvl="0"/>
            <a:r>
              <a:rPr lang="es-ES" b="1" u="sng" dirty="0" err="1" smtClean="0"/>
              <a:t>Grups</a:t>
            </a:r>
            <a:r>
              <a:rPr lang="es-ES" b="1" u="sng" dirty="0" smtClean="0"/>
              <a:t> </a:t>
            </a:r>
            <a:r>
              <a:rPr lang="es-ES" b="1" u="sng" dirty="0" err="1"/>
              <a:t>primaris</a:t>
            </a:r>
            <a:r>
              <a:rPr lang="es-ES" u="sng" dirty="0"/>
              <a:t>.</a:t>
            </a:r>
            <a:r>
              <a:rPr lang="es-ES" dirty="0"/>
              <a:t> El fi </a:t>
            </a:r>
            <a:r>
              <a:rPr lang="es-ES" dirty="0" err="1"/>
              <a:t>és</a:t>
            </a:r>
            <a:r>
              <a:rPr lang="es-ES" dirty="0"/>
              <a:t> </a:t>
            </a:r>
            <a:r>
              <a:rPr lang="es-ES" dirty="0" err="1"/>
              <a:t>satisfer</a:t>
            </a:r>
            <a:r>
              <a:rPr lang="es-ES" dirty="0"/>
              <a:t> les </a:t>
            </a:r>
            <a:r>
              <a:rPr lang="es-ES" dirty="0" err="1"/>
              <a:t>necessitats</a:t>
            </a:r>
            <a:r>
              <a:rPr lang="es-ES" dirty="0"/>
              <a:t> </a:t>
            </a:r>
            <a:r>
              <a:rPr lang="es-ES" dirty="0" err="1"/>
              <a:t>emocionals</a:t>
            </a:r>
            <a:r>
              <a:rPr lang="es-ES" dirty="0"/>
              <a:t> i </a:t>
            </a:r>
            <a:r>
              <a:rPr lang="es-ES" dirty="0" err="1"/>
              <a:t>socials</a:t>
            </a:r>
            <a:r>
              <a:rPr lang="es-ES" dirty="0"/>
              <a:t> </a:t>
            </a:r>
            <a:r>
              <a:rPr lang="es-ES" dirty="0" err="1"/>
              <a:t>dels</a:t>
            </a:r>
            <a:r>
              <a:rPr lang="es-ES" dirty="0"/>
              <a:t> </a:t>
            </a:r>
            <a:r>
              <a:rPr lang="es-ES" dirty="0" err="1"/>
              <a:t>seus</a:t>
            </a:r>
            <a:r>
              <a:rPr lang="es-ES" dirty="0"/>
              <a:t> </a:t>
            </a:r>
            <a:r>
              <a:rPr lang="es-ES" dirty="0" err="1"/>
              <a:t>membres</a:t>
            </a:r>
            <a:r>
              <a:rPr lang="es-ES" dirty="0"/>
              <a:t>. </a:t>
            </a:r>
            <a:r>
              <a:rPr lang="es-ES" dirty="0" err="1"/>
              <a:t>Grups</a:t>
            </a:r>
            <a:r>
              <a:rPr lang="es-ES" dirty="0"/>
              <a:t> de </a:t>
            </a:r>
            <a:r>
              <a:rPr lang="es-ES" dirty="0" err="1"/>
              <a:t>fet</a:t>
            </a:r>
            <a:r>
              <a:rPr lang="es-ES" dirty="0"/>
              <a:t>, </a:t>
            </a:r>
            <a:r>
              <a:rPr lang="es-ES" dirty="0" err="1"/>
              <a:t>on</a:t>
            </a:r>
            <a:r>
              <a:rPr lang="es-ES" dirty="0"/>
              <a:t> se </a:t>
            </a:r>
            <a:r>
              <a:rPr lang="es-ES" dirty="0" err="1"/>
              <a:t>pertany</a:t>
            </a:r>
            <a:r>
              <a:rPr lang="es-ES" dirty="0"/>
              <a:t> </a:t>
            </a:r>
            <a:r>
              <a:rPr lang="es-ES" dirty="0" err="1"/>
              <a:t>sense</a:t>
            </a:r>
            <a:r>
              <a:rPr lang="es-ES" dirty="0"/>
              <a:t> </a:t>
            </a:r>
            <a:r>
              <a:rPr lang="es-ES" dirty="0" err="1"/>
              <a:t>obligacions</a:t>
            </a:r>
            <a:r>
              <a:rPr lang="es-ES" dirty="0"/>
              <a:t> (ex. La </a:t>
            </a:r>
            <a:r>
              <a:rPr lang="es-ES" dirty="0" err="1"/>
              <a:t>família</a:t>
            </a:r>
            <a:r>
              <a:rPr lang="es-ES" dirty="0"/>
              <a:t>). </a:t>
            </a:r>
            <a:r>
              <a:rPr lang="es-ES" dirty="0" err="1"/>
              <a:t>Grups</a:t>
            </a:r>
            <a:r>
              <a:rPr lang="es-ES" dirty="0"/>
              <a:t> </a:t>
            </a:r>
            <a:r>
              <a:rPr lang="es-ES" dirty="0" err="1"/>
              <a:t>voluntaris</a:t>
            </a:r>
            <a:r>
              <a:rPr lang="es-ES" dirty="0"/>
              <a:t>, que es formen per </a:t>
            </a:r>
            <a:r>
              <a:rPr lang="es-ES" dirty="0" err="1"/>
              <a:t>adhesió</a:t>
            </a:r>
            <a:r>
              <a:rPr lang="es-ES" dirty="0"/>
              <a:t> </a:t>
            </a:r>
            <a:r>
              <a:rPr lang="es-ES" dirty="0" err="1"/>
              <a:t>espontània</a:t>
            </a:r>
            <a:r>
              <a:rPr lang="es-ES" dirty="0"/>
              <a:t> (</a:t>
            </a:r>
            <a:r>
              <a:rPr lang="es-ES" dirty="0" err="1"/>
              <a:t>associacions</a:t>
            </a:r>
            <a:r>
              <a:rPr lang="es-ES" dirty="0"/>
              <a:t> </a:t>
            </a:r>
            <a:r>
              <a:rPr lang="es-ES" dirty="0" err="1"/>
              <a:t>esportives</a:t>
            </a:r>
            <a:r>
              <a:rPr lang="es-ES" dirty="0"/>
              <a:t>)</a:t>
            </a:r>
            <a:endParaRPr lang="ca-ES" dirty="0"/>
          </a:p>
          <a:p>
            <a:pPr lvl="0"/>
            <a:r>
              <a:rPr lang="es-ES" b="1" u="sng" dirty="0" err="1"/>
              <a:t>Grups</a:t>
            </a:r>
            <a:r>
              <a:rPr lang="es-ES" b="1" u="sng" dirty="0"/>
              <a:t> </a:t>
            </a:r>
            <a:r>
              <a:rPr lang="es-ES" b="1" u="sng" dirty="0" err="1"/>
              <a:t>secundaris</a:t>
            </a:r>
            <a:r>
              <a:rPr lang="es-ES" u="sng" dirty="0"/>
              <a:t>.</a:t>
            </a:r>
            <a:r>
              <a:rPr lang="es-ES" dirty="0"/>
              <a:t> El fi </a:t>
            </a:r>
            <a:r>
              <a:rPr lang="es-ES" dirty="0" err="1"/>
              <a:t>és</a:t>
            </a:r>
            <a:r>
              <a:rPr lang="es-ES" dirty="0"/>
              <a:t> </a:t>
            </a:r>
            <a:r>
              <a:rPr lang="es-ES" dirty="0" err="1"/>
              <a:t>aconseguir</a:t>
            </a:r>
            <a:r>
              <a:rPr lang="es-ES" dirty="0"/>
              <a:t> </a:t>
            </a:r>
            <a:r>
              <a:rPr lang="es-ES" dirty="0" err="1"/>
              <a:t>objectius</a:t>
            </a:r>
            <a:r>
              <a:rPr lang="es-ES" dirty="0"/>
              <a:t> </a:t>
            </a:r>
            <a:r>
              <a:rPr lang="es-ES" dirty="0" err="1"/>
              <a:t>específics</a:t>
            </a:r>
            <a:r>
              <a:rPr lang="es-ES" dirty="0"/>
              <a:t> que </a:t>
            </a:r>
            <a:r>
              <a:rPr lang="es-ES" dirty="0" err="1"/>
              <a:t>vinculin</a:t>
            </a:r>
            <a:r>
              <a:rPr lang="es-ES" dirty="0"/>
              <a:t> a les persones a un rol ben </a:t>
            </a:r>
            <a:r>
              <a:rPr lang="es-ES" dirty="0" err="1"/>
              <a:t>definit</a:t>
            </a:r>
            <a:r>
              <a:rPr lang="es-ES" dirty="0"/>
              <a:t>. </a:t>
            </a:r>
            <a:r>
              <a:rPr lang="es-ES" dirty="0" err="1"/>
              <a:t>Grups</a:t>
            </a:r>
            <a:r>
              <a:rPr lang="es-ES" dirty="0"/>
              <a:t> </a:t>
            </a:r>
            <a:r>
              <a:rPr lang="es-ES" dirty="0" err="1"/>
              <a:t>imposants</a:t>
            </a:r>
            <a:r>
              <a:rPr lang="es-ES" dirty="0"/>
              <a:t>, </a:t>
            </a:r>
            <a:r>
              <a:rPr lang="es-ES" dirty="0" err="1"/>
              <a:t>amb</a:t>
            </a:r>
            <a:r>
              <a:rPr lang="es-ES" dirty="0"/>
              <a:t> </a:t>
            </a:r>
            <a:r>
              <a:rPr lang="es-ES" dirty="0" err="1"/>
              <a:t>participació</a:t>
            </a:r>
            <a:r>
              <a:rPr lang="es-ES" dirty="0"/>
              <a:t> </a:t>
            </a:r>
            <a:r>
              <a:rPr lang="es-ES" dirty="0" err="1"/>
              <a:t>imposada</a:t>
            </a:r>
            <a:r>
              <a:rPr lang="es-ES" dirty="0"/>
              <a:t> (ex. </a:t>
            </a:r>
            <a:r>
              <a:rPr lang="es-ES" dirty="0" err="1"/>
              <a:t>Grup</a:t>
            </a:r>
            <a:r>
              <a:rPr lang="es-ES" dirty="0"/>
              <a:t> militar). </a:t>
            </a:r>
            <a:r>
              <a:rPr lang="es-ES" dirty="0" err="1"/>
              <a:t>Grups</a:t>
            </a:r>
            <a:r>
              <a:rPr lang="es-ES" dirty="0"/>
              <a:t> </a:t>
            </a:r>
            <a:r>
              <a:rPr lang="es-ES" dirty="0" err="1"/>
              <a:t>contractuals</a:t>
            </a:r>
            <a:r>
              <a:rPr lang="es-ES" dirty="0"/>
              <a:t>, per </a:t>
            </a:r>
            <a:r>
              <a:rPr lang="es-ES" dirty="0" err="1"/>
              <a:t>adhesió</a:t>
            </a:r>
            <a:r>
              <a:rPr lang="es-ES" dirty="0"/>
              <a:t> de forma </a:t>
            </a:r>
            <a:r>
              <a:rPr lang="es-ES" dirty="0" err="1"/>
              <a:t>voluntària</a:t>
            </a:r>
            <a:r>
              <a:rPr lang="es-ES" dirty="0"/>
              <a:t> </a:t>
            </a:r>
            <a:r>
              <a:rPr lang="es-ES" dirty="0" err="1"/>
              <a:t>aceptant</a:t>
            </a:r>
            <a:r>
              <a:rPr lang="es-ES" dirty="0"/>
              <a:t> les normes </a:t>
            </a:r>
            <a:r>
              <a:rPr lang="es-ES" dirty="0" err="1"/>
              <a:t>amb</a:t>
            </a:r>
            <a:r>
              <a:rPr lang="es-ES" dirty="0"/>
              <a:t> mires </a:t>
            </a:r>
            <a:r>
              <a:rPr lang="es-ES" dirty="0" err="1"/>
              <a:t>vers</a:t>
            </a:r>
            <a:r>
              <a:rPr lang="es-ES" dirty="0"/>
              <a:t> </a:t>
            </a:r>
            <a:r>
              <a:rPr lang="es-ES" dirty="0" err="1"/>
              <a:t>uns</a:t>
            </a:r>
            <a:r>
              <a:rPr lang="es-ES" dirty="0"/>
              <a:t> </a:t>
            </a:r>
            <a:r>
              <a:rPr lang="es-ES" dirty="0" err="1"/>
              <a:t>fins</a:t>
            </a:r>
            <a:r>
              <a:rPr lang="es-ES" dirty="0"/>
              <a:t> </a:t>
            </a:r>
            <a:r>
              <a:rPr lang="es-ES" dirty="0" err="1"/>
              <a:t>utilitaris</a:t>
            </a:r>
            <a:r>
              <a:rPr lang="es-ES" dirty="0"/>
              <a:t>.</a:t>
            </a:r>
            <a:endParaRPr lang="ca-ES" dirty="0"/>
          </a:p>
          <a:p>
            <a:endParaRPr lang="ca-ES" dirty="0"/>
          </a:p>
        </p:txBody>
      </p:sp>
    </p:spTree>
    <p:extLst>
      <p:ext uri="{BB962C8B-B14F-4D97-AF65-F5344CB8AC3E}">
        <p14:creationId xmlns:p14="http://schemas.microsoft.com/office/powerpoint/2010/main" val="1900715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ca-ES" dirty="0" smtClean="0"/>
              <a:t>Elements de l’estructura </a:t>
            </a:r>
            <a:r>
              <a:rPr lang="ca-ES" dirty="0" err="1" smtClean="0"/>
              <a:t>grupal</a:t>
            </a:r>
            <a:endParaRPr lang="ca-ES" dirty="0"/>
          </a:p>
        </p:txBody>
      </p:sp>
      <p:sp>
        <p:nvSpPr>
          <p:cNvPr id="3" name="2 Marcador de contenido"/>
          <p:cNvSpPr>
            <a:spLocks noGrp="1"/>
          </p:cNvSpPr>
          <p:nvPr>
            <p:ph idx="1"/>
          </p:nvPr>
        </p:nvSpPr>
        <p:spPr/>
        <p:txBody>
          <a:bodyPr/>
          <a:lstStyle/>
          <a:p>
            <a:r>
              <a:rPr lang="ca-ES" sz="3200" dirty="0" smtClean="0"/>
              <a:t>Els elements bàsics d'un grup són els membres i els possibles subgrups que es formin. També, podem considerar com a elements del grup:</a:t>
            </a:r>
            <a:endParaRPr lang="ca-ES" sz="3200" dirty="0"/>
          </a:p>
          <a:p>
            <a:pPr lvl="1"/>
            <a:r>
              <a:rPr lang="ca-ES" sz="2800" dirty="0" smtClean="0"/>
              <a:t>la dimensió del grup i les posicions dels seus membres</a:t>
            </a:r>
            <a:endParaRPr lang="ca-ES" sz="3600" dirty="0"/>
          </a:p>
          <a:p>
            <a:pPr lvl="1"/>
            <a:r>
              <a:rPr lang="ca-ES" sz="2800" dirty="0" smtClean="0"/>
              <a:t>les xarxes de comunicació</a:t>
            </a:r>
            <a:endParaRPr lang="ca-ES" sz="3600" dirty="0"/>
          </a:p>
          <a:p>
            <a:pPr lvl="1"/>
            <a:r>
              <a:rPr lang="ca-ES" sz="2800" dirty="0" err="1" smtClean="0"/>
              <a:t>l’estatus</a:t>
            </a:r>
            <a:r>
              <a:rPr lang="ca-ES" sz="2800" dirty="0" smtClean="0"/>
              <a:t> i els rols</a:t>
            </a:r>
            <a:endParaRPr lang="ca-ES" sz="3600" dirty="0"/>
          </a:p>
          <a:p>
            <a:pPr lvl="1"/>
            <a:r>
              <a:rPr lang="ca-ES" sz="2800" dirty="0" smtClean="0"/>
              <a:t>normes del grup</a:t>
            </a:r>
            <a:endParaRPr lang="ca-ES" sz="3600" dirty="0"/>
          </a:p>
          <a:p>
            <a:endParaRPr lang="ca-ES" dirty="0"/>
          </a:p>
        </p:txBody>
      </p:sp>
    </p:spTree>
    <p:extLst>
      <p:ext uri="{BB962C8B-B14F-4D97-AF65-F5344CB8AC3E}">
        <p14:creationId xmlns:p14="http://schemas.microsoft.com/office/powerpoint/2010/main" val="37726695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err="1"/>
              <a:t>Dimensió</a:t>
            </a:r>
            <a:r>
              <a:rPr lang="es-ES" b="1" dirty="0"/>
              <a:t> del </a:t>
            </a:r>
            <a:r>
              <a:rPr lang="es-ES" b="1" dirty="0" err="1"/>
              <a:t>grup</a:t>
            </a:r>
            <a:endParaRPr lang="ca-ES" dirty="0"/>
          </a:p>
        </p:txBody>
      </p:sp>
      <p:sp>
        <p:nvSpPr>
          <p:cNvPr id="3" name="2 Marcador de contenido"/>
          <p:cNvSpPr>
            <a:spLocks noGrp="1"/>
          </p:cNvSpPr>
          <p:nvPr>
            <p:ph idx="1"/>
          </p:nvPr>
        </p:nvSpPr>
        <p:spPr/>
        <p:txBody>
          <a:bodyPr>
            <a:normAutofit fontScale="70000" lnSpcReduction="20000"/>
          </a:bodyPr>
          <a:lstStyle/>
          <a:p>
            <a:pPr lvl="0"/>
            <a:r>
              <a:rPr lang="ca-ES" sz="3200" dirty="0" smtClean="0"/>
              <a:t>No és possible establir a priori el nombre de membres ideal per aconseguir un funcionament òptim del grup, sí que s´han observat, però, un seguit d’efectes positius i negatius lligats a l`augment de la mida del grup:</a:t>
            </a:r>
            <a:endParaRPr lang="ca-ES" sz="4000" dirty="0"/>
          </a:p>
          <a:p>
            <a:pPr marL="36576" indent="0">
              <a:buNone/>
            </a:pPr>
            <a:r>
              <a:rPr lang="ca-ES" sz="3200" dirty="0" smtClean="0"/>
              <a:t> </a:t>
            </a:r>
            <a:endParaRPr lang="ca-ES" sz="3200" dirty="0"/>
          </a:p>
          <a:p>
            <a:r>
              <a:rPr lang="ca-ES" sz="3200" b="1" dirty="0" smtClean="0"/>
              <a:t>Efectes positius</a:t>
            </a:r>
            <a:r>
              <a:rPr lang="ca-ES" sz="3200" dirty="0" smtClean="0"/>
              <a:t>. A mesura que augmenta la mida del grup:</a:t>
            </a:r>
            <a:endParaRPr lang="ca-ES" sz="4000" dirty="0"/>
          </a:p>
          <a:p>
            <a:pPr lvl="1"/>
            <a:r>
              <a:rPr lang="ca-ES" sz="2800" dirty="0" smtClean="0"/>
              <a:t>Més possibilitats de distribuir funcions i s’amplien recursos</a:t>
            </a:r>
            <a:endParaRPr lang="ca-ES" sz="3600" dirty="0"/>
          </a:p>
          <a:p>
            <a:pPr lvl="1"/>
            <a:r>
              <a:rPr lang="ca-ES" sz="2800" dirty="0" smtClean="0"/>
              <a:t>Disminueix el perill que alguns membres se sentin sotmesos a fortes pressions. En un grup nombrós, un membre pot passar desapercebut</a:t>
            </a:r>
            <a:endParaRPr lang="ca-ES" sz="3600" dirty="0"/>
          </a:p>
          <a:p>
            <a:pPr lvl="1"/>
            <a:r>
              <a:rPr lang="ca-ES" sz="2800" dirty="0" smtClean="0"/>
              <a:t>S’incrementa el nombre de relacions (més rols específics i més interacció social)</a:t>
            </a:r>
            <a:endParaRPr lang="ca-ES" sz="3600" dirty="0"/>
          </a:p>
          <a:p>
            <a:endParaRPr lang="ca-ES" dirty="0"/>
          </a:p>
        </p:txBody>
      </p:sp>
    </p:spTree>
    <p:extLst>
      <p:ext uri="{BB962C8B-B14F-4D97-AF65-F5344CB8AC3E}">
        <p14:creationId xmlns:p14="http://schemas.microsoft.com/office/powerpoint/2010/main" val="394631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n-US" b="1" dirty="0" err="1"/>
              <a:t>Efectes</a:t>
            </a:r>
            <a:r>
              <a:rPr lang="en-US" b="1" dirty="0"/>
              <a:t> </a:t>
            </a:r>
            <a:r>
              <a:rPr lang="en-US" b="1" dirty="0" err="1"/>
              <a:t>negatius</a:t>
            </a:r>
            <a:r>
              <a:rPr lang="en-US" b="1" dirty="0"/>
              <a:t>:</a:t>
            </a:r>
            <a:r>
              <a:rPr lang="ca-ES" b="1" dirty="0"/>
              <a:t/>
            </a:r>
            <a:br>
              <a:rPr lang="ca-ES" b="1" dirty="0"/>
            </a:br>
            <a:endParaRPr lang="ca-ES" dirty="0"/>
          </a:p>
        </p:txBody>
      </p:sp>
      <p:sp>
        <p:nvSpPr>
          <p:cNvPr id="3" name="2 Marcador de contenido"/>
          <p:cNvSpPr>
            <a:spLocks noGrp="1"/>
          </p:cNvSpPr>
          <p:nvPr>
            <p:ph idx="1"/>
          </p:nvPr>
        </p:nvSpPr>
        <p:spPr>
          <a:xfrm>
            <a:off x="457200" y="1124744"/>
            <a:ext cx="7931224" cy="5001419"/>
          </a:xfrm>
        </p:spPr>
        <p:txBody>
          <a:bodyPr>
            <a:normAutofit fontScale="77500" lnSpcReduction="20000"/>
          </a:bodyPr>
          <a:lstStyle/>
          <a:p>
            <a:pPr lvl="0"/>
            <a:r>
              <a:rPr lang="ca-ES" dirty="0" smtClean="0"/>
              <a:t>Reducció de les possibilitats </a:t>
            </a:r>
            <a:r>
              <a:rPr lang="ca-ES" dirty="0" err="1" smtClean="0"/>
              <a:t>d´intervenir</a:t>
            </a:r>
            <a:endParaRPr lang="ca-ES" dirty="0"/>
          </a:p>
          <a:p>
            <a:pPr lvl="0"/>
            <a:r>
              <a:rPr lang="ca-ES" dirty="0" smtClean="0"/>
              <a:t>Més dificultats en la coordinació </a:t>
            </a:r>
            <a:r>
              <a:rPr lang="ca-ES" dirty="0" err="1" smtClean="0"/>
              <a:t>d´activitats</a:t>
            </a:r>
            <a:r>
              <a:rPr lang="ca-ES" dirty="0" smtClean="0"/>
              <a:t> (més conformisme)</a:t>
            </a:r>
            <a:endParaRPr lang="ca-ES" dirty="0"/>
          </a:p>
          <a:p>
            <a:pPr lvl="0"/>
            <a:r>
              <a:rPr lang="ca-ES" dirty="0" smtClean="0"/>
              <a:t>A partir de vuit membres és més probable la formació de subgrups</a:t>
            </a:r>
            <a:endParaRPr lang="ca-ES" dirty="0"/>
          </a:p>
          <a:p>
            <a:pPr lvl="0"/>
            <a:r>
              <a:rPr lang="ca-ES" dirty="0" smtClean="0"/>
              <a:t>La solució de problemes comporta més temps (és més difícil arribar a un consens) però pot proporcionar un major número de solucions</a:t>
            </a:r>
            <a:endParaRPr lang="ca-ES" dirty="0"/>
          </a:p>
          <a:p>
            <a:pPr lvl="0"/>
            <a:r>
              <a:rPr lang="ca-ES" dirty="0" smtClean="0"/>
              <a:t>Es tornen més acusades les tendències (més actius i més reticents)</a:t>
            </a:r>
            <a:endParaRPr lang="ca-ES" dirty="0"/>
          </a:p>
          <a:p>
            <a:pPr lvl="0"/>
            <a:r>
              <a:rPr lang="ca-ES" dirty="0" smtClean="0"/>
              <a:t>Els grups són menys atractius (disminueix el grau de satisfacció dels seus membres)</a:t>
            </a:r>
            <a:endParaRPr lang="ca-ES" dirty="0"/>
          </a:p>
          <a:p>
            <a:pPr lvl="0"/>
            <a:r>
              <a:rPr lang="ca-ES" dirty="0" smtClean="0"/>
              <a:t>Augmenten els conflictes interpersonals a mesura que </a:t>
            </a:r>
            <a:r>
              <a:rPr lang="ca-ES" dirty="0" err="1" smtClean="0"/>
              <a:t>s´incrementa</a:t>
            </a:r>
            <a:r>
              <a:rPr lang="ca-ES" dirty="0" smtClean="0"/>
              <a:t> la mida del grup i també augmenta l absentisme</a:t>
            </a:r>
            <a:endParaRPr lang="ca-ES" dirty="0"/>
          </a:p>
          <a:p>
            <a:endParaRPr lang="ca-ES" dirty="0"/>
          </a:p>
        </p:txBody>
      </p:sp>
    </p:spTree>
    <p:extLst>
      <p:ext uri="{BB962C8B-B14F-4D97-AF65-F5344CB8AC3E}">
        <p14:creationId xmlns:p14="http://schemas.microsoft.com/office/powerpoint/2010/main" val="1657371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ca-ES" b="1" dirty="0" smtClean="0"/>
              <a:t>La composició del grup. </a:t>
            </a:r>
            <a:endParaRPr lang="ca-ES" dirty="0"/>
          </a:p>
        </p:txBody>
      </p:sp>
      <p:sp>
        <p:nvSpPr>
          <p:cNvPr id="3" name="2 Marcador de contenido"/>
          <p:cNvSpPr>
            <a:spLocks noGrp="1"/>
          </p:cNvSpPr>
          <p:nvPr>
            <p:ph idx="1"/>
          </p:nvPr>
        </p:nvSpPr>
        <p:spPr/>
        <p:txBody>
          <a:bodyPr>
            <a:normAutofit/>
          </a:bodyPr>
          <a:lstStyle/>
          <a:p>
            <a:r>
              <a:rPr lang="ca-ES" sz="2400" dirty="0" smtClean="0"/>
              <a:t>La composició serà més o menys homogènia segons la similitud del seus components. Les semblances es poden analitzar segons els seus atributs específics (edat, sexe,..) i també a partir dels atributs personals (personalitat,actituds, valors,.).</a:t>
            </a:r>
          </a:p>
          <a:p>
            <a:endParaRPr lang="ca-ES" sz="2400" dirty="0"/>
          </a:p>
        </p:txBody>
      </p:sp>
      <p:graphicFrame>
        <p:nvGraphicFramePr>
          <p:cNvPr id="7" name="6 Tabla"/>
          <p:cNvGraphicFramePr>
            <a:graphicFrameLocks noGrp="1"/>
          </p:cNvGraphicFramePr>
          <p:nvPr>
            <p:extLst>
              <p:ext uri="{D42A27DB-BD31-4B8C-83A1-F6EECF244321}">
                <p14:modId xmlns:p14="http://schemas.microsoft.com/office/powerpoint/2010/main" val="3327180451"/>
              </p:ext>
            </p:extLst>
          </p:nvPr>
        </p:nvGraphicFramePr>
        <p:xfrm>
          <a:off x="899592" y="4077071"/>
          <a:ext cx="7056784" cy="2448270"/>
        </p:xfrm>
        <a:graphic>
          <a:graphicData uri="http://schemas.openxmlformats.org/drawingml/2006/table">
            <a:tbl>
              <a:tblPr firstRow="1" bandRow="1">
                <a:tableStyleId>{5C22544A-7EE6-4342-B048-85BDC9FD1C3A}</a:tableStyleId>
              </a:tblPr>
              <a:tblGrid>
                <a:gridCol w="3528392"/>
                <a:gridCol w="3528392"/>
              </a:tblGrid>
              <a:tr h="755638">
                <a:tc>
                  <a:txBody>
                    <a:bodyPr/>
                    <a:lstStyle/>
                    <a:p>
                      <a:pPr algn="ctr"/>
                      <a:r>
                        <a:rPr kumimoji="0" lang="ca-ES" sz="2400" b="0" kern="1200" noProof="0" smtClean="0">
                          <a:solidFill>
                            <a:schemeClr val="bg1"/>
                          </a:solidFill>
                          <a:effectLst/>
                          <a:latin typeface="+mn-lt"/>
                          <a:ea typeface="+mn-ea"/>
                          <a:cs typeface="+mn-cs"/>
                        </a:rPr>
                        <a:t>COMPOSICIÓ</a:t>
                      </a:r>
                      <a:endParaRPr lang="ca-ES" sz="2400" b="0" noProof="0">
                        <a:solidFill>
                          <a:schemeClr val="bg1"/>
                        </a:solidFill>
                      </a:endParaRPr>
                    </a:p>
                  </a:txBody>
                  <a:tcPr/>
                </a:tc>
                <a:tc>
                  <a:txBody>
                    <a:bodyPr/>
                    <a:lstStyle/>
                    <a:p>
                      <a:pPr marL="638810">
                        <a:spcBef>
                          <a:spcPts val="25"/>
                        </a:spcBef>
                        <a:spcAft>
                          <a:spcPts val="0"/>
                        </a:spcAft>
                      </a:pPr>
                      <a:r>
                        <a:rPr lang="ca-ES" sz="2400" b="0" noProof="0" smtClean="0">
                          <a:solidFill>
                            <a:schemeClr val="bg1"/>
                          </a:solidFill>
                          <a:effectLst/>
                          <a:latin typeface="Verdana"/>
                          <a:ea typeface="Times New Roman"/>
                        </a:rPr>
                        <a:t>BENEFICIS</a:t>
                      </a:r>
                      <a:endParaRPr lang="ca-ES" sz="3600" b="0" noProof="0">
                        <a:solidFill>
                          <a:schemeClr val="bg1"/>
                        </a:solidFill>
                        <a:effectLst/>
                        <a:latin typeface="Times New Roman"/>
                        <a:ea typeface="Times New Roman"/>
                      </a:endParaRPr>
                    </a:p>
                  </a:txBody>
                  <a:tcPr marL="0" marR="0" marT="0" marB="0"/>
                </a:tc>
              </a:tr>
              <a:tr h="846316">
                <a:tc>
                  <a:txBody>
                    <a:bodyPr/>
                    <a:lstStyle/>
                    <a:p>
                      <a:pPr marL="303530" marR="430530" algn="ctr">
                        <a:spcBef>
                          <a:spcPts val="510"/>
                        </a:spcBef>
                        <a:spcAft>
                          <a:spcPts val="0"/>
                        </a:spcAft>
                      </a:pPr>
                      <a:r>
                        <a:rPr lang="ca-ES" sz="2800" noProof="0" smtClean="0">
                          <a:effectLst/>
                          <a:latin typeface="Verdana"/>
                          <a:ea typeface="Times New Roman"/>
                        </a:rPr>
                        <a:t>Heterogènia</a:t>
                      </a:r>
                      <a:endParaRPr lang="ca-ES" sz="4400" noProof="0">
                        <a:effectLst/>
                        <a:latin typeface="Times New Roman"/>
                        <a:ea typeface="Times New Roman"/>
                      </a:endParaRPr>
                    </a:p>
                  </a:txBody>
                  <a:tcPr marL="0" marR="0" marT="0" marB="0"/>
                </a:tc>
                <a:tc>
                  <a:txBody>
                    <a:bodyPr/>
                    <a:lstStyle/>
                    <a:p>
                      <a:pPr marL="667385" indent="-26670" algn="l">
                        <a:spcBef>
                          <a:spcPts val="30"/>
                        </a:spcBef>
                        <a:spcAft>
                          <a:spcPts val="0"/>
                        </a:spcAft>
                      </a:pPr>
                      <a:r>
                        <a:rPr lang="ca-ES" sz="1600" noProof="0" smtClean="0">
                          <a:effectLst/>
                          <a:latin typeface="Verdana"/>
                          <a:ea typeface="Times New Roman"/>
                        </a:rPr>
                        <a:t> Aprenentatge</a:t>
                      </a:r>
                    </a:p>
                    <a:p>
                      <a:pPr marL="667385" marR="715645" algn="l">
                        <a:lnSpc>
                          <a:spcPts val="1050"/>
                        </a:lnSpc>
                        <a:spcBef>
                          <a:spcPts val="50"/>
                        </a:spcBef>
                        <a:spcAft>
                          <a:spcPts val="0"/>
                        </a:spcAft>
                      </a:pPr>
                      <a:endParaRPr lang="ca-ES" sz="2800" noProof="0" smtClean="0">
                        <a:effectLst/>
                        <a:latin typeface="Times New Roman"/>
                        <a:ea typeface="Times New Roman"/>
                      </a:endParaRPr>
                    </a:p>
                    <a:p>
                      <a:pPr marL="667385" marR="715645" algn="l">
                        <a:lnSpc>
                          <a:spcPts val="1050"/>
                        </a:lnSpc>
                        <a:spcBef>
                          <a:spcPts val="50"/>
                        </a:spcBef>
                        <a:spcAft>
                          <a:spcPts val="0"/>
                        </a:spcAft>
                      </a:pPr>
                      <a:r>
                        <a:rPr lang="ca-ES" sz="1600" noProof="0" smtClean="0">
                          <a:effectLst/>
                          <a:latin typeface="Verdana"/>
                          <a:ea typeface="Times New Roman"/>
                        </a:rPr>
                        <a:t> Productivitat Canvi</a:t>
                      </a:r>
                      <a:endParaRPr lang="ca-ES" sz="2800" noProof="0">
                        <a:effectLst/>
                        <a:latin typeface="Times New Roman"/>
                        <a:ea typeface="Times New Roman"/>
                      </a:endParaRPr>
                    </a:p>
                  </a:txBody>
                  <a:tcPr marL="0" marR="0" marT="0" marB="0"/>
                </a:tc>
              </a:tr>
              <a:tr h="846316">
                <a:tc>
                  <a:txBody>
                    <a:bodyPr/>
                    <a:lstStyle/>
                    <a:p>
                      <a:pPr marL="303530" marR="430530" algn="ctr">
                        <a:spcBef>
                          <a:spcPts val="510"/>
                        </a:spcBef>
                        <a:spcAft>
                          <a:spcPts val="0"/>
                        </a:spcAft>
                      </a:pPr>
                      <a:r>
                        <a:rPr lang="ca-ES" sz="2800" noProof="0" smtClean="0">
                          <a:effectLst/>
                          <a:latin typeface="Verdana"/>
                          <a:ea typeface="Times New Roman"/>
                        </a:rPr>
                        <a:t>Homogènia</a:t>
                      </a:r>
                      <a:endParaRPr lang="ca-ES" sz="4400" noProof="0">
                        <a:effectLst/>
                        <a:latin typeface="Times New Roman"/>
                        <a:ea typeface="Times New Roman"/>
                      </a:endParaRPr>
                    </a:p>
                  </a:txBody>
                  <a:tcPr marL="0" marR="0" marT="0" marB="0"/>
                </a:tc>
                <a:tc>
                  <a:txBody>
                    <a:bodyPr/>
                    <a:lstStyle/>
                    <a:p>
                      <a:pPr marL="602615" marR="530225" indent="-118745">
                        <a:lnSpc>
                          <a:spcPts val="1080"/>
                        </a:lnSpc>
                        <a:spcBef>
                          <a:spcPts val="20"/>
                        </a:spcBef>
                        <a:spcAft>
                          <a:spcPts val="0"/>
                        </a:spcAft>
                      </a:pPr>
                      <a:endParaRPr lang="ca-ES" sz="1600" noProof="0" dirty="0" smtClean="0">
                        <a:effectLst/>
                        <a:latin typeface="Verdana"/>
                        <a:ea typeface="Times New Roman"/>
                      </a:endParaRPr>
                    </a:p>
                    <a:p>
                      <a:pPr marL="602615" marR="530225" indent="-118745">
                        <a:lnSpc>
                          <a:spcPts val="1080"/>
                        </a:lnSpc>
                        <a:spcBef>
                          <a:spcPts val="20"/>
                        </a:spcBef>
                        <a:spcAft>
                          <a:spcPts val="0"/>
                        </a:spcAft>
                      </a:pPr>
                      <a:r>
                        <a:rPr lang="ca-ES" sz="1600" noProof="0" dirty="0" smtClean="0">
                          <a:effectLst/>
                          <a:latin typeface="Verdana"/>
                          <a:ea typeface="Times New Roman"/>
                        </a:rPr>
                        <a:t>Grau de satisfacció </a:t>
                      </a:r>
                    </a:p>
                    <a:p>
                      <a:pPr marL="602615" marR="530225" indent="-118745">
                        <a:lnSpc>
                          <a:spcPts val="1080"/>
                        </a:lnSpc>
                        <a:spcBef>
                          <a:spcPts val="20"/>
                        </a:spcBef>
                        <a:spcAft>
                          <a:spcPts val="0"/>
                        </a:spcAft>
                      </a:pPr>
                      <a:endParaRPr lang="ca-ES" sz="1600" noProof="0" dirty="0" smtClean="0">
                        <a:effectLst/>
                        <a:latin typeface="Verdana"/>
                        <a:ea typeface="Times New Roman"/>
                      </a:endParaRPr>
                    </a:p>
                    <a:p>
                      <a:pPr marL="602615" marR="530225" indent="-118745">
                        <a:lnSpc>
                          <a:spcPts val="1080"/>
                        </a:lnSpc>
                        <a:spcBef>
                          <a:spcPts val="20"/>
                        </a:spcBef>
                        <a:spcAft>
                          <a:spcPts val="0"/>
                        </a:spcAft>
                      </a:pPr>
                      <a:r>
                        <a:rPr lang="ca-ES" sz="1600" noProof="0" dirty="0" smtClean="0">
                          <a:effectLst/>
                          <a:latin typeface="Verdana"/>
                          <a:ea typeface="Times New Roman"/>
                        </a:rPr>
                        <a:t>Cohesió </a:t>
                      </a:r>
                      <a:r>
                        <a:rPr lang="ca-ES" sz="1600" noProof="0" dirty="0" err="1" smtClean="0">
                          <a:effectLst/>
                          <a:latin typeface="Verdana"/>
                          <a:ea typeface="Times New Roman"/>
                        </a:rPr>
                        <a:t>grupal</a:t>
                      </a:r>
                      <a:endParaRPr lang="ca-ES" sz="2800" noProof="0" dirty="0">
                        <a:effectLst/>
                        <a:latin typeface="Times New Roman"/>
                        <a:ea typeface="Times New Roman"/>
                      </a:endParaRPr>
                    </a:p>
                  </a:txBody>
                  <a:tcPr marL="0" marR="0" marT="0" marB="0"/>
                </a:tc>
              </a:tr>
            </a:tbl>
          </a:graphicData>
        </a:graphic>
      </p:graphicFrame>
    </p:spTree>
    <p:extLst>
      <p:ext uri="{BB962C8B-B14F-4D97-AF65-F5344CB8AC3E}">
        <p14:creationId xmlns:p14="http://schemas.microsoft.com/office/powerpoint/2010/main" val="1186827107"/>
      </p:ext>
    </p:extLst>
  </p:cSld>
  <p:clrMapOvr>
    <a:masterClrMapping/>
  </p:clrMapOvr>
</p:sld>
</file>

<file path=ppt/theme/theme1.xml><?xml version="1.0" encoding="utf-8"?>
<a:theme xmlns:a="http://schemas.openxmlformats.org/drawingml/2006/main" name="Técnico">
  <a:themeElements>
    <a:clrScheme name="Técnico">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écnico">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écnico">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130</TotalTime>
  <Words>755</Words>
  <Application>Microsoft Office PowerPoint</Application>
  <PresentationFormat>Presentació en pantalla (4:3)</PresentationFormat>
  <Paragraphs>101</Paragraphs>
  <Slides>15</Slides>
  <Notes>0</Notes>
  <HiddenSlides>0</HiddenSlides>
  <MMClips>0</MMClips>
  <ScaleCrop>false</ScaleCrop>
  <HeadingPairs>
    <vt:vector size="4" baseType="variant">
      <vt:variant>
        <vt:lpstr>Tema</vt:lpstr>
      </vt:variant>
      <vt:variant>
        <vt:i4>1</vt:i4>
      </vt:variant>
      <vt:variant>
        <vt:lpstr>Títols de les diapositives</vt:lpstr>
      </vt:variant>
      <vt:variant>
        <vt:i4>15</vt:i4>
      </vt:variant>
    </vt:vector>
  </HeadingPairs>
  <TitlesOfParts>
    <vt:vector size="16" baseType="lpstr">
      <vt:lpstr>Técnico</vt:lpstr>
      <vt:lpstr>GRUPS I ESTRUCTURA GRUPAL</vt:lpstr>
      <vt:lpstr>L’ estructura i el procés</vt:lpstr>
      <vt:lpstr>  Analitzem diferents definicions que trobem del grup: </vt:lpstr>
      <vt:lpstr> Els conceptes que segons els diferents autors defineixen l'estructura del grup són: </vt:lpstr>
      <vt:lpstr> En funció de les relacions de rol i dels llaços afectius podem diferenciar: </vt:lpstr>
      <vt:lpstr>Elements de l’estructura grupal</vt:lpstr>
      <vt:lpstr>Dimensió del grup</vt:lpstr>
      <vt:lpstr>Efectes negatius: </vt:lpstr>
      <vt:lpstr>La composició del grup. </vt:lpstr>
      <vt:lpstr>Les xarxes de comunicació.</vt:lpstr>
      <vt:lpstr> La dimensió del rol </vt:lpstr>
      <vt:lpstr>La diferenciació de rols</vt:lpstr>
      <vt:lpstr>Rols relacionats amb la tasca grupal:</vt:lpstr>
      <vt:lpstr>Rols relacionats amb la formació i el manteniment del grup</vt:lpstr>
      <vt:lpstr>Rols individuals</vt:lpstr>
    </vt:vector>
  </TitlesOfParts>
  <Company>Departament d'Ensenyament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GRUPS I ESTRUCTURA GRUPAL</dc:title>
  <dc:creator>Departament d'Educació</dc:creator>
  <cp:lastModifiedBy>Profe</cp:lastModifiedBy>
  <cp:revision>15</cp:revision>
  <dcterms:created xsi:type="dcterms:W3CDTF">2017-12-09T21:43:40Z</dcterms:created>
  <dcterms:modified xsi:type="dcterms:W3CDTF">2018-01-09T08:10:18Z</dcterms:modified>
</cp:coreProperties>
</file>