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9" r:id="rId3"/>
    <p:sldId id="257" r:id="rId4"/>
    <p:sldId id="258"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8" name="7 Marcador de número de diapositiva"/>
          <p:cNvSpPr>
            <a:spLocks noGrp="1"/>
          </p:cNvSpPr>
          <p:nvPr>
            <p:ph type="sldNum" sz="quarter" idx="11"/>
          </p:nvPr>
        </p:nvSpPr>
        <p:spPr/>
        <p:txBody>
          <a:bodyPr/>
          <a:lstStyle/>
          <a:p>
            <a:fld id="{9C5BD7DB-7416-480C-8931-FC42F09D7DC3}" type="slidenum">
              <a:rPr lang="es-ES" smtClean="0"/>
              <a:pPr/>
              <a:t>‹Nº›</a:t>
            </a:fld>
            <a:endParaRPr lang="es-ES"/>
          </a:p>
        </p:txBody>
      </p:sp>
      <p:sp>
        <p:nvSpPr>
          <p:cNvPr id="9" name="8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976BB65-BED2-472C-9F2C-3D3EDA0E22B4}" type="datetimeFigureOut">
              <a:rPr lang="es-ES" smtClean="0"/>
              <a:pPr/>
              <a:t>05/12/2017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156448" y="6422064"/>
            <a:ext cx="762000" cy="365125"/>
          </a:xfrm>
        </p:spPr>
        <p:txBody>
          <a:bodyPr/>
          <a:lstStyle/>
          <a:p>
            <a:fld id="{9C5BD7DB-7416-480C-8931-FC42F09D7DC3}"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5976BB65-BED2-472C-9F2C-3D3EDA0E22B4}" type="datetimeFigureOut">
              <a:rPr lang="es-ES" smtClean="0"/>
              <a:pPr/>
              <a:t>05/12/2017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5BD7DB-7416-480C-8931-FC42F09D7DC3}"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976BB65-BED2-472C-9F2C-3D3EDA0E22B4}" type="datetimeFigureOut">
              <a:rPr lang="es-ES" smtClean="0"/>
              <a:pPr/>
              <a:t>05/12/2017</a:t>
            </a:fld>
            <a:endParaRPr lang="es-ES"/>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ES"/>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C5BD7DB-7416-480C-8931-FC42F09D7DC3}"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lvl="0"/>
            <a:r>
              <a:rPr lang="ca-ES" dirty="0" smtClean="0"/>
              <a:t>BLOC 3. DINÀMICA DE GRUPS  </a:t>
            </a:r>
            <a:r>
              <a:rPr lang="es-ES" dirty="0" smtClean="0"/>
              <a:t/>
            </a:r>
            <a:br>
              <a:rPr lang="es-ES" dirty="0" smtClean="0"/>
            </a:br>
            <a:endParaRPr lang="es-ES" dirty="0"/>
          </a:p>
        </p:txBody>
      </p:sp>
      <p:sp>
        <p:nvSpPr>
          <p:cNvPr id="3" name="2 Subtítulo"/>
          <p:cNvSpPr>
            <a:spLocks noGrp="1"/>
          </p:cNvSpPr>
          <p:nvPr>
            <p:ph type="subTitle" idx="1"/>
          </p:nvPr>
        </p:nvSpPr>
        <p:spPr/>
        <p:txBody>
          <a:bodyPr/>
          <a:lstStyle/>
          <a:p>
            <a:r>
              <a:rPr lang="es-ES" dirty="0" smtClean="0"/>
              <a:t>2on trimestre</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es-ES" b="1" dirty="0" smtClean="0"/>
              <a:t/>
            </a:r>
            <a:br>
              <a:rPr lang="es-ES" b="1" dirty="0" smtClean="0"/>
            </a:br>
            <a:r>
              <a:rPr lang="es-ES" sz="3100" b="1" dirty="0" smtClean="0">
                <a:latin typeface="+mn-lt"/>
              </a:rPr>
              <a:t>Competitiva</a:t>
            </a:r>
            <a:r>
              <a:rPr lang="es-ES" sz="3100" dirty="0" smtClean="0">
                <a:latin typeface="+mn-lt"/>
              </a:rPr>
              <a:t>: </a:t>
            </a:r>
            <a:r>
              <a:rPr lang="es-ES" dirty="0" smtClean="0"/>
              <a:t/>
            </a:r>
            <a:br>
              <a:rPr lang="es-ES" dirty="0" smtClean="0"/>
            </a:br>
            <a:endParaRPr lang="es-ES" dirty="0"/>
          </a:p>
        </p:txBody>
      </p:sp>
      <p:sp>
        <p:nvSpPr>
          <p:cNvPr id="3" name="2 Marcador de contenido"/>
          <p:cNvSpPr>
            <a:spLocks noGrp="1"/>
          </p:cNvSpPr>
          <p:nvPr>
            <p:ph idx="1"/>
          </p:nvPr>
        </p:nvSpPr>
        <p:spPr>
          <a:xfrm>
            <a:off x="251520" y="1600200"/>
            <a:ext cx="8568952" cy="4709120"/>
          </a:xfrm>
        </p:spPr>
        <p:txBody>
          <a:bodyPr>
            <a:normAutofit lnSpcReduction="10000"/>
          </a:bodyPr>
          <a:lstStyle/>
          <a:p>
            <a:pPr lvl="0">
              <a:buNone/>
            </a:pPr>
            <a:r>
              <a:rPr lang="ca-ES" dirty="0" smtClean="0"/>
              <a:t>    Una situació social competitiva és aquella en la qual les metes dels participants per separat estan relacionades entre si de tal forma que existeix una correlació negativa entre les conseqüències dels seus objectius. Un individu arribarà a el seu objectiu si (i només si) si els altres no arriben a el seu. Per consegüent, aquesta situació incrementarà els llaços competitius entre els participants. Els individus són recompensats de forma que  un rebi la màxima recompensa i els altres la mínima.</a:t>
            </a:r>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 </a:t>
            </a:r>
            <a:br>
              <a:rPr lang="es-ES" dirty="0" smtClean="0"/>
            </a:br>
            <a:r>
              <a:rPr lang="es-ES" sz="3100" b="1" dirty="0" smtClean="0">
                <a:latin typeface="+mn-lt"/>
              </a:rPr>
              <a:t>Individualista</a:t>
            </a:r>
            <a:r>
              <a:rPr lang="es-ES" sz="3100" dirty="0" smtClean="0">
                <a:latin typeface="+mn-lt"/>
              </a:rPr>
              <a:t>: </a:t>
            </a:r>
            <a:endParaRPr lang="es-ES" sz="3100" dirty="0">
              <a:latin typeface="+mn-lt"/>
            </a:endParaRPr>
          </a:p>
        </p:txBody>
      </p:sp>
      <p:sp>
        <p:nvSpPr>
          <p:cNvPr id="3" name="2 Marcador de contenido"/>
          <p:cNvSpPr>
            <a:spLocks noGrp="1"/>
          </p:cNvSpPr>
          <p:nvPr>
            <p:ph idx="1"/>
          </p:nvPr>
        </p:nvSpPr>
        <p:spPr>
          <a:xfrm>
            <a:off x="457200" y="1600200"/>
            <a:ext cx="8003232" cy="4525963"/>
          </a:xfrm>
        </p:spPr>
        <p:txBody>
          <a:bodyPr>
            <a:normAutofit fontScale="92500" lnSpcReduction="20000"/>
          </a:bodyPr>
          <a:lstStyle/>
          <a:p>
            <a:pPr lvl="0" algn="just">
              <a:buNone/>
            </a:pPr>
            <a:r>
              <a:rPr lang="es-ES" dirty="0" smtClean="0"/>
              <a:t>    </a:t>
            </a:r>
            <a:r>
              <a:rPr lang="ca-ES" dirty="0" smtClean="0"/>
              <a:t>En una estructura individualista no existeix correlació alguna entre la consecució dels objectius dels participants. La consecució del seu objectiu per part d'un participant no influeix en cap sentit en la consecució del seu per part dels altres  participants. En conseqüència, cada individu buscarà el seu propi benefici sense tenir en compte per res als altres participants. Els individus són recompensats sobre la base de la qualitat del seu propi treball independentment del treball dels altres participants.</a:t>
            </a:r>
          </a:p>
          <a:p>
            <a:pPr>
              <a:buNone/>
            </a:pP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Taula </a:t>
            </a:r>
            <a:endParaRPr lang="es-ES" dirty="0"/>
          </a:p>
        </p:txBody>
      </p:sp>
      <p:graphicFrame>
        <p:nvGraphicFramePr>
          <p:cNvPr id="4" name="3 Marcador de contenido"/>
          <p:cNvGraphicFramePr>
            <a:graphicFrameLocks noGrp="1"/>
          </p:cNvGraphicFramePr>
          <p:nvPr>
            <p:ph idx="1"/>
          </p:nvPr>
        </p:nvGraphicFramePr>
        <p:xfrm>
          <a:off x="755576" y="1412776"/>
          <a:ext cx="7128792" cy="4059847"/>
        </p:xfrm>
        <a:graphic>
          <a:graphicData uri="http://schemas.openxmlformats.org/drawingml/2006/table">
            <a:tbl>
              <a:tblPr firstRow="1" bandRow="1">
                <a:tableStyleId>{5C22544A-7EE6-4342-B048-85BDC9FD1C3A}</a:tableStyleId>
              </a:tblPr>
              <a:tblGrid>
                <a:gridCol w="1440160"/>
                <a:gridCol w="2016224"/>
                <a:gridCol w="1890210"/>
                <a:gridCol w="1782198"/>
              </a:tblGrid>
              <a:tr h="1080120">
                <a:tc>
                  <a:txBody>
                    <a:bodyPr/>
                    <a:lstStyle/>
                    <a:p>
                      <a:endParaRPr lang="ca-ES" noProof="0" dirty="0"/>
                    </a:p>
                  </a:txBody>
                  <a:tcPr/>
                </a:tc>
                <a:tc>
                  <a:txBody>
                    <a:bodyPr/>
                    <a:lstStyle/>
                    <a:p>
                      <a:pPr algn="ctr"/>
                      <a:endParaRPr kumimoji="0" lang="ca-ES" sz="1800" b="1" kern="1200" noProof="0" dirty="0" smtClean="0">
                        <a:solidFill>
                          <a:schemeClr val="lt1"/>
                        </a:solidFill>
                        <a:latin typeface="+mn-lt"/>
                        <a:ea typeface="+mn-ea"/>
                        <a:cs typeface="+mn-cs"/>
                      </a:endParaRPr>
                    </a:p>
                    <a:p>
                      <a:pPr algn="ctr"/>
                      <a:r>
                        <a:rPr kumimoji="0" lang="ca-ES" sz="1800" b="1" kern="1200" noProof="0" dirty="0" smtClean="0">
                          <a:solidFill>
                            <a:schemeClr val="lt1"/>
                          </a:solidFill>
                          <a:latin typeface="+mn-lt"/>
                          <a:ea typeface="+mn-ea"/>
                          <a:cs typeface="+mn-cs"/>
                        </a:rPr>
                        <a:t>COMPETITIU</a:t>
                      </a:r>
                      <a:endParaRPr lang="ca-ES" noProof="0" dirty="0"/>
                    </a:p>
                  </a:txBody>
                  <a:tcPr/>
                </a:tc>
                <a:tc>
                  <a:txBody>
                    <a:bodyPr/>
                    <a:lstStyle/>
                    <a:p>
                      <a:pPr algn="ctr"/>
                      <a:endParaRPr kumimoji="0" lang="ca-ES" sz="1800" b="1" kern="1200" noProof="0" smtClean="0">
                        <a:solidFill>
                          <a:schemeClr val="lt1"/>
                        </a:solidFill>
                        <a:latin typeface="+mn-lt"/>
                        <a:ea typeface="+mn-ea"/>
                        <a:cs typeface="+mn-cs"/>
                      </a:endParaRPr>
                    </a:p>
                    <a:p>
                      <a:pPr algn="ctr"/>
                      <a:r>
                        <a:rPr kumimoji="0" lang="ca-ES" sz="1800" b="1" kern="1200" noProof="0" smtClean="0">
                          <a:solidFill>
                            <a:schemeClr val="lt1"/>
                          </a:solidFill>
                          <a:latin typeface="+mn-lt"/>
                          <a:ea typeface="+mn-ea"/>
                          <a:cs typeface="+mn-cs"/>
                        </a:rPr>
                        <a:t>COOPERATIU</a:t>
                      </a:r>
                      <a:endParaRPr lang="ca-ES" noProof="0"/>
                    </a:p>
                  </a:txBody>
                  <a:tcPr/>
                </a:tc>
                <a:tc>
                  <a:txBody>
                    <a:bodyPr/>
                    <a:lstStyle/>
                    <a:p>
                      <a:pPr algn="ctr"/>
                      <a:endParaRPr kumimoji="0" lang="ca-ES" sz="1800" b="1" kern="1200" noProof="0" dirty="0" smtClean="0">
                        <a:solidFill>
                          <a:schemeClr val="lt1"/>
                        </a:solidFill>
                        <a:latin typeface="+mn-lt"/>
                        <a:ea typeface="+mn-ea"/>
                        <a:cs typeface="+mn-cs"/>
                      </a:endParaRPr>
                    </a:p>
                    <a:p>
                      <a:pPr algn="ctr"/>
                      <a:r>
                        <a:rPr kumimoji="0" lang="ca-ES" sz="1400" b="1" kern="1200" noProof="0" dirty="0" smtClean="0">
                          <a:solidFill>
                            <a:schemeClr val="lt1"/>
                          </a:solidFill>
                          <a:latin typeface="+mn-lt"/>
                          <a:ea typeface="+mn-ea"/>
                          <a:cs typeface="+mn-cs"/>
                        </a:rPr>
                        <a:t>INDIVIDUALISTA</a:t>
                      </a:r>
                      <a:endParaRPr lang="ca-ES" sz="1400" noProof="0" dirty="0"/>
                    </a:p>
                  </a:txBody>
                  <a:tcPr/>
                </a:tc>
              </a:tr>
              <a:tr h="1008112">
                <a:tc>
                  <a:txBody>
                    <a:bodyPr/>
                    <a:lstStyle/>
                    <a:p>
                      <a:pPr algn="l">
                        <a:spcBef>
                          <a:spcPts val="35"/>
                        </a:spcBef>
                        <a:spcAft>
                          <a:spcPts val="0"/>
                        </a:spcAft>
                      </a:pPr>
                      <a:endParaRPr lang="ca-ES" sz="1000" noProof="0" dirty="0" smtClean="0">
                        <a:latin typeface="Verdana"/>
                        <a:ea typeface="Times New Roman"/>
                      </a:endParaRPr>
                    </a:p>
                    <a:p>
                      <a:pPr marL="295910" algn="l">
                        <a:spcAft>
                          <a:spcPts val="0"/>
                        </a:spcAft>
                      </a:pPr>
                      <a:endParaRPr lang="ca-ES" sz="950" b="1" noProof="0" dirty="0" smtClean="0">
                        <a:latin typeface="Verdana"/>
                        <a:ea typeface="Times New Roman"/>
                      </a:endParaRPr>
                    </a:p>
                    <a:p>
                      <a:pPr marL="295910" algn="l">
                        <a:spcAft>
                          <a:spcPts val="0"/>
                        </a:spcAft>
                      </a:pPr>
                      <a:r>
                        <a:rPr lang="ca-ES" sz="950" b="1" noProof="0" dirty="0" smtClean="0">
                          <a:latin typeface="Verdana"/>
                          <a:ea typeface="Times New Roman"/>
                        </a:rPr>
                        <a:t>  </a:t>
                      </a:r>
                    </a:p>
                    <a:p>
                      <a:pPr marL="295910" algn="l">
                        <a:spcAft>
                          <a:spcPts val="0"/>
                        </a:spcAft>
                      </a:pPr>
                      <a:r>
                        <a:rPr lang="ca-ES" sz="950" b="1" noProof="0" dirty="0" smtClean="0">
                          <a:latin typeface="Verdana"/>
                          <a:ea typeface="Times New Roman"/>
                        </a:rPr>
                        <a:t>L´ALTRE ÉS</a:t>
                      </a:r>
                      <a:endParaRPr lang="ca-ES" sz="1100" noProof="0" dirty="0">
                        <a:latin typeface="Times New Roman"/>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marL="513080" marR="502285" algn="ctr">
                        <a:spcAft>
                          <a:spcPts val="0"/>
                        </a:spcAft>
                      </a:pPr>
                      <a:endParaRPr lang="ca-ES" sz="1400" noProof="0" dirty="0" smtClean="0">
                        <a:latin typeface="+mn-lt"/>
                        <a:ea typeface="Times New Roman"/>
                      </a:endParaRPr>
                    </a:p>
                    <a:p>
                      <a:pPr marL="513080" marR="502285" algn="ctr">
                        <a:spcAft>
                          <a:spcPts val="0"/>
                        </a:spcAft>
                      </a:pPr>
                      <a:r>
                        <a:rPr lang="ca-ES" sz="1400" noProof="0" dirty="0" smtClean="0">
                          <a:latin typeface="+mn-lt"/>
                          <a:ea typeface="Times New Roman"/>
                        </a:rPr>
                        <a:t>Rival</a:t>
                      </a:r>
                      <a:endParaRPr lang="ca-ES" sz="1800" noProof="0" dirty="0">
                        <a:latin typeface="+mn-lt"/>
                        <a:ea typeface="Times New Roman"/>
                      </a:endParaRPr>
                    </a:p>
                  </a:txBody>
                  <a:tcPr marL="0" marR="0" marT="0" marB="0"/>
                </a:tc>
                <a:tc>
                  <a:txBody>
                    <a:bodyPr/>
                    <a:lstStyle/>
                    <a:p>
                      <a:pPr marL="542925" algn="ctr">
                        <a:spcAft>
                          <a:spcPts val="0"/>
                        </a:spcAft>
                      </a:pPr>
                      <a:endParaRPr lang="ca-ES" sz="1400" noProof="0" dirty="0" smtClean="0">
                        <a:latin typeface="+mn-lt"/>
                        <a:ea typeface="Times New Roman"/>
                      </a:endParaRPr>
                    </a:p>
                    <a:p>
                      <a:pPr marL="542925" algn="ctr">
                        <a:spcAft>
                          <a:spcPts val="0"/>
                        </a:spcAft>
                      </a:pPr>
                      <a:endParaRPr lang="ca-ES" sz="1400" noProof="0" dirty="0" smtClean="0">
                        <a:latin typeface="+mn-lt"/>
                        <a:ea typeface="Times New Roman"/>
                      </a:endParaRPr>
                    </a:p>
                    <a:p>
                      <a:pPr marL="542925" algn="l">
                        <a:spcAft>
                          <a:spcPts val="0"/>
                        </a:spcAft>
                      </a:pPr>
                      <a:r>
                        <a:rPr lang="ca-ES" sz="1400" noProof="0" dirty="0" smtClean="0">
                          <a:latin typeface="+mn-lt"/>
                          <a:ea typeface="Times New Roman"/>
                        </a:rPr>
                        <a:t>Col·laborador</a:t>
                      </a:r>
                      <a:endParaRPr lang="ca-ES" sz="1800" noProof="0" dirty="0">
                        <a:latin typeface="+mn-lt"/>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algn="ctr">
                        <a:spcBef>
                          <a:spcPts val="35"/>
                        </a:spcBef>
                        <a:spcAft>
                          <a:spcPts val="0"/>
                        </a:spcAft>
                      </a:pPr>
                      <a:endParaRPr lang="ca-ES" sz="1400" noProof="0" dirty="0" smtClean="0">
                        <a:latin typeface="+mn-lt"/>
                        <a:ea typeface="Times New Roman"/>
                      </a:endParaRPr>
                    </a:p>
                    <a:p>
                      <a:pPr marL="106045" marR="33655" algn="ctr">
                        <a:spcAft>
                          <a:spcPts val="0"/>
                        </a:spcAft>
                      </a:pPr>
                      <a:r>
                        <a:rPr lang="ca-ES" sz="1400" noProof="0" dirty="0" smtClean="0">
                          <a:latin typeface="+mn-lt"/>
                          <a:ea typeface="Times New Roman"/>
                        </a:rPr>
                        <a:t>Indiferent</a:t>
                      </a:r>
                      <a:endParaRPr lang="ca-ES" sz="1800" noProof="0" dirty="0">
                        <a:latin typeface="+mn-lt"/>
                        <a:ea typeface="Times New Roman"/>
                      </a:endParaRPr>
                    </a:p>
                  </a:txBody>
                  <a:tcPr marL="0" marR="0" marT="0" marB="0"/>
                </a:tc>
              </a:tr>
              <a:tr h="1070460">
                <a:tc>
                  <a:txBody>
                    <a:bodyPr/>
                    <a:lstStyle/>
                    <a:p>
                      <a:pPr algn="ctr">
                        <a:spcBef>
                          <a:spcPts val="35"/>
                        </a:spcBef>
                        <a:spcAft>
                          <a:spcPts val="0"/>
                        </a:spcAft>
                      </a:pPr>
                      <a:endParaRPr lang="ca-ES" sz="1000" noProof="0" dirty="0" smtClean="0">
                        <a:latin typeface="Verdana"/>
                        <a:ea typeface="Times New Roman"/>
                      </a:endParaRPr>
                    </a:p>
                    <a:p>
                      <a:pPr marL="198120" marR="57150" indent="-119380" algn="ctr">
                        <a:lnSpc>
                          <a:spcPct val="105000"/>
                        </a:lnSpc>
                        <a:spcAft>
                          <a:spcPts val="0"/>
                        </a:spcAft>
                      </a:pPr>
                      <a:endParaRPr lang="ca-ES" sz="950" b="1" noProof="0" dirty="0" smtClean="0">
                        <a:latin typeface="Verdana"/>
                        <a:ea typeface="Times New Roman"/>
                      </a:endParaRPr>
                    </a:p>
                    <a:p>
                      <a:pPr marL="198120" marR="57150" indent="-119380" algn="ctr">
                        <a:lnSpc>
                          <a:spcPct val="105000"/>
                        </a:lnSpc>
                        <a:spcAft>
                          <a:spcPts val="0"/>
                        </a:spcAft>
                      </a:pPr>
                      <a:endParaRPr lang="ca-ES" sz="950" b="1" noProof="0" dirty="0" smtClean="0">
                        <a:latin typeface="Verdana"/>
                        <a:ea typeface="Times New Roman"/>
                      </a:endParaRPr>
                    </a:p>
                    <a:p>
                      <a:pPr marL="198120" marR="57150" indent="-119380" algn="ctr">
                        <a:lnSpc>
                          <a:spcPct val="105000"/>
                        </a:lnSpc>
                        <a:spcAft>
                          <a:spcPts val="0"/>
                        </a:spcAft>
                      </a:pPr>
                      <a:r>
                        <a:rPr lang="ca-ES" sz="950" b="1" noProof="0" dirty="0" smtClean="0">
                          <a:latin typeface="Verdana"/>
                          <a:ea typeface="Times New Roman"/>
                        </a:rPr>
                        <a:t>EL MEU OBJECTIU I EL DEL GRUP</a:t>
                      </a:r>
                      <a:endParaRPr lang="ca-ES" sz="1100" noProof="0" dirty="0">
                        <a:latin typeface="Times New Roman"/>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marL="86995" algn="ctr">
                        <a:spcAft>
                          <a:spcPts val="0"/>
                        </a:spcAft>
                      </a:pPr>
                      <a:endParaRPr lang="ca-ES" sz="1400" noProof="0" dirty="0" smtClean="0">
                        <a:latin typeface="+mn-lt"/>
                        <a:ea typeface="Times New Roman"/>
                      </a:endParaRPr>
                    </a:p>
                    <a:p>
                      <a:pPr marL="86995" algn="ctr">
                        <a:spcAft>
                          <a:spcPts val="0"/>
                        </a:spcAft>
                      </a:pPr>
                      <a:r>
                        <a:rPr lang="ca-ES" sz="1400" noProof="0" dirty="0" smtClean="0">
                          <a:latin typeface="+mn-lt"/>
                          <a:ea typeface="Times New Roman"/>
                        </a:rPr>
                        <a:t>Correlació negativa</a:t>
                      </a:r>
                      <a:endParaRPr lang="ca-ES" sz="1800" noProof="0" dirty="0">
                        <a:latin typeface="+mn-lt"/>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marR="90170" algn="ctr">
                        <a:spcAft>
                          <a:spcPts val="0"/>
                        </a:spcAft>
                      </a:pPr>
                      <a:endParaRPr lang="ca-ES" sz="1400" noProof="0" dirty="0" smtClean="0">
                        <a:latin typeface="+mn-lt"/>
                        <a:ea typeface="Times New Roman"/>
                      </a:endParaRPr>
                    </a:p>
                    <a:p>
                      <a:pPr marR="90170" algn="ctr">
                        <a:spcAft>
                          <a:spcPts val="0"/>
                        </a:spcAft>
                      </a:pPr>
                      <a:r>
                        <a:rPr lang="ca-ES" sz="1400" noProof="0" dirty="0" smtClean="0">
                          <a:latin typeface="+mn-lt"/>
                          <a:ea typeface="Times New Roman"/>
                        </a:rPr>
                        <a:t>Correlació positiva</a:t>
                      </a:r>
                      <a:endParaRPr lang="ca-ES" sz="1800" noProof="0" dirty="0">
                        <a:latin typeface="+mn-lt"/>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marL="106045" marR="33655" algn="ctr">
                        <a:spcAft>
                          <a:spcPts val="0"/>
                        </a:spcAft>
                      </a:pPr>
                      <a:endParaRPr lang="ca-ES" sz="1400" noProof="0" dirty="0" smtClean="0">
                        <a:latin typeface="+mn-lt"/>
                        <a:ea typeface="Times New Roman"/>
                      </a:endParaRPr>
                    </a:p>
                    <a:p>
                      <a:pPr marL="106045" marR="33655" algn="ctr">
                        <a:spcAft>
                          <a:spcPts val="0"/>
                        </a:spcAft>
                      </a:pPr>
                      <a:r>
                        <a:rPr lang="ca-ES" sz="1400" noProof="0" dirty="0" smtClean="0">
                          <a:latin typeface="+mn-lt"/>
                          <a:ea typeface="Times New Roman"/>
                        </a:rPr>
                        <a:t>No existeix correlació</a:t>
                      </a:r>
                      <a:endParaRPr lang="ca-ES" sz="1800" noProof="0" dirty="0">
                        <a:latin typeface="+mn-lt"/>
                        <a:ea typeface="Times New Roman"/>
                      </a:endParaRPr>
                    </a:p>
                  </a:txBody>
                  <a:tcPr marL="0" marR="0" marT="0" marB="0"/>
                </a:tc>
              </a:tr>
              <a:tr h="901155">
                <a:tc>
                  <a:txBody>
                    <a:bodyPr/>
                    <a:lstStyle/>
                    <a:p>
                      <a:pPr algn="ctr">
                        <a:spcBef>
                          <a:spcPts val="35"/>
                        </a:spcBef>
                        <a:spcAft>
                          <a:spcPts val="0"/>
                        </a:spcAft>
                      </a:pPr>
                      <a:endParaRPr lang="ca-ES" sz="1000" noProof="0" dirty="0" smtClean="0">
                        <a:latin typeface="Verdana"/>
                        <a:ea typeface="Times New Roman"/>
                      </a:endParaRPr>
                    </a:p>
                    <a:p>
                      <a:pPr marL="226695" marR="203200" indent="75565" algn="ctr">
                        <a:lnSpc>
                          <a:spcPct val="103000"/>
                        </a:lnSpc>
                        <a:spcAft>
                          <a:spcPts val="0"/>
                        </a:spcAft>
                      </a:pPr>
                      <a:endParaRPr lang="ca-ES" sz="950" b="1" noProof="0" dirty="0" smtClean="0">
                        <a:latin typeface="Verdana"/>
                        <a:ea typeface="Times New Roman"/>
                      </a:endParaRPr>
                    </a:p>
                    <a:p>
                      <a:pPr marL="226695" marR="203200" indent="75565" algn="ctr">
                        <a:lnSpc>
                          <a:spcPct val="103000"/>
                        </a:lnSpc>
                        <a:spcAft>
                          <a:spcPts val="0"/>
                        </a:spcAft>
                      </a:pPr>
                      <a:r>
                        <a:rPr lang="ca-ES" sz="950" b="1" noProof="0" dirty="0" smtClean="0">
                          <a:latin typeface="Verdana"/>
                          <a:ea typeface="Times New Roman"/>
                        </a:rPr>
                        <a:t>BASE DE LA RECOMPENSA</a:t>
                      </a:r>
                      <a:endParaRPr lang="ca-ES" sz="1100" noProof="0" dirty="0">
                        <a:latin typeface="Times New Roman"/>
                        <a:ea typeface="Times New Roman"/>
                      </a:endParaRPr>
                    </a:p>
                  </a:txBody>
                  <a:tcPr marL="0" marR="0" marT="0" marB="0"/>
                </a:tc>
                <a:tc>
                  <a:txBody>
                    <a:bodyPr/>
                    <a:lstStyle/>
                    <a:p>
                      <a:pPr algn="ctr">
                        <a:spcBef>
                          <a:spcPts val="35"/>
                        </a:spcBef>
                        <a:spcAft>
                          <a:spcPts val="0"/>
                        </a:spcAft>
                      </a:pPr>
                      <a:endParaRPr lang="ca-ES" sz="1400" noProof="0" smtClean="0">
                        <a:latin typeface="+mn-lt"/>
                        <a:ea typeface="Times New Roman"/>
                      </a:endParaRPr>
                    </a:p>
                    <a:p>
                      <a:pPr marL="478790" marR="203835" indent="-253365" algn="ctr">
                        <a:lnSpc>
                          <a:spcPct val="103000"/>
                        </a:lnSpc>
                        <a:spcAft>
                          <a:spcPts val="0"/>
                        </a:spcAft>
                      </a:pPr>
                      <a:r>
                        <a:rPr lang="ca-ES" sz="1400" noProof="0" smtClean="0">
                          <a:latin typeface="+mn-lt"/>
                          <a:ea typeface="Times New Roman"/>
                        </a:rPr>
                        <a:t>Individual i no grupal</a:t>
                      </a:r>
                      <a:endParaRPr lang="ca-ES" sz="1800" noProof="0">
                        <a:latin typeface="+mn-lt"/>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marR="99695" algn="ctr">
                        <a:spcAft>
                          <a:spcPts val="0"/>
                        </a:spcAft>
                      </a:pPr>
                      <a:r>
                        <a:rPr lang="ca-ES" sz="1400" noProof="0" dirty="0" smtClean="0">
                          <a:latin typeface="+mn-lt"/>
                          <a:ea typeface="Times New Roman"/>
                        </a:rPr>
                        <a:t>Individual i </a:t>
                      </a:r>
                      <a:r>
                        <a:rPr lang="ca-ES" sz="1400" noProof="0" dirty="0" err="1" smtClean="0">
                          <a:latin typeface="+mn-lt"/>
                          <a:ea typeface="Times New Roman"/>
                        </a:rPr>
                        <a:t>grupal</a:t>
                      </a:r>
                      <a:endParaRPr lang="ca-ES" sz="1800" noProof="0" dirty="0">
                        <a:latin typeface="+mn-lt"/>
                        <a:ea typeface="Times New Roman"/>
                      </a:endParaRPr>
                    </a:p>
                  </a:txBody>
                  <a:tcPr marL="0" marR="0" marT="0" marB="0"/>
                </a:tc>
                <a:tc>
                  <a:txBody>
                    <a:bodyPr/>
                    <a:lstStyle/>
                    <a:p>
                      <a:pPr algn="ctr">
                        <a:spcBef>
                          <a:spcPts val="35"/>
                        </a:spcBef>
                        <a:spcAft>
                          <a:spcPts val="0"/>
                        </a:spcAft>
                      </a:pPr>
                      <a:endParaRPr lang="ca-ES" sz="1400" noProof="0" dirty="0" smtClean="0">
                        <a:latin typeface="+mn-lt"/>
                        <a:ea typeface="Times New Roman"/>
                      </a:endParaRPr>
                    </a:p>
                    <a:p>
                      <a:pPr marL="106680" marR="33655" algn="ctr">
                        <a:spcAft>
                          <a:spcPts val="0"/>
                        </a:spcAft>
                      </a:pPr>
                      <a:r>
                        <a:rPr lang="ca-ES" sz="1400" noProof="0" dirty="0" smtClean="0">
                          <a:latin typeface="+mn-lt"/>
                          <a:ea typeface="Times New Roman"/>
                        </a:rPr>
                        <a:t>Sols individual</a:t>
                      </a:r>
                      <a:endParaRPr lang="ca-ES" sz="1800" noProof="0" dirty="0">
                        <a:latin typeface="+mn-lt"/>
                        <a:ea typeface="Times New Roman"/>
                      </a:endParaRPr>
                    </a:p>
                  </a:txBody>
                  <a:tcPr marL="0" marR="0"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467544" y="1142385"/>
            <a:ext cx="8424936"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611313" algn="l"/>
              </a:tabLst>
            </a:pPr>
            <a:r>
              <a:rPr kumimoji="0" lang="ca-ES" sz="2800" b="0" i="0" u="none" strike="noStrike" cap="none" normalizeH="0" baseline="0" dirty="0" smtClean="0">
                <a:ln>
                  <a:noFill/>
                </a:ln>
                <a:solidFill>
                  <a:schemeClr val="tx1"/>
                </a:solidFill>
                <a:effectLst/>
                <a:latin typeface="Arial" pitchFamily="34" charset="0"/>
                <a:ea typeface="Verdana" pitchFamily="34" charset="0"/>
                <a:cs typeface="Verdana" pitchFamily="34" charset="0"/>
              </a:rPr>
              <a:t>En general, les dinàmiques i tècniques de grup faciliten la </a:t>
            </a:r>
            <a:r>
              <a:rPr kumimoji="0" lang="ca-ES" sz="2800" b="1" i="0" u="none" strike="noStrike" cap="none" normalizeH="0" baseline="0" dirty="0" smtClean="0">
                <a:ln>
                  <a:noFill/>
                </a:ln>
                <a:solidFill>
                  <a:schemeClr val="tx1"/>
                </a:solidFill>
                <a:effectLst/>
                <a:latin typeface="Arial" pitchFamily="34" charset="0"/>
                <a:ea typeface="Verdana" pitchFamily="34" charset="0"/>
                <a:cs typeface="Verdana" pitchFamily="34" charset="0"/>
              </a:rPr>
              <a:t>interacció cooperativa</a:t>
            </a:r>
            <a:r>
              <a:rPr kumimoji="0" lang="ca-ES" sz="2800" b="0" i="0" u="none" strike="noStrike" cap="none" normalizeH="0" baseline="0" dirty="0" smtClean="0">
                <a:ln>
                  <a:noFill/>
                </a:ln>
                <a:solidFill>
                  <a:schemeClr val="tx1"/>
                </a:solidFill>
                <a:effectLst/>
                <a:latin typeface="Arial" pitchFamily="34" charset="0"/>
                <a:ea typeface="Verdana" pitchFamily="34" charset="0"/>
                <a:cs typeface="Verdana" pitchFamily="34" charset="0"/>
              </a:rPr>
              <a:t>. Aquest enfocament de les relacions dintre del grup té molts efectes positius sobre l'educació tant en el camp de la motivació com en el de l'aprenentatge. </a:t>
            </a:r>
            <a:endParaRPr kumimoji="0" lang="ca-E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11313" algn="l"/>
              </a:tabLst>
            </a:pPr>
            <a:r>
              <a:rPr kumimoji="0" lang="ca-ES" sz="2800" b="0" i="0" u="none" strike="noStrike" cap="none" normalizeH="0" baseline="0" dirty="0" smtClean="0">
                <a:ln>
                  <a:noFill/>
                </a:ln>
                <a:solidFill>
                  <a:schemeClr val="tx1"/>
                </a:solidFill>
                <a:effectLst/>
                <a:latin typeface="Arial" pitchFamily="34" charset="0"/>
                <a:ea typeface="Verdana" pitchFamily="34" charset="0"/>
                <a:cs typeface="Verdana" pitchFamily="34" charset="0"/>
              </a:rPr>
              <a:t>La dinàmica de grups pretén arribar a un equip de treball cooperatiu i un tipus de grup sa que consisteix bàsicament en:</a:t>
            </a:r>
            <a:endParaRPr kumimoji="0" lang="ca-E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lphaLcParenR"/>
              <a:tabLst>
                <a:tab pos="1611313" algn="l"/>
              </a:tabLst>
            </a:pPr>
            <a:r>
              <a:rPr kumimoji="0" lang="ca-ES" sz="2800" b="0" i="0" u="none" strike="noStrike" cap="none" normalizeH="0" baseline="0" dirty="0" smtClean="0">
                <a:ln>
                  <a:noFill/>
                </a:ln>
                <a:solidFill>
                  <a:schemeClr val="tx1"/>
                </a:solidFill>
                <a:effectLst/>
                <a:latin typeface="Arial" pitchFamily="34" charset="0"/>
                <a:ea typeface="Verdana" pitchFamily="34" charset="0"/>
                <a:cs typeface="Verdana" pitchFamily="34" charset="0"/>
              </a:rPr>
              <a:t>En la discussió: Tolerància i acollida.</a:t>
            </a:r>
            <a:endParaRPr kumimoji="0" lang="ca-E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lphaLcParenR"/>
              <a:tabLst>
                <a:tab pos="1611313" algn="l"/>
              </a:tabLst>
            </a:pPr>
            <a:r>
              <a:rPr kumimoji="0" lang="ca-ES" sz="2800" b="0" i="0" u="none" strike="noStrike" cap="none" normalizeH="0" baseline="0" dirty="0" smtClean="0">
                <a:ln>
                  <a:noFill/>
                </a:ln>
                <a:solidFill>
                  <a:schemeClr val="tx1"/>
                </a:solidFill>
                <a:effectLst/>
                <a:latin typeface="Arial" pitchFamily="34" charset="0"/>
                <a:ea typeface="Verdana" pitchFamily="34" charset="0"/>
                <a:cs typeface="Verdana" pitchFamily="34" charset="0"/>
              </a:rPr>
              <a:t>En la decisió: Objectivitat i progressiva</a:t>
            </a:r>
            <a:endParaRPr kumimoji="0" lang="ca-E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lphaLcParenR"/>
              <a:tabLst>
                <a:tab pos="1611313" algn="l"/>
              </a:tabLst>
            </a:pPr>
            <a:r>
              <a:rPr kumimoji="0" lang="ca-ES" sz="2800" b="0" i="0" u="none" strike="noStrike" cap="none" normalizeH="0" baseline="0" dirty="0" smtClean="0">
                <a:ln>
                  <a:noFill/>
                </a:ln>
                <a:solidFill>
                  <a:schemeClr val="tx1"/>
                </a:solidFill>
                <a:effectLst/>
                <a:latin typeface="Arial" pitchFamily="34" charset="0"/>
                <a:ea typeface="Verdana" pitchFamily="34" charset="0"/>
                <a:cs typeface="Verdana" pitchFamily="34" charset="0"/>
              </a:rPr>
              <a:t>En l'acció: Creativitat i respecte a les persones.</a:t>
            </a:r>
            <a:endParaRPr kumimoji="0" lang="ca-ES"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259632" y="2420889"/>
            <a:ext cx="6480720" cy="1754326"/>
          </a:xfrm>
          <a:prstGeom prst="rect">
            <a:avLst/>
          </a:prstGeom>
        </p:spPr>
        <p:txBody>
          <a:bodyPr wrap="square">
            <a:spAutoFit/>
          </a:bodyPr>
          <a:lstStyle/>
          <a:p>
            <a:pPr algn="ctr"/>
            <a:r>
              <a:rPr lang="es-ES" sz="3600" b="1" dirty="0" smtClean="0"/>
              <a:t>INTRODUCCIÓ. ORÍGEN I VALOR DE LA DINÁMICA DE GRUP</a:t>
            </a:r>
            <a:endParaRPr lang="es-E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1" algn="ctr" rtl="0">
              <a:spcBef>
                <a:spcPct val="0"/>
              </a:spcBef>
            </a:pPr>
            <a:r>
              <a:rPr lang="es-ES" sz="1600" dirty="0"/>
              <a:t/>
            </a:r>
            <a:br>
              <a:rPr lang="es-ES" sz="1600" dirty="0"/>
            </a:br>
            <a:endParaRPr lang="es-ES" dirty="0"/>
          </a:p>
        </p:txBody>
      </p:sp>
      <p:sp>
        <p:nvSpPr>
          <p:cNvPr id="3" name="2 Marcador de contenido"/>
          <p:cNvSpPr>
            <a:spLocks noGrp="1"/>
          </p:cNvSpPr>
          <p:nvPr>
            <p:ph idx="1"/>
          </p:nvPr>
        </p:nvSpPr>
        <p:spPr/>
        <p:txBody>
          <a:bodyPr>
            <a:normAutofit fontScale="85000" lnSpcReduction="20000"/>
          </a:bodyPr>
          <a:lstStyle/>
          <a:p>
            <a:r>
              <a:rPr lang="ca-ES" sz="3200" dirty="0" smtClean="0"/>
              <a:t>El grup sempre té una doble dimensió, la social (caràcter organitzatiu, amb diferents papers i responsabilitats) i la psicològica (conjunt d'expectatives producte de la interacció individual del grup). </a:t>
            </a:r>
          </a:p>
          <a:p>
            <a:r>
              <a:rPr lang="ca-ES" sz="3200" dirty="0" smtClean="0"/>
              <a:t>La dinàmica del grup </a:t>
            </a:r>
            <a:r>
              <a:rPr lang="ca-ES" sz="3200" b="1" dirty="0" smtClean="0"/>
              <a:t>permet </a:t>
            </a:r>
            <a:r>
              <a:rPr lang="ca-ES" sz="3200" dirty="0" smtClean="0"/>
              <a:t>l'anàlisi del comportament de les persones dintre del grup, profunditzant amb:</a:t>
            </a:r>
          </a:p>
          <a:p>
            <a:pPr>
              <a:buNone/>
            </a:pPr>
            <a:r>
              <a:rPr lang="ca-ES" sz="3200" dirty="0" smtClean="0"/>
              <a:t> </a:t>
            </a:r>
          </a:p>
          <a:p>
            <a:pPr lvl="2"/>
            <a:r>
              <a:rPr lang="ca-ES" dirty="0" smtClean="0"/>
              <a:t>Els estils de lideratge i els seus padrons</a:t>
            </a:r>
            <a:endParaRPr lang="ca-ES" sz="3200" dirty="0" smtClean="0"/>
          </a:p>
          <a:p>
            <a:pPr lvl="2"/>
            <a:r>
              <a:rPr lang="ca-ES" dirty="0" smtClean="0"/>
              <a:t>Procés de la presa de decisions</a:t>
            </a:r>
            <a:endParaRPr lang="ca-ES" sz="3200" dirty="0" smtClean="0"/>
          </a:p>
          <a:p>
            <a:pPr lvl="2"/>
            <a:r>
              <a:rPr lang="ca-ES" dirty="0" smtClean="0"/>
              <a:t>Normes de </a:t>
            </a:r>
            <a:r>
              <a:rPr lang="ca-ES" dirty="0" err="1" smtClean="0"/>
              <a:t>cohesió-apertura</a:t>
            </a:r>
            <a:endParaRPr lang="ca-ES" sz="3200" dirty="0" smtClean="0"/>
          </a:p>
          <a:p>
            <a:pPr>
              <a:buNone/>
            </a:pP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sz="4000" b="1" dirty="0" smtClean="0"/>
              <a:t>Utilitzem la dinàmica de grups per:</a:t>
            </a:r>
            <a:r>
              <a:rPr lang="es-ES" b="1" dirty="0" smtClean="0"/>
              <a:t/>
            </a:r>
            <a:br>
              <a:rPr lang="es-ES" b="1" dirty="0" smtClean="0"/>
            </a:br>
            <a:endParaRPr lang="es-ES" dirty="0"/>
          </a:p>
        </p:txBody>
      </p:sp>
      <p:sp>
        <p:nvSpPr>
          <p:cNvPr id="3" name="2 Marcador de contenido"/>
          <p:cNvSpPr>
            <a:spLocks noGrp="1"/>
          </p:cNvSpPr>
          <p:nvPr>
            <p:ph idx="1"/>
          </p:nvPr>
        </p:nvSpPr>
        <p:spPr/>
        <p:txBody>
          <a:bodyPr>
            <a:normAutofit/>
          </a:bodyPr>
          <a:lstStyle/>
          <a:p>
            <a:pPr lvl="2"/>
            <a:r>
              <a:rPr lang="ca-ES" dirty="0" smtClean="0"/>
              <a:t>Facilitar l'aprenentatge</a:t>
            </a:r>
            <a:endParaRPr lang="ca-ES" sz="3200" dirty="0" smtClean="0"/>
          </a:p>
          <a:p>
            <a:pPr lvl="2"/>
            <a:r>
              <a:rPr lang="ca-ES" dirty="0" smtClean="0"/>
              <a:t>Preveure problemes de disciplina</a:t>
            </a:r>
            <a:endParaRPr lang="ca-ES" sz="3200" dirty="0" smtClean="0"/>
          </a:p>
          <a:p>
            <a:pPr lvl="2"/>
            <a:r>
              <a:rPr lang="ca-ES" dirty="0" smtClean="0"/>
              <a:t>Promoure la realització personal</a:t>
            </a:r>
            <a:endParaRPr lang="ca-ES" sz="3200" dirty="0" smtClean="0"/>
          </a:p>
          <a:p>
            <a:pPr lvl="2"/>
            <a:r>
              <a:rPr lang="ca-ES" dirty="0" smtClean="0"/>
              <a:t>Crear un </a:t>
            </a:r>
            <a:r>
              <a:rPr lang="ca-ES" b="1" dirty="0" smtClean="0"/>
              <a:t>grup eficient</a:t>
            </a:r>
            <a:r>
              <a:rPr lang="ca-ES" dirty="0" smtClean="0"/>
              <a:t>, és a dir, que:</a:t>
            </a:r>
            <a:endParaRPr lang="ca-ES" sz="3200" dirty="0" smtClean="0"/>
          </a:p>
          <a:p>
            <a:pPr lvl="3"/>
            <a:r>
              <a:rPr lang="ca-ES" dirty="0" smtClean="0"/>
              <a:t>Els membres s´ acceptin mútuament</a:t>
            </a:r>
            <a:endParaRPr lang="ca-ES" sz="2800" dirty="0" smtClean="0"/>
          </a:p>
          <a:p>
            <a:pPr lvl="3"/>
            <a:r>
              <a:rPr lang="ca-ES" dirty="0" smtClean="0"/>
              <a:t>La comunicació sigui oberta</a:t>
            </a:r>
            <a:endParaRPr lang="ca-ES" sz="2800" dirty="0" smtClean="0"/>
          </a:p>
          <a:p>
            <a:pPr lvl="3"/>
            <a:r>
              <a:rPr lang="ca-ES" dirty="0" smtClean="0"/>
              <a:t>Responsables de la pròpia conducta i de l'aprenentatge</a:t>
            </a:r>
            <a:endParaRPr lang="ca-ES" sz="2800" dirty="0" smtClean="0"/>
          </a:p>
          <a:p>
            <a:pPr lvl="3"/>
            <a:r>
              <a:rPr lang="ca-ES" dirty="0" smtClean="0"/>
              <a:t>Cooperació per aconseguir fites</a:t>
            </a:r>
            <a:endParaRPr lang="ca-ES" sz="2800" dirty="0" smtClean="0"/>
          </a:p>
          <a:p>
            <a:pPr lvl="3"/>
            <a:r>
              <a:rPr lang="ca-ES" dirty="0" smtClean="0"/>
              <a:t>Procés establert per </a:t>
            </a:r>
            <a:r>
              <a:rPr lang="ca-ES" smtClean="0"/>
              <a:t>pendre</a:t>
            </a:r>
            <a:r>
              <a:rPr lang="ca-ES" dirty="0" smtClean="0"/>
              <a:t> </a:t>
            </a:r>
            <a:r>
              <a:rPr lang="ca-ES" dirty="0" smtClean="0"/>
              <a:t>decisions</a:t>
            </a:r>
            <a:endParaRPr lang="ca-ES" sz="2800" dirty="0" smtClean="0"/>
          </a:p>
          <a:p>
            <a:pPr lvl="3"/>
            <a:r>
              <a:rPr lang="ca-ES" dirty="0" smtClean="0"/>
              <a:t>Enfrontar els problemes i solucionar conflictes</a:t>
            </a:r>
            <a:endParaRPr lang="ca-ES" sz="2800" dirty="0" smtClean="0"/>
          </a:p>
          <a:p>
            <a:endParaRPr lang="es-ES" sz="3200" dirty="0" smtClean="0"/>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ca-ES" sz="4400" dirty="0" smtClean="0"/>
              <a:t>El desenvolupament del grup</a:t>
            </a:r>
            <a:endParaRPr lang="es-ES" sz="4400" dirty="0"/>
          </a:p>
        </p:txBody>
      </p:sp>
      <p:sp>
        <p:nvSpPr>
          <p:cNvPr id="3" name="2 Marcador de contenido"/>
          <p:cNvSpPr>
            <a:spLocks noGrp="1"/>
          </p:cNvSpPr>
          <p:nvPr>
            <p:ph idx="1"/>
          </p:nvPr>
        </p:nvSpPr>
        <p:spPr/>
        <p:txBody>
          <a:bodyPr>
            <a:normAutofit lnSpcReduction="10000"/>
          </a:bodyPr>
          <a:lstStyle/>
          <a:p>
            <a:r>
              <a:rPr lang="ca-ES" dirty="0" smtClean="0"/>
              <a:t>El desenvolupament d'un grup és un procés pel qual un </a:t>
            </a:r>
            <a:r>
              <a:rPr lang="ca-ES" b="1" dirty="0" smtClean="0"/>
              <a:t>conjunt d'individus es converteix en un grup. </a:t>
            </a:r>
            <a:r>
              <a:rPr lang="ca-ES" dirty="0" smtClean="0"/>
              <a:t>En aquest procés els individus aprenen:</a:t>
            </a:r>
          </a:p>
          <a:p>
            <a:pPr>
              <a:buNone/>
            </a:pPr>
            <a:r>
              <a:rPr lang="ca-ES" dirty="0" smtClean="0"/>
              <a:t> </a:t>
            </a:r>
          </a:p>
          <a:p>
            <a:pPr>
              <a:buFont typeface="Arial" pitchFamily="34" charset="0"/>
              <a:buChar char="•"/>
            </a:pPr>
            <a:r>
              <a:rPr lang="ca-ES" sz="2200" dirty="0" smtClean="0"/>
              <a:t>Formes més efectives per treballar junts</a:t>
            </a:r>
          </a:p>
          <a:p>
            <a:pPr>
              <a:buFont typeface="Arial" pitchFamily="34" charset="0"/>
              <a:buChar char="•"/>
            </a:pPr>
            <a:r>
              <a:rPr lang="ca-ES" sz="2200" dirty="0" smtClean="0"/>
              <a:t>Desenvolupar la confiança mútua</a:t>
            </a:r>
          </a:p>
          <a:p>
            <a:pPr>
              <a:buFont typeface="Arial" pitchFamily="34" charset="0"/>
              <a:buChar char="•"/>
            </a:pPr>
            <a:r>
              <a:rPr lang="ca-ES" sz="2200" dirty="0" smtClean="0"/>
              <a:t>S’obren a noves experiències</a:t>
            </a:r>
          </a:p>
          <a:p>
            <a:pPr>
              <a:buFont typeface="Arial" pitchFamily="34" charset="0"/>
              <a:buChar char="•"/>
            </a:pPr>
            <a:r>
              <a:rPr lang="ca-ES" sz="2200" dirty="0" smtClean="0"/>
              <a:t>Milloren la seva comunicació</a:t>
            </a:r>
          </a:p>
          <a:p>
            <a:pPr>
              <a:buFont typeface="Arial" pitchFamily="34" charset="0"/>
              <a:buChar char="•"/>
            </a:pPr>
            <a:r>
              <a:rPr lang="ca-ES" sz="2200" dirty="0" smtClean="0"/>
              <a:t>Es senten lliures per participar activament en les activitats del grup</a:t>
            </a:r>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lstStyle/>
          <a:p>
            <a:pPr algn="ctr"/>
            <a:r>
              <a:rPr lang="es-ES" dirty="0" err="1" smtClean="0"/>
              <a:t>Kurt</a:t>
            </a:r>
            <a:r>
              <a:rPr lang="es-ES" dirty="0" smtClean="0"/>
              <a:t> </a:t>
            </a:r>
            <a:r>
              <a:rPr lang="es-ES" dirty="0" err="1" smtClean="0"/>
              <a:t>Lewin</a:t>
            </a:r>
            <a:r>
              <a:rPr lang="es-ES" dirty="0" smtClean="0"/>
              <a:t> (1890-1947)</a:t>
            </a:r>
            <a:endParaRPr lang="es-ES" dirty="0"/>
          </a:p>
        </p:txBody>
      </p:sp>
      <p:pic>
        <p:nvPicPr>
          <p:cNvPr id="9" name="8 Marcador de contenido" descr="kurt-lewin.jpg"/>
          <p:cNvPicPr>
            <a:picLocks noGrp="1" noChangeAspect="1"/>
          </p:cNvPicPr>
          <p:nvPr>
            <p:ph idx="1"/>
          </p:nvPr>
        </p:nvPicPr>
        <p:blipFill>
          <a:blip r:embed="rId2" cstate="print"/>
          <a:stretch>
            <a:fillRect/>
          </a:stretch>
        </p:blipFill>
        <p:spPr>
          <a:xfrm>
            <a:off x="2915816" y="2014165"/>
            <a:ext cx="3024336" cy="4385287"/>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lstStyle/>
          <a:p>
            <a:pPr algn="ctr"/>
            <a:r>
              <a:rPr lang="es-ES" dirty="0" err="1" smtClean="0"/>
              <a:t>Kurt</a:t>
            </a:r>
            <a:r>
              <a:rPr lang="es-ES" dirty="0" smtClean="0"/>
              <a:t> </a:t>
            </a:r>
            <a:r>
              <a:rPr lang="es-ES" dirty="0" err="1" smtClean="0"/>
              <a:t>Lewin</a:t>
            </a:r>
            <a:endParaRPr lang="es-ES" dirty="0"/>
          </a:p>
        </p:txBody>
      </p:sp>
      <p:sp>
        <p:nvSpPr>
          <p:cNvPr id="7" name="6 Marcador de contenido"/>
          <p:cNvSpPr>
            <a:spLocks noGrp="1"/>
          </p:cNvSpPr>
          <p:nvPr>
            <p:ph idx="1"/>
          </p:nvPr>
        </p:nvSpPr>
        <p:spPr/>
        <p:txBody>
          <a:bodyPr>
            <a:normAutofit lnSpcReduction="10000"/>
          </a:bodyPr>
          <a:lstStyle/>
          <a:p>
            <a:r>
              <a:rPr lang="ca-ES" dirty="0" smtClean="0"/>
              <a:t>El fundador de la dinàmica de grups.</a:t>
            </a:r>
          </a:p>
          <a:p>
            <a:r>
              <a:rPr lang="ca-ES" dirty="0" smtClean="0"/>
              <a:t>Encunya el nom de dinàmica de grups per a caracteritzar als petits grups en la vida i la dinàmica que en ells es desenvolupa.</a:t>
            </a:r>
          </a:p>
          <a:p>
            <a:r>
              <a:rPr lang="ca-ES" dirty="0" smtClean="0"/>
              <a:t>Destaca, dels seus treballs relacionats amb l'estudi dels grups, els dedicats al lideratge i els seus diferents estils, al clima i cohesió dels grups, dinàmica i evolució...</a:t>
            </a:r>
          </a:p>
          <a:p>
            <a:pPr>
              <a:buNone/>
            </a:pPr>
            <a:endParaRPr lang="es-ES" dirty="0" smtClean="0"/>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algn="ctr"/>
            <a:r>
              <a:rPr lang="ca-ES" dirty="0" smtClean="0"/>
              <a:t>Les seves aportacions més interessants</a:t>
            </a:r>
            <a:endParaRPr lang="ca-ES" dirty="0"/>
          </a:p>
        </p:txBody>
      </p:sp>
      <p:sp>
        <p:nvSpPr>
          <p:cNvPr id="4" name="3 Marcador de contenido"/>
          <p:cNvSpPr>
            <a:spLocks noGrp="1"/>
          </p:cNvSpPr>
          <p:nvPr>
            <p:ph idx="1"/>
          </p:nvPr>
        </p:nvSpPr>
        <p:spPr>
          <a:xfrm>
            <a:off x="457200" y="1600200"/>
            <a:ext cx="8075240" cy="4525963"/>
          </a:xfrm>
        </p:spPr>
        <p:txBody>
          <a:bodyPr>
            <a:normAutofit fontScale="85000" lnSpcReduction="20000"/>
          </a:bodyPr>
          <a:lstStyle/>
          <a:p>
            <a:endParaRPr lang="ca-ES" dirty="0" smtClean="0"/>
          </a:p>
          <a:p>
            <a:r>
              <a:rPr lang="ca-ES" dirty="0" smtClean="0"/>
              <a:t>la conceptualització dels tres tipus </a:t>
            </a:r>
            <a:r>
              <a:rPr lang="ca-ES" dirty="0" err="1" smtClean="0"/>
              <a:t>d’interactuació</a:t>
            </a:r>
            <a:r>
              <a:rPr lang="ca-ES" dirty="0" smtClean="0"/>
              <a:t> dels estudiants i els tres estils de lideratge. </a:t>
            </a:r>
          </a:p>
          <a:p>
            <a:pPr>
              <a:buNone/>
            </a:pPr>
            <a:endParaRPr lang="ca-ES" dirty="0" smtClean="0"/>
          </a:p>
          <a:p>
            <a:r>
              <a:rPr lang="ca-ES" dirty="0" smtClean="0"/>
              <a:t>Per a </a:t>
            </a:r>
            <a:r>
              <a:rPr lang="ca-ES" dirty="0" err="1" smtClean="0"/>
              <a:t>Lewin</a:t>
            </a:r>
            <a:r>
              <a:rPr lang="ca-ES" dirty="0" smtClean="0"/>
              <a:t> existeixen tres formes bàsiques d'interactuar dels estudiants:</a:t>
            </a:r>
          </a:p>
          <a:p>
            <a:pPr>
              <a:buNone/>
            </a:pPr>
            <a:endParaRPr lang="ca-ES" dirty="0" smtClean="0"/>
          </a:p>
          <a:p>
            <a:pPr lvl="0">
              <a:buFont typeface="Wingdings" pitchFamily="2" charset="2"/>
              <a:buChar char="Ø"/>
            </a:pPr>
            <a:r>
              <a:rPr lang="ca-ES" dirty="0" smtClean="0"/>
              <a:t>poden competir entre si per a veure qui és el millor</a:t>
            </a:r>
          </a:p>
          <a:p>
            <a:pPr lvl="0">
              <a:buFont typeface="Wingdings" pitchFamily="2" charset="2"/>
              <a:buChar char="Ø"/>
            </a:pPr>
            <a:r>
              <a:rPr lang="ca-ES" dirty="0" smtClean="0"/>
              <a:t>treballar individualment per a aconseguir una meta sense parar esment als altres estudiants</a:t>
            </a:r>
          </a:p>
          <a:p>
            <a:pPr lvl="0">
              <a:buFont typeface="Wingdings" pitchFamily="2" charset="2"/>
              <a:buChar char="Ø"/>
            </a:pPr>
            <a:r>
              <a:rPr lang="ca-ES" dirty="0" smtClean="0"/>
              <a:t>treballar cooperativament estant cadascun interessat en el treball dels altres i del seu propi</a:t>
            </a:r>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ca-ES" sz="2800" dirty="0" smtClean="0"/>
              <a:t>Aquestes tres formes d'interacció depenen de les diferents estructures de metes en els grups:</a:t>
            </a:r>
            <a:endParaRPr lang="es-ES" sz="2800" dirty="0"/>
          </a:p>
        </p:txBody>
      </p:sp>
      <p:sp>
        <p:nvSpPr>
          <p:cNvPr id="3" name="2 Marcador de contenido"/>
          <p:cNvSpPr>
            <a:spLocks noGrp="1"/>
          </p:cNvSpPr>
          <p:nvPr>
            <p:ph idx="1"/>
          </p:nvPr>
        </p:nvSpPr>
        <p:spPr>
          <a:xfrm>
            <a:off x="0" y="1600200"/>
            <a:ext cx="8532440" cy="4525963"/>
          </a:xfrm>
        </p:spPr>
        <p:txBody>
          <a:bodyPr>
            <a:normAutofit fontScale="85000" lnSpcReduction="20000"/>
          </a:bodyPr>
          <a:lstStyle/>
          <a:p>
            <a:pPr marL="550926" indent="-514350" algn="ctr">
              <a:buNone/>
            </a:pPr>
            <a:r>
              <a:rPr lang="es-ES" b="1" dirty="0" smtClean="0"/>
              <a:t>      </a:t>
            </a:r>
            <a:r>
              <a:rPr lang="es-ES" sz="3300" b="1" dirty="0" smtClean="0"/>
              <a:t>Cooperativa</a:t>
            </a:r>
            <a:endParaRPr lang="es-ES" b="1" dirty="0" smtClean="0"/>
          </a:p>
          <a:p>
            <a:pPr marL="550926" indent="-514350">
              <a:buAutoNum type="arabicPeriod"/>
            </a:pPr>
            <a:endParaRPr lang="es-ES" dirty="0" smtClean="0"/>
          </a:p>
          <a:p>
            <a:pPr marL="550926" indent="-514350" algn="just">
              <a:buNone/>
            </a:pPr>
            <a:r>
              <a:rPr lang="es-ES" dirty="0" smtClean="0"/>
              <a:t>      </a:t>
            </a:r>
            <a:r>
              <a:rPr lang="ca-ES" dirty="0" smtClean="0"/>
              <a:t>Es defineix com una situació social cooperativa aquella en la qual les metes dels individus separats van tan unides que existeix una correlació positiva entre les conseqüències o assoliments dels seus objectius. Un individu arriba a el seu objectiu si (i només si) si també els altres participants arriben a el seu. Per consegüent, aquestes persones tendiran a cooperar entre si per a aconseguir els seus objectius. Les recompenses o reforços de l'individu són directament proporcionals a la qualitat del treball en grup.</a:t>
            </a:r>
          </a:p>
          <a:p>
            <a:pPr algn="just">
              <a:buNone/>
            </a:pPr>
            <a:endParaRPr lang="ca-E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TotalTime>
  <Words>706</Words>
  <Application>Microsoft Office PowerPoint</Application>
  <PresentationFormat>Presentación en pantalla (4:3)</PresentationFormat>
  <Paragraphs>98</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Técnico</vt:lpstr>
      <vt:lpstr>BLOC 3. DINÀMICA DE GRUPS   </vt:lpstr>
      <vt:lpstr>Presentación de PowerPoint</vt:lpstr>
      <vt:lpstr> </vt:lpstr>
      <vt:lpstr>Utilitzem la dinàmica de grups per: </vt:lpstr>
      <vt:lpstr>El desenvolupament del grup</vt:lpstr>
      <vt:lpstr>Kurt Lewin (1890-1947)</vt:lpstr>
      <vt:lpstr>Kurt Lewin</vt:lpstr>
      <vt:lpstr>Les seves aportacions més interessants</vt:lpstr>
      <vt:lpstr>Aquestes tres formes d'interacció depenen de les diferents estructures de metes en els grups:</vt:lpstr>
      <vt:lpstr> Competitiva:  </vt:lpstr>
      <vt:lpstr>  Individualista: </vt:lpstr>
      <vt:lpstr>Taula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BLOC 3. DINÀMICA DE GRUPS</dc:title>
  <dc:creator>Usuari</dc:creator>
  <cp:lastModifiedBy>Departament d'Educació</cp:lastModifiedBy>
  <cp:revision>11</cp:revision>
  <dcterms:created xsi:type="dcterms:W3CDTF">2017-12-02T18:25:17Z</dcterms:created>
  <dcterms:modified xsi:type="dcterms:W3CDTF">2017-12-05T08:57:22Z</dcterms:modified>
</cp:coreProperties>
</file>