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65" r:id="rId4"/>
    <p:sldId id="266" r:id="rId5"/>
    <p:sldId id="267" r:id="rId6"/>
    <p:sldId id="268" r:id="rId7"/>
  </p:sldIdLst>
  <p:sldSz cx="9144000" cy="6858000" type="screen4x3"/>
  <p:notesSz cx="6858000" cy="9144000"/>
  <p:defaultTextStyle>
    <a:defPPr>
      <a:defRPr lang="ca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32" name="31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38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39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40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41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56" name="55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64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65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66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13 Forma libre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14 Forma libre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12 Forma libre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16 Forma libre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17 Forma libre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18 Forma libre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19 Forma libre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20 Forma libre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21 Forma libre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22 Forma libre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23 Forma libre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24 Forma libre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25 Forma libre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26 Forma libre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7" name="6 Rectángulo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8 Rectángulo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9 Rectángulo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24 Rectángulo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  <p:sp>
        <p:nvSpPr>
          <p:cNvPr id="16" name="15 Rectángulo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16 Rectángulo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17 Rectángulo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18 Rectángulo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19 Rectángulo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20 Rectángulo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Rectángulo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28 Rectángulo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29 Rectángulo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Rectángulo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8 Conector recto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9 Grupo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14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15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16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1 Título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s-ES" smtClean="0"/>
              <a:t>Haga clic en el icono para agregar una imagen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grpSp>
        <p:nvGrpSpPr>
          <p:cNvPr id="14" name="13 Grupo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10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11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12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17 Grupo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18 Conector recto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19 Conector recto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20 Conector recto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ca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Rectángulo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Rectángulo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8 Rectángulo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9 Rectángulo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Rectángulo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11 Rectángulo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14 Rectángulo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15 Rectángulo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16 Rectángulo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72D331F2-13CC-4E62-A8AC-5E4E881A064F}" type="datetimeFigureOut">
              <a:rPr lang="ca-ES" smtClean="0"/>
              <a:pPr/>
              <a:t>20/11/2017</a:t>
            </a:fld>
            <a:endParaRPr lang="ca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ca-ES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F51065C1-A479-4C2A-916F-7A2AD7172640}" type="slidenum">
              <a:rPr lang="ca-ES" smtClean="0"/>
              <a:pPr/>
              <a:t>‹Nº›</a:t>
            </a:fld>
            <a:endParaRPr lang="ca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EXTINCIÓ</a:t>
            </a:r>
          </a:p>
        </p:txBody>
      </p:sp>
      <p:sp>
        <p:nvSpPr>
          <p:cNvPr id="71683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187624" y="1600200"/>
            <a:ext cx="7041976" cy="4525963"/>
          </a:xfrm>
        </p:spPr>
        <p:txBody>
          <a:bodyPr/>
          <a:lstStyle/>
          <a:p>
            <a:pPr eaLnBrk="1" hangingPunct="1">
              <a:buFont typeface="Wingdings" pitchFamily="2" charset="2"/>
              <a:buNone/>
              <a:defRPr/>
            </a:pPr>
            <a:r>
              <a:rPr lang="ca-ES" dirty="0" smtClean="0"/>
              <a:t>Emprem aquesta tècnica quan desitgem que </a:t>
            </a:r>
            <a:r>
              <a:rPr lang="ca-ES" b="1" dirty="0" smtClean="0"/>
              <a:t>desaparegui</a:t>
            </a:r>
            <a:r>
              <a:rPr lang="ca-ES" dirty="0" smtClean="0"/>
              <a:t> una resposta que està dins del repertori de conductes d</a:t>
            </a:r>
            <a:r>
              <a:rPr lang="ja-JP" altLang="ca-ES" dirty="0" smtClean="0">
                <a:ea typeface="MS PGothic" pitchFamily="34" charset="-128"/>
              </a:rPr>
              <a:t>’</a:t>
            </a:r>
            <a:r>
              <a:rPr lang="ca-ES" altLang="ja-JP" dirty="0" smtClean="0">
                <a:ea typeface="MS PGothic" pitchFamily="34" charset="-128"/>
              </a:rPr>
              <a:t>un subjecte.</a:t>
            </a:r>
            <a:r>
              <a:rPr lang="es-ES" altLang="ja-JP" dirty="0" smtClean="0">
                <a:ea typeface="MS PGothic" pitchFamily="34" charset="-128"/>
              </a:rPr>
              <a:t> </a:t>
            </a:r>
            <a:endParaRPr lang="ca-ES" altLang="ja-JP" dirty="0" smtClean="0">
              <a:ea typeface="MS PGothic" pitchFamily="34" charset="-128"/>
            </a:endParaRPr>
          </a:p>
          <a:p>
            <a:pPr eaLnBrk="1" hangingPunct="1">
              <a:buFont typeface="Wingdings" pitchFamily="2" charset="2"/>
              <a:buNone/>
              <a:defRPr/>
            </a:pPr>
            <a:r>
              <a:rPr lang="ca-ES" dirty="0" smtClean="0"/>
              <a:t>Cal suprimir les conseqüències positives que segueixen a la resposta.</a:t>
            </a:r>
          </a:p>
          <a:p>
            <a:pPr eaLnBrk="1" hangingPunct="1">
              <a:buFont typeface="Wingdings" pitchFamily="2" charset="2"/>
              <a:buNone/>
              <a:defRPr/>
            </a:pPr>
            <a:r>
              <a:rPr lang="ca-ES" dirty="0" smtClean="0"/>
              <a:t>Aquesta supressió ha de ser completa i mantenir-la durant un temps.</a:t>
            </a:r>
          </a:p>
        </p:txBody>
      </p:sp>
    </p:spTree>
    <p:extLst>
      <p:ext uri="{BB962C8B-B14F-4D97-AF65-F5344CB8AC3E}">
        <p14:creationId xmlns:p14="http://schemas.microsoft.com/office/powerpoint/2010/main" xmlns="" val="116329443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16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16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168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Rot="1" noChangeArrowheads="1"/>
          </p:cNvSpPr>
          <p:nvPr>
            <p:ph type="title" idx="4294967295"/>
          </p:nvPr>
        </p:nvSpPr>
        <p:spPr>
          <a:xfrm>
            <a:off x="0" y="274638"/>
            <a:ext cx="8229600" cy="1143000"/>
          </a:xfrm>
        </p:spPr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EXTINCIÓ</a:t>
            </a:r>
          </a:p>
        </p:txBody>
      </p:sp>
      <p:sp>
        <p:nvSpPr>
          <p:cNvPr id="7270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683568" y="1196975"/>
            <a:ext cx="7546032" cy="5661025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b="1" dirty="0" smtClean="0">
                <a:solidFill>
                  <a:srgbClr val="FFFF00"/>
                </a:solidFill>
              </a:rPr>
              <a:t>Efectes</a:t>
            </a:r>
            <a:r>
              <a:rPr lang="ca-ES" sz="2400" dirty="0" smtClean="0">
                <a:solidFill>
                  <a:srgbClr val="FFFF00"/>
                </a:solidFill>
              </a:rPr>
              <a:t>: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Al principi: augment de la freqüència de la Resposta fins anar disminuint.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Canvi en la magnitud i la forma de la Resposta.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Conductes suprimides per l</a:t>
            </a:r>
            <a:r>
              <a:rPr lang="ja-JP" altLang="ca-ES" sz="2000" dirty="0" smtClean="0">
                <a:ea typeface="MS PGothic" pitchFamily="34" charset="-128"/>
              </a:rPr>
              <a:t>’</a:t>
            </a:r>
            <a:r>
              <a:rPr lang="ca-ES" altLang="ja-JP" sz="2000" dirty="0" smtClean="0">
                <a:ea typeface="MS PGothic" pitchFamily="34" charset="-128"/>
              </a:rPr>
              <a:t>enfortiment de la Resposta elegida.</a:t>
            </a:r>
            <a:endParaRPr lang="ca-ES" sz="2000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b="1" i="1" dirty="0" smtClean="0">
                <a:solidFill>
                  <a:srgbClr val="FFFF00"/>
                </a:solidFill>
              </a:rPr>
              <a:t>Resistència a l</a:t>
            </a:r>
            <a:r>
              <a:rPr lang="ja-JP" altLang="ca-ES" sz="2400" b="1" i="1" dirty="0" smtClean="0">
                <a:solidFill>
                  <a:srgbClr val="FFFF00"/>
                </a:solidFill>
                <a:ea typeface="MS PGothic" pitchFamily="34" charset="-128"/>
              </a:rPr>
              <a:t>’</a:t>
            </a:r>
            <a:r>
              <a:rPr lang="ca-ES" altLang="ja-JP" sz="2400" b="1" i="1" dirty="0" smtClean="0">
                <a:solidFill>
                  <a:srgbClr val="FFFF00"/>
                </a:solidFill>
                <a:ea typeface="MS PGothic" pitchFamily="34" charset="-128"/>
              </a:rPr>
              <a:t>extinció , variables que afecten</a:t>
            </a:r>
            <a:r>
              <a:rPr lang="ca-ES" altLang="ja-JP" sz="2400" b="1" dirty="0" smtClean="0">
                <a:solidFill>
                  <a:srgbClr val="FFFF00"/>
                </a:solidFill>
                <a:ea typeface="MS PGothic" pitchFamily="34" charset="-128"/>
              </a:rPr>
              <a:t>:</a:t>
            </a:r>
            <a:endParaRPr lang="ca-ES" altLang="ja-JP" sz="2400" dirty="0" smtClean="0">
              <a:solidFill>
                <a:srgbClr val="FFFF00"/>
              </a:solidFill>
              <a:ea typeface="MS PGothic" pitchFamily="34" charset="-128"/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Com més reforçament hagi obtingut una resposta, més resistent serà la seva extinció.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Com més esforç sigui necessari per donar la resposta, menys resistent serà la seva extinció.</a:t>
            </a:r>
            <a:endParaRPr lang="ca-ES" sz="2000" b="1" i="1" dirty="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  <a:defRPr/>
            </a:pPr>
            <a:r>
              <a:rPr lang="ca-ES" sz="2400" b="1" i="1" dirty="0" smtClean="0">
                <a:solidFill>
                  <a:srgbClr val="FFFF00"/>
                </a:solidFill>
              </a:rPr>
              <a:t>Consideracions:</a:t>
            </a:r>
            <a:endParaRPr lang="ca-ES" sz="2400" dirty="0" smtClean="0">
              <a:solidFill>
                <a:srgbClr val="FFFF00"/>
              </a:solidFill>
            </a:endParaRP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Tècnica molt emprada a nivell educatiu.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Molt efectiva si es coneixen les seves característiques.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La eficàcia no és molt ràpida. S</a:t>
            </a:r>
            <a:r>
              <a:rPr lang="ja-JP" altLang="ca-ES" sz="2000" dirty="0" smtClean="0">
                <a:ea typeface="MS PGothic" pitchFamily="34" charset="-128"/>
              </a:rPr>
              <a:t>’</a:t>
            </a:r>
            <a:r>
              <a:rPr lang="ca-ES" altLang="ja-JP" sz="2000" dirty="0" smtClean="0">
                <a:ea typeface="MS PGothic" pitchFamily="34" charset="-128"/>
              </a:rPr>
              <a:t>ha de ser </a:t>
            </a:r>
            <a:r>
              <a:rPr lang="ca-ES" altLang="ja-JP" sz="2000" b="1" dirty="0" smtClean="0">
                <a:ea typeface="MS PGothic" pitchFamily="34" charset="-128"/>
              </a:rPr>
              <a:t>constant i pacient</a:t>
            </a:r>
          </a:p>
          <a:p>
            <a:pPr marL="990600" lvl="1" indent="-533400" eaLnBrk="1" hangingPunct="1">
              <a:lnSpc>
                <a:spcPct val="80000"/>
              </a:lnSpc>
              <a:defRPr/>
            </a:pPr>
            <a:r>
              <a:rPr lang="ca-ES" sz="2000" dirty="0" smtClean="0"/>
              <a:t>De vegades se sol combinar amb una tècnica complementària que consisteix a reforçar a l</a:t>
            </a:r>
            <a:r>
              <a:rPr lang="ja-JP" altLang="ca-ES" sz="2000" dirty="0" smtClean="0">
                <a:ea typeface="MS PGothic" pitchFamily="34" charset="-128"/>
              </a:rPr>
              <a:t>’</a:t>
            </a:r>
            <a:r>
              <a:rPr lang="ca-ES" altLang="ja-JP" sz="2000" dirty="0" smtClean="0">
                <a:ea typeface="MS PGothic" pitchFamily="34" charset="-128"/>
              </a:rPr>
              <a:t>individu un altra conducta que sigui adequada</a:t>
            </a:r>
            <a:r>
              <a:rPr lang="ca-ES" altLang="ja-JP" sz="2000" dirty="0">
                <a:ea typeface="MS PGothic" pitchFamily="34" charset="-128"/>
              </a:rPr>
              <a:t> </a:t>
            </a:r>
            <a:r>
              <a:rPr lang="ca-ES" altLang="ja-JP" sz="2000" dirty="0" smtClean="0">
                <a:ea typeface="MS PGothic" pitchFamily="34" charset="-128"/>
              </a:rPr>
              <a:t>i semblant a la que busquem.</a:t>
            </a:r>
            <a:endParaRPr lang="es-ES" sz="2000" dirty="0" smtClean="0"/>
          </a:p>
        </p:txBody>
      </p:sp>
    </p:spTree>
    <p:extLst>
      <p:ext uri="{BB962C8B-B14F-4D97-AF65-F5344CB8AC3E}">
        <p14:creationId xmlns:p14="http://schemas.microsoft.com/office/powerpoint/2010/main" xmlns="" val="18422326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27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27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27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18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727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27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27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  <p:par>
                                <p:cTn id="31" presetID="24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3" dur="1" fill="hold"/>
                                        <p:tgtEl>
                                          <p:spTgt spid="727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8" dur="1" fill="hold"/>
                                        <p:tgtEl>
                                          <p:spTgt spid="7270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3" dur="1" fill="hold"/>
                                        <p:tgtEl>
                                          <p:spTgt spid="7270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8" dur="1" fill="hold"/>
                                        <p:tgtEl>
                                          <p:spTgt spid="7270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53" dur="1" fill="hold"/>
                                        <p:tgtEl>
                                          <p:spTgt spid="72707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CÀSTIG</a:t>
            </a:r>
          </a:p>
        </p:txBody>
      </p:sp>
      <p:sp>
        <p:nvSpPr>
          <p:cNvPr id="73731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dirty="0" smtClean="0"/>
              <a:t>Tècnica per </a:t>
            </a:r>
            <a:r>
              <a:rPr lang="ca-ES" b="1" dirty="0" smtClean="0"/>
              <a:t>disminuir comportaments</a:t>
            </a:r>
            <a:r>
              <a:rPr lang="ca-ES" dirty="0" smtClean="0"/>
              <a:t> no desitjables.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b="1" dirty="0" smtClean="0"/>
              <a:t>Més ràpida que l</a:t>
            </a:r>
            <a:r>
              <a:rPr lang="ja-JP" altLang="ca-ES" b="1" smtClean="0">
                <a:ea typeface="MS PGothic" pitchFamily="34" charset="-128"/>
              </a:rPr>
              <a:t>’</a:t>
            </a:r>
            <a:r>
              <a:rPr lang="ca-ES" altLang="ja-JP" b="1" dirty="0" smtClean="0">
                <a:ea typeface="MS PGothic" pitchFamily="34" charset="-128"/>
              </a:rPr>
              <a:t>extinció</a:t>
            </a:r>
            <a:r>
              <a:rPr lang="ca-ES" altLang="ja-JP" dirty="0" smtClean="0">
                <a:ea typeface="MS PGothic" pitchFamily="34" charset="-128"/>
              </a:rPr>
              <a:t> però amb més complicacions.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dirty="0" smtClean="0"/>
              <a:t>Cal controlar les condicions en que s</a:t>
            </a:r>
            <a:r>
              <a:rPr lang="ja-JP" altLang="ca-ES" smtClean="0">
                <a:ea typeface="MS PGothic" pitchFamily="34" charset="-128"/>
              </a:rPr>
              <a:t>’</a:t>
            </a:r>
            <a:r>
              <a:rPr lang="ca-ES" altLang="ja-JP" dirty="0" smtClean="0">
                <a:ea typeface="MS PGothic" pitchFamily="34" charset="-128"/>
              </a:rPr>
              <a:t>aplica.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dirty="0" smtClean="0"/>
              <a:t>Si es repeteix molt aquesta tècnica, l</a:t>
            </a:r>
            <a:r>
              <a:rPr lang="ja-JP" altLang="ca-ES" smtClean="0">
                <a:ea typeface="MS PGothic" pitchFamily="34" charset="-128"/>
              </a:rPr>
              <a:t>’</a:t>
            </a:r>
            <a:r>
              <a:rPr lang="ca-ES" altLang="ja-JP" dirty="0" smtClean="0">
                <a:ea typeface="MS PGothic" pitchFamily="34" charset="-128"/>
              </a:rPr>
              <a:t>efecte pot ser inexistent.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dirty="0" smtClean="0"/>
          </a:p>
        </p:txBody>
      </p:sp>
    </p:spTree>
    <p:extLst>
      <p:ext uri="{BB962C8B-B14F-4D97-AF65-F5344CB8AC3E}">
        <p14:creationId xmlns:p14="http://schemas.microsoft.com/office/powerpoint/2010/main" xmlns="" val="4161516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373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373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373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373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CÀSTIG</a:t>
            </a:r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68313" y="1196975"/>
            <a:ext cx="8229600" cy="5661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b="1" i="1" dirty="0" smtClean="0">
                <a:solidFill>
                  <a:srgbClr val="FFFF00"/>
                </a:solidFill>
              </a:rPr>
              <a:t>Efectes</a:t>
            </a:r>
            <a:r>
              <a:rPr lang="es-ES_tradnl" sz="2400" b="1" i="1" dirty="0" smtClean="0">
                <a:solidFill>
                  <a:srgbClr val="FFFF00"/>
                </a:solidFill>
              </a:rPr>
              <a:t>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200" u="sng" dirty="0" smtClean="0"/>
              <a:t>Sobre la persona que castiga</a:t>
            </a:r>
            <a:r>
              <a:rPr lang="ca-ES" sz="2200" dirty="0" smtClean="0"/>
              <a:t>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No permet veure objectivament els comportaments adequats de l</a:t>
            </a:r>
            <a:r>
              <a:rPr lang="ja-JP" altLang="ca-ES" sz="2200" dirty="0" smtClean="0">
                <a:ea typeface="MS PGothic" pitchFamily="34" charset="-128"/>
              </a:rPr>
              <a:t>’</a:t>
            </a:r>
            <a:r>
              <a:rPr lang="ca-ES" altLang="ja-JP" sz="2200" dirty="0" smtClean="0">
                <a:ea typeface="MS PGothic" pitchFamily="34" charset="-128"/>
              </a:rPr>
              <a:t>alumne.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S</a:t>
            </a:r>
            <a:r>
              <a:rPr lang="ja-JP" altLang="ca-ES" sz="2200" dirty="0" smtClean="0">
                <a:ea typeface="MS PGothic" pitchFamily="34" charset="-128"/>
              </a:rPr>
              <a:t>’</a:t>
            </a:r>
            <a:r>
              <a:rPr lang="ca-ES" altLang="ja-JP" sz="2200" dirty="0" smtClean="0">
                <a:ea typeface="MS PGothic" pitchFamily="34" charset="-128"/>
              </a:rPr>
              <a:t>acostuma a castigar.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Augmenta </a:t>
            </a:r>
            <a:r>
              <a:rPr lang="ca-ES" sz="2200" dirty="0" smtClean="0"/>
              <a:t>l</a:t>
            </a:r>
            <a:r>
              <a:rPr lang="es-ES" sz="2200" dirty="0" smtClean="0">
                <a:ea typeface="MS PGothic" pitchFamily="34" charset="-128"/>
              </a:rPr>
              <a:t>a </a:t>
            </a:r>
            <a:r>
              <a:rPr lang="es-ES" sz="2200" dirty="0" err="1" smtClean="0">
                <a:ea typeface="MS PGothic" pitchFamily="34" charset="-128"/>
              </a:rPr>
              <a:t>tensió</a:t>
            </a:r>
            <a:r>
              <a:rPr lang="es-ES" sz="2200" dirty="0" smtClean="0">
                <a:ea typeface="MS PGothic" pitchFamily="34" charset="-128"/>
              </a:rPr>
              <a:t> en la </a:t>
            </a:r>
            <a:r>
              <a:rPr lang="es-ES" sz="2200" dirty="0" err="1" smtClean="0">
                <a:ea typeface="MS PGothic" pitchFamily="34" charset="-128"/>
              </a:rPr>
              <a:t>situació</a:t>
            </a:r>
            <a:r>
              <a:rPr lang="ca-ES" altLang="ja-JP" sz="2200" dirty="0" smtClean="0">
                <a:ea typeface="MS PGothic" pitchFamily="34" charset="-128"/>
              </a:rPr>
              <a:t>.</a:t>
            </a:r>
            <a:endParaRPr lang="ca-ES" altLang="ja-JP" sz="2200" dirty="0" smtClean="0">
              <a:ea typeface="MS PGothic" pitchFamily="34" charset="-128"/>
            </a:endParaRP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sz="22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200" u="sng" dirty="0" smtClean="0"/>
              <a:t>Sobre la persona que rep el càstig:</a:t>
            </a:r>
            <a:endParaRPr lang="ca-ES" sz="2200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El castigat intenta evitar l</a:t>
            </a:r>
            <a:r>
              <a:rPr lang="ja-JP" altLang="ca-ES" sz="2200" dirty="0" smtClean="0">
                <a:ea typeface="MS PGothic" pitchFamily="34" charset="-128"/>
              </a:rPr>
              <a:t>’</a:t>
            </a:r>
            <a:r>
              <a:rPr lang="ca-ES" altLang="ja-JP" sz="2200" dirty="0" smtClean="0">
                <a:ea typeface="MS PGothic" pitchFamily="34" charset="-128"/>
              </a:rPr>
              <a:t>educador punitiu.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Provoca augment d</a:t>
            </a:r>
            <a:r>
              <a:rPr lang="ja-JP" altLang="ca-ES" sz="2200" dirty="0" smtClean="0">
                <a:ea typeface="MS PGothic" pitchFamily="34" charset="-128"/>
              </a:rPr>
              <a:t>’</a:t>
            </a:r>
            <a:r>
              <a:rPr lang="ca-ES" altLang="ja-JP" sz="2200" dirty="0" smtClean="0">
                <a:ea typeface="MS PGothic" pitchFamily="34" charset="-128"/>
              </a:rPr>
              <a:t>ansietat (desorganització del comportament).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Autoimatge (la idea que els altres li donen d</a:t>
            </a:r>
            <a:r>
              <a:rPr lang="ja-JP" altLang="ca-ES" sz="2200" dirty="0" smtClean="0">
                <a:ea typeface="MS PGothic" pitchFamily="34" charset="-128"/>
              </a:rPr>
              <a:t>’</a:t>
            </a:r>
            <a:r>
              <a:rPr lang="ca-ES" altLang="ja-JP" sz="2200" dirty="0" smtClean="0">
                <a:ea typeface="MS PGothic" pitchFamily="34" charset="-128"/>
              </a:rPr>
              <a:t>ell) negativa.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200" dirty="0" smtClean="0"/>
              <a:t>Probabilitat alta que es torni un individu </a:t>
            </a:r>
            <a:r>
              <a:rPr lang="ca-ES" sz="2200" dirty="0" err="1" smtClean="0"/>
              <a:t>castigador</a:t>
            </a:r>
            <a:r>
              <a:rPr lang="ca-ES" sz="2200" dirty="0" smtClean="0"/>
              <a:t> per l</a:t>
            </a:r>
            <a:r>
              <a:rPr lang="ja-JP" altLang="ca-ES" sz="2200" dirty="0" smtClean="0">
                <a:ea typeface="MS PGothic" pitchFamily="34" charset="-128"/>
              </a:rPr>
              <a:t>’</a:t>
            </a:r>
            <a:r>
              <a:rPr lang="ca-ES" altLang="ja-JP" sz="2200" dirty="0" smtClean="0">
                <a:ea typeface="MS PGothic" pitchFamily="34" charset="-128"/>
              </a:rPr>
              <a:t>efecte de la imitació.</a:t>
            </a:r>
          </a:p>
          <a:p>
            <a:pPr eaLnBrk="1" hangingPunct="1">
              <a:lnSpc>
                <a:spcPct val="90000"/>
              </a:lnSpc>
              <a:defRPr/>
            </a:pPr>
            <a:endParaRPr lang="ca-ES" sz="2200" dirty="0" smtClean="0"/>
          </a:p>
        </p:txBody>
      </p:sp>
    </p:spTree>
    <p:extLst>
      <p:ext uri="{BB962C8B-B14F-4D97-AF65-F5344CB8AC3E}">
        <p14:creationId xmlns:p14="http://schemas.microsoft.com/office/powerpoint/2010/main" xmlns="" val="140465337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475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475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475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475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7" dur="1" fill="hold"/>
                                        <p:tgtEl>
                                          <p:spTgt spid="7475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2" dur="1" fill="hold"/>
                                        <p:tgtEl>
                                          <p:spTgt spid="7475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7" dur="1" fill="hold"/>
                                        <p:tgtEl>
                                          <p:spTgt spid="7475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2" dur="1" fill="hold"/>
                                        <p:tgtEl>
                                          <p:spTgt spid="7475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47" dur="1" fill="hold"/>
                                        <p:tgtEl>
                                          <p:spTgt spid="74755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CÀSTIG</a:t>
            </a:r>
          </a:p>
        </p:txBody>
      </p:sp>
      <p:sp>
        <p:nvSpPr>
          <p:cNvPr id="7577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395288" y="1196975"/>
            <a:ext cx="8291512" cy="5661025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800" b="1" i="1" smtClean="0">
                <a:solidFill>
                  <a:srgbClr val="FFFF00"/>
                </a:solidFill>
              </a:rPr>
              <a:t>Consideracions educatives: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sz="2800" b="1" smtClean="0">
              <a:solidFill>
                <a:srgbClr val="0066FF"/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ca-ES" sz="2800" smtClean="0"/>
              <a:t>Hem de procurar emprar-lo el </a:t>
            </a:r>
            <a:r>
              <a:rPr lang="ca-ES" sz="2800" b="1" smtClean="0"/>
              <a:t>mínim possible</a:t>
            </a:r>
            <a:r>
              <a:rPr lang="ca-ES" sz="2800" smtClean="0"/>
              <a:t>, de forma puntual.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800" smtClean="0"/>
              <a:t>El </a:t>
            </a:r>
            <a:r>
              <a:rPr lang="ca-ES" sz="2800" b="1" smtClean="0"/>
              <a:t>comportament castigat ha de ser conegut</a:t>
            </a:r>
            <a:r>
              <a:rPr lang="ca-ES" sz="2800" smtClean="0"/>
              <a:t> com a tal per part del subjecte disruptor.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800" smtClean="0"/>
              <a:t>El càstig ha de ser </a:t>
            </a:r>
            <a:r>
              <a:rPr lang="ca-ES" sz="2800" b="1" smtClean="0"/>
              <a:t>subministrat immediatament</a:t>
            </a:r>
            <a:r>
              <a:rPr lang="ca-ES" sz="2800" smtClean="0"/>
              <a:t> desprès de la resposta a castigar.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800" smtClean="0"/>
              <a:t>Hem de saber que el </a:t>
            </a:r>
            <a:r>
              <a:rPr lang="ca-ES" sz="2800" b="1" smtClean="0"/>
              <a:t>càstig sobre les persones introvertides</a:t>
            </a:r>
            <a:r>
              <a:rPr lang="ca-ES" sz="2800" smtClean="0"/>
              <a:t> produeix en aquestes  més efectes emocionals.</a:t>
            </a:r>
          </a:p>
          <a:p>
            <a:pPr eaLnBrk="1" hangingPunct="1">
              <a:lnSpc>
                <a:spcPct val="90000"/>
              </a:lnSpc>
              <a:defRPr/>
            </a:pPr>
            <a:endParaRPr lang="ca-ES" sz="2800" smtClean="0"/>
          </a:p>
        </p:txBody>
      </p:sp>
    </p:spTree>
    <p:extLst>
      <p:ext uri="{BB962C8B-B14F-4D97-AF65-F5344CB8AC3E}">
        <p14:creationId xmlns:p14="http://schemas.microsoft.com/office/powerpoint/2010/main" xmlns="" val="394489193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7" dur="1" fill="hold"/>
                                        <p:tgtEl>
                                          <p:spTgt spid="7577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2" dur="1" fill="hold"/>
                                        <p:tgtEl>
                                          <p:spTgt spid="7577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7" dur="1" fill="hold"/>
                                        <p:tgtEl>
                                          <p:spTgt spid="7577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2" dur="1" fill="hold"/>
                                        <p:tgtEl>
                                          <p:spTgt spid="7577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Rectangle 2"/>
          <p:cNvSpPr>
            <a:spLocks noGrp="1" noRot="1" noChangeArrowheads="1"/>
          </p:cNvSpPr>
          <p:nvPr>
            <p:ph type="title" idx="4294967295"/>
          </p:nvPr>
        </p:nvSpPr>
        <p:spPr/>
        <p:txBody>
          <a:bodyPr/>
          <a:lstStyle/>
          <a:p>
            <a:pPr algn="ctr" eaLnBrk="1" hangingPunct="1">
              <a:defRPr/>
            </a:pPr>
            <a:r>
              <a:rPr lang="ca-ES" dirty="0" smtClean="0">
                <a:solidFill>
                  <a:srgbClr val="FF0000"/>
                </a:solidFill>
              </a:rPr>
              <a:t>LLENGUATGE</a:t>
            </a:r>
          </a:p>
        </p:txBody>
      </p:sp>
      <p:sp>
        <p:nvSpPr>
          <p:cNvPr id="79875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457200" y="1341438"/>
            <a:ext cx="8229600" cy="5516562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És molt important el llenguatge que utilitzem com a educadors per </a:t>
            </a:r>
            <a:r>
              <a:rPr lang="ca-ES" sz="2400" b="1" dirty="0" smtClean="0"/>
              <a:t>transmetre amb </a:t>
            </a:r>
            <a:r>
              <a:rPr lang="ca-ES" sz="2400" b="1" i="1" dirty="0" smtClean="0"/>
              <a:t>precisió</a:t>
            </a:r>
            <a:r>
              <a:rPr lang="ca-ES" sz="2400" dirty="0" smtClean="0"/>
              <a:t> el que volem expressar.  </a:t>
            </a:r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ca-ES" sz="2400" dirty="0" smtClean="0"/>
          </a:p>
          <a:p>
            <a:pPr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ca-ES" sz="2400" dirty="0" smtClean="0"/>
              <a:t>Els avantatges principals d</a:t>
            </a:r>
            <a:r>
              <a:rPr lang="ja-JP" altLang="ca-ES" sz="2400" smtClean="0">
                <a:ea typeface="MS PGothic" pitchFamily="34" charset="-128"/>
              </a:rPr>
              <a:t>’</a:t>
            </a:r>
            <a:r>
              <a:rPr lang="ca-ES" altLang="ja-JP" sz="2400" dirty="0" smtClean="0">
                <a:ea typeface="MS PGothic" pitchFamily="34" charset="-128"/>
              </a:rPr>
              <a:t>un llenguatge adient son: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400" dirty="0" smtClean="0"/>
              <a:t>La comunicació entre educador i alumnat és més </a:t>
            </a:r>
            <a:r>
              <a:rPr lang="ca-ES" sz="2400" b="1" dirty="0" smtClean="0"/>
              <a:t>ràpida</a:t>
            </a:r>
            <a:r>
              <a:rPr lang="ca-ES" sz="2400" dirty="0" smtClean="0"/>
              <a:t> i més </a:t>
            </a:r>
            <a:r>
              <a:rPr lang="ca-ES" sz="2400" b="1" dirty="0" smtClean="0"/>
              <a:t>entenedora</a:t>
            </a:r>
            <a:r>
              <a:rPr lang="ca-ES" sz="2400" dirty="0" smtClean="0"/>
              <a:t>. Important a l</a:t>
            </a:r>
            <a:r>
              <a:rPr lang="ja-JP" altLang="ca-ES" sz="2400" smtClean="0">
                <a:ea typeface="MS PGothic" pitchFamily="34" charset="-128"/>
              </a:rPr>
              <a:t>’</a:t>
            </a:r>
            <a:r>
              <a:rPr lang="ca-ES" altLang="ja-JP" sz="2400" dirty="0" smtClean="0">
                <a:ea typeface="MS PGothic" pitchFamily="34" charset="-128"/>
              </a:rPr>
              <a:t>hora de les explicacions, correccions,...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400" dirty="0" smtClean="0"/>
              <a:t>Hem d</a:t>
            </a:r>
            <a:r>
              <a:rPr lang="ja-JP" altLang="ca-ES" sz="2400" smtClean="0">
                <a:ea typeface="MS PGothic" pitchFamily="34" charset="-128"/>
              </a:rPr>
              <a:t>’</a:t>
            </a:r>
            <a:r>
              <a:rPr lang="ca-ES" altLang="ja-JP" sz="2400" dirty="0" smtClean="0">
                <a:ea typeface="MS PGothic" pitchFamily="34" charset="-128"/>
              </a:rPr>
              <a:t>intentar que sigui el més </a:t>
            </a:r>
            <a:r>
              <a:rPr lang="ca-ES" altLang="ja-JP" sz="2400" b="1" dirty="0" smtClean="0">
                <a:ea typeface="MS PGothic" pitchFamily="34" charset="-128"/>
              </a:rPr>
              <a:t>breu</a:t>
            </a:r>
            <a:r>
              <a:rPr lang="ca-ES" altLang="ja-JP" sz="2400" dirty="0" smtClean="0">
                <a:ea typeface="MS PGothic" pitchFamily="34" charset="-128"/>
              </a:rPr>
              <a:t> possible i així guanyarem més temps d</a:t>
            </a:r>
            <a:r>
              <a:rPr lang="ja-JP" altLang="ca-ES" sz="2400" smtClean="0">
                <a:ea typeface="MS PGothic" pitchFamily="34" charset="-128"/>
              </a:rPr>
              <a:t>’</a:t>
            </a:r>
            <a:r>
              <a:rPr lang="ca-ES" altLang="ja-JP" sz="2400" dirty="0" smtClean="0">
                <a:ea typeface="MS PGothic" pitchFamily="34" charset="-128"/>
              </a:rPr>
              <a:t>activitat.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ca-ES" sz="2400" dirty="0" smtClean="0"/>
              <a:t>El </a:t>
            </a:r>
            <a:r>
              <a:rPr lang="ca-ES" sz="2400" b="1" dirty="0" smtClean="0"/>
              <a:t>llenguatge</a:t>
            </a:r>
            <a:r>
              <a:rPr lang="ca-ES" sz="2400" dirty="0" smtClean="0"/>
              <a:t> també ha de ser un mitja per apropar-nos als alumnes (és bo utilitzar un </a:t>
            </a:r>
            <a:r>
              <a:rPr lang="ca-ES" sz="2400" b="1" dirty="0" smtClean="0"/>
              <a:t>proper</a:t>
            </a:r>
            <a:r>
              <a:rPr lang="ca-ES" sz="2400" dirty="0" smtClean="0"/>
              <a:t> al dels alumnes).</a:t>
            </a:r>
          </a:p>
          <a:p>
            <a:pPr eaLnBrk="1" hangingPunct="1">
              <a:lnSpc>
                <a:spcPct val="90000"/>
              </a:lnSpc>
              <a:defRPr/>
            </a:pPr>
            <a:endParaRPr lang="ca-ES" sz="2400" dirty="0" smtClean="0"/>
          </a:p>
        </p:txBody>
      </p:sp>
    </p:spTree>
    <p:extLst>
      <p:ext uri="{BB962C8B-B14F-4D97-AF65-F5344CB8AC3E}">
        <p14:creationId xmlns:p14="http://schemas.microsoft.com/office/powerpoint/2010/main" xmlns="" val="131031454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xmlns="" Requires="p14">
      <p:transition spd="slow" p14:dur="2000"/>
    </mc:Choice>
    <mc:Fallback>
      <p:transition spd="slow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798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15" dur="1" fill="hold"/>
                                        <p:tgtEl>
                                          <p:spTgt spid="798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0" dur="1" fill="hold"/>
                                        <p:tgtEl>
                                          <p:spTgt spid="798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25" dur="1" fill="hold"/>
                                        <p:tgtEl>
                                          <p:spTgt spid="798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4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to="" calcmode="lin" valueType="num">
                                      <p:cBhvr>
                                        <p:cTn id="30" dur="1" fill="hold"/>
                                        <p:tgtEl>
                                          <p:spTgt spid="798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/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75</TotalTime>
  <Words>483</Words>
  <Application>Microsoft Office PowerPoint</Application>
  <PresentationFormat>Presentación en pantalla (4:3)</PresentationFormat>
  <Paragraphs>49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6</vt:i4>
      </vt:variant>
    </vt:vector>
  </HeadingPairs>
  <TitlesOfParts>
    <vt:vector size="7" baseType="lpstr">
      <vt:lpstr>Metro</vt:lpstr>
      <vt:lpstr>EXTINCIÓ</vt:lpstr>
      <vt:lpstr>EXTINCIÓ</vt:lpstr>
      <vt:lpstr>CÀSTIG</vt:lpstr>
      <vt:lpstr>CÀSTIG</vt:lpstr>
      <vt:lpstr>CÀSTIG</vt:lpstr>
      <vt:lpstr>LLENGUATGE</vt:lpstr>
    </vt:vector>
  </TitlesOfParts>
  <Company>Departament d'Ensenyament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EXTINCIÓ</dc:title>
  <dc:creator>Departament d'Educació</dc:creator>
  <cp:lastModifiedBy>Usuari</cp:lastModifiedBy>
  <cp:revision>6</cp:revision>
  <dcterms:created xsi:type="dcterms:W3CDTF">2017-10-25T09:04:42Z</dcterms:created>
  <dcterms:modified xsi:type="dcterms:W3CDTF">2017-11-20T18:33:07Z</dcterms:modified>
</cp:coreProperties>
</file>