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8634328-D87D-47A2-AEC3-2DCE58B84590}" type="datetimeFigureOut">
              <a:rPr lang="ca-ES" smtClean="0"/>
              <a:pPr/>
              <a:t>13/11/2017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5328CB0-C943-4B68-8D07-53ED49692C06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260647"/>
            <a:ext cx="7473949" cy="5328593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ca-ES" sz="2800" b="1" dirty="0" smtClean="0">
                <a:solidFill>
                  <a:srgbClr val="FF0000"/>
                </a:solidFill>
              </a:rPr>
              <a:t>CONCEPTE I CLASSE DE REFORÇADORS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a-ES" sz="1600" dirty="0" smtClean="0">
              <a:solidFill>
                <a:srgbClr val="0066FF"/>
              </a:solidFill>
              <a:sym typeface="Wingdings" pitchFamily="2" charset="2"/>
            </a:endParaRPr>
          </a:p>
          <a:p>
            <a:pPr algn="ctr">
              <a:buNone/>
              <a:defRPr/>
            </a:pPr>
            <a:r>
              <a:rPr lang="ca-ES" dirty="0" smtClean="0"/>
              <a:t>El reforçador fa referència a les conseqüències que té sobre el comportament i no sobre les característiques pròpies de l'estímul.  Així, un estímul, per molt agradable que sigui, si no fa augmentar la freqüència de la conducta a la qual segueix, no és un estímul reforçador, seria una recompensa.</a:t>
            </a:r>
          </a:p>
          <a:p>
            <a:pPr algn="ctr">
              <a:buNone/>
              <a:defRPr/>
            </a:pPr>
            <a:endParaRPr lang="ca-ES" dirty="0" smtClean="0">
              <a:sym typeface="Wingdings" pitchFamily="2" charset="2"/>
            </a:endParaRP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563938" y="3500438"/>
            <a:ext cx="3529013" cy="369887"/>
            <a:chOff x="2018" y="1888"/>
            <a:chExt cx="2223" cy="233"/>
          </a:xfrm>
        </p:grpSpPr>
        <p:sp>
          <p:nvSpPr>
            <p:cNvPr id="25606" name="Text Box 10"/>
            <p:cNvSpPr txBox="1">
              <a:spLocks noChangeArrowheads="1"/>
            </p:cNvSpPr>
            <p:nvPr/>
          </p:nvSpPr>
          <p:spPr bwMode="auto">
            <a:xfrm>
              <a:off x="2018" y="1888"/>
              <a:ext cx="222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ca-ES" dirty="0"/>
            </a:p>
          </p:txBody>
        </p:sp>
        <p:sp>
          <p:nvSpPr>
            <p:cNvPr id="25607" name="Text Box 11"/>
            <p:cNvSpPr txBox="1">
              <a:spLocks noChangeArrowheads="1"/>
            </p:cNvSpPr>
            <p:nvPr/>
          </p:nvSpPr>
          <p:spPr bwMode="auto">
            <a:xfrm>
              <a:off x="3334" y="1888"/>
              <a:ext cx="86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ca-E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413068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404813"/>
            <a:ext cx="7906072" cy="6048375"/>
          </a:xfrm>
        </p:spPr>
        <p:txBody>
          <a:bodyPr/>
          <a:lstStyle/>
          <a:p>
            <a:pPr eaLnBrk="1" hangingPunct="1">
              <a:defRPr/>
            </a:pPr>
            <a:r>
              <a:rPr lang="ca-ES" sz="2800" dirty="0" smtClean="0"/>
              <a:t>Reforçaments </a:t>
            </a:r>
            <a:r>
              <a:rPr lang="ca-ES" sz="2800" dirty="0" smtClean="0">
                <a:solidFill>
                  <a:srgbClr val="FF0000"/>
                </a:solidFill>
              </a:rPr>
              <a:t>positius</a:t>
            </a:r>
            <a:r>
              <a:rPr lang="ca-ES" sz="2800" dirty="0" smtClean="0"/>
              <a:t>: Administrar conseqüències agradables com a respostes desitjades.</a:t>
            </a:r>
          </a:p>
          <a:p>
            <a:pPr eaLnBrk="1" hangingPunct="1">
              <a:defRPr/>
            </a:pPr>
            <a:r>
              <a:rPr lang="ca-ES" sz="2800" dirty="0" smtClean="0"/>
              <a:t>Reforçament </a:t>
            </a:r>
            <a:r>
              <a:rPr lang="ca-ES" sz="2800" dirty="0" smtClean="0">
                <a:solidFill>
                  <a:srgbClr val="FF0000"/>
                </a:solidFill>
              </a:rPr>
              <a:t>negatiu</a:t>
            </a:r>
            <a:r>
              <a:rPr lang="ca-ES" sz="2800" dirty="0" smtClean="0"/>
              <a:t>: Retirar un estímul desagradable com a conseqüència d</a:t>
            </a:r>
            <a:r>
              <a:rPr lang="ja-JP" altLang="ca-ES" sz="2800" dirty="0" smtClean="0">
                <a:ea typeface="MS PGothic" pitchFamily="34" charset="-128"/>
              </a:rPr>
              <a:t>’</a:t>
            </a:r>
            <a:r>
              <a:rPr lang="ca-ES" altLang="ja-JP" sz="2800" dirty="0" smtClean="0">
                <a:ea typeface="MS PGothic" pitchFamily="34" charset="-128"/>
              </a:rPr>
              <a:t>aquesta.</a:t>
            </a:r>
          </a:p>
          <a:p>
            <a:pPr eaLnBrk="1" hangingPunct="1">
              <a:defRPr/>
            </a:pPr>
            <a:endParaRPr lang="ca-ES" sz="2800" dirty="0" smtClean="0"/>
          </a:p>
          <a:p>
            <a:pPr eaLnBrk="1" hangingPunct="1">
              <a:defRPr/>
            </a:pPr>
            <a:r>
              <a:rPr lang="ca-ES" sz="2800" dirty="0" smtClean="0"/>
              <a:t>Reforçadors </a:t>
            </a:r>
            <a:r>
              <a:rPr lang="ca-ES" sz="2800" dirty="0" smtClean="0">
                <a:solidFill>
                  <a:srgbClr val="0066FF"/>
                </a:solidFill>
              </a:rPr>
              <a:t>primaris</a:t>
            </a:r>
            <a:r>
              <a:rPr lang="ca-ES" sz="2800" dirty="0" smtClean="0"/>
              <a:t>: Innats, no depenen de grups socials. (menjar, aigua, ...)</a:t>
            </a:r>
          </a:p>
          <a:p>
            <a:pPr eaLnBrk="1" hangingPunct="1">
              <a:defRPr/>
            </a:pPr>
            <a:r>
              <a:rPr lang="ca-ES" sz="2800" dirty="0" smtClean="0"/>
              <a:t>Reforçadors </a:t>
            </a:r>
            <a:r>
              <a:rPr lang="ca-ES" sz="2800" dirty="0" smtClean="0">
                <a:solidFill>
                  <a:srgbClr val="0066FF"/>
                </a:solidFill>
              </a:rPr>
              <a:t>secundaris</a:t>
            </a:r>
            <a:r>
              <a:rPr lang="ca-ES" sz="2800" dirty="0" smtClean="0"/>
              <a:t>: Recompenses apreses i sotmeses al grup social. </a:t>
            </a:r>
          </a:p>
          <a:p>
            <a:pPr lvl="1" eaLnBrk="1" hangingPunct="1">
              <a:defRPr/>
            </a:pPr>
            <a:r>
              <a:rPr lang="ca-ES" sz="2400" dirty="0" smtClean="0"/>
              <a:t>Socials (somriure)</a:t>
            </a:r>
            <a:endParaRPr lang="ca-ES" sz="2400" dirty="0" smtClean="0"/>
          </a:p>
          <a:p>
            <a:pPr lvl="1" eaLnBrk="1" hangingPunct="1">
              <a:defRPr/>
            </a:pPr>
            <a:r>
              <a:rPr lang="ca-ES" sz="2400" dirty="0" smtClean="0"/>
              <a:t>D</a:t>
            </a:r>
            <a:r>
              <a:rPr lang="ja-JP" altLang="ca-ES" sz="2400" smtClean="0">
                <a:ea typeface="MS PGothic" pitchFamily="34" charset="-128"/>
              </a:rPr>
              <a:t>’</a:t>
            </a:r>
            <a:r>
              <a:rPr lang="ca-ES" altLang="ja-JP" sz="2400" dirty="0" smtClean="0">
                <a:ea typeface="MS PGothic" pitchFamily="34" charset="-128"/>
              </a:rPr>
              <a:t>activitat ( veure els dibuixos)</a:t>
            </a:r>
            <a:endParaRPr lang="ca-ES" altLang="ja-JP" sz="2400" dirty="0" smtClean="0">
              <a:ea typeface="MS PGothic" pitchFamily="34" charset="-128"/>
            </a:endParaRPr>
          </a:p>
          <a:p>
            <a:pPr lvl="1" eaLnBrk="1" hangingPunct="1">
              <a:defRPr/>
            </a:pPr>
            <a:r>
              <a:rPr lang="ca-ES" sz="2400" dirty="0" smtClean="0"/>
              <a:t>Generals (diners, regals)</a:t>
            </a:r>
            <a:endParaRPr lang="ca-ES" sz="2400" dirty="0" smtClean="0"/>
          </a:p>
          <a:p>
            <a:pPr eaLnBrk="1" hangingPunct="1">
              <a:defRPr/>
            </a:pPr>
            <a:endParaRPr lang="ca-E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081494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484313"/>
            <a:ext cx="7618040" cy="41767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a-ES" dirty="0" smtClean="0"/>
              <a:t>L</a:t>
            </a:r>
            <a:r>
              <a:rPr lang="ja-JP" altLang="ca-ES" dirty="0" smtClean="0">
                <a:ea typeface="MS PGothic" pitchFamily="34" charset="-128"/>
              </a:rPr>
              <a:t>’</a:t>
            </a:r>
            <a:r>
              <a:rPr lang="ca-ES" altLang="ja-JP" dirty="0" smtClean="0">
                <a:ea typeface="MS PGothic" pitchFamily="34" charset="-128"/>
              </a:rPr>
              <a:t>efectivitat del reforçador depèn de diferents factors: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a-ES" dirty="0" smtClean="0"/>
          </a:p>
          <a:p>
            <a:pPr lvl="1" eaLnBrk="1" hangingPunct="1">
              <a:defRPr/>
            </a:pPr>
            <a:r>
              <a:rPr lang="ca-ES" b="1" dirty="0" smtClean="0"/>
              <a:t>Demora</a:t>
            </a:r>
            <a:r>
              <a:rPr lang="ca-ES" dirty="0" smtClean="0"/>
              <a:t> del reforçament</a:t>
            </a:r>
          </a:p>
          <a:p>
            <a:pPr lvl="1" eaLnBrk="1" hangingPunct="1">
              <a:defRPr/>
            </a:pPr>
            <a:r>
              <a:rPr lang="ca-ES" b="1" dirty="0" smtClean="0"/>
              <a:t>Magnitud</a:t>
            </a:r>
            <a:r>
              <a:rPr lang="ca-ES" dirty="0" smtClean="0"/>
              <a:t> o quantitat de reforçament</a:t>
            </a:r>
          </a:p>
          <a:p>
            <a:pPr lvl="1" eaLnBrk="1" hangingPunct="1">
              <a:defRPr/>
            </a:pPr>
            <a:r>
              <a:rPr lang="ca-ES" b="1" dirty="0" smtClean="0"/>
              <a:t>Qualitat</a:t>
            </a:r>
            <a:r>
              <a:rPr lang="ca-ES" dirty="0" smtClean="0"/>
              <a:t> o tipus de reforçador</a:t>
            </a:r>
          </a:p>
          <a:p>
            <a:pPr lvl="1" eaLnBrk="1" hangingPunct="1">
              <a:defRPr/>
            </a:pPr>
            <a:r>
              <a:rPr lang="ca-ES" b="1" dirty="0" smtClean="0"/>
              <a:t>Programa</a:t>
            </a:r>
            <a:r>
              <a:rPr lang="ca-ES" dirty="0" smtClean="0"/>
              <a:t> de reforçament</a:t>
            </a:r>
          </a:p>
        </p:txBody>
      </p:sp>
    </p:spTree>
    <p:extLst>
      <p:ext uri="{BB962C8B-B14F-4D97-AF65-F5344CB8AC3E}">
        <p14:creationId xmlns:p14="http://schemas.microsoft.com/office/powerpoint/2010/main" xmlns="" val="2849700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ca-ES" dirty="0" smtClean="0">
                <a:solidFill>
                  <a:srgbClr val="FF0000"/>
                </a:solidFill>
              </a:rPr>
              <a:t>MOTIVACIÓ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268413"/>
            <a:ext cx="7474024" cy="532923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a-ES" sz="2800" dirty="0" smtClean="0"/>
              <a:t>Molt important per l</a:t>
            </a:r>
            <a:r>
              <a:rPr lang="ja-JP" altLang="ca-ES" sz="2800" dirty="0" smtClean="0">
                <a:ea typeface="MS PGothic" pitchFamily="34" charset="-128"/>
              </a:rPr>
              <a:t>’</a:t>
            </a:r>
            <a:r>
              <a:rPr lang="ca-ES" altLang="ja-JP" sz="2800" dirty="0" smtClean="0">
                <a:ea typeface="MS PGothic" pitchFamily="34" charset="-128"/>
              </a:rPr>
              <a:t>anàlisi del comportament</a:t>
            </a:r>
            <a:r>
              <a:rPr lang="es-ES" altLang="ja-JP" sz="2800" dirty="0" smtClean="0">
                <a:ea typeface="MS PGothic" pitchFamily="34" charset="-128"/>
              </a:rPr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a-E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a-ES" sz="2800" dirty="0" smtClean="0"/>
              <a:t>La motivació sol </a:t>
            </a:r>
            <a:r>
              <a:rPr lang="ca-ES" sz="2800" dirty="0" smtClean="0">
                <a:solidFill>
                  <a:srgbClr val="0066FF"/>
                </a:solidFill>
              </a:rPr>
              <a:t>augmentar</a:t>
            </a:r>
            <a:r>
              <a:rPr lang="ca-ES" sz="2800" dirty="0" smtClean="0"/>
              <a:t> quan existeix una </a:t>
            </a:r>
            <a:r>
              <a:rPr lang="ca-ES" sz="2800" b="1" u="sng" dirty="0" smtClean="0"/>
              <a:t>privació</a:t>
            </a:r>
            <a:r>
              <a:rPr lang="ca-ES" sz="2800" dirty="0" smtClean="0"/>
              <a:t> del reforçador durant un temps</a:t>
            </a:r>
            <a:r>
              <a:rPr lang="es-ES" sz="2800" dirty="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a-E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a-ES" sz="2800" dirty="0" smtClean="0"/>
              <a:t>La motivació sol </a:t>
            </a:r>
            <a:r>
              <a:rPr lang="ca-ES" sz="2800" dirty="0" smtClean="0">
                <a:solidFill>
                  <a:srgbClr val="0066FF"/>
                </a:solidFill>
              </a:rPr>
              <a:t>disminuir</a:t>
            </a:r>
            <a:r>
              <a:rPr lang="ca-ES" sz="2800" dirty="0" smtClean="0"/>
              <a:t> quan es presenta el reforçador amb molta facilitat, llavors es produeix un fenomen de </a:t>
            </a:r>
            <a:r>
              <a:rPr lang="ca-ES" sz="2800" b="1" u="sng" dirty="0" smtClean="0"/>
              <a:t>sacietat</a:t>
            </a:r>
            <a:r>
              <a:rPr lang="ca-ES" sz="2800" dirty="0" smtClean="0"/>
              <a:t> i el reforçador pot arribar a perdre el seu poder reforçant.</a:t>
            </a:r>
            <a:r>
              <a:rPr lang="es-ES" sz="2800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a-E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a-ES" sz="2800" dirty="0" smtClean="0"/>
              <a:t>Canviar de reformadors per buscar un equilibri.</a:t>
            </a:r>
          </a:p>
        </p:txBody>
      </p:sp>
    </p:spTree>
    <p:extLst>
      <p:ext uri="{BB962C8B-B14F-4D97-AF65-F5344CB8AC3E}">
        <p14:creationId xmlns:p14="http://schemas.microsoft.com/office/powerpoint/2010/main" xmlns="" val="1100715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ca-ES" sz="4000" dirty="0" smtClean="0">
                <a:solidFill>
                  <a:srgbClr val="FF0000"/>
                </a:solidFill>
              </a:rPr>
              <a:t>REFORÇAMENT DIFERENCIAL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600200"/>
            <a:ext cx="7690048" cy="45259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ca-ES" b="1" dirty="0" smtClean="0"/>
              <a:t>Procés el qual es reforça una resposta i es deixen de reforçar les altres respostes de la mateixa classe</a:t>
            </a:r>
            <a:r>
              <a:rPr lang="es-ES_tradnl" b="1" dirty="0" smtClean="0"/>
              <a:t>.</a:t>
            </a:r>
            <a:r>
              <a:rPr lang="es-ES" dirty="0" smtClean="0"/>
              <a:t> 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827584" y="2996952"/>
            <a:ext cx="69127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defRPr/>
            </a:pPr>
            <a:endParaRPr lang="ca-ES" dirty="0" smtClean="0"/>
          </a:p>
          <a:p>
            <a:pPr marL="609600" indent="-609600" algn="ctr">
              <a:defRPr/>
            </a:pPr>
            <a:r>
              <a:rPr lang="ca-ES" sz="2400" dirty="0" smtClean="0"/>
              <a:t>Definició </a:t>
            </a:r>
            <a:r>
              <a:rPr lang="ca-ES" sz="2400" dirty="0" smtClean="0"/>
              <a:t>del procés: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ca-ES" sz="2400" dirty="0" smtClean="0"/>
              <a:t>Definició de la conducta terminal.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ca-ES" sz="2400" dirty="0" smtClean="0"/>
              <a:t>Escollir conducta inicial (dins del repertori del subjecte).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ca-ES" sz="2400" dirty="0" smtClean="0"/>
              <a:t>Donar reforçaments positius graduals.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ca-ES" sz="2400" dirty="0" smtClean="0"/>
              <a:t>Respostes condicionades (millora resposta inicial).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ca-ES" sz="2400" dirty="0" smtClean="0"/>
              <a:t>Conducta terminal.</a:t>
            </a:r>
            <a:endParaRPr lang="ca-E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050177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279</Words>
  <Application>Microsoft Office PowerPoint</Application>
  <PresentationFormat>Presentación en pantalla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Metro</vt:lpstr>
      <vt:lpstr>Diapositiva 1</vt:lpstr>
      <vt:lpstr>Diapositiva 2</vt:lpstr>
      <vt:lpstr>Diapositiva 3</vt:lpstr>
      <vt:lpstr>MOTIVACIÓ</vt:lpstr>
      <vt:lpstr>REFORÇAMENT DIFERENCIAL</vt:lpstr>
    </vt:vector>
  </TitlesOfParts>
  <Company>Departament d'Ensenyament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Departament d'Educació</dc:creator>
  <cp:lastModifiedBy>Usuari</cp:lastModifiedBy>
  <cp:revision>12</cp:revision>
  <dcterms:created xsi:type="dcterms:W3CDTF">2017-10-25T08:58:55Z</dcterms:created>
  <dcterms:modified xsi:type="dcterms:W3CDTF">2017-11-13T21:59:34Z</dcterms:modified>
</cp:coreProperties>
</file>