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7" r:id="rId2"/>
    <p:sldId id="258" r:id="rId3"/>
    <p:sldId id="259" r:id="rId4"/>
    <p:sldId id="260" r:id="rId5"/>
    <p:sldId id="268" r:id="rId6"/>
    <p:sldId id="261" r:id="rId7"/>
    <p:sldId id="262" r:id="rId8"/>
    <p:sldId id="263" r:id="rId9"/>
    <p:sldId id="264" r:id="rId10"/>
    <p:sldId id="265" r:id="rId11"/>
    <p:sldId id="266" r:id="rId12"/>
    <p:sldId id="267" r:id="rId13"/>
  </p:sldIdLst>
  <p:sldSz cx="9144000" cy="6858000" type="screen4x3"/>
  <p:notesSz cx="6858000" cy="9144000"/>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8" name="27 Marcador de fecha"/>
          <p:cNvSpPr>
            <a:spLocks noGrp="1"/>
          </p:cNvSpPr>
          <p:nvPr>
            <p:ph type="dt" sz="half" idx="10"/>
          </p:nvPr>
        </p:nvSpPr>
        <p:spPr/>
        <p:txBody>
          <a:bodyPr/>
          <a:lstStyle>
            <a:extLst/>
          </a:lstStyle>
          <a:p>
            <a:fld id="{91D905F6-B8DE-413C-A758-96C48E298BF3}" type="datetimeFigureOut">
              <a:rPr lang="ca-ES" smtClean="0"/>
              <a:t>04/11/2017</a:t>
            </a:fld>
            <a:endParaRPr lang="ca-ES"/>
          </a:p>
        </p:txBody>
      </p:sp>
      <p:sp>
        <p:nvSpPr>
          <p:cNvPr id="17" name="16 Marcador de pie de página"/>
          <p:cNvSpPr>
            <a:spLocks noGrp="1"/>
          </p:cNvSpPr>
          <p:nvPr>
            <p:ph type="ftr" sz="quarter" idx="11"/>
          </p:nvPr>
        </p:nvSpPr>
        <p:spPr/>
        <p:txBody>
          <a:bodyPr/>
          <a:lstStyle>
            <a:extLst/>
          </a:lstStyle>
          <a:p>
            <a:endParaRPr lang="ca-ES"/>
          </a:p>
        </p:txBody>
      </p:sp>
      <p:sp>
        <p:nvSpPr>
          <p:cNvPr id="29" name="28 Marcador de número de diapositiva"/>
          <p:cNvSpPr>
            <a:spLocks noGrp="1"/>
          </p:cNvSpPr>
          <p:nvPr>
            <p:ph type="sldNum" sz="quarter" idx="12"/>
          </p:nvPr>
        </p:nvSpPr>
        <p:spPr/>
        <p:txBody>
          <a:bodyPr/>
          <a:lstStyle>
            <a:extLst/>
          </a:lstStyle>
          <a:p>
            <a:fld id="{6B83226F-D289-4F23-BB9F-F09F593D9033}" type="slidenum">
              <a:rPr lang="ca-ES" smtClean="0"/>
              <a:t>‹Nº›</a:t>
            </a:fld>
            <a:endParaRPr lang="ca-ES"/>
          </a:p>
        </p:txBody>
      </p:sp>
      <p:sp>
        <p:nvSpPr>
          <p:cNvPr id="32" name="31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38 Rectángulo"/>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39 Rectángulo"/>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40 Rectángulo"/>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41 Rectángulo"/>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Título"/>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56" name="55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64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65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66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91D905F6-B8DE-413C-A758-96C48E298BF3}" type="datetimeFigureOut">
              <a:rPr lang="ca-ES" smtClean="0"/>
              <a:t>04/11/2017</a:t>
            </a:fld>
            <a:endParaRPr lang="ca-ES"/>
          </a:p>
        </p:txBody>
      </p:sp>
      <p:sp>
        <p:nvSpPr>
          <p:cNvPr id="5" name="4 Marcador de pie de página"/>
          <p:cNvSpPr>
            <a:spLocks noGrp="1"/>
          </p:cNvSpPr>
          <p:nvPr>
            <p:ph type="ftr" sz="quarter" idx="11"/>
          </p:nvPr>
        </p:nvSpPr>
        <p:spPr/>
        <p:txBody>
          <a:bodyPr/>
          <a:lstStyle>
            <a:extLst/>
          </a:lstStyle>
          <a:p>
            <a:endParaRPr lang="ca-ES"/>
          </a:p>
        </p:txBody>
      </p:sp>
      <p:sp>
        <p:nvSpPr>
          <p:cNvPr id="6" name="5 Marcador de número de diapositiva"/>
          <p:cNvSpPr>
            <a:spLocks noGrp="1"/>
          </p:cNvSpPr>
          <p:nvPr>
            <p:ph type="sldNum" sz="quarter" idx="12"/>
          </p:nvPr>
        </p:nvSpPr>
        <p:spPr/>
        <p:txBody>
          <a:bodyPr/>
          <a:lstStyle>
            <a:extLst/>
          </a:lstStyle>
          <a:p>
            <a:fld id="{6B83226F-D289-4F23-BB9F-F09F593D9033}" type="slidenum">
              <a:rPr lang="ca-ES" smtClean="0"/>
              <a:t>‹Nº›</a:t>
            </a:fld>
            <a:endParaRPr lang="ca-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981200" cy="5851525"/>
          </a:xfrm>
        </p:spPr>
        <p:txBody>
          <a:bodyPr vert="eaVert" anchor="ct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274639"/>
            <a:ext cx="58674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91D905F6-B8DE-413C-A758-96C48E298BF3}" type="datetimeFigureOut">
              <a:rPr lang="ca-ES" smtClean="0"/>
              <a:t>04/11/2017</a:t>
            </a:fld>
            <a:endParaRPr lang="ca-ES"/>
          </a:p>
        </p:txBody>
      </p:sp>
      <p:sp>
        <p:nvSpPr>
          <p:cNvPr id="5" name="4 Marcador de pie de página"/>
          <p:cNvSpPr>
            <a:spLocks noGrp="1"/>
          </p:cNvSpPr>
          <p:nvPr>
            <p:ph type="ftr" sz="quarter" idx="11"/>
          </p:nvPr>
        </p:nvSpPr>
        <p:spPr/>
        <p:txBody>
          <a:bodyPr/>
          <a:lstStyle>
            <a:extLst/>
          </a:lstStyle>
          <a:p>
            <a:endParaRPr lang="ca-ES"/>
          </a:p>
        </p:txBody>
      </p:sp>
      <p:sp>
        <p:nvSpPr>
          <p:cNvPr id="6" name="5 Marcador de número de diapositiva"/>
          <p:cNvSpPr>
            <a:spLocks noGrp="1"/>
          </p:cNvSpPr>
          <p:nvPr>
            <p:ph type="sldNum" sz="quarter" idx="12"/>
          </p:nvPr>
        </p:nvSpPr>
        <p:spPr/>
        <p:txBody>
          <a:bodyPr/>
          <a:lstStyle>
            <a:extLst/>
          </a:lstStyle>
          <a:p>
            <a:fld id="{6B83226F-D289-4F23-BB9F-F09F593D9033}" type="slidenum">
              <a:rPr lang="ca-ES" smtClean="0"/>
              <a:t>‹Nº›</a:t>
            </a:fld>
            <a:endParaRPr lang="ca-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91D905F6-B8DE-413C-A758-96C48E298BF3}" type="datetimeFigureOut">
              <a:rPr lang="ca-ES" smtClean="0"/>
              <a:t>04/11/2017</a:t>
            </a:fld>
            <a:endParaRPr lang="ca-ES"/>
          </a:p>
        </p:txBody>
      </p:sp>
      <p:sp>
        <p:nvSpPr>
          <p:cNvPr id="5" name="4 Marcador de pie de página"/>
          <p:cNvSpPr>
            <a:spLocks noGrp="1"/>
          </p:cNvSpPr>
          <p:nvPr>
            <p:ph type="ftr" sz="quarter" idx="11"/>
          </p:nvPr>
        </p:nvSpPr>
        <p:spPr/>
        <p:txBody>
          <a:bodyPr/>
          <a:lstStyle>
            <a:extLst/>
          </a:lstStyle>
          <a:p>
            <a:endParaRPr lang="ca-ES"/>
          </a:p>
        </p:txBody>
      </p:sp>
      <p:sp>
        <p:nvSpPr>
          <p:cNvPr id="6" name="5 Marcador de número de diapositiva"/>
          <p:cNvSpPr>
            <a:spLocks noGrp="1"/>
          </p:cNvSpPr>
          <p:nvPr>
            <p:ph type="sldNum" sz="quarter" idx="12"/>
          </p:nvPr>
        </p:nvSpPr>
        <p:spPr/>
        <p:txBody>
          <a:bodyPr/>
          <a:lstStyle>
            <a:extLst/>
          </a:lstStyle>
          <a:p>
            <a:fld id="{6B83226F-D289-4F23-BB9F-F09F593D9033}" type="slidenum">
              <a:rPr lang="ca-ES" smtClean="0"/>
              <a:t>‹Nº›</a:t>
            </a:fld>
            <a:endParaRPr lang="ca-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4" name="13 Forma libre"/>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14 Forma libre"/>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12 Forma libre"/>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15 Forma libre"/>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16 Forma libre"/>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17 Forma libre"/>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18 Forma libre"/>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19 Forma libre"/>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20 Forma libre"/>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21 Forma libre"/>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22 Forma libre"/>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23 Forma libre"/>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24 Forma libre"/>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25 Forma libre"/>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26 Forma libre"/>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2 Marcador de texto"/>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91D905F6-B8DE-413C-A758-96C48E298BF3}" type="datetimeFigureOut">
              <a:rPr lang="ca-ES" smtClean="0"/>
              <a:t>04/11/2017</a:t>
            </a:fld>
            <a:endParaRPr lang="ca-ES"/>
          </a:p>
        </p:txBody>
      </p:sp>
      <p:sp>
        <p:nvSpPr>
          <p:cNvPr id="5" name="4 Marcador de pie de página"/>
          <p:cNvSpPr>
            <a:spLocks noGrp="1"/>
          </p:cNvSpPr>
          <p:nvPr>
            <p:ph type="ftr" sz="quarter" idx="11"/>
          </p:nvPr>
        </p:nvSpPr>
        <p:spPr/>
        <p:txBody>
          <a:bodyPr/>
          <a:lstStyle>
            <a:extLst/>
          </a:lstStyle>
          <a:p>
            <a:endParaRPr lang="ca-ES"/>
          </a:p>
        </p:txBody>
      </p:sp>
      <p:sp>
        <p:nvSpPr>
          <p:cNvPr id="6" name="5 Marcador de número de diapositiva"/>
          <p:cNvSpPr>
            <a:spLocks noGrp="1"/>
          </p:cNvSpPr>
          <p:nvPr>
            <p:ph type="sldNum" sz="quarter" idx="12"/>
          </p:nvPr>
        </p:nvSpPr>
        <p:spPr/>
        <p:txBody>
          <a:bodyPr/>
          <a:lstStyle>
            <a:extLst/>
          </a:lstStyle>
          <a:p>
            <a:fld id="{6B83226F-D289-4F23-BB9F-F09F593D9033}" type="slidenum">
              <a:rPr lang="ca-ES" smtClean="0"/>
              <a:t>‹Nº›</a:t>
            </a:fld>
            <a:endParaRPr lang="ca-ES"/>
          </a:p>
        </p:txBody>
      </p:sp>
      <p:sp>
        <p:nvSpPr>
          <p:cNvPr id="7" name="6 Rectángulo"/>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s-ES" smtClean="0"/>
              <a:t>Haga clic para modificar el estilo de título del patrón</a:t>
            </a:r>
            <a:endParaRPr kumimoji="0" lang="en-US"/>
          </a:p>
        </p:txBody>
      </p:sp>
      <p:sp>
        <p:nvSpPr>
          <p:cNvPr id="8" name="7 Rectángulo"/>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Rectángulo"/>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Rectángulo"/>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2064"/>
            <a:ext cx="8229600" cy="9144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91D905F6-B8DE-413C-A758-96C48E298BF3}" type="datetimeFigureOut">
              <a:rPr lang="ca-ES" smtClean="0"/>
              <a:t>04/11/2017</a:t>
            </a:fld>
            <a:endParaRPr lang="ca-ES"/>
          </a:p>
        </p:txBody>
      </p:sp>
      <p:sp>
        <p:nvSpPr>
          <p:cNvPr id="6" name="5 Marcador de pie de página"/>
          <p:cNvSpPr>
            <a:spLocks noGrp="1"/>
          </p:cNvSpPr>
          <p:nvPr>
            <p:ph type="ftr" sz="quarter" idx="11"/>
          </p:nvPr>
        </p:nvSpPr>
        <p:spPr/>
        <p:txBody>
          <a:bodyPr/>
          <a:lstStyle>
            <a:extLst/>
          </a:lstStyle>
          <a:p>
            <a:endParaRPr lang="ca-ES"/>
          </a:p>
        </p:txBody>
      </p:sp>
      <p:sp>
        <p:nvSpPr>
          <p:cNvPr id="7" name="6 Marcador de número de diapositiva"/>
          <p:cNvSpPr>
            <a:spLocks noGrp="1"/>
          </p:cNvSpPr>
          <p:nvPr>
            <p:ph type="sldNum" sz="quarter" idx="12"/>
          </p:nvPr>
        </p:nvSpPr>
        <p:spPr/>
        <p:txBody>
          <a:bodyPr/>
          <a:lstStyle>
            <a:extLst/>
          </a:lstStyle>
          <a:p>
            <a:fld id="{6B83226F-D289-4F23-BB9F-F09F593D9033}" type="slidenum">
              <a:rPr lang="ca-ES" smtClean="0"/>
              <a:t>‹Nº›</a:t>
            </a:fld>
            <a:endParaRPr lang="ca-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5" name="24 Rectángulo"/>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504824" y="512064"/>
            <a:ext cx="7772400" cy="914400"/>
          </a:xfrm>
        </p:spPr>
        <p:txBody>
          <a:bodyPr anchor="t"/>
          <a:lstStyle>
            <a:lvl1pPr>
              <a:defRPr sz="400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91D905F6-B8DE-413C-A758-96C48E298BF3}" type="datetimeFigureOut">
              <a:rPr lang="ca-ES" smtClean="0"/>
              <a:t>04/11/2017</a:t>
            </a:fld>
            <a:endParaRPr lang="ca-ES"/>
          </a:p>
        </p:txBody>
      </p:sp>
      <p:sp>
        <p:nvSpPr>
          <p:cNvPr id="8" name="7 Marcador de pie de página"/>
          <p:cNvSpPr>
            <a:spLocks noGrp="1"/>
          </p:cNvSpPr>
          <p:nvPr>
            <p:ph type="ftr" sz="quarter" idx="11"/>
          </p:nvPr>
        </p:nvSpPr>
        <p:spPr/>
        <p:txBody>
          <a:bodyPr/>
          <a:lstStyle>
            <a:extLst/>
          </a:lstStyle>
          <a:p>
            <a:endParaRPr lang="ca-ES"/>
          </a:p>
        </p:txBody>
      </p:sp>
      <p:sp>
        <p:nvSpPr>
          <p:cNvPr id="9" name="8 Marcador de número de diapositiva"/>
          <p:cNvSpPr>
            <a:spLocks noGrp="1"/>
          </p:cNvSpPr>
          <p:nvPr>
            <p:ph type="sldNum" sz="quarter" idx="12"/>
          </p:nvPr>
        </p:nvSpPr>
        <p:spPr/>
        <p:txBody>
          <a:bodyPr/>
          <a:lstStyle>
            <a:extLst/>
          </a:lstStyle>
          <a:p>
            <a:fld id="{6B83226F-D289-4F23-BB9F-F09F593D9033}" type="slidenum">
              <a:rPr lang="ca-ES" smtClean="0"/>
              <a:t>‹Nº›</a:t>
            </a:fld>
            <a:endParaRPr lang="ca-ES"/>
          </a:p>
        </p:txBody>
      </p:sp>
      <p:sp>
        <p:nvSpPr>
          <p:cNvPr id="16" name="15 Rectángulo"/>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16 Rectángulo"/>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17 Rectángulo"/>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18 Rectángulo"/>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19 Rectángulo"/>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20 Rectángulo"/>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Rectángulo"/>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28 Rectángulo"/>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29 Rectángulo"/>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914400"/>
          </a:xfrm>
        </p:spPr>
        <p:txBody>
          <a:bodyPr/>
          <a:lstStyle>
            <a:lvl1pPr>
              <a:defRPr sz="4000" cap="none" baseline="0"/>
            </a:lvl1pPr>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91D905F6-B8DE-413C-A758-96C48E298BF3}" type="datetimeFigureOut">
              <a:rPr lang="ca-ES" smtClean="0"/>
              <a:t>04/11/2017</a:t>
            </a:fld>
            <a:endParaRPr lang="ca-ES"/>
          </a:p>
        </p:txBody>
      </p:sp>
      <p:sp>
        <p:nvSpPr>
          <p:cNvPr id="4" name="3 Marcador de pie de página"/>
          <p:cNvSpPr>
            <a:spLocks noGrp="1"/>
          </p:cNvSpPr>
          <p:nvPr>
            <p:ph type="ftr" sz="quarter" idx="11"/>
          </p:nvPr>
        </p:nvSpPr>
        <p:spPr/>
        <p:txBody>
          <a:bodyPr/>
          <a:lstStyle>
            <a:extLst/>
          </a:lstStyle>
          <a:p>
            <a:endParaRPr lang="ca-ES"/>
          </a:p>
        </p:txBody>
      </p:sp>
      <p:sp>
        <p:nvSpPr>
          <p:cNvPr id="5" name="4 Marcador de número de diapositiva"/>
          <p:cNvSpPr>
            <a:spLocks noGrp="1"/>
          </p:cNvSpPr>
          <p:nvPr>
            <p:ph type="sldNum" sz="quarter" idx="12"/>
          </p:nvPr>
        </p:nvSpPr>
        <p:spPr/>
        <p:txBody>
          <a:bodyPr/>
          <a:lstStyle>
            <a:extLst/>
          </a:lstStyle>
          <a:p>
            <a:fld id="{6B83226F-D289-4F23-BB9F-F09F593D9033}" type="slidenum">
              <a:rPr lang="ca-ES" smtClean="0"/>
              <a:t>‹Nº›</a:t>
            </a:fld>
            <a:endParaRPr lang="ca-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91D905F6-B8DE-413C-A758-96C48E298BF3}" type="datetimeFigureOut">
              <a:rPr lang="ca-ES" smtClean="0"/>
              <a:t>04/11/2017</a:t>
            </a:fld>
            <a:endParaRPr lang="ca-ES"/>
          </a:p>
        </p:txBody>
      </p:sp>
      <p:sp>
        <p:nvSpPr>
          <p:cNvPr id="3" name="2 Marcador de pie de página"/>
          <p:cNvSpPr>
            <a:spLocks noGrp="1"/>
          </p:cNvSpPr>
          <p:nvPr>
            <p:ph type="ftr" sz="quarter" idx="11"/>
          </p:nvPr>
        </p:nvSpPr>
        <p:spPr/>
        <p:txBody>
          <a:bodyPr/>
          <a:lstStyle>
            <a:extLst/>
          </a:lstStyle>
          <a:p>
            <a:endParaRPr lang="ca-ES"/>
          </a:p>
        </p:txBody>
      </p:sp>
      <p:sp>
        <p:nvSpPr>
          <p:cNvPr id="4" name="3 Marcador de número de diapositiva"/>
          <p:cNvSpPr>
            <a:spLocks noGrp="1"/>
          </p:cNvSpPr>
          <p:nvPr>
            <p:ph type="sldNum" sz="quarter" idx="12"/>
          </p:nvPr>
        </p:nvSpPr>
        <p:spPr/>
        <p:txBody>
          <a:bodyPr/>
          <a:lstStyle>
            <a:extLst/>
          </a:lstStyle>
          <a:p>
            <a:fld id="{6B83226F-D289-4F23-BB9F-F09F593D9033}" type="slidenum">
              <a:rPr lang="ca-ES" smtClean="0"/>
              <a:t>‹Nº›</a:t>
            </a:fld>
            <a:endParaRPr lang="ca-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273050"/>
            <a:ext cx="8229600" cy="1162050"/>
          </a:xfrm>
        </p:spPr>
        <p:txBody>
          <a:bodyPr anchor="ctr"/>
          <a:lstStyle>
            <a:lvl1pPr algn="l">
              <a:buNone/>
              <a:defRPr sz="3600" b="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91D905F6-B8DE-413C-A758-96C48E298BF3}" type="datetimeFigureOut">
              <a:rPr lang="ca-ES" smtClean="0"/>
              <a:t>04/11/2017</a:t>
            </a:fld>
            <a:endParaRPr lang="ca-ES"/>
          </a:p>
        </p:txBody>
      </p:sp>
      <p:sp>
        <p:nvSpPr>
          <p:cNvPr id="6" name="5 Marcador de pie de página"/>
          <p:cNvSpPr>
            <a:spLocks noGrp="1"/>
          </p:cNvSpPr>
          <p:nvPr>
            <p:ph type="ftr" sz="quarter" idx="11"/>
          </p:nvPr>
        </p:nvSpPr>
        <p:spPr/>
        <p:txBody>
          <a:bodyPr/>
          <a:lstStyle>
            <a:extLst/>
          </a:lstStyle>
          <a:p>
            <a:endParaRPr lang="ca-ES"/>
          </a:p>
        </p:txBody>
      </p:sp>
      <p:sp>
        <p:nvSpPr>
          <p:cNvPr id="7" name="6 Marcador de número de diapositiva"/>
          <p:cNvSpPr>
            <a:spLocks noGrp="1"/>
          </p:cNvSpPr>
          <p:nvPr>
            <p:ph type="sldNum" sz="quarter" idx="12"/>
          </p:nvPr>
        </p:nvSpPr>
        <p:spPr/>
        <p:txBody>
          <a:bodyPr/>
          <a:lstStyle>
            <a:extLst/>
          </a:lstStyle>
          <a:p>
            <a:fld id="{6B83226F-D289-4F23-BB9F-F09F593D9033}" type="slidenum">
              <a:rPr lang="ca-ES" smtClean="0"/>
              <a:t>‹Nº›</a:t>
            </a:fld>
            <a:endParaRPr lang="ca-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7 Rectángulo"/>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8 Conector recto"/>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Grupo"/>
          <p:cNvGrpSpPr/>
          <p:nvPr/>
        </p:nvGrpSpPr>
        <p:grpSpPr>
          <a:xfrm rot="5400000">
            <a:off x="8514581" y="1219200"/>
            <a:ext cx="132763" cy="128466"/>
            <a:chOff x="6668087" y="1297746"/>
            <a:chExt cx="161840" cy="156602"/>
          </a:xfrm>
        </p:grpSpPr>
        <p:cxnSp>
          <p:nvCxnSpPr>
            <p:cNvPr id="15" name="14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Título"/>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grpSp>
        <p:nvGrpSpPr>
          <p:cNvPr id="14" name="13 Grupo"/>
          <p:cNvGrpSpPr/>
          <p:nvPr/>
        </p:nvGrpSpPr>
        <p:grpSpPr>
          <a:xfrm rot="5400000">
            <a:off x="8666981" y="1371600"/>
            <a:ext cx="132763" cy="128466"/>
            <a:chOff x="6668087" y="1297746"/>
            <a:chExt cx="161840" cy="156602"/>
          </a:xfrm>
        </p:grpSpPr>
        <p:cxnSp>
          <p:nvCxnSpPr>
            <p:cNvPr id="11" name="10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Grupo"/>
          <p:cNvGrpSpPr/>
          <p:nvPr/>
        </p:nvGrpSpPr>
        <p:grpSpPr>
          <a:xfrm rot="5400000">
            <a:off x="8320088" y="1474763"/>
            <a:ext cx="132763" cy="128466"/>
            <a:chOff x="6668087" y="1297746"/>
            <a:chExt cx="161840" cy="156602"/>
          </a:xfrm>
        </p:grpSpPr>
        <p:cxnSp>
          <p:nvCxnSpPr>
            <p:cNvPr id="19" name="18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Marcador de fecha"/>
          <p:cNvSpPr>
            <a:spLocks noGrp="1"/>
          </p:cNvSpPr>
          <p:nvPr>
            <p:ph type="dt" sz="half" idx="10"/>
          </p:nvPr>
        </p:nvSpPr>
        <p:spPr>
          <a:xfrm>
            <a:off x="6477000" y="55499"/>
            <a:ext cx="2133600" cy="365125"/>
          </a:xfrm>
        </p:spPr>
        <p:txBody>
          <a:bodyPr/>
          <a:lstStyle>
            <a:extLst/>
          </a:lstStyle>
          <a:p>
            <a:fld id="{91D905F6-B8DE-413C-A758-96C48E298BF3}" type="datetimeFigureOut">
              <a:rPr lang="ca-ES" smtClean="0"/>
              <a:t>04/11/2017</a:t>
            </a:fld>
            <a:endParaRPr lang="ca-ES"/>
          </a:p>
        </p:txBody>
      </p:sp>
      <p:sp>
        <p:nvSpPr>
          <p:cNvPr id="6" name="5 Marcador de pie de página"/>
          <p:cNvSpPr>
            <a:spLocks noGrp="1"/>
          </p:cNvSpPr>
          <p:nvPr>
            <p:ph type="ftr" sz="quarter" idx="11"/>
          </p:nvPr>
        </p:nvSpPr>
        <p:spPr>
          <a:xfrm>
            <a:off x="914400" y="55499"/>
            <a:ext cx="5562600" cy="365125"/>
          </a:xfrm>
        </p:spPr>
        <p:txBody>
          <a:bodyPr/>
          <a:lstStyle>
            <a:extLst/>
          </a:lstStyle>
          <a:p>
            <a:endParaRPr lang="ca-ES"/>
          </a:p>
        </p:txBody>
      </p:sp>
      <p:sp>
        <p:nvSpPr>
          <p:cNvPr id="7" name="6 Marcador de número de diapositiva"/>
          <p:cNvSpPr>
            <a:spLocks noGrp="1"/>
          </p:cNvSpPr>
          <p:nvPr>
            <p:ph type="sldNum" sz="quarter" idx="12"/>
          </p:nvPr>
        </p:nvSpPr>
        <p:spPr>
          <a:xfrm>
            <a:off x="8610600" y="55499"/>
            <a:ext cx="457200" cy="365125"/>
          </a:xfrm>
        </p:spPr>
        <p:txBody>
          <a:bodyPr/>
          <a:lstStyle>
            <a:extLst/>
          </a:lstStyle>
          <a:p>
            <a:fld id="{6B83226F-D289-4F23-BB9F-F09F593D9033}" type="slidenum">
              <a:rPr lang="ca-ES" smtClean="0"/>
              <a:t>‹Nº›</a:t>
            </a:fld>
            <a:endParaRPr lang="ca-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14 Rectángulo"/>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15 Rectángulo"/>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16 Rectángulo"/>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Marcador de título"/>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91D905F6-B8DE-413C-A758-96C48E298BF3}" type="datetimeFigureOut">
              <a:rPr lang="ca-ES" smtClean="0"/>
              <a:t>04/11/2017</a:t>
            </a:fld>
            <a:endParaRPr lang="ca-ES"/>
          </a:p>
        </p:txBody>
      </p:sp>
      <p:sp>
        <p:nvSpPr>
          <p:cNvPr id="3" name="2 Marcador de pie de página"/>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ca-ES"/>
          </a:p>
        </p:txBody>
      </p:sp>
      <p:sp>
        <p:nvSpPr>
          <p:cNvPr id="23" name="22 Marcador de número de diapositiva"/>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6B83226F-D289-4F23-BB9F-F09F593D9033}" type="slidenum">
              <a:rPr lang="ca-ES" smtClean="0"/>
              <a:t>‹Nº›</a:t>
            </a:fld>
            <a:endParaRPr lang="ca-E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algn="ctr" eaLnBrk="1" hangingPunct="1">
              <a:defRPr/>
            </a:pPr>
            <a:r>
              <a:rPr lang="es-ES_tradnl" dirty="0" smtClean="0">
                <a:solidFill>
                  <a:srgbClr val="FF0000"/>
                </a:solidFill>
              </a:rPr>
              <a:t>APRENENTATGE</a:t>
            </a:r>
            <a:r>
              <a:rPr lang="es-ES_tradnl" dirty="0" smtClean="0"/>
              <a:t> </a:t>
            </a:r>
            <a:r>
              <a:rPr lang="es-ES_tradnl" dirty="0" smtClean="0">
                <a:solidFill>
                  <a:srgbClr val="FF0000"/>
                </a:solidFill>
              </a:rPr>
              <a:t>MOTOR</a:t>
            </a:r>
            <a:endParaRPr lang="es-ES" dirty="0" smtClean="0">
              <a:solidFill>
                <a:srgbClr val="FF0000"/>
              </a:solidFill>
            </a:endParaRPr>
          </a:p>
        </p:txBody>
      </p:sp>
      <p:sp>
        <p:nvSpPr>
          <p:cNvPr id="54275" name="Rectangle 3"/>
          <p:cNvSpPr>
            <a:spLocks noGrp="1" noChangeArrowheads="1"/>
          </p:cNvSpPr>
          <p:nvPr>
            <p:ph idx="1"/>
          </p:nvPr>
        </p:nvSpPr>
        <p:spPr/>
        <p:txBody>
          <a:bodyPr/>
          <a:lstStyle/>
          <a:p>
            <a:pPr marL="609600" indent="-609600" eaLnBrk="1" hangingPunct="1">
              <a:defRPr/>
            </a:pPr>
            <a:r>
              <a:rPr lang="es-ES_tradnl" smtClean="0"/>
              <a:t>Formes fonamentals d’aprenentatge:</a:t>
            </a:r>
          </a:p>
          <a:p>
            <a:pPr marL="609600" indent="-609600" eaLnBrk="1" hangingPunct="1">
              <a:buFont typeface="Wingdings" pitchFamily="2" charset="2"/>
              <a:buNone/>
              <a:defRPr/>
            </a:pPr>
            <a:endParaRPr lang="es-ES_tradnl" smtClean="0"/>
          </a:p>
          <a:p>
            <a:pPr marL="609600" indent="-609600" eaLnBrk="1" hangingPunct="1">
              <a:buFont typeface="Wingdings" pitchFamily="2" charset="2"/>
              <a:buNone/>
              <a:defRPr/>
            </a:pPr>
            <a:r>
              <a:rPr lang="es-ES_tradnl" smtClean="0"/>
              <a:t>	1. per imitació.</a:t>
            </a:r>
          </a:p>
          <a:p>
            <a:pPr marL="609600" indent="-609600" eaLnBrk="1" hangingPunct="1">
              <a:buFont typeface="Wingdings" pitchFamily="2" charset="2"/>
              <a:buNone/>
              <a:defRPr/>
            </a:pPr>
            <a:r>
              <a:rPr lang="es-ES_tradnl" smtClean="0"/>
              <a:t>	2. per condicionament ( reflexos).</a:t>
            </a:r>
          </a:p>
          <a:p>
            <a:pPr marL="609600" indent="-609600" eaLnBrk="1" hangingPunct="1">
              <a:buFont typeface="Wingdings" pitchFamily="2" charset="2"/>
              <a:buNone/>
              <a:defRPr/>
            </a:pPr>
            <a:r>
              <a:rPr lang="es-ES_tradnl" smtClean="0"/>
              <a:t>	3. per assaig – error.</a:t>
            </a:r>
          </a:p>
          <a:p>
            <a:pPr marL="609600" indent="-609600" eaLnBrk="1" hangingPunct="1">
              <a:buFont typeface="Wingdings" pitchFamily="2" charset="2"/>
              <a:buNone/>
              <a:defRPr/>
            </a:pPr>
            <a:r>
              <a:rPr lang="es-ES_tradnl" smtClean="0"/>
              <a:t>	4. per intuició.</a:t>
            </a:r>
          </a:p>
          <a:p>
            <a:pPr marL="609600" indent="-609600" eaLnBrk="1" hangingPunct="1">
              <a:buFont typeface="Wingdings" pitchFamily="2" charset="2"/>
              <a:buNone/>
              <a:defRPr/>
            </a:pPr>
            <a:r>
              <a:rPr lang="es-ES_tradnl" smtClean="0"/>
              <a:t>	5. per comprensió.</a:t>
            </a:r>
            <a:endParaRPr lang="es-ES" smtClean="0"/>
          </a:p>
        </p:txBody>
      </p:sp>
    </p:spTree>
    <p:extLst>
      <p:ext uri="{BB962C8B-B14F-4D97-AF65-F5344CB8AC3E}">
        <p14:creationId xmlns:p14="http://schemas.microsoft.com/office/powerpoint/2010/main" val="10779536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rrowheads="1"/>
          </p:cNvSpPr>
          <p:nvPr>
            <p:ph type="title" idx="4294967295"/>
          </p:nvPr>
        </p:nvSpPr>
        <p:spPr/>
        <p:txBody>
          <a:bodyPr/>
          <a:lstStyle/>
          <a:p>
            <a:pPr algn="ctr" eaLnBrk="1" hangingPunct="1">
              <a:defRPr/>
            </a:pPr>
            <a:r>
              <a:rPr lang="ca-ES" dirty="0" smtClean="0">
                <a:solidFill>
                  <a:srgbClr val="FF0000"/>
                </a:solidFill>
              </a:rPr>
              <a:t>TIPUS DE CONDUCTA</a:t>
            </a:r>
          </a:p>
        </p:txBody>
      </p:sp>
      <p:sp>
        <p:nvSpPr>
          <p:cNvPr id="61443" name="Rectangle 3"/>
          <p:cNvSpPr>
            <a:spLocks noGrp="1" noChangeArrowheads="1"/>
          </p:cNvSpPr>
          <p:nvPr>
            <p:ph type="body" idx="4294967295"/>
          </p:nvPr>
        </p:nvSpPr>
        <p:spPr>
          <a:xfrm>
            <a:off x="395288" y="2133600"/>
            <a:ext cx="8229600" cy="4525963"/>
          </a:xfrm>
        </p:spPr>
        <p:txBody>
          <a:bodyPr/>
          <a:lstStyle/>
          <a:p>
            <a:pPr eaLnBrk="1" hangingPunct="1">
              <a:buFont typeface="Wingdings" pitchFamily="2" charset="2"/>
              <a:buNone/>
              <a:defRPr/>
            </a:pPr>
            <a:r>
              <a:rPr lang="ca-ES" dirty="0" smtClean="0"/>
              <a:t>     Conducta </a:t>
            </a:r>
            <a:r>
              <a:rPr lang="ca-ES" dirty="0" smtClean="0">
                <a:solidFill>
                  <a:srgbClr val="0066FF"/>
                </a:solidFill>
              </a:rPr>
              <a:t>REFLEXA</a:t>
            </a:r>
          </a:p>
          <a:p>
            <a:pPr lvl="1" eaLnBrk="1" hangingPunct="1">
              <a:buFont typeface="Wingdings" pitchFamily="2" charset="2"/>
              <a:buNone/>
              <a:defRPr/>
            </a:pPr>
            <a:r>
              <a:rPr lang="ca-ES" dirty="0" smtClean="0"/>
              <a:t>Resposta adaptada a un estímul o situació sense necessitat de cap tipus d</a:t>
            </a:r>
            <a:r>
              <a:rPr lang="ja-JP" altLang="ca-ES" dirty="0" smtClean="0">
                <a:ea typeface="MS PGothic" pitchFamily="34" charset="-128"/>
              </a:rPr>
              <a:t>’</a:t>
            </a:r>
            <a:r>
              <a:rPr lang="ca-ES" altLang="ja-JP" dirty="0" smtClean="0">
                <a:ea typeface="MS PGothic" pitchFamily="34" charset="-128"/>
              </a:rPr>
              <a:t>aprenentatge. </a:t>
            </a:r>
          </a:p>
          <a:p>
            <a:pPr lvl="1" eaLnBrk="1" hangingPunct="1">
              <a:buFont typeface="Wingdings" pitchFamily="2" charset="2"/>
              <a:buNone/>
              <a:defRPr/>
            </a:pPr>
            <a:endParaRPr lang="ca-ES" dirty="0" smtClean="0"/>
          </a:p>
          <a:p>
            <a:pPr lvl="1" eaLnBrk="1" hangingPunct="1">
              <a:buFont typeface="Wingdings" pitchFamily="2" charset="2"/>
              <a:buNone/>
              <a:defRPr/>
            </a:pPr>
            <a:r>
              <a:rPr lang="ca-ES" dirty="0" smtClean="0">
                <a:solidFill>
                  <a:srgbClr val="FF3399"/>
                </a:solidFill>
              </a:rPr>
              <a:t>Llum a l</a:t>
            </a:r>
            <a:r>
              <a:rPr lang="ja-JP" altLang="ca-ES" dirty="0" smtClean="0">
                <a:solidFill>
                  <a:srgbClr val="FF3399"/>
                </a:solidFill>
                <a:ea typeface="MS PGothic" pitchFamily="34" charset="-128"/>
              </a:rPr>
              <a:t>’</a:t>
            </a:r>
            <a:r>
              <a:rPr lang="ca-ES" altLang="ja-JP" dirty="0" smtClean="0">
                <a:solidFill>
                  <a:srgbClr val="FF3399"/>
                </a:solidFill>
                <a:ea typeface="MS PGothic" pitchFamily="34" charset="-128"/>
              </a:rPr>
              <a:t>ull</a:t>
            </a:r>
            <a:r>
              <a:rPr lang="ca-ES" altLang="ja-JP" dirty="0" smtClean="0">
                <a:ea typeface="MS PGothic" pitchFamily="34" charset="-128"/>
              </a:rPr>
              <a:t> </a:t>
            </a:r>
            <a:r>
              <a:rPr lang="ca-ES" altLang="ja-JP" dirty="0" smtClean="0">
                <a:ea typeface="MS PGothic" pitchFamily="34" charset="-128"/>
                <a:sym typeface="Wingdings" pitchFamily="2" charset="2"/>
              </a:rPr>
              <a:t> </a:t>
            </a:r>
            <a:r>
              <a:rPr lang="ca-ES" altLang="ja-JP" dirty="0" smtClean="0">
                <a:solidFill>
                  <a:srgbClr val="FFFF00"/>
                </a:solidFill>
                <a:ea typeface="MS PGothic" pitchFamily="34" charset="-128"/>
                <a:sym typeface="Wingdings" pitchFamily="2" charset="2"/>
              </a:rPr>
              <a:t>Contracció de la pupil·la</a:t>
            </a:r>
          </a:p>
          <a:p>
            <a:pPr lvl="1" eaLnBrk="1" hangingPunct="1">
              <a:buFont typeface="Wingdings" pitchFamily="2" charset="2"/>
              <a:buNone/>
              <a:defRPr/>
            </a:pPr>
            <a:r>
              <a:rPr lang="ca-ES" dirty="0" smtClean="0">
                <a:solidFill>
                  <a:srgbClr val="FF3399"/>
                </a:solidFill>
                <a:sym typeface="Wingdings" pitchFamily="2" charset="2"/>
              </a:rPr>
              <a:t>Augment de la temperatura del cos</a:t>
            </a:r>
            <a:r>
              <a:rPr lang="ca-ES" dirty="0" smtClean="0">
                <a:sym typeface="Wingdings" pitchFamily="2" charset="2"/>
              </a:rPr>
              <a:t>   </a:t>
            </a:r>
            <a:r>
              <a:rPr lang="ca-ES" dirty="0" smtClean="0">
                <a:solidFill>
                  <a:srgbClr val="FFFF00"/>
                </a:solidFill>
                <a:sym typeface="Wingdings" pitchFamily="2" charset="2"/>
              </a:rPr>
              <a:t>Suar</a:t>
            </a:r>
            <a:endParaRPr lang="ca-ES" dirty="0" smtClean="0">
              <a:solidFill>
                <a:srgbClr val="FFFF00"/>
              </a:solidFill>
            </a:endParaRPr>
          </a:p>
        </p:txBody>
      </p:sp>
    </p:spTree>
    <p:extLst>
      <p:ext uri="{BB962C8B-B14F-4D97-AF65-F5344CB8AC3E}">
        <p14:creationId xmlns:p14="http://schemas.microsoft.com/office/powerpoint/2010/main" val="24497463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61443">
                                            <p:txEl>
                                              <p:pRg st="1" end="1"/>
                                            </p:txEl>
                                          </p:spTgt>
                                        </p:tgtEl>
                                        <p:attrNameLst>
                                          <p:attrName>style.visibility</p:attrName>
                                        </p:attrNameLst>
                                      </p:cBhvr>
                                      <p:to>
                                        <p:strVal val="visible"/>
                                      </p:to>
                                    </p:set>
                                    <p:anim to="" calcmode="lin" valueType="num">
                                      <p:cBhvr>
                                        <p:cTn id="7" dur="1" fill="hold"/>
                                        <p:tgtEl>
                                          <p:spTgt spid="61443">
                                            <p:txEl>
                                              <p:pRg st="1" end="1"/>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nodeType="clickEffect">
                                  <p:stCondLst>
                                    <p:cond delay="0"/>
                                  </p:stCondLst>
                                  <p:childTnLst>
                                    <p:set>
                                      <p:cBhvr>
                                        <p:cTn id="11" dur="1" fill="hold">
                                          <p:stCondLst>
                                            <p:cond delay="0"/>
                                          </p:stCondLst>
                                        </p:cTn>
                                        <p:tgtEl>
                                          <p:spTgt spid="61443">
                                            <p:txEl>
                                              <p:pRg st="3" end="3"/>
                                            </p:txEl>
                                          </p:spTgt>
                                        </p:tgtEl>
                                        <p:attrNameLst>
                                          <p:attrName>style.visibility</p:attrName>
                                        </p:attrNameLst>
                                      </p:cBhvr>
                                      <p:to>
                                        <p:strVal val="visible"/>
                                      </p:to>
                                    </p:set>
                                    <p:anim to="" calcmode="lin" valueType="num">
                                      <p:cBhvr>
                                        <p:cTn id="12" dur="1" fill="hold"/>
                                        <p:tgtEl>
                                          <p:spTgt spid="61443">
                                            <p:txEl>
                                              <p:pRg st="3" end="3"/>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nodeType="clickEffect">
                                  <p:stCondLst>
                                    <p:cond delay="0"/>
                                  </p:stCondLst>
                                  <p:childTnLst>
                                    <p:set>
                                      <p:cBhvr>
                                        <p:cTn id="16" dur="1" fill="hold">
                                          <p:stCondLst>
                                            <p:cond delay="0"/>
                                          </p:stCondLst>
                                        </p:cTn>
                                        <p:tgtEl>
                                          <p:spTgt spid="61443">
                                            <p:txEl>
                                              <p:pRg st="4" end="4"/>
                                            </p:txEl>
                                          </p:spTgt>
                                        </p:tgtEl>
                                        <p:attrNameLst>
                                          <p:attrName>style.visibility</p:attrName>
                                        </p:attrNameLst>
                                      </p:cBhvr>
                                      <p:to>
                                        <p:strVal val="visible"/>
                                      </p:to>
                                    </p:set>
                                    <p:anim to="" calcmode="lin" valueType="num">
                                      <p:cBhvr>
                                        <p:cTn id="17" dur="1" fill="hold"/>
                                        <p:tgtEl>
                                          <p:spTgt spid="6144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rrowheads="1"/>
          </p:cNvSpPr>
          <p:nvPr>
            <p:ph type="title" idx="4294967295"/>
          </p:nvPr>
        </p:nvSpPr>
        <p:spPr/>
        <p:txBody>
          <a:bodyPr/>
          <a:lstStyle/>
          <a:p>
            <a:pPr algn="ctr" eaLnBrk="1" hangingPunct="1">
              <a:defRPr/>
            </a:pPr>
            <a:r>
              <a:rPr lang="ca-ES" dirty="0" smtClean="0">
                <a:solidFill>
                  <a:srgbClr val="FF0000"/>
                </a:solidFill>
              </a:rPr>
              <a:t>TIPUS DE CONDUCTA</a:t>
            </a:r>
          </a:p>
        </p:txBody>
      </p:sp>
      <p:sp>
        <p:nvSpPr>
          <p:cNvPr id="62467" name="Rectangle 3"/>
          <p:cNvSpPr>
            <a:spLocks noGrp="1" noChangeArrowheads="1"/>
          </p:cNvSpPr>
          <p:nvPr>
            <p:ph type="body" idx="4294967295"/>
          </p:nvPr>
        </p:nvSpPr>
        <p:spPr>
          <a:xfrm>
            <a:off x="457200" y="1600200"/>
            <a:ext cx="8229600" cy="4924425"/>
          </a:xfrm>
        </p:spPr>
        <p:txBody>
          <a:bodyPr/>
          <a:lstStyle/>
          <a:p>
            <a:pPr eaLnBrk="1" hangingPunct="1">
              <a:buFont typeface="Wingdings" pitchFamily="2" charset="2"/>
              <a:buNone/>
              <a:defRPr/>
            </a:pPr>
            <a:r>
              <a:rPr lang="ca-ES" smtClean="0"/>
              <a:t>Conducta </a:t>
            </a:r>
            <a:r>
              <a:rPr lang="ca-ES" smtClean="0">
                <a:solidFill>
                  <a:srgbClr val="0066FF"/>
                </a:solidFill>
              </a:rPr>
              <a:t>REFLEXA CONDICIONADA</a:t>
            </a:r>
          </a:p>
          <a:p>
            <a:pPr lvl="1" eaLnBrk="1" hangingPunct="1">
              <a:defRPr/>
            </a:pPr>
            <a:r>
              <a:rPr lang="ca-ES" smtClean="0"/>
              <a:t>Respostes involuntàries que es produeixen en base a una relació reflexa amb un procés d</a:t>
            </a:r>
            <a:r>
              <a:rPr lang="ja-JP" altLang="ca-ES" smtClean="0">
                <a:ea typeface="MS PGothic" pitchFamily="34" charset="-128"/>
              </a:rPr>
              <a:t>’</a:t>
            </a:r>
            <a:r>
              <a:rPr lang="ca-ES" altLang="ja-JP" smtClean="0">
                <a:ea typeface="MS PGothic" pitchFamily="34" charset="-128"/>
              </a:rPr>
              <a:t>aprenentatge on s</a:t>
            </a:r>
            <a:r>
              <a:rPr lang="ja-JP" altLang="ca-ES" smtClean="0">
                <a:ea typeface="MS PGothic" pitchFamily="34" charset="-128"/>
              </a:rPr>
              <a:t>’</a:t>
            </a:r>
            <a:r>
              <a:rPr lang="ca-ES" altLang="ja-JP" smtClean="0">
                <a:ea typeface="MS PGothic" pitchFamily="34" charset="-128"/>
              </a:rPr>
              <a:t>associa aquesta relació a un estímul nou no educador de la resposta.</a:t>
            </a:r>
            <a:r>
              <a:rPr lang="es-ES" altLang="ja-JP" smtClean="0">
                <a:ea typeface="MS PGothic" pitchFamily="34" charset="-128"/>
              </a:rPr>
              <a:t> </a:t>
            </a:r>
          </a:p>
          <a:p>
            <a:pPr lvl="1" eaLnBrk="1" hangingPunct="1">
              <a:defRPr/>
            </a:pPr>
            <a:r>
              <a:rPr lang="ca-ES" smtClean="0"/>
              <a:t>Pavlov</a:t>
            </a:r>
            <a:endParaRPr lang="ca-ES" u="sng" smtClean="0"/>
          </a:p>
          <a:p>
            <a:pPr lvl="1" eaLnBrk="1" hangingPunct="1">
              <a:defRPr/>
            </a:pPr>
            <a:r>
              <a:rPr lang="ca-ES" smtClean="0"/>
              <a:t>Explicació de molts comportaments, emocions i fòbies.</a:t>
            </a:r>
          </a:p>
          <a:p>
            <a:pPr lvl="1" eaLnBrk="1" hangingPunct="1">
              <a:defRPr/>
            </a:pPr>
            <a:r>
              <a:rPr lang="ca-ES" smtClean="0"/>
              <a:t>Mateixes respostes per estímuls semblants.</a:t>
            </a:r>
          </a:p>
        </p:txBody>
      </p:sp>
    </p:spTree>
    <p:extLst>
      <p:ext uri="{BB962C8B-B14F-4D97-AF65-F5344CB8AC3E}">
        <p14:creationId xmlns:p14="http://schemas.microsoft.com/office/powerpoint/2010/main" val="7240446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nodeType="clickEffect">
                                  <p:stCondLst>
                                    <p:cond delay="0"/>
                                  </p:stCondLst>
                                  <p:childTnLst>
                                    <p:set>
                                      <p:cBhvr>
                                        <p:cTn id="6" dur="1" fill="hold">
                                          <p:stCondLst>
                                            <p:cond delay="0"/>
                                          </p:stCondLst>
                                        </p:cTn>
                                        <p:tgtEl>
                                          <p:spTgt spid="62467">
                                            <p:txEl>
                                              <p:pRg st="1" end="1"/>
                                            </p:txEl>
                                          </p:spTgt>
                                        </p:tgtEl>
                                        <p:attrNameLst>
                                          <p:attrName>style.visibility</p:attrName>
                                        </p:attrNameLst>
                                      </p:cBhvr>
                                      <p:to>
                                        <p:strVal val="visible"/>
                                      </p:to>
                                    </p:set>
                                    <p:animScale>
                                      <p:cBhvr>
                                        <p:cTn id="7" dur="1000" decel="50000" fill="hold">
                                          <p:stCondLst>
                                            <p:cond delay="0"/>
                                          </p:stCondLst>
                                        </p:cTn>
                                        <p:tgtEl>
                                          <p:spTgt spid="62467">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62467">
                                            <p:txEl>
                                              <p:pRg st="1" end="1"/>
                                            </p:txEl>
                                          </p:spTgt>
                                        </p:tgtEl>
                                        <p:attrNameLst>
                                          <p:attrName>ppt_x</p:attrName>
                                          <p:attrName>ppt_y</p:attrName>
                                        </p:attrNameLst>
                                      </p:cBhvr>
                                    </p:animMotion>
                                    <p:animEffect transition="in" filter="fade">
                                      <p:cBhvr>
                                        <p:cTn id="9" dur="1000"/>
                                        <p:tgtEl>
                                          <p:spTgt spid="62467">
                                            <p:txEl>
                                              <p:pRg st="1" end="1"/>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2" presetClass="entr" presetSubtype="0" fill="hold" nodeType="clickEffect">
                                  <p:stCondLst>
                                    <p:cond delay="0"/>
                                  </p:stCondLst>
                                  <p:childTnLst>
                                    <p:set>
                                      <p:cBhvr>
                                        <p:cTn id="13" dur="1" fill="hold">
                                          <p:stCondLst>
                                            <p:cond delay="0"/>
                                          </p:stCondLst>
                                        </p:cTn>
                                        <p:tgtEl>
                                          <p:spTgt spid="62467">
                                            <p:txEl>
                                              <p:pRg st="2" end="2"/>
                                            </p:txEl>
                                          </p:spTgt>
                                        </p:tgtEl>
                                        <p:attrNameLst>
                                          <p:attrName>style.visibility</p:attrName>
                                        </p:attrNameLst>
                                      </p:cBhvr>
                                      <p:to>
                                        <p:strVal val="visible"/>
                                      </p:to>
                                    </p:set>
                                    <p:animScale>
                                      <p:cBhvr>
                                        <p:cTn id="14" dur="1000" decel="50000" fill="hold">
                                          <p:stCondLst>
                                            <p:cond delay="0"/>
                                          </p:stCondLst>
                                        </p:cTn>
                                        <p:tgtEl>
                                          <p:spTgt spid="62467">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62467">
                                            <p:txEl>
                                              <p:pRg st="2" end="2"/>
                                            </p:txEl>
                                          </p:spTgt>
                                        </p:tgtEl>
                                        <p:attrNameLst>
                                          <p:attrName>ppt_x</p:attrName>
                                          <p:attrName>ppt_y</p:attrName>
                                        </p:attrNameLst>
                                      </p:cBhvr>
                                    </p:animMotion>
                                    <p:animEffect transition="in" filter="fade">
                                      <p:cBhvr>
                                        <p:cTn id="16" dur="1000"/>
                                        <p:tgtEl>
                                          <p:spTgt spid="62467">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2" presetClass="entr" presetSubtype="0" fill="hold" nodeType="clickEffect">
                                  <p:stCondLst>
                                    <p:cond delay="0"/>
                                  </p:stCondLst>
                                  <p:childTnLst>
                                    <p:set>
                                      <p:cBhvr>
                                        <p:cTn id="20" dur="1" fill="hold">
                                          <p:stCondLst>
                                            <p:cond delay="0"/>
                                          </p:stCondLst>
                                        </p:cTn>
                                        <p:tgtEl>
                                          <p:spTgt spid="62467">
                                            <p:txEl>
                                              <p:pRg st="3" end="3"/>
                                            </p:txEl>
                                          </p:spTgt>
                                        </p:tgtEl>
                                        <p:attrNameLst>
                                          <p:attrName>style.visibility</p:attrName>
                                        </p:attrNameLst>
                                      </p:cBhvr>
                                      <p:to>
                                        <p:strVal val="visible"/>
                                      </p:to>
                                    </p:set>
                                    <p:animScale>
                                      <p:cBhvr>
                                        <p:cTn id="21" dur="1000" decel="50000" fill="hold">
                                          <p:stCondLst>
                                            <p:cond delay="0"/>
                                          </p:stCondLst>
                                        </p:cTn>
                                        <p:tgtEl>
                                          <p:spTgt spid="62467">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62467">
                                            <p:txEl>
                                              <p:pRg st="3" end="3"/>
                                            </p:txEl>
                                          </p:spTgt>
                                        </p:tgtEl>
                                        <p:attrNameLst>
                                          <p:attrName>ppt_x</p:attrName>
                                          <p:attrName>ppt_y</p:attrName>
                                        </p:attrNameLst>
                                      </p:cBhvr>
                                    </p:animMotion>
                                    <p:animEffect transition="in" filter="fade">
                                      <p:cBhvr>
                                        <p:cTn id="23" dur="1000"/>
                                        <p:tgtEl>
                                          <p:spTgt spid="62467">
                                            <p:txEl>
                                              <p:pRg st="3" end="3"/>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2" presetClass="entr" presetSubtype="0" fill="hold" nodeType="clickEffect">
                                  <p:stCondLst>
                                    <p:cond delay="0"/>
                                  </p:stCondLst>
                                  <p:childTnLst>
                                    <p:set>
                                      <p:cBhvr>
                                        <p:cTn id="27" dur="1" fill="hold">
                                          <p:stCondLst>
                                            <p:cond delay="0"/>
                                          </p:stCondLst>
                                        </p:cTn>
                                        <p:tgtEl>
                                          <p:spTgt spid="62467">
                                            <p:txEl>
                                              <p:pRg st="4" end="4"/>
                                            </p:txEl>
                                          </p:spTgt>
                                        </p:tgtEl>
                                        <p:attrNameLst>
                                          <p:attrName>style.visibility</p:attrName>
                                        </p:attrNameLst>
                                      </p:cBhvr>
                                      <p:to>
                                        <p:strVal val="visible"/>
                                      </p:to>
                                    </p:set>
                                    <p:animScale>
                                      <p:cBhvr>
                                        <p:cTn id="28" dur="1000" decel="50000" fill="hold">
                                          <p:stCondLst>
                                            <p:cond delay="0"/>
                                          </p:stCondLst>
                                        </p:cTn>
                                        <p:tgtEl>
                                          <p:spTgt spid="62467">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62467">
                                            <p:txEl>
                                              <p:pRg st="4" end="4"/>
                                            </p:txEl>
                                          </p:spTgt>
                                        </p:tgtEl>
                                        <p:attrNameLst>
                                          <p:attrName>ppt_x</p:attrName>
                                          <p:attrName>ppt_y</p:attrName>
                                        </p:attrNameLst>
                                      </p:cBhvr>
                                    </p:animMotion>
                                    <p:animEffect transition="in" filter="fade">
                                      <p:cBhvr>
                                        <p:cTn id="30" dur="1000"/>
                                        <p:tgtEl>
                                          <p:spTgt spid="624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rrowheads="1"/>
          </p:cNvSpPr>
          <p:nvPr>
            <p:ph type="title" idx="4294967295"/>
          </p:nvPr>
        </p:nvSpPr>
        <p:spPr/>
        <p:txBody>
          <a:bodyPr/>
          <a:lstStyle/>
          <a:p>
            <a:pPr algn="ctr" eaLnBrk="1" hangingPunct="1">
              <a:defRPr/>
            </a:pPr>
            <a:r>
              <a:rPr lang="ca-ES" dirty="0" smtClean="0">
                <a:solidFill>
                  <a:srgbClr val="FF0000"/>
                </a:solidFill>
              </a:rPr>
              <a:t>TIPUS DE CONDUCTA</a:t>
            </a:r>
          </a:p>
        </p:txBody>
      </p:sp>
      <p:sp>
        <p:nvSpPr>
          <p:cNvPr id="63491" name="Rectangle 3"/>
          <p:cNvSpPr>
            <a:spLocks noGrp="1" noChangeArrowheads="1"/>
          </p:cNvSpPr>
          <p:nvPr>
            <p:ph type="body" idx="4294967295"/>
          </p:nvPr>
        </p:nvSpPr>
        <p:spPr>
          <a:xfrm>
            <a:off x="395288" y="2276475"/>
            <a:ext cx="8229600" cy="3197225"/>
          </a:xfrm>
        </p:spPr>
        <p:txBody>
          <a:bodyPr/>
          <a:lstStyle/>
          <a:p>
            <a:pPr eaLnBrk="1" hangingPunct="1">
              <a:buFont typeface="Wingdings" pitchFamily="2" charset="2"/>
              <a:buNone/>
              <a:defRPr/>
            </a:pPr>
            <a:r>
              <a:rPr lang="ca-ES" dirty="0" smtClean="0"/>
              <a:t>       Conducta </a:t>
            </a:r>
            <a:r>
              <a:rPr lang="ca-ES" dirty="0" smtClean="0">
                <a:solidFill>
                  <a:srgbClr val="0066FF"/>
                </a:solidFill>
              </a:rPr>
              <a:t>OPERANT</a:t>
            </a:r>
          </a:p>
          <a:p>
            <a:pPr lvl="1" eaLnBrk="1" hangingPunct="1">
              <a:defRPr/>
            </a:pPr>
            <a:r>
              <a:rPr lang="ca-ES" dirty="0" smtClean="0"/>
              <a:t>Voluntària o intencionada</a:t>
            </a:r>
          </a:p>
          <a:p>
            <a:pPr lvl="1" eaLnBrk="1" hangingPunct="1">
              <a:defRPr/>
            </a:pPr>
            <a:r>
              <a:rPr lang="ca-ES" dirty="0" smtClean="0"/>
              <a:t>En funció del resultat obtingut la conducta es donarà més o menys vegades.</a:t>
            </a:r>
          </a:p>
          <a:p>
            <a:pPr lvl="1" eaLnBrk="1" hangingPunct="1">
              <a:defRPr/>
            </a:pPr>
            <a:r>
              <a:rPr lang="ca-ES" dirty="0" smtClean="0"/>
              <a:t>Quan la conseqüència de la conducta o resposta és agradable, parlem del terme </a:t>
            </a:r>
            <a:r>
              <a:rPr lang="ca-ES" b="1" dirty="0" smtClean="0"/>
              <a:t>reforçador</a:t>
            </a:r>
            <a:r>
              <a:rPr lang="es-ES" dirty="0" smtClean="0"/>
              <a:t> </a:t>
            </a:r>
            <a:endParaRPr lang="ca-ES" dirty="0" smtClean="0"/>
          </a:p>
        </p:txBody>
      </p:sp>
    </p:spTree>
    <p:extLst>
      <p:ext uri="{BB962C8B-B14F-4D97-AF65-F5344CB8AC3E}">
        <p14:creationId xmlns:p14="http://schemas.microsoft.com/office/powerpoint/2010/main" val="28496673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63491">
                                            <p:txEl>
                                              <p:pRg st="1" end="1"/>
                                            </p:txEl>
                                          </p:spTgt>
                                        </p:tgtEl>
                                        <p:attrNameLst>
                                          <p:attrName>style.visibility</p:attrName>
                                        </p:attrNameLst>
                                      </p:cBhvr>
                                      <p:to>
                                        <p:strVal val="visible"/>
                                      </p:to>
                                    </p:set>
                                    <p:animEffect transition="in" filter="wipe(down)">
                                      <p:cBhvr>
                                        <p:cTn id="7" dur="580">
                                          <p:stCondLst>
                                            <p:cond delay="0"/>
                                          </p:stCondLst>
                                        </p:cTn>
                                        <p:tgtEl>
                                          <p:spTgt spid="63491">
                                            <p:txEl>
                                              <p:pRg st="1" end="1"/>
                                            </p:txEl>
                                          </p:spTgt>
                                        </p:tgtEl>
                                      </p:cBhvr>
                                    </p:animEffect>
                                    <p:anim calcmode="lin" valueType="num">
                                      <p:cBhvr>
                                        <p:cTn id="8" dur="1822" tmFilter="0,0; 0.14,0.36; 0.43,0.73; 0.71,0.91; 1.0,1.0">
                                          <p:stCondLst>
                                            <p:cond delay="0"/>
                                          </p:stCondLst>
                                        </p:cTn>
                                        <p:tgtEl>
                                          <p:spTgt spid="63491">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3491">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3491">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3491">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3491">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63491">
                                            <p:txEl>
                                              <p:pRg st="1" end="1"/>
                                            </p:txEl>
                                          </p:spTgt>
                                        </p:tgtEl>
                                      </p:cBhvr>
                                      <p:to x="100000" y="60000"/>
                                    </p:animScale>
                                    <p:animScale>
                                      <p:cBhvr>
                                        <p:cTn id="14" dur="166" decel="50000">
                                          <p:stCondLst>
                                            <p:cond delay="676"/>
                                          </p:stCondLst>
                                        </p:cTn>
                                        <p:tgtEl>
                                          <p:spTgt spid="63491">
                                            <p:txEl>
                                              <p:pRg st="1" end="1"/>
                                            </p:txEl>
                                          </p:spTgt>
                                        </p:tgtEl>
                                      </p:cBhvr>
                                      <p:to x="100000" y="100000"/>
                                    </p:animScale>
                                    <p:animScale>
                                      <p:cBhvr>
                                        <p:cTn id="15" dur="26">
                                          <p:stCondLst>
                                            <p:cond delay="1312"/>
                                          </p:stCondLst>
                                        </p:cTn>
                                        <p:tgtEl>
                                          <p:spTgt spid="63491">
                                            <p:txEl>
                                              <p:pRg st="1" end="1"/>
                                            </p:txEl>
                                          </p:spTgt>
                                        </p:tgtEl>
                                      </p:cBhvr>
                                      <p:to x="100000" y="80000"/>
                                    </p:animScale>
                                    <p:animScale>
                                      <p:cBhvr>
                                        <p:cTn id="16" dur="166" decel="50000">
                                          <p:stCondLst>
                                            <p:cond delay="1338"/>
                                          </p:stCondLst>
                                        </p:cTn>
                                        <p:tgtEl>
                                          <p:spTgt spid="63491">
                                            <p:txEl>
                                              <p:pRg st="1" end="1"/>
                                            </p:txEl>
                                          </p:spTgt>
                                        </p:tgtEl>
                                      </p:cBhvr>
                                      <p:to x="100000" y="100000"/>
                                    </p:animScale>
                                    <p:animScale>
                                      <p:cBhvr>
                                        <p:cTn id="17" dur="26">
                                          <p:stCondLst>
                                            <p:cond delay="1642"/>
                                          </p:stCondLst>
                                        </p:cTn>
                                        <p:tgtEl>
                                          <p:spTgt spid="63491">
                                            <p:txEl>
                                              <p:pRg st="1" end="1"/>
                                            </p:txEl>
                                          </p:spTgt>
                                        </p:tgtEl>
                                      </p:cBhvr>
                                      <p:to x="100000" y="90000"/>
                                    </p:animScale>
                                    <p:animScale>
                                      <p:cBhvr>
                                        <p:cTn id="18" dur="166" decel="50000">
                                          <p:stCondLst>
                                            <p:cond delay="1668"/>
                                          </p:stCondLst>
                                        </p:cTn>
                                        <p:tgtEl>
                                          <p:spTgt spid="63491">
                                            <p:txEl>
                                              <p:pRg st="1" end="1"/>
                                            </p:txEl>
                                          </p:spTgt>
                                        </p:tgtEl>
                                      </p:cBhvr>
                                      <p:to x="100000" y="100000"/>
                                    </p:animScale>
                                    <p:animScale>
                                      <p:cBhvr>
                                        <p:cTn id="19" dur="26">
                                          <p:stCondLst>
                                            <p:cond delay="1808"/>
                                          </p:stCondLst>
                                        </p:cTn>
                                        <p:tgtEl>
                                          <p:spTgt spid="63491">
                                            <p:txEl>
                                              <p:pRg st="1" end="1"/>
                                            </p:txEl>
                                          </p:spTgt>
                                        </p:tgtEl>
                                      </p:cBhvr>
                                      <p:to x="100000" y="95000"/>
                                    </p:animScale>
                                    <p:animScale>
                                      <p:cBhvr>
                                        <p:cTn id="20" dur="166" decel="50000">
                                          <p:stCondLst>
                                            <p:cond delay="1834"/>
                                          </p:stCondLst>
                                        </p:cTn>
                                        <p:tgtEl>
                                          <p:spTgt spid="63491">
                                            <p:txEl>
                                              <p:pRg st="1" end="1"/>
                                            </p:txEl>
                                          </p:spTgt>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26" presetClass="entr" presetSubtype="0" fill="hold" nodeType="clickEffect">
                                  <p:stCondLst>
                                    <p:cond delay="0"/>
                                  </p:stCondLst>
                                  <p:childTnLst>
                                    <p:set>
                                      <p:cBhvr>
                                        <p:cTn id="24" dur="1" fill="hold">
                                          <p:stCondLst>
                                            <p:cond delay="0"/>
                                          </p:stCondLst>
                                        </p:cTn>
                                        <p:tgtEl>
                                          <p:spTgt spid="63491">
                                            <p:txEl>
                                              <p:pRg st="2" end="2"/>
                                            </p:txEl>
                                          </p:spTgt>
                                        </p:tgtEl>
                                        <p:attrNameLst>
                                          <p:attrName>style.visibility</p:attrName>
                                        </p:attrNameLst>
                                      </p:cBhvr>
                                      <p:to>
                                        <p:strVal val="visible"/>
                                      </p:to>
                                    </p:set>
                                    <p:animEffect transition="in" filter="wipe(down)">
                                      <p:cBhvr>
                                        <p:cTn id="25" dur="580">
                                          <p:stCondLst>
                                            <p:cond delay="0"/>
                                          </p:stCondLst>
                                        </p:cTn>
                                        <p:tgtEl>
                                          <p:spTgt spid="63491">
                                            <p:txEl>
                                              <p:pRg st="2" end="2"/>
                                            </p:txEl>
                                          </p:spTgt>
                                        </p:tgtEl>
                                      </p:cBhvr>
                                    </p:animEffect>
                                    <p:anim calcmode="lin" valueType="num">
                                      <p:cBhvr>
                                        <p:cTn id="26" dur="1822" tmFilter="0,0; 0.14,0.36; 0.43,0.73; 0.71,0.91; 1.0,1.0">
                                          <p:stCondLst>
                                            <p:cond delay="0"/>
                                          </p:stCondLst>
                                        </p:cTn>
                                        <p:tgtEl>
                                          <p:spTgt spid="63491">
                                            <p:txEl>
                                              <p:pRg st="2" end="2"/>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63491">
                                            <p:txEl>
                                              <p:pRg st="2" end="2"/>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63491">
                                            <p:txEl>
                                              <p:pRg st="2" end="2"/>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63491">
                                            <p:txEl>
                                              <p:pRg st="2" end="2"/>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63491">
                                            <p:txEl>
                                              <p:pRg st="2" end="2"/>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63491">
                                            <p:txEl>
                                              <p:pRg st="2" end="2"/>
                                            </p:txEl>
                                          </p:spTgt>
                                        </p:tgtEl>
                                      </p:cBhvr>
                                      <p:to x="100000" y="60000"/>
                                    </p:animScale>
                                    <p:animScale>
                                      <p:cBhvr>
                                        <p:cTn id="32" dur="166" decel="50000">
                                          <p:stCondLst>
                                            <p:cond delay="676"/>
                                          </p:stCondLst>
                                        </p:cTn>
                                        <p:tgtEl>
                                          <p:spTgt spid="63491">
                                            <p:txEl>
                                              <p:pRg st="2" end="2"/>
                                            </p:txEl>
                                          </p:spTgt>
                                        </p:tgtEl>
                                      </p:cBhvr>
                                      <p:to x="100000" y="100000"/>
                                    </p:animScale>
                                    <p:animScale>
                                      <p:cBhvr>
                                        <p:cTn id="33" dur="26">
                                          <p:stCondLst>
                                            <p:cond delay="1312"/>
                                          </p:stCondLst>
                                        </p:cTn>
                                        <p:tgtEl>
                                          <p:spTgt spid="63491">
                                            <p:txEl>
                                              <p:pRg st="2" end="2"/>
                                            </p:txEl>
                                          </p:spTgt>
                                        </p:tgtEl>
                                      </p:cBhvr>
                                      <p:to x="100000" y="80000"/>
                                    </p:animScale>
                                    <p:animScale>
                                      <p:cBhvr>
                                        <p:cTn id="34" dur="166" decel="50000">
                                          <p:stCondLst>
                                            <p:cond delay="1338"/>
                                          </p:stCondLst>
                                        </p:cTn>
                                        <p:tgtEl>
                                          <p:spTgt spid="63491">
                                            <p:txEl>
                                              <p:pRg st="2" end="2"/>
                                            </p:txEl>
                                          </p:spTgt>
                                        </p:tgtEl>
                                      </p:cBhvr>
                                      <p:to x="100000" y="100000"/>
                                    </p:animScale>
                                    <p:animScale>
                                      <p:cBhvr>
                                        <p:cTn id="35" dur="26">
                                          <p:stCondLst>
                                            <p:cond delay="1642"/>
                                          </p:stCondLst>
                                        </p:cTn>
                                        <p:tgtEl>
                                          <p:spTgt spid="63491">
                                            <p:txEl>
                                              <p:pRg st="2" end="2"/>
                                            </p:txEl>
                                          </p:spTgt>
                                        </p:tgtEl>
                                      </p:cBhvr>
                                      <p:to x="100000" y="90000"/>
                                    </p:animScale>
                                    <p:animScale>
                                      <p:cBhvr>
                                        <p:cTn id="36" dur="166" decel="50000">
                                          <p:stCondLst>
                                            <p:cond delay="1668"/>
                                          </p:stCondLst>
                                        </p:cTn>
                                        <p:tgtEl>
                                          <p:spTgt spid="63491">
                                            <p:txEl>
                                              <p:pRg st="2" end="2"/>
                                            </p:txEl>
                                          </p:spTgt>
                                        </p:tgtEl>
                                      </p:cBhvr>
                                      <p:to x="100000" y="100000"/>
                                    </p:animScale>
                                    <p:animScale>
                                      <p:cBhvr>
                                        <p:cTn id="37" dur="26">
                                          <p:stCondLst>
                                            <p:cond delay="1808"/>
                                          </p:stCondLst>
                                        </p:cTn>
                                        <p:tgtEl>
                                          <p:spTgt spid="63491">
                                            <p:txEl>
                                              <p:pRg st="2" end="2"/>
                                            </p:txEl>
                                          </p:spTgt>
                                        </p:tgtEl>
                                      </p:cBhvr>
                                      <p:to x="100000" y="95000"/>
                                    </p:animScale>
                                    <p:animScale>
                                      <p:cBhvr>
                                        <p:cTn id="38" dur="166" decel="50000">
                                          <p:stCondLst>
                                            <p:cond delay="1834"/>
                                          </p:stCondLst>
                                        </p:cTn>
                                        <p:tgtEl>
                                          <p:spTgt spid="63491">
                                            <p:txEl>
                                              <p:pRg st="2" end="2"/>
                                            </p:txEl>
                                          </p:spTgt>
                                        </p:tgtEl>
                                      </p:cBhvr>
                                      <p:to x="100000" y="100000"/>
                                    </p:animScale>
                                  </p:childTnLst>
                                </p:cTn>
                              </p:par>
                            </p:childTnLst>
                          </p:cTn>
                        </p:par>
                      </p:childTnLst>
                    </p:cTn>
                  </p:par>
                  <p:par>
                    <p:cTn id="39" fill="hold" nodeType="clickPar">
                      <p:stCondLst>
                        <p:cond delay="indefinite"/>
                      </p:stCondLst>
                      <p:childTnLst>
                        <p:par>
                          <p:cTn id="40" fill="hold" nodeType="withGroup">
                            <p:stCondLst>
                              <p:cond delay="0"/>
                            </p:stCondLst>
                            <p:childTnLst>
                              <p:par>
                                <p:cTn id="41" presetID="26" presetClass="entr" presetSubtype="0" fill="hold" nodeType="clickEffect">
                                  <p:stCondLst>
                                    <p:cond delay="0"/>
                                  </p:stCondLst>
                                  <p:childTnLst>
                                    <p:set>
                                      <p:cBhvr>
                                        <p:cTn id="42" dur="1" fill="hold">
                                          <p:stCondLst>
                                            <p:cond delay="0"/>
                                          </p:stCondLst>
                                        </p:cTn>
                                        <p:tgtEl>
                                          <p:spTgt spid="63491">
                                            <p:txEl>
                                              <p:pRg st="3" end="3"/>
                                            </p:txEl>
                                          </p:spTgt>
                                        </p:tgtEl>
                                        <p:attrNameLst>
                                          <p:attrName>style.visibility</p:attrName>
                                        </p:attrNameLst>
                                      </p:cBhvr>
                                      <p:to>
                                        <p:strVal val="visible"/>
                                      </p:to>
                                    </p:set>
                                    <p:animEffect transition="in" filter="wipe(down)">
                                      <p:cBhvr>
                                        <p:cTn id="43" dur="580">
                                          <p:stCondLst>
                                            <p:cond delay="0"/>
                                          </p:stCondLst>
                                        </p:cTn>
                                        <p:tgtEl>
                                          <p:spTgt spid="63491">
                                            <p:txEl>
                                              <p:pRg st="3" end="3"/>
                                            </p:txEl>
                                          </p:spTgt>
                                        </p:tgtEl>
                                      </p:cBhvr>
                                    </p:animEffect>
                                    <p:anim calcmode="lin" valueType="num">
                                      <p:cBhvr>
                                        <p:cTn id="44" dur="1822" tmFilter="0,0; 0.14,0.36; 0.43,0.73; 0.71,0.91; 1.0,1.0">
                                          <p:stCondLst>
                                            <p:cond delay="0"/>
                                          </p:stCondLst>
                                        </p:cTn>
                                        <p:tgtEl>
                                          <p:spTgt spid="63491">
                                            <p:txEl>
                                              <p:pRg st="3" end="3"/>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63491">
                                            <p:txEl>
                                              <p:pRg st="3" end="3"/>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63491">
                                            <p:txEl>
                                              <p:pRg st="3" end="3"/>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63491">
                                            <p:txEl>
                                              <p:pRg st="3" end="3"/>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63491">
                                            <p:txEl>
                                              <p:pRg st="3" end="3"/>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63491">
                                            <p:txEl>
                                              <p:pRg st="3" end="3"/>
                                            </p:txEl>
                                          </p:spTgt>
                                        </p:tgtEl>
                                      </p:cBhvr>
                                      <p:to x="100000" y="60000"/>
                                    </p:animScale>
                                    <p:animScale>
                                      <p:cBhvr>
                                        <p:cTn id="50" dur="166" decel="50000">
                                          <p:stCondLst>
                                            <p:cond delay="676"/>
                                          </p:stCondLst>
                                        </p:cTn>
                                        <p:tgtEl>
                                          <p:spTgt spid="63491">
                                            <p:txEl>
                                              <p:pRg st="3" end="3"/>
                                            </p:txEl>
                                          </p:spTgt>
                                        </p:tgtEl>
                                      </p:cBhvr>
                                      <p:to x="100000" y="100000"/>
                                    </p:animScale>
                                    <p:animScale>
                                      <p:cBhvr>
                                        <p:cTn id="51" dur="26">
                                          <p:stCondLst>
                                            <p:cond delay="1312"/>
                                          </p:stCondLst>
                                        </p:cTn>
                                        <p:tgtEl>
                                          <p:spTgt spid="63491">
                                            <p:txEl>
                                              <p:pRg st="3" end="3"/>
                                            </p:txEl>
                                          </p:spTgt>
                                        </p:tgtEl>
                                      </p:cBhvr>
                                      <p:to x="100000" y="80000"/>
                                    </p:animScale>
                                    <p:animScale>
                                      <p:cBhvr>
                                        <p:cTn id="52" dur="166" decel="50000">
                                          <p:stCondLst>
                                            <p:cond delay="1338"/>
                                          </p:stCondLst>
                                        </p:cTn>
                                        <p:tgtEl>
                                          <p:spTgt spid="63491">
                                            <p:txEl>
                                              <p:pRg st="3" end="3"/>
                                            </p:txEl>
                                          </p:spTgt>
                                        </p:tgtEl>
                                      </p:cBhvr>
                                      <p:to x="100000" y="100000"/>
                                    </p:animScale>
                                    <p:animScale>
                                      <p:cBhvr>
                                        <p:cTn id="53" dur="26">
                                          <p:stCondLst>
                                            <p:cond delay="1642"/>
                                          </p:stCondLst>
                                        </p:cTn>
                                        <p:tgtEl>
                                          <p:spTgt spid="63491">
                                            <p:txEl>
                                              <p:pRg st="3" end="3"/>
                                            </p:txEl>
                                          </p:spTgt>
                                        </p:tgtEl>
                                      </p:cBhvr>
                                      <p:to x="100000" y="90000"/>
                                    </p:animScale>
                                    <p:animScale>
                                      <p:cBhvr>
                                        <p:cTn id="54" dur="166" decel="50000">
                                          <p:stCondLst>
                                            <p:cond delay="1668"/>
                                          </p:stCondLst>
                                        </p:cTn>
                                        <p:tgtEl>
                                          <p:spTgt spid="63491">
                                            <p:txEl>
                                              <p:pRg st="3" end="3"/>
                                            </p:txEl>
                                          </p:spTgt>
                                        </p:tgtEl>
                                      </p:cBhvr>
                                      <p:to x="100000" y="100000"/>
                                    </p:animScale>
                                    <p:animScale>
                                      <p:cBhvr>
                                        <p:cTn id="55" dur="26">
                                          <p:stCondLst>
                                            <p:cond delay="1808"/>
                                          </p:stCondLst>
                                        </p:cTn>
                                        <p:tgtEl>
                                          <p:spTgt spid="63491">
                                            <p:txEl>
                                              <p:pRg st="3" end="3"/>
                                            </p:txEl>
                                          </p:spTgt>
                                        </p:tgtEl>
                                      </p:cBhvr>
                                      <p:to x="100000" y="95000"/>
                                    </p:animScale>
                                    <p:animScale>
                                      <p:cBhvr>
                                        <p:cTn id="56" dur="166" decel="50000">
                                          <p:stCondLst>
                                            <p:cond delay="1834"/>
                                          </p:stCondLst>
                                        </p:cTn>
                                        <p:tgtEl>
                                          <p:spTgt spid="63491">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algn="ctr" eaLnBrk="1" hangingPunct="1">
              <a:defRPr/>
            </a:pPr>
            <a:r>
              <a:rPr lang="es-ES_tradnl" dirty="0" smtClean="0">
                <a:solidFill>
                  <a:srgbClr val="FF0000"/>
                </a:solidFill>
              </a:rPr>
              <a:t>APRENENTATGE</a:t>
            </a:r>
            <a:r>
              <a:rPr lang="es-ES_tradnl" dirty="0" smtClean="0"/>
              <a:t> </a:t>
            </a:r>
            <a:r>
              <a:rPr lang="es-ES_tradnl" dirty="0" smtClean="0">
                <a:solidFill>
                  <a:srgbClr val="FF0000"/>
                </a:solidFill>
              </a:rPr>
              <a:t>MOTOR</a:t>
            </a:r>
            <a:endParaRPr lang="es-ES" dirty="0" smtClean="0">
              <a:solidFill>
                <a:srgbClr val="FF0000"/>
              </a:solidFill>
            </a:endParaRPr>
          </a:p>
        </p:txBody>
      </p:sp>
      <p:sp>
        <p:nvSpPr>
          <p:cNvPr id="55299" name="Rectangle 3"/>
          <p:cNvSpPr>
            <a:spLocks noGrp="1" noChangeArrowheads="1"/>
          </p:cNvSpPr>
          <p:nvPr>
            <p:ph idx="1"/>
          </p:nvPr>
        </p:nvSpPr>
        <p:spPr>
          <a:xfrm>
            <a:off x="457200" y="1600200"/>
            <a:ext cx="8229600" cy="4924425"/>
          </a:xfrm>
        </p:spPr>
        <p:txBody>
          <a:bodyPr>
            <a:normAutofit lnSpcReduction="10000"/>
          </a:bodyPr>
          <a:lstStyle/>
          <a:p>
            <a:pPr eaLnBrk="1" hangingPunct="1">
              <a:lnSpc>
                <a:spcPct val="80000"/>
              </a:lnSpc>
              <a:defRPr/>
            </a:pPr>
            <a:r>
              <a:rPr lang="es-ES_tradnl" sz="2400" b="1" dirty="0" smtClean="0"/>
              <a:t>Per </a:t>
            </a:r>
            <a:r>
              <a:rPr lang="es-ES_tradnl" sz="2400" b="1" dirty="0" err="1" smtClean="0"/>
              <a:t>imitació</a:t>
            </a:r>
            <a:r>
              <a:rPr lang="es-ES_tradnl" sz="2400" b="1" dirty="0" smtClean="0"/>
              <a:t>:</a:t>
            </a:r>
          </a:p>
          <a:p>
            <a:pPr eaLnBrk="1" hangingPunct="1">
              <a:lnSpc>
                <a:spcPct val="80000"/>
              </a:lnSpc>
              <a:buFont typeface="Wingdings" pitchFamily="2" charset="2"/>
              <a:buNone/>
              <a:defRPr/>
            </a:pPr>
            <a:endParaRPr lang="es-ES_tradnl" sz="2400" b="1" dirty="0" smtClean="0"/>
          </a:p>
          <a:p>
            <a:pPr eaLnBrk="1" hangingPunct="1">
              <a:lnSpc>
                <a:spcPct val="80000"/>
              </a:lnSpc>
              <a:buFont typeface="Wingdings" pitchFamily="2" charset="2"/>
              <a:buNone/>
              <a:defRPr/>
            </a:pPr>
            <a:r>
              <a:rPr lang="ca-ES" sz="1800" dirty="0" smtClean="0"/>
              <a:t>És molt freqüent en els nens. A partir de l’observació de l’actuació dels adults, dels companys, de les persones que hi ha al seu entorn, o bé per les actuacions dels diferents personatges que surten per exemple a la televisió, són capaços d’aprendre una gamma molt completa de moviments o de comportaments socials.</a:t>
            </a:r>
          </a:p>
          <a:p>
            <a:pPr eaLnBrk="1" hangingPunct="1">
              <a:lnSpc>
                <a:spcPct val="80000"/>
              </a:lnSpc>
              <a:buFont typeface="Wingdings" pitchFamily="2" charset="2"/>
              <a:buNone/>
              <a:defRPr/>
            </a:pPr>
            <a:endParaRPr lang="ca-ES" sz="1800" dirty="0" smtClean="0"/>
          </a:p>
          <a:p>
            <a:pPr eaLnBrk="1" hangingPunct="1">
              <a:lnSpc>
                <a:spcPct val="80000"/>
              </a:lnSpc>
              <a:buFont typeface="Wingdings" pitchFamily="2" charset="2"/>
              <a:buNone/>
              <a:defRPr/>
            </a:pPr>
            <a:r>
              <a:rPr lang="ca-ES" sz="1800" dirty="0" smtClean="0"/>
              <a:t>En general els nens imiten més fàcilment aquells models que tenen més prestigi que aquells que no tenen gaire reconeixement. El més usual és que imitin actuacions que han tingut més èxit i no pas aquelles que han estat un fracàs. També és més normal que imitin aquells comportaments que els nois comprenen que no pas aquells que no arriben a comprendre.</a:t>
            </a:r>
          </a:p>
          <a:p>
            <a:pPr eaLnBrk="1" hangingPunct="1">
              <a:lnSpc>
                <a:spcPct val="80000"/>
              </a:lnSpc>
              <a:buFont typeface="Wingdings" pitchFamily="2" charset="2"/>
              <a:buNone/>
              <a:defRPr/>
            </a:pPr>
            <a:endParaRPr lang="ca-ES" sz="1800" dirty="0" smtClean="0"/>
          </a:p>
          <a:p>
            <a:pPr eaLnBrk="1" hangingPunct="1">
              <a:lnSpc>
                <a:spcPct val="80000"/>
              </a:lnSpc>
              <a:buFont typeface="Wingdings" pitchFamily="2" charset="2"/>
              <a:buNone/>
              <a:defRPr/>
            </a:pPr>
            <a:r>
              <a:rPr lang="ca-ES" sz="1800" dirty="0" smtClean="0"/>
              <a:t>Però el més destriable en aquest tipus d’aprenentatge és que no és necessari que hi hagi un aprofundiment per tal que l’aprenentatge s’estabilitzi.</a:t>
            </a:r>
          </a:p>
          <a:p>
            <a:pPr eaLnBrk="1" hangingPunct="1">
              <a:lnSpc>
                <a:spcPct val="80000"/>
              </a:lnSpc>
              <a:buFont typeface="Wingdings" pitchFamily="2" charset="2"/>
              <a:buNone/>
              <a:defRPr/>
            </a:pPr>
            <a:endParaRPr lang="ca-ES" sz="1800" dirty="0" smtClean="0"/>
          </a:p>
          <a:p>
            <a:pPr eaLnBrk="1" hangingPunct="1">
              <a:lnSpc>
                <a:spcPct val="80000"/>
              </a:lnSpc>
              <a:buFont typeface="Wingdings" pitchFamily="2" charset="2"/>
              <a:buNone/>
              <a:defRPr/>
            </a:pPr>
            <a:r>
              <a:rPr lang="ca-ES" sz="1800" dirty="0" smtClean="0"/>
              <a:t>Aquesta forma d</a:t>
            </a:r>
            <a:r>
              <a:rPr lang="ja-JP" altLang="ca-ES" sz="1800" dirty="0" smtClean="0"/>
              <a:t>’</a:t>
            </a:r>
            <a:r>
              <a:rPr lang="ca-ES" altLang="ja-JP" sz="1800" dirty="0" smtClean="0"/>
              <a:t>aprenentatge és força utilitzada en l</a:t>
            </a:r>
            <a:r>
              <a:rPr lang="ja-JP" altLang="ca-ES" sz="1800" dirty="0" smtClean="0"/>
              <a:t>’</a:t>
            </a:r>
            <a:r>
              <a:rPr lang="ca-ES" altLang="ja-JP" sz="1800" dirty="0" smtClean="0"/>
              <a:t>aprenentatge d</a:t>
            </a:r>
            <a:r>
              <a:rPr lang="ja-JP" altLang="ca-ES" sz="1800" dirty="0" smtClean="0"/>
              <a:t>’</a:t>
            </a:r>
            <a:r>
              <a:rPr lang="ca-ES" altLang="ja-JP" sz="1800" dirty="0" smtClean="0"/>
              <a:t>habilitats motores.– QUINES SON?</a:t>
            </a:r>
            <a:endParaRPr lang="ca-ES" sz="1800" dirty="0" smtClean="0"/>
          </a:p>
          <a:p>
            <a:pPr eaLnBrk="1" hangingPunct="1">
              <a:lnSpc>
                <a:spcPct val="80000"/>
              </a:lnSpc>
              <a:buFont typeface="Wingdings" pitchFamily="2" charset="2"/>
              <a:buNone/>
              <a:defRPr/>
            </a:pPr>
            <a:endParaRPr lang="es-ES" sz="1800" dirty="0" smtClean="0"/>
          </a:p>
        </p:txBody>
      </p:sp>
    </p:spTree>
    <p:extLst>
      <p:ext uri="{BB962C8B-B14F-4D97-AF65-F5344CB8AC3E}">
        <p14:creationId xmlns:p14="http://schemas.microsoft.com/office/powerpoint/2010/main" val="27449824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rrowheads="1"/>
          </p:cNvSpPr>
          <p:nvPr>
            <p:ph type="title" idx="4294967295"/>
          </p:nvPr>
        </p:nvSpPr>
        <p:spPr>
          <a:xfrm>
            <a:off x="0" y="274638"/>
            <a:ext cx="8229600" cy="1143000"/>
          </a:xfrm>
        </p:spPr>
        <p:txBody>
          <a:bodyPr/>
          <a:lstStyle/>
          <a:p>
            <a:pPr algn="ctr" eaLnBrk="1" hangingPunct="1">
              <a:defRPr/>
            </a:pPr>
            <a:r>
              <a:rPr lang="ca-ES" dirty="0" smtClean="0">
                <a:solidFill>
                  <a:srgbClr val="FF0000"/>
                </a:solidFill>
              </a:rPr>
              <a:t>APRENENTATGE MOTOR</a:t>
            </a:r>
          </a:p>
        </p:txBody>
      </p:sp>
      <p:sp>
        <p:nvSpPr>
          <p:cNvPr id="77827" name="Rectangle 3"/>
          <p:cNvSpPr>
            <a:spLocks noGrp="1" noChangeArrowheads="1"/>
          </p:cNvSpPr>
          <p:nvPr>
            <p:ph type="body" idx="4294967295"/>
          </p:nvPr>
        </p:nvSpPr>
        <p:spPr>
          <a:xfrm>
            <a:off x="611560" y="1600200"/>
            <a:ext cx="7618040" cy="4525963"/>
          </a:xfrm>
        </p:spPr>
        <p:txBody>
          <a:bodyPr/>
          <a:lstStyle/>
          <a:p>
            <a:pPr marL="609600" indent="-609600" eaLnBrk="1" hangingPunct="1">
              <a:lnSpc>
                <a:spcPct val="90000"/>
              </a:lnSpc>
              <a:buFont typeface="Wingdings" pitchFamily="2" charset="2"/>
              <a:buNone/>
              <a:defRPr/>
            </a:pPr>
            <a:r>
              <a:rPr lang="ca-ES" b="1" dirty="0" smtClean="0">
                <a:solidFill>
                  <a:srgbClr val="FFFF00"/>
                </a:solidFill>
              </a:rPr>
              <a:t>Característiques de la conducta imitativa:</a:t>
            </a:r>
            <a:endParaRPr lang="ca-ES" dirty="0" smtClean="0">
              <a:solidFill>
                <a:srgbClr val="FFFF00"/>
              </a:solidFill>
            </a:endParaRPr>
          </a:p>
          <a:p>
            <a:pPr marL="609600" indent="-609600" eaLnBrk="1" hangingPunct="1">
              <a:lnSpc>
                <a:spcPct val="90000"/>
              </a:lnSpc>
              <a:defRPr/>
            </a:pPr>
            <a:r>
              <a:rPr lang="ca-ES" dirty="0" smtClean="0"/>
              <a:t>Ha de ser molt semblant a la conducta del model.</a:t>
            </a:r>
          </a:p>
          <a:p>
            <a:pPr marL="609600" indent="-609600" eaLnBrk="1" hangingPunct="1">
              <a:lnSpc>
                <a:spcPct val="90000"/>
              </a:lnSpc>
              <a:defRPr/>
            </a:pPr>
            <a:r>
              <a:rPr lang="ca-ES" dirty="0" smtClean="0"/>
              <a:t>Ha de existir un petit interval de temps entre conducta del model i conducta imitativa.</a:t>
            </a:r>
          </a:p>
          <a:p>
            <a:pPr marL="609600" indent="-609600" eaLnBrk="1" hangingPunct="1">
              <a:lnSpc>
                <a:spcPct val="90000"/>
              </a:lnSpc>
              <a:defRPr/>
            </a:pPr>
            <a:r>
              <a:rPr lang="ca-ES" dirty="0" smtClean="0"/>
              <a:t>No necessita pel seu aprenentatge d</a:t>
            </a:r>
            <a:r>
              <a:rPr lang="ja-JP" altLang="ca-ES" dirty="0" smtClean="0">
                <a:ea typeface="MS PGothic" pitchFamily="34" charset="-128"/>
              </a:rPr>
              <a:t>’</a:t>
            </a:r>
            <a:r>
              <a:rPr lang="ca-ES" altLang="ja-JP" dirty="0" smtClean="0">
                <a:ea typeface="MS PGothic" pitchFamily="34" charset="-128"/>
              </a:rPr>
              <a:t>instruccions verbals, malgrat que amb aquestes el procés d</a:t>
            </a:r>
            <a:r>
              <a:rPr lang="ja-JP" altLang="ca-ES" dirty="0" smtClean="0">
                <a:ea typeface="MS PGothic" pitchFamily="34" charset="-128"/>
              </a:rPr>
              <a:t>’</a:t>
            </a:r>
            <a:r>
              <a:rPr lang="ca-ES" altLang="ja-JP" dirty="0" smtClean="0">
                <a:ea typeface="MS PGothic" pitchFamily="34" charset="-128"/>
              </a:rPr>
              <a:t>aprenentatge pot ser més ràpid.</a:t>
            </a:r>
            <a:r>
              <a:rPr lang="es-ES" altLang="ja-JP" dirty="0" smtClean="0">
                <a:ea typeface="MS PGothic" pitchFamily="34" charset="-128"/>
              </a:rPr>
              <a:t> </a:t>
            </a:r>
            <a:endParaRPr lang="ca-ES" dirty="0" smtClean="0"/>
          </a:p>
        </p:txBody>
      </p:sp>
    </p:spTree>
    <p:extLst>
      <p:ext uri="{BB962C8B-B14F-4D97-AF65-F5344CB8AC3E}">
        <p14:creationId xmlns:p14="http://schemas.microsoft.com/office/powerpoint/2010/main" val="41793052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77827">
                                            <p:txEl>
                                              <p:pRg st="1" end="1"/>
                                            </p:txEl>
                                          </p:spTgt>
                                        </p:tgtEl>
                                        <p:attrNameLst>
                                          <p:attrName>style.visibility</p:attrName>
                                        </p:attrNameLst>
                                      </p:cBhvr>
                                      <p:to>
                                        <p:strVal val="visible"/>
                                      </p:to>
                                    </p:set>
                                    <p:anim to="" calcmode="lin" valueType="num">
                                      <p:cBhvr>
                                        <p:cTn id="7" dur="1" fill="hold"/>
                                        <p:tgtEl>
                                          <p:spTgt spid="77827">
                                            <p:txEl>
                                              <p:pRg st="1" end="1"/>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nodeType="clickEffect">
                                  <p:stCondLst>
                                    <p:cond delay="0"/>
                                  </p:stCondLst>
                                  <p:childTnLst>
                                    <p:set>
                                      <p:cBhvr>
                                        <p:cTn id="11" dur="1" fill="hold">
                                          <p:stCondLst>
                                            <p:cond delay="0"/>
                                          </p:stCondLst>
                                        </p:cTn>
                                        <p:tgtEl>
                                          <p:spTgt spid="77827">
                                            <p:txEl>
                                              <p:pRg st="2" end="2"/>
                                            </p:txEl>
                                          </p:spTgt>
                                        </p:tgtEl>
                                        <p:attrNameLst>
                                          <p:attrName>style.visibility</p:attrName>
                                        </p:attrNameLst>
                                      </p:cBhvr>
                                      <p:to>
                                        <p:strVal val="visible"/>
                                      </p:to>
                                    </p:set>
                                    <p:anim to="" calcmode="lin" valueType="num">
                                      <p:cBhvr>
                                        <p:cTn id="12" dur="1" fill="hold"/>
                                        <p:tgtEl>
                                          <p:spTgt spid="77827">
                                            <p:txEl>
                                              <p:pRg st="2" end="2"/>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nodeType="clickEffect">
                                  <p:stCondLst>
                                    <p:cond delay="0"/>
                                  </p:stCondLst>
                                  <p:childTnLst>
                                    <p:set>
                                      <p:cBhvr>
                                        <p:cTn id="16" dur="1" fill="hold">
                                          <p:stCondLst>
                                            <p:cond delay="0"/>
                                          </p:stCondLst>
                                        </p:cTn>
                                        <p:tgtEl>
                                          <p:spTgt spid="77827">
                                            <p:txEl>
                                              <p:pRg st="3" end="3"/>
                                            </p:txEl>
                                          </p:spTgt>
                                        </p:tgtEl>
                                        <p:attrNameLst>
                                          <p:attrName>style.visibility</p:attrName>
                                        </p:attrNameLst>
                                      </p:cBhvr>
                                      <p:to>
                                        <p:strVal val="visible"/>
                                      </p:to>
                                    </p:set>
                                    <p:anim to="" calcmode="lin" valueType="num">
                                      <p:cBhvr>
                                        <p:cTn id="17" dur="1" fill="hold"/>
                                        <p:tgtEl>
                                          <p:spTgt spid="77827">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algn="ctr" eaLnBrk="1" hangingPunct="1">
              <a:defRPr/>
            </a:pPr>
            <a:r>
              <a:rPr lang="es-ES_tradnl" dirty="0" smtClean="0">
                <a:solidFill>
                  <a:srgbClr val="FF0000"/>
                </a:solidFill>
              </a:rPr>
              <a:t>APRENENTATGE</a:t>
            </a:r>
            <a:r>
              <a:rPr lang="es-ES_tradnl" dirty="0" smtClean="0"/>
              <a:t> </a:t>
            </a:r>
            <a:r>
              <a:rPr lang="es-ES_tradnl" dirty="0" smtClean="0">
                <a:solidFill>
                  <a:srgbClr val="FF0000"/>
                </a:solidFill>
              </a:rPr>
              <a:t>MOTOR</a:t>
            </a:r>
            <a:endParaRPr lang="es-ES" dirty="0" smtClean="0">
              <a:solidFill>
                <a:srgbClr val="FF0000"/>
              </a:solidFill>
            </a:endParaRPr>
          </a:p>
        </p:txBody>
      </p:sp>
      <p:sp>
        <p:nvSpPr>
          <p:cNvPr id="56323" name="Rectangle 3"/>
          <p:cNvSpPr>
            <a:spLocks noGrp="1" noChangeArrowheads="1"/>
          </p:cNvSpPr>
          <p:nvPr>
            <p:ph idx="1"/>
          </p:nvPr>
        </p:nvSpPr>
        <p:spPr/>
        <p:txBody>
          <a:bodyPr/>
          <a:lstStyle/>
          <a:p>
            <a:pPr eaLnBrk="1" hangingPunct="1">
              <a:defRPr/>
            </a:pPr>
            <a:r>
              <a:rPr lang="es-ES_tradnl" b="1" dirty="0" smtClean="0"/>
              <a:t>Per </a:t>
            </a:r>
            <a:r>
              <a:rPr lang="ca-ES" b="1" dirty="0" smtClean="0"/>
              <a:t>condicionament</a:t>
            </a:r>
            <a:r>
              <a:rPr lang="es-ES_tradnl" b="1" dirty="0" smtClean="0"/>
              <a:t>:</a:t>
            </a:r>
          </a:p>
          <a:p>
            <a:pPr eaLnBrk="1" hangingPunct="1">
              <a:buFont typeface="Wingdings" pitchFamily="2" charset="2"/>
              <a:buNone/>
              <a:defRPr/>
            </a:pPr>
            <a:endParaRPr lang="ca-ES" dirty="0" smtClean="0"/>
          </a:p>
          <a:p>
            <a:pPr eaLnBrk="1" hangingPunct="1">
              <a:buFont typeface="Wingdings" pitchFamily="2" charset="2"/>
              <a:buNone/>
              <a:defRPr/>
            </a:pPr>
            <a:r>
              <a:rPr lang="ca-ES" dirty="0" smtClean="0"/>
              <a:t>L’aprenentatge per reflexos condicionats es basa en el reforç, que pot ser positiu (en forma de recompensa) o negatiu (càstig), i en l’associació entre un estímul i una resposta específica</a:t>
            </a:r>
            <a:r>
              <a:rPr lang="es-ES" dirty="0" smtClean="0"/>
              <a:t> . </a:t>
            </a:r>
          </a:p>
        </p:txBody>
      </p:sp>
    </p:spTree>
    <p:extLst>
      <p:ext uri="{BB962C8B-B14F-4D97-AF65-F5344CB8AC3E}">
        <p14:creationId xmlns:p14="http://schemas.microsoft.com/office/powerpoint/2010/main" val="39107290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solidFill>
                  <a:srgbClr val="FFFF00"/>
                </a:solidFill>
              </a:rPr>
              <a:t>Tipus de condicionament</a:t>
            </a:r>
            <a:endParaRPr lang="ca-ES" dirty="0">
              <a:solidFill>
                <a:srgbClr val="FFFF00"/>
              </a:solidFill>
            </a:endParaRPr>
          </a:p>
        </p:txBody>
      </p:sp>
      <p:sp>
        <p:nvSpPr>
          <p:cNvPr id="3" name="2 Marcador de contenido"/>
          <p:cNvSpPr>
            <a:spLocks noGrp="1"/>
          </p:cNvSpPr>
          <p:nvPr>
            <p:ph idx="1"/>
          </p:nvPr>
        </p:nvSpPr>
        <p:spPr/>
        <p:txBody>
          <a:bodyPr>
            <a:normAutofit fontScale="77500" lnSpcReduction="20000"/>
          </a:bodyPr>
          <a:lstStyle/>
          <a:p>
            <a:r>
              <a:rPr lang="es-ES" dirty="0"/>
              <a:t> </a:t>
            </a:r>
            <a:r>
              <a:rPr lang="ca-ES" b="1" dirty="0" smtClean="0"/>
              <a:t>Condicionament clàssic: </a:t>
            </a:r>
          </a:p>
          <a:p>
            <a:pPr marL="68580" indent="0">
              <a:buNone/>
            </a:pPr>
            <a:r>
              <a:rPr lang="ca-ES" dirty="0"/>
              <a:t>O</a:t>
            </a:r>
            <a:r>
              <a:rPr lang="ca-ES" dirty="0" smtClean="0"/>
              <a:t>beeix a un patro d'estímul- resposta a partir del qual el nen es capaç d’ associar un determinat acte amb un altre i en conseqüència amb una conducta esperada. Poseu 5 exemples.</a:t>
            </a:r>
          </a:p>
          <a:p>
            <a:pPr marL="68580" indent="0">
              <a:buNone/>
            </a:pPr>
            <a:endParaRPr lang="ca-ES" dirty="0" smtClean="0"/>
          </a:p>
          <a:p>
            <a:r>
              <a:rPr lang="ca-ES" dirty="0" smtClean="0"/>
              <a:t> </a:t>
            </a:r>
            <a:r>
              <a:rPr lang="ca-ES" b="1" dirty="0" smtClean="0"/>
              <a:t>Condicionament  operant:</a:t>
            </a:r>
          </a:p>
          <a:p>
            <a:pPr marL="68580" indent="0">
              <a:buNone/>
            </a:pPr>
            <a:r>
              <a:rPr lang="ca-ES" dirty="0"/>
              <a:t>El condicionament operant, en canvi, </a:t>
            </a:r>
            <a:r>
              <a:rPr lang="ca-ES" dirty="0" smtClean="0"/>
              <a:t>parteix </a:t>
            </a:r>
            <a:r>
              <a:rPr lang="ca-ES" dirty="0"/>
              <a:t>de l'augment o disminució de l'estímul determinat, sobre la base d'un patró de càstig-recompensa. En lloc de l'associació d'estímuls, aquest tipus d'aprenentatge es basa en el desenvolupament de noves conductes, a partir del reforç (positiu o negatiu: recompensa o càstig) de les desitjades i no de les </a:t>
            </a:r>
            <a:r>
              <a:rPr lang="ca-ES" dirty="0" err="1" smtClean="0"/>
              <a:t>indesitjades</a:t>
            </a:r>
            <a:r>
              <a:rPr lang="ca-ES" dirty="0" smtClean="0"/>
              <a:t>.</a:t>
            </a:r>
          </a:p>
          <a:p>
            <a:pPr marL="68580" indent="0">
              <a:buNone/>
            </a:pPr>
            <a:r>
              <a:rPr lang="ca-ES" dirty="0" smtClean="0"/>
              <a:t>Poseu 5 exemples.</a:t>
            </a:r>
            <a:r>
              <a:rPr lang="es-ES" dirty="0"/>
              <a:t/>
            </a:r>
            <a:br>
              <a:rPr lang="es-ES" dirty="0"/>
            </a:br>
            <a:endParaRPr lang="ca-ES" dirty="0"/>
          </a:p>
        </p:txBody>
      </p:sp>
    </p:spTree>
    <p:extLst>
      <p:ext uri="{BB962C8B-B14F-4D97-AF65-F5344CB8AC3E}">
        <p14:creationId xmlns:p14="http://schemas.microsoft.com/office/powerpoint/2010/main" val="2679659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algn="ctr" eaLnBrk="1" hangingPunct="1">
              <a:defRPr/>
            </a:pPr>
            <a:r>
              <a:rPr lang="es-ES_tradnl" dirty="0" smtClean="0">
                <a:solidFill>
                  <a:srgbClr val="FF0000"/>
                </a:solidFill>
              </a:rPr>
              <a:t>APRENENTATGE</a:t>
            </a:r>
            <a:r>
              <a:rPr lang="es-ES_tradnl" dirty="0" smtClean="0"/>
              <a:t> </a:t>
            </a:r>
            <a:r>
              <a:rPr lang="es-ES_tradnl" dirty="0" smtClean="0">
                <a:solidFill>
                  <a:srgbClr val="FF0000"/>
                </a:solidFill>
              </a:rPr>
              <a:t>MOTOR</a:t>
            </a:r>
            <a:endParaRPr lang="es-ES" dirty="0" smtClean="0">
              <a:solidFill>
                <a:srgbClr val="FF0000"/>
              </a:solidFill>
            </a:endParaRPr>
          </a:p>
        </p:txBody>
      </p:sp>
      <p:sp>
        <p:nvSpPr>
          <p:cNvPr id="57347" name="Rectangle 3"/>
          <p:cNvSpPr>
            <a:spLocks noGrp="1" noChangeArrowheads="1"/>
          </p:cNvSpPr>
          <p:nvPr>
            <p:ph idx="1"/>
          </p:nvPr>
        </p:nvSpPr>
        <p:spPr/>
        <p:txBody>
          <a:bodyPr>
            <a:normAutofit lnSpcReduction="10000"/>
          </a:bodyPr>
          <a:lstStyle/>
          <a:p>
            <a:pPr eaLnBrk="1" hangingPunct="1">
              <a:lnSpc>
                <a:spcPct val="80000"/>
              </a:lnSpc>
              <a:defRPr/>
            </a:pPr>
            <a:r>
              <a:rPr lang="es-ES_tradnl" sz="2400" b="1" smtClean="0"/>
              <a:t>Aprenentage per assaig-error:</a:t>
            </a:r>
          </a:p>
          <a:p>
            <a:pPr eaLnBrk="1" hangingPunct="1">
              <a:lnSpc>
                <a:spcPct val="80000"/>
              </a:lnSpc>
              <a:buFont typeface="Wingdings" pitchFamily="2" charset="2"/>
              <a:buNone/>
              <a:defRPr/>
            </a:pPr>
            <a:endParaRPr lang="ca-ES" sz="2400" b="1" smtClean="0"/>
          </a:p>
          <a:p>
            <a:pPr eaLnBrk="1" hangingPunct="1">
              <a:lnSpc>
                <a:spcPct val="80000"/>
              </a:lnSpc>
              <a:buFont typeface="Wingdings" pitchFamily="2" charset="2"/>
              <a:buNone/>
              <a:defRPr/>
            </a:pPr>
            <a:r>
              <a:rPr lang="ca-ES" sz="2000" b="1" smtClean="0"/>
              <a:t>Aquest tipus d’aprenentatge necessita un temps per a estabilitzar-se. El nen arriba a adaptar el comportament després de fer una sèrie d’intents i després d’haver eliminat totes les accions o estratègies que no el porten al resultat desitjat.</a:t>
            </a:r>
          </a:p>
          <a:p>
            <a:pPr eaLnBrk="1" hangingPunct="1">
              <a:lnSpc>
                <a:spcPct val="80000"/>
              </a:lnSpc>
              <a:buFont typeface="Wingdings" pitchFamily="2" charset="2"/>
              <a:buNone/>
              <a:defRPr/>
            </a:pPr>
            <a:endParaRPr lang="ca-ES" sz="2000" b="1" smtClean="0"/>
          </a:p>
          <a:p>
            <a:pPr eaLnBrk="1" hangingPunct="1">
              <a:lnSpc>
                <a:spcPct val="80000"/>
              </a:lnSpc>
              <a:buFont typeface="Wingdings" pitchFamily="2" charset="2"/>
              <a:buNone/>
              <a:defRPr/>
            </a:pPr>
            <a:r>
              <a:rPr lang="ca-ES" sz="2000" b="1" smtClean="0"/>
              <a:t>En l’activitat motora i física permet aprendre molts moviments específics que no es podrien incorporar d’una altra manera. En l’activitat motora rarament s’aprèn per mitjà de l’observació i la comprensió del moviment, ja que no són elements suficients per a efectuar una acció motora eficaç.</a:t>
            </a:r>
          </a:p>
          <a:p>
            <a:pPr eaLnBrk="1" hangingPunct="1">
              <a:lnSpc>
                <a:spcPct val="80000"/>
              </a:lnSpc>
              <a:defRPr/>
            </a:pPr>
            <a:endParaRPr lang="ca-ES" sz="2000" b="1" smtClean="0"/>
          </a:p>
          <a:p>
            <a:pPr eaLnBrk="1" hangingPunct="1">
              <a:lnSpc>
                <a:spcPct val="80000"/>
              </a:lnSpc>
              <a:buFont typeface="Wingdings" pitchFamily="2" charset="2"/>
              <a:buNone/>
              <a:defRPr/>
            </a:pPr>
            <a:r>
              <a:rPr lang="ca-ES" sz="2000" b="1" smtClean="0"/>
              <a:t>El nen té necessitat de mesurar i de comprovar els moviments, la velocitat, la força. Tot això ho comprova equivocant-se i tornan-t’ho a provar.</a:t>
            </a:r>
            <a:endParaRPr lang="es-ES" sz="2000" b="1" smtClean="0"/>
          </a:p>
        </p:txBody>
      </p:sp>
    </p:spTree>
    <p:extLst>
      <p:ext uri="{BB962C8B-B14F-4D97-AF65-F5344CB8AC3E}">
        <p14:creationId xmlns:p14="http://schemas.microsoft.com/office/powerpoint/2010/main" val="37529242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algn="ctr" eaLnBrk="1" hangingPunct="1">
              <a:defRPr/>
            </a:pPr>
            <a:r>
              <a:rPr lang="es-ES_tradnl" dirty="0" smtClean="0">
                <a:solidFill>
                  <a:srgbClr val="FF0000"/>
                </a:solidFill>
              </a:rPr>
              <a:t>APRENENTATGE</a:t>
            </a:r>
            <a:r>
              <a:rPr lang="es-ES_tradnl" dirty="0" smtClean="0"/>
              <a:t> </a:t>
            </a:r>
            <a:r>
              <a:rPr lang="es-ES_tradnl" dirty="0" smtClean="0">
                <a:solidFill>
                  <a:srgbClr val="FF0000"/>
                </a:solidFill>
              </a:rPr>
              <a:t>MOTOR</a:t>
            </a:r>
            <a:endParaRPr lang="es-ES" dirty="0" smtClean="0">
              <a:solidFill>
                <a:srgbClr val="FF0000"/>
              </a:solidFill>
            </a:endParaRPr>
          </a:p>
        </p:txBody>
      </p:sp>
      <p:sp>
        <p:nvSpPr>
          <p:cNvPr id="58371" name="Rectangle 3"/>
          <p:cNvSpPr>
            <a:spLocks noGrp="1" noChangeArrowheads="1"/>
          </p:cNvSpPr>
          <p:nvPr>
            <p:ph idx="1"/>
          </p:nvPr>
        </p:nvSpPr>
        <p:spPr/>
        <p:txBody>
          <a:bodyPr/>
          <a:lstStyle/>
          <a:p>
            <a:pPr eaLnBrk="1" hangingPunct="1">
              <a:lnSpc>
                <a:spcPct val="90000"/>
              </a:lnSpc>
              <a:defRPr/>
            </a:pPr>
            <a:r>
              <a:rPr lang="es-ES_tradnl" sz="2400" b="1" dirty="0" smtClean="0"/>
              <a:t>Per </a:t>
            </a:r>
            <a:r>
              <a:rPr lang="es-ES_tradnl" sz="2400" b="1" dirty="0" err="1" smtClean="0"/>
              <a:t>intuició</a:t>
            </a:r>
            <a:r>
              <a:rPr lang="es-ES_tradnl" sz="2400" b="1" dirty="0" smtClean="0"/>
              <a:t>:</a:t>
            </a:r>
          </a:p>
          <a:p>
            <a:pPr eaLnBrk="1" hangingPunct="1">
              <a:lnSpc>
                <a:spcPct val="90000"/>
              </a:lnSpc>
              <a:buFont typeface="Wingdings" pitchFamily="2" charset="2"/>
              <a:buNone/>
              <a:defRPr/>
            </a:pPr>
            <a:endParaRPr lang="ca-ES" sz="2400" b="1" dirty="0" smtClean="0"/>
          </a:p>
          <a:p>
            <a:pPr eaLnBrk="1" hangingPunct="1">
              <a:lnSpc>
                <a:spcPct val="90000"/>
              </a:lnSpc>
              <a:buFont typeface="Wingdings" pitchFamily="2" charset="2"/>
              <a:buNone/>
              <a:defRPr/>
            </a:pPr>
            <a:r>
              <a:rPr lang="ca-ES" sz="2400" dirty="0" smtClean="0"/>
              <a:t> Aquest tipus d’aprenentatge és molt ràpid, tant que sembla immediat. La persona que té una intuïció fa un treball mental, durant el qual els esquemes, símbols, records i també emocions són ràpidament relacionats, enfrontats i units en un tipus de pensament molt ràpid i essencial.</a:t>
            </a:r>
          </a:p>
          <a:p>
            <a:pPr eaLnBrk="1" hangingPunct="1">
              <a:lnSpc>
                <a:spcPct val="90000"/>
              </a:lnSpc>
              <a:defRPr/>
            </a:pPr>
            <a:endParaRPr lang="ca-ES" sz="2400" dirty="0" smtClean="0"/>
          </a:p>
          <a:p>
            <a:pPr eaLnBrk="1" hangingPunct="1">
              <a:lnSpc>
                <a:spcPct val="90000"/>
              </a:lnSpc>
              <a:buFont typeface="Wingdings" pitchFamily="2" charset="2"/>
              <a:buNone/>
              <a:defRPr/>
            </a:pPr>
            <a:r>
              <a:rPr lang="ca-ES" sz="2400" dirty="0" smtClean="0"/>
              <a:t>Aquest aprenentatge s’ajuda amb una bona preparació dels coneixements i informacions assimilades amb anterioritat, encara que sembli que s’hagin oblidat.</a:t>
            </a:r>
            <a:endParaRPr lang="es-ES" sz="2400" dirty="0" smtClean="0"/>
          </a:p>
        </p:txBody>
      </p:sp>
    </p:spTree>
    <p:extLst>
      <p:ext uri="{BB962C8B-B14F-4D97-AF65-F5344CB8AC3E}">
        <p14:creationId xmlns:p14="http://schemas.microsoft.com/office/powerpoint/2010/main" val="11291540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algn="ctr" eaLnBrk="1" hangingPunct="1">
              <a:defRPr/>
            </a:pPr>
            <a:r>
              <a:rPr lang="es-ES_tradnl" dirty="0" smtClean="0">
                <a:solidFill>
                  <a:srgbClr val="FF0000"/>
                </a:solidFill>
              </a:rPr>
              <a:t>APRENENTATGE</a:t>
            </a:r>
            <a:r>
              <a:rPr lang="es-ES_tradnl" dirty="0" smtClean="0"/>
              <a:t> </a:t>
            </a:r>
            <a:r>
              <a:rPr lang="es-ES_tradnl" dirty="0" smtClean="0">
                <a:solidFill>
                  <a:srgbClr val="FF0000"/>
                </a:solidFill>
              </a:rPr>
              <a:t>MOTOR</a:t>
            </a:r>
            <a:endParaRPr lang="es-ES" dirty="0" smtClean="0">
              <a:solidFill>
                <a:srgbClr val="FF0000"/>
              </a:solidFill>
            </a:endParaRPr>
          </a:p>
        </p:txBody>
      </p:sp>
      <p:sp>
        <p:nvSpPr>
          <p:cNvPr id="59395" name="Rectangle 3"/>
          <p:cNvSpPr>
            <a:spLocks noGrp="1" noChangeArrowheads="1"/>
          </p:cNvSpPr>
          <p:nvPr>
            <p:ph idx="1"/>
          </p:nvPr>
        </p:nvSpPr>
        <p:spPr/>
        <p:txBody>
          <a:bodyPr>
            <a:normAutofit lnSpcReduction="10000"/>
          </a:bodyPr>
          <a:lstStyle/>
          <a:p>
            <a:pPr eaLnBrk="1" hangingPunct="1">
              <a:lnSpc>
                <a:spcPct val="80000"/>
              </a:lnSpc>
              <a:defRPr/>
            </a:pPr>
            <a:r>
              <a:rPr lang="es-ES_tradnl" sz="2400" b="1" dirty="0" smtClean="0"/>
              <a:t>Per </a:t>
            </a:r>
            <a:r>
              <a:rPr lang="es-ES_tradnl" sz="2400" b="1" dirty="0" err="1" smtClean="0"/>
              <a:t>comprensió</a:t>
            </a:r>
            <a:r>
              <a:rPr lang="es-ES_tradnl" sz="2400" b="1" dirty="0" smtClean="0"/>
              <a:t>:</a:t>
            </a:r>
          </a:p>
          <a:p>
            <a:pPr eaLnBrk="1" hangingPunct="1">
              <a:lnSpc>
                <a:spcPct val="80000"/>
              </a:lnSpc>
              <a:buFont typeface="Wingdings" pitchFamily="2" charset="2"/>
              <a:buNone/>
              <a:defRPr/>
            </a:pPr>
            <a:endParaRPr lang="es-ES_tradnl" sz="2400" b="1" dirty="0" smtClean="0"/>
          </a:p>
          <a:p>
            <a:pPr eaLnBrk="1" hangingPunct="1">
              <a:lnSpc>
                <a:spcPct val="80000"/>
              </a:lnSpc>
              <a:buFont typeface="Wingdings" pitchFamily="2" charset="2"/>
              <a:buNone/>
              <a:defRPr/>
            </a:pPr>
            <a:r>
              <a:rPr lang="ca-ES" sz="2000" dirty="0" smtClean="0"/>
              <a:t>Es basa en el raonament, en la capacitat d’agafar els nexes lògics i significatius entre els esdeveniments, els comportaments i les idees. En un primer moment els raonaments dels nens se centren en aspectes parcials de la realitat i es basen en dades d’aspectes formals dels subjectes o coses que tenen més a prop.</a:t>
            </a:r>
          </a:p>
          <a:p>
            <a:pPr eaLnBrk="1" hangingPunct="1">
              <a:lnSpc>
                <a:spcPct val="80000"/>
              </a:lnSpc>
              <a:buFont typeface="Wingdings" pitchFamily="2" charset="2"/>
              <a:buNone/>
              <a:defRPr/>
            </a:pPr>
            <a:endParaRPr lang="ca-ES" sz="2000" dirty="0" smtClean="0"/>
          </a:p>
          <a:p>
            <a:pPr eaLnBrk="1" hangingPunct="1">
              <a:lnSpc>
                <a:spcPct val="80000"/>
              </a:lnSpc>
              <a:buFont typeface="Wingdings" pitchFamily="2" charset="2"/>
              <a:buNone/>
              <a:defRPr/>
            </a:pPr>
            <a:r>
              <a:rPr lang="ca-ES" sz="2000" dirty="0" smtClean="0"/>
              <a:t>Al voltant dels 5-6 anys els pensaments es torna més dinàmic, però lligat a la realitat sensible, perquè el nen té la necessitat de veure, de tocar o d’imaginar la realitat sobre la qual raona.</a:t>
            </a:r>
          </a:p>
          <a:p>
            <a:pPr eaLnBrk="1" hangingPunct="1">
              <a:lnSpc>
                <a:spcPct val="80000"/>
              </a:lnSpc>
              <a:defRPr/>
            </a:pPr>
            <a:endParaRPr lang="ca-ES" sz="2000" dirty="0" smtClean="0"/>
          </a:p>
          <a:p>
            <a:pPr eaLnBrk="1" hangingPunct="1">
              <a:lnSpc>
                <a:spcPct val="80000"/>
              </a:lnSpc>
              <a:buFont typeface="Wingdings" pitchFamily="2" charset="2"/>
              <a:buNone/>
              <a:defRPr/>
            </a:pPr>
            <a:r>
              <a:rPr lang="ca-ES" sz="2000" dirty="0" smtClean="0"/>
              <a:t>En l’adolescència, el jove pot fer operacions mentals, que no es refereixen únicament a la realitat, sinó també a “pures possibilitats lògiques” posades pel mateix pensament, d’on dedueix les conseqüències necessàries.</a:t>
            </a:r>
            <a:endParaRPr lang="es-ES" sz="2000" dirty="0" smtClean="0"/>
          </a:p>
        </p:txBody>
      </p:sp>
    </p:spTree>
    <p:extLst>
      <p:ext uri="{BB962C8B-B14F-4D97-AF65-F5344CB8AC3E}">
        <p14:creationId xmlns:p14="http://schemas.microsoft.com/office/powerpoint/2010/main" val="23697608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rrowheads="1"/>
          </p:cNvSpPr>
          <p:nvPr>
            <p:ph type="title" idx="4294967295"/>
          </p:nvPr>
        </p:nvSpPr>
        <p:spPr/>
        <p:txBody>
          <a:bodyPr/>
          <a:lstStyle/>
          <a:p>
            <a:pPr algn="ctr" eaLnBrk="1" hangingPunct="1">
              <a:defRPr/>
            </a:pPr>
            <a:r>
              <a:rPr lang="ca-ES" dirty="0" smtClean="0">
                <a:solidFill>
                  <a:srgbClr val="FF0000"/>
                </a:solidFill>
              </a:rPr>
              <a:t>ESTIMUL I RESPOSTA</a:t>
            </a:r>
          </a:p>
        </p:txBody>
      </p:sp>
      <p:sp>
        <p:nvSpPr>
          <p:cNvPr id="60419" name="Rectangle 3"/>
          <p:cNvSpPr>
            <a:spLocks noGrp="1" noChangeArrowheads="1"/>
          </p:cNvSpPr>
          <p:nvPr>
            <p:ph type="body" idx="4294967295"/>
          </p:nvPr>
        </p:nvSpPr>
        <p:spPr>
          <a:xfrm>
            <a:off x="539750" y="2420938"/>
            <a:ext cx="8229600" cy="2836862"/>
          </a:xfrm>
        </p:spPr>
        <p:txBody>
          <a:bodyPr/>
          <a:lstStyle/>
          <a:p>
            <a:pPr eaLnBrk="1" hangingPunct="1">
              <a:buFont typeface="Wingdings" pitchFamily="2" charset="2"/>
              <a:buNone/>
              <a:defRPr/>
            </a:pPr>
            <a:r>
              <a:rPr lang="ca-ES" smtClean="0">
                <a:solidFill>
                  <a:srgbClr val="0066FF"/>
                </a:solidFill>
              </a:rPr>
              <a:t>Estímul</a:t>
            </a:r>
            <a:r>
              <a:rPr lang="ca-ES" smtClean="0"/>
              <a:t> </a:t>
            </a:r>
            <a:r>
              <a:rPr lang="ca-ES" smtClean="0">
                <a:sym typeface="Wingdings" pitchFamily="2" charset="2"/>
              </a:rPr>
              <a:t> Part o canvi en l</a:t>
            </a:r>
            <a:r>
              <a:rPr lang="ja-JP" altLang="ca-ES" smtClean="0">
                <a:ea typeface="MS PGothic" pitchFamily="34" charset="-128"/>
                <a:sym typeface="Wingdings" pitchFamily="2" charset="2"/>
              </a:rPr>
              <a:t>’</a:t>
            </a:r>
            <a:r>
              <a:rPr lang="ca-ES" altLang="ja-JP" smtClean="0">
                <a:ea typeface="MS PGothic" pitchFamily="34" charset="-128"/>
                <a:sym typeface="Wingdings" pitchFamily="2" charset="2"/>
              </a:rPr>
              <a:t>ambient que pot ser percebut pel subjecte.</a:t>
            </a:r>
          </a:p>
          <a:p>
            <a:pPr eaLnBrk="1" hangingPunct="1">
              <a:buFont typeface="Wingdings" pitchFamily="2" charset="2"/>
              <a:buNone/>
              <a:defRPr/>
            </a:pPr>
            <a:endParaRPr lang="ca-ES" smtClean="0">
              <a:sym typeface="Wingdings" pitchFamily="2" charset="2"/>
            </a:endParaRPr>
          </a:p>
          <a:p>
            <a:pPr eaLnBrk="1" hangingPunct="1">
              <a:buFont typeface="Wingdings" pitchFamily="2" charset="2"/>
              <a:buNone/>
              <a:defRPr/>
            </a:pPr>
            <a:r>
              <a:rPr lang="ca-ES" smtClean="0">
                <a:solidFill>
                  <a:srgbClr val="0066FF"/>
                </a:solidFill>
                <a:sym typeface="Wingdings" pitchFamily="2" charset="2"/>
              </a:rPr>
              <a:t>Resposta</a:t>
            </a:r>
            <a:r>
              <a:rPr lang="ca-ES" smtClean="0">
                <a:sym typeface="Wingdings" pitchFamily="2" charset="2"/>
              </a:rPr>
              <a:t>  Qualsevol moviment observable i/o mesurable de l</a:t>
            </a:r>
            <a:r>
              <a:rPr lang="ja-JP" altLang="ca-ES" smtClean="0">
                <a:ea typeface="MS PGothic" pitchFamily="34" charset="-128"/>
                <a:sym typeface="Wingdings" pitchFamily="2" charset="2"/>
              </a:rPr>
              <a:t>’</a:t>
            </a:r>
            <a:r>
              <a:rPr lang="ca-ES" altLang="ja-JP" smtClean="0">
                <a:ea typeface="MS PGothic" pitchFamily="34" charset="-128"/>
                <a:sym typeface="Wingdings" pitchFamily="2" charset="2"/>
              </a:rPr>
              <a:t>organisme.</a:t>
            </a:r>
            <a:endParaRPr lang="ca-ES" smtClean="0">
              <a:sym typeface="Wingdings" pitchFamily="2" charset="2"/>
            </a:endParaRPr>
          </a:p>
        </p:txBody>
      </p:sp>
    </p:spTree>
    <p:extLst>
      <p:ext uri="{BB962C8B-B14F-4D97-AF65-F5344CB8AC3E}">
        <p14:creationId xmlns:p14="http://schemas.microsoft.com/office/powerpoint/2010/main" val="14426741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60419">
                                            <p:txEl>
                                              <p:pRg st="0" end="0"/>
                                            </p:txEl>
                                          </p:spTgt>
                                        </p:tgtEl>
                                        <p:attrNameLst>
                                          <p:attrName>style.visibility</p:attrName>
                                        </p:attrNameLst>
                                      </p:cBhvr>
                                      <p:to>
                                        <p:strVal val="visible"/>
                                      </p:to>
                                    </p:set>
                                    <p:anim calcmode="lin" valueType="num">
                                      <p:cBhvr>
                                        <p:cTn id="7" dur="500" fill="hold"/>
                                        <p:tgtEl>
                                          <p:spTgt spid="60419">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60419">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60419">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60419">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60419">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60419">
                                            <p:txEl>
                                              <p:pRg st="2" end="2"/>
                                            </p:txEl>
                                          </p:spTgt>
                                        </p:tgtEl>
                                        <p:attrNameLst>
                                          <p:attrName>style.visibility</p:attrName>
                                        </p:attrNameLst>
                                      </p:cBhvr>
                                      <p:to>
                                        <p:strVal val="visible"/>
                                      </p:to>
                                    </p:set>
                                    <p:anim calcmode="lin" valueType="num">
                                      <p:cBhvr>
                                        <p:cTn id="16" dur="500" fill="hold"/>
                                        <p:tgtEl>
                                          <p:spTgt spid="60419">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60419">
                                            <p:txEl>
                                              <p:pRg st="2" end="2"/>
                                            </p:txEl>
                                          </p:spTgt>
                                        </p:tgtEl>
                                        <p:attrNameLst>
                                          <p:attrName>ppt_y</p:attrName>
                                        </p:attrNameLst>
                                      </p:cBhvr>
                                      <p:tavLst>
                                        <p:tav tm="0">
                                          <p:val>
                                            <p:strVal val="#ppt_y"/>
                                          </p:val>
                                        </p:tav>
                                        <p:tav tm="100000">
                                          <p:val>
                                            <p:strVal val="#ppt_y"/>
                                          </p:val>
                                        </p:tav>
                                      </p:tavLst>
                                    </p:anim>
                                    <p:anim calcmode="lin" valueType="num">
                                      <p:cBhvr>
                                        <p:cTn id="18" dur="500" fill="hold"/>
                                        <p:tgtEl>
                                          <p:spTgt spid="60419">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60419">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604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788</Words>
  <Application>Microsoft Office PowerPoint</Application>
  <PresentationFormat>Presentación en pantalla (4:3)</PresentationFormat>
  <Paragraphs>77</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Metro</vt:lpstr>
      <vt:lpstr>APRENENTATGE MOTOR</vt:lpstr>
      <vt:lpstr>APRENENTATGE MOTOR</vt:lpstr>
      <vt:lpstr>APRENENTATGE MOTOR</vt:lpstr>
      <vt:lpstr>APRENENTATGE MOTOR</vt:lpstr>
      <vt:lpstr>Tipus de condicionament</vt:lpstr>
      <vt:lpstr>APRENENTATGE MOTOR</vt:lpstr>
      <vt:lpstr>APRENENTATGE MOTOR</vt:lpstr>
      <vt:lpstr>APRENENTATGE MOTOR</vt:lpstr>
      <vt:lpstr>ESTIMUL I RESPOSTA</vt:lpstr>
      <vt:lpstr>TIPUS DE CONDUCTA</vt:lpstr>
      <vt:lpstr>TIPUS DE CONDUCTA</vt:lpstr>
      <vt:lpstr>TIPUS DE CONDUCTA</vt:lpstr>
    </vt:vector>
  </TitlesOfParts>
  <Company>Departament d'Ensenyament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APRENENTATGE MOTOR</dc:title>
  <dc:creator>Departament d'Educació</dc:creator>
  <cp:lastModifiedBy>Departament d'Educació</cp:lastModifiedBy>
  <cp:revision>6</cp:revision>
  <dcterms:created xsi:type="dcterms:W3CDTF">2017-10-25T08:49:26Z</dcterms:created>
  <dcterms:modified xsi:type="dcterms:W3CDTF">2017-11-04T11:04:52Z</dcterms:modified>
</cp:coreProperties>
</file>