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60" y="8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3A57C00-F07F-4469-B244-CB64D380096A}" type="datetimeFigureOut">
              <a:rPr lang="ca-ES" smtClean="0"/>
              <a:t>31/10/2017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0967D8F-45E2-40E7-B342-EF18460F119F}" type="slidenum">
              <a:rPr lang="ca-ES" smtClean="0"/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692150"/>
            <a:ext cx="6400800" cy="720725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a-ES" sz="4800" b="1" smtClean="0">
                <a:solidFill>
                  <a:srgbClr val="FFFF00"/>
                </a:solidFill>
                <a:latin typeface="Garamond" pitchFamily="18" charset="0"/>
              </a:rPr>
              <a:t>FONAMENTS DE PSICOLOGIA</a:t>
            </a:r>
          </a:p>
        </p:txBody>
      </p:sp>
      <p:pic>
        <p:nvPicPr>
          <p:cNvPr id="5123" name="Imagen 12" descr="copia_smi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708275"/>
            <a:ext cx="4622800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2858405"/>
      </p:ext>
    </p:extLst>
  </p:cSld>
  <p:clrMapOvr>
    <a:masterClrMapping/>
  </p:clrMapOvr>
  <p:transition advTm="144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4813"/>
            <a:ext cx="8229600" cy="57213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a-ES" smtClean="0">
                <a:solidFill>
                  <a:srgbClr val="FF0000"/>
                </a:solidFill>
              </a:rPr>
              <a:t>Psicologia</a:t>
            </a:r>
            <a:r>
              <a:rPr lang="ca-ES" smtClean="0"/>
              <a:t>: Ciència que estudia el comportament humà i animal en relació amb el medi on es desenvolupa.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a-E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s-ES" smtClean="0"/>
              <a:t> </a:t>
            </a:r>
            <a:endParaRPr lang="ca-ES" smtClean="0"/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468313" y="3933825"/>
            <a:ext cx="2449512" cy="1008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b="1"/>
              <a:t>OBJECTIUS</a:t>
            </a:r>
          </a:p>
        </p:txBody>
      </p:sp>
      <p:sp>
        <p:nvSpPr>
          <p:cNvPr id="59397" name="Oval 5"/>
          <p:cNvSpPr>
            <a:spLocks noChangeArrowheads="1"/>
          </p:cNvSpPr>
          <p:nvPr/>
        </p:nvSpPr>
        <p:spPr bwMode="auto">
          <a:xfrm>
            <a:off x="3276600" y="2997200"/>
            <a:ext cx="1800225" cy="7905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/>
              <a:t>Descriptiu</a:t>
            </a:r>
          </a:p>
        </p:txBody>
      </p:sp>
      <p:sp>
        <p:nvSpPr>
          <p:cNvPr id="59398" name="Oval 6"/>
          <p:cNvSpPr>
            <a:spLocks noChangeArrowheads="1"/>
          </p:cNvSpPr>
          <p:nvPr/>
        </p:nvSpPr>
        <p:spPr bwMode="auto">
          <a:xfrm>
            <a:off x="3276600" y="5013325"/>
            <a:ext cx="1871663" cy="865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/>
              <a:t>Explicatiu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916238" y="3789363"/>
            <a:ext cx="719137" cy="1223962"/>
            <a:chOff x="1837" y="2341"/>
            <a:chExt cx="453" cy="817"/>
          </a:xfrm>
        </p:grpSpPr>
        <p:sp>
          <p:nvSpPr>
            <p:cNvPr id="6156" name="Line 7"/>
            <p:cNvSpPr>
              <a:spLocks noChangeShapeType="1"/>
            </p:cNvSpPr>
            <p:nvPr/>
          </p:nvSpPr>
          <p:spPr bwMode="auto">
            <a:xfrm flipV="1">
              <a:off x="1837" y="2341"/>
              <a:ext cx="408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a-ES"/>
            </a:p>
          </p:txBody>
        </p:sp>
        <p:sp>
          <p:nvSpPr>
            <p:cNvPr id="6157" name="Line 8"/>
            <p:cNvSpPr>
              <a:spLocks noChangeShapeType="1"/>
            </p:cNvSpPr>
            <p:nvPr/>
          </p:nvSpPr>
          <p:spPr bwMode="auto">
            <a:xfrm>
              <a:off x="1837" y="2795"/>
              <a:ext cx="453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a-E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364163" y="4365625"/>
            <a:ext cx="3779837" cy="2159000"/>
            <a:chOff x="3379" y="2659"/>
            <a:chExt cx="2381" cy="1360"/>
          </a:xfrm>
        </p:grpSpPr>
        <p:sp>
          <p:nvSpPr>
            <p:cNvPr id="6154" name="Text Box 11"/>
            <p:cNvSpPr txBox="1">
              <a:spLocks noChangeArrowheads="1"/>
            </p:cNvSpPr>
            <p:nvPr/>
          </p:nvSpPr>
          <p:spPr bwMode="auto">
            <a:xfrm>
              <a:off x="3538" y="2840"/>
              <a:ext cx="2222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ea typeface="MS PGothic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_tradnl" b="1"/>
                <a:t>ENTENDRE EL PERQUÈ.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ca-ES" b="1"/>
                <a:t>Interpretació 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ca-ES" b="1"/>
                <a:t>Predicció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ca-ES" b="1"/>
                <a:t>Control del comportament</a:t>
              </a:r>
              <a:r>
                <a:rPr lang="es-ES" b="1"/>
                <a:t> </a:t>
              </a:r>
              <a:endParaRPr lang="ca-ES" b="1"/>
            </a:p>
          </p:txBody>
        </p:sp>
        <p:sp>
          <p:nvSpPr>
            <p:cNvPr id="6155" name="AutoShape 12"/>
            <p:cNvSpPr>
              <a:spLocks/>
            </p:cNvSpPr>
            <p:nvPr/>
          </p:nvSpPr>
          <p:spPr bwMode="auto">
            <a:xfrm>
              <a:off x="3379" y="2659"/>
              <a:ext cx="181" cy="1360"/>
            </a:xfrm>
            <a:prstGeom prst="leftBrace">
              <a:avLst>
                <a:gd name="adj1" fmla="val 6261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5580063" y="2781300"/>
            <a:ext cx="3313112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/>
              <a:t>Descripció objectiva del comportament, contemplant el que ho envolta i les conseqüències</a:t>
            </a:r>
          </a:p>
        </p:txBody>
      </p:sp>
      <p:sp>
        <p:nvSpPr>
          <p:cNvPr id="6153" name="Text Box 15"/>
          <p:cNvSpPr txBox="1">
            <a:spLocks noChangeArrowheads="1"/>
          </p:cNvSpPr>
          <p:nvPr/>
        </p:nvSpPr>
        <p:spPr bwMode="auto">
          <a:xfrm>
            <a:off x="-968375" y="9064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026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30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nimBg="1"/>
      <p:bldP spid="59397" grpId="0" animBg="1"/>
      <p:bldP spid="59398" grpId="0" animBg="1"/>
      <p:bldP spid="594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_tradnl" dirty="0" smtClean="0">
                <a:solidFill>
                  <a:srgbClr val="FF0000"/>
                </a:solidFill>
              </a:rPr>
              <a:t>DESENVOLUPAMENT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7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a-ES" sz="2400" dirty="0" smtClean="0"/>
              <a:t>Al llarg de la vida: canvis psicològics, fisiològics, és a dir, canvis maduratius.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400" dirty="0" smtClean="0"/>
              <a:t>No tothom evoluciona de la mateixa manera.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400" dirty="0" smtClean="0"/>
              <a:t>Podem diferenciar: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400" dirty="0" smtClean="0"/>
              <a:t>		- </a:t>
            </a:r>
            <a:r>
              <a:rPr lang="ca-ES" sz="2400" i="1" dirty="0" smtClean="0"/>
              <a:t>Creixement</a:t>
            </a:r>
            <a:r>
              <a:rPr lang="ca-ES" sz="2400" dirty="0" smtClean="0"/>
              <a:t>: canvis estructurals ( pes, alçada…).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400" dirty="0" smtClean="0"/>
              <a:t>		- </a:t>
            </a:r>
            <a:r>
              <a:rPr lang="ca-ES" sz="2400" i="1" dirty="0" smtClean="0"/>
              <a:t>Maduració</a:t>
            </a:r>
            <a:r>
              <a:rPr lang="ca-ES" sz="2400" dirty="0" smtClean="0"/>
              <a:t>: processos morfològics i psicològics que es    produeixen en la persona durant el creixement.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400" dirty="0" smtClean="0"/>
              <a:t>		- </a:t>
            </a:r>
            <a:r>
              <a:rPr lang="ca-ES" sz="2400" i="1" dirty="0" smtClean="0"/>
              <a:t>Edat cronològica</a:t>
            </a:r>
            <a:r>
              <a:rPr lang="ca-ES" sz="2400" dirty="0" smtClean="0"/>
              <a:t>: edat que a persona té en el temps.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400" dirty="0" smtClean="0"/>
              <a:t>		- </a:t>
            </a:r>
            <a:r>
              <a:rPr lang="ca-ES" sz="2400" i="1" dirty="0" smtClean="0"/>
              <a:t>Edat madurativa:</a:t>
            </a:r>
            <a:r>
              <a:rPr lang="ca-ES" sz="2400" dirty="0" smtClean="0"/>
              <a:t> evolució real de la persona.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400" dirty="0" smtClean="0"/>
              <a:t>		- </a:t>
            </a:r>
            <a:r>
              <a:rPr lang="ca-ES" sz="2400" i="1" dirty="0"/>
              <a:t>F</a:t>
            </a:r>
            <a:r>
              <a:rPr lang="ca-ES" sz="2400" i="1" dirty="0" smtClean="0"/>
              <a:t>ases sensibles:</a:t>
            </a:r>
            <a:r>
              <a:rPr lang="ca-ES" sz="2400" dirty="0" smtClean="0"/>
              <a:t> fases en les que es divideix l’evolució madurativa de la persona. 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372600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mtClean="0">
                <a:solidFill>
                  <a:srgbClr val="FF0000"/>
                </a:solidFill>
              </a:rPr>
              <a:t>LES ETAPES EVOLUTIVES</a:t>
            </a:r>
            <a:endParaRPr lang="es-ES" smtClean="0">
              <a:solidFill>
                <a:srgbClr val="FF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a-ES" sz="2400" b="1" smtClean="0"/>
              <a:t>LES ETAPES EVOLUTIVES</a:t>
            </a:r>
            <a:endParaRPr lang="ca-ES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smtClean="0"/>
              <a:t>	Existeixen diverses classificacions segons els autors i estudiosos de la psicologia evolutiva. Aquests no són rígids sinó orientatius, poden variar en funció del desenvolupament de l’individu.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smtClean="0"/>
              <a:t>	1- Infància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smtClean="0"/>
              <a:t>		a) Primera fase (0 - 3 anys)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smtClean="0"/>
              <a:t>		b) Segona fase (3 - 6 anys)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smtClean="0"/>
              <a:t>		c) Tercera fase (6 – 12 anys)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smtClean="0"/>
              <a:t>	2- Adolescència (12 – 16/17 anys)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smtClean="0"/>
              <a:t>	3- Maduresa / Adult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smtClean="0"/>
              <a:t>	4- Vellesa</a:t>
            </a:r>
            <a:r>
              <a:rPr lang="es-ES" sz="240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430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mtClean="0">
                <a:solidFill>
                  <a:srgbClr val="FF0000"/>
                </a:solidFill>
              </a:rPr>
              <a:t>ETAPES EVOLUTIVES</a:t>
            </a:r>
            <a:endParaRPr lang="es-ES" smtClean="0">
              <a:solidFill>
                <a:srgbClr val="FF0000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a-ES" sz="2800" b="1" i="1" dirty="0" smtClean="0">
                <a:solidFill>
                  <a:srgbClr val="FFFF00"/>
                </a:solidFill>
              </a:rPr>
              <a:t>Primera infància (0 - 3 anys)</a:t>
            </a:r>
            <a:r>
              <a:rPr lang="ca-ES" sz="2000" dirty="0" smtClean="0"/>
              <a:t>É s l’etapa on es produeixen els canvis més espectaculars en la vida d’un nen.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a-ES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000" i="1" u="sng" dirty="0" smtClean="0"/>
              <a:t>Desenvolupament físic i motor: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a-ES" sz="2000" i="1" u="sng" dirty="0" smtClean="0"/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ca-ES" sz="2000" dirty="0" smtClean="0"/>
              <a:t>Primer evoluciona el cap i després les extremitats.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ca-ES" sz="2000" dirty="0" smtClean="0"/>
              <a:t>És un procés continu que no s’atura.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ca-ES" sz="2000" dirty="0" smtClean="0"/>
              <a:t>El cos no canvia uniformement.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ca-ES" sz="2000" dirty="0" smtClean="0"/>
              <a:t>Predominen les conductes filogenètiques (menjar, orinar, defecar, plorar...) i després conductes ontogèniques (apreses a l’entorn).- Aquesta etapa s’inicia amb moviments molt globals i descontrolats (motricitat difusa) i s’acaba amb moviments molt fins.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ca-ES" sz="2000" dirty="0" smtClean="0"/>
              <a:t>A la fi del primer any comença a tenir una activitat motora coordinada i als dos anys és capaç de córrer, pujar i baixar escales ...</a:t>
            </a:r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33831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4000" smtClean="0">
                <a:solidFill>
                  <a:srgbClr val="FF0000"/>
                </a:solidFill>
              </a:rPr>
              <a:t>ETAPES EVOLUTIVES</a:t>
            </a:r>
            <a:endParaRPr lang="es-ES" sz="4000" smtClean="0">
              <a:solidFill>
                <a:srgbClr val="FF0000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a-ES" sz="2800" b="1" i="1" dirty="0" smtClean="0">
                <a:solidFill>
                  <a:srgbClr val="FFFF00"/>
                </a:solidFill>
              </a:rPr>
              <a:t>Segona infància (3 – 6 anys)</a:t>
            </a:r>
            <a:r>
              <a:rPr lang="ca-ES" sz="1800" dirty="0" smtClean="0"/>
              <a:t>S’inicia</a:t>
            </a:r>
            <a:r>
              <a:rPr lang="ca-ES" sz="2800" dirty="0" smtClean="0"/>
              <a:t> </a:t>
            </a:r>
            <a:r>
              <a:rPr lang="ca-ES" sz="1800" dirty="0" smtClean="0"/>
              <a:t>el seu primer aprenentatge escolar i comença a dominar amb molta destresa el seu propi cos i els objectes que l’envolten.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a-ES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i="1" u="sng" dirty="0" smtClean="0"/>
              <a:t>Desenvolupament físic i motor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a-ES" sz="1800" i="1" u="sng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Progressiva maduració del sistema neuromuscular.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Augmenta la destresa en l’execució d’activitats físiques.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Un element clau és la quantitat d’experiències que poden realitzar i assumir.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A mesura que el nen guanya grandària i força també va perfeccionant les seves destreses i les seves capacitats motores. També es modifiquen les percepcions.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L’objectiu d’aquesta etapa és assolir un bon l’esquema corporal, orientació espacial, temporal, domini de les Habilitats Motrius Bàsiques (HMB).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s-ES_tradnl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s-ES_tradnl" sz="1800" b="1" dirty="0" smtClean="0"/>
              <a:t>JOC</a:t>
            </a:r>
            <a:r>
              <a:rPr lang="ca-ES" sz="1800" b="1" dirty="0" smtClean="0"/>
              <a:t>:</a:t>
            </a:r>
            <a:r>
              <a:rPr lang="ca-ES" sz="1800" dirty="0" smtClean="0"/>
              <a:t> ( </a:t>
            </a:r>
            <a:r>
              <a:rPr lang="ca-ES" sz="1800" dirty="0" err="1" smtClean="0"/>
              <a:t>Periode</a:t>
            </a:r>
            <a:r>
              <a:rPr lang="ca-ES" sz="1800" dirty="0" smtClean="0"/>
              <a:t> </a:t>
            </a:r>
            <a:r>
              <a:rPr lang="ca-ES" sz="1800" dirty="0" err="1" smtClean="0"/>
              <a:t>ludoegocentrisme</a:t>
            </a:r>
            <a:r>
              <a:rPr lang="ca-ES" sz="1800" dirty="0" smtClean="0"/>
              <a:t>): </a:t>
            </a:r>
            <a:r>
              <a:rPr lang="ca-ES" sz="1800" dirty="0" err="1" smtClean="0"/>
              <a:t>Sinicien</a:t>
            </a:r>
            <a:r>
              <a:rPr lang="ca-ES" sz="1800" dirty="0" smtClean="0"/>
              <a:t> en els jocs </a:t>
            </a:r>
            <a:r>
              <a:rPr lang="ca-ES" sz="1800" dirty="0" err="1" smtClean="0"/>
              <a:t>ccoperatius</a:t>
            </a:r>
            <a:r>
              <a:rPr lang="ca-ES" sz="1800" dirty="0" smtClean="0"/>
              <a:t> i al final disminueixen els jocs individuals. Solen presentar-se jocs senzills, individuals, totalment egocèntrics, en el que el nen renega de les regles. Aquests jocs </a:t>
            </a:r>
            <a:r>
              <a:rPr lang="ca-ES" sz="1800" dirty="0" err="1" smtClean="0"/>
              <a:t>poseeixen</a:t>
            </a:r>
            <a:r>
              <a:rPr lang="ca-ES" sz="1800" dirty="0" smtClean="0"/>
              <a:t> una estructura interna més </a:t>
            </a:r>
            <a:r>
              <a:rPr lang="ca-ES" sz="1800" dirty="0" err="1" smtClean="0"/>
              <a:t>simple,es</a:t>
            </a:r>
            <a:r>
              <a:rPr lang="ca-ES" sz="1800" dirty="0" smtClean="0"/>
              <a:t> prima la </a:t>
            </a:r>
            <a:r>
              <a:rPr lang="ca-ES" sz="1800" dirty="0" err="1" smtClean="0"/>
              <a:t>conseccució</a:t>
            </a:r>
            <a:r>
              <a:rPr lang="ca-ES" sz="1800" dirty="0" smtClean="0"/>
              <a:t> d’objectius individuals, les regles són molt senzilles. </a:t>
            </a:r>
          </a:p>
        </p:txBody>
      </p:sp>
    </p:spTree>
    <p:extLst>
      <p:ext uri="{BB962C8B-B14F-4D97-AF65-F5344CB8AC3E}">
        <p14:creationId xmlns:p14="http://schemas.microsoft.com/office/powerpoint/2010/main" val="422443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4000" smtClean="0">
                <a:solidFill>
                  <a:srgbClr val="FF0000"/>
                </a:solidFill>
              </a:rPr>
              <a:t>ETAPES EVOLUTIVES</a:t>
            </a:r>
            <a:endParaRPr lang="es-ES" sz="4000" smtClean="0">
              <a:solidFill>
                <a:srgbClr val="FF000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7610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a-ES" sz="2800" b="1" i="1" dirty="0" smtClean="0">
                <a:solidFill>
                  <a:srgbClr val="FFFF00"/>
                </a:solidFill>
              </a:rPr>
              <a:t>Tercera infància (6 – 12 anys) </a:t>
            </a:r>
            <a:r>
              <a:rPr lang="ca-ES" sz="1800" dirty="0" smtClean="0"/>
              <a:t>Es produeix un constant trencament de l’equilibri físic, no hi ha mai un creixement harmònic.</a:t>
            </a:r>
          </a:p>
          <a:p>
            <a:pPr eaLnBrk="1" hangingPunct="1">
              <a:lnSpc>
                <a:spcPct val="80000"/>
              </a:lnSpc>
              <a:defRPr/>
            </a:pPr>
            <a:endParaRPr lang="ca-ES" sz="1800" i="1" u="sng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i="1" u="sng" dirty="0" smtClean="0"/>
              <a:t>Desenvolupament físic i motor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a-ES" sz="1800" i="1" u="sng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Entre els 6-7 anys es produeix un ràpid creixement que trenca l’equilibri físic. El nen es fa més alt i té una figura més semblant a la de l’adult.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En aquesta etapa es desenvolupen de forma articulada tots els esquemes motors de base per tal d’afinar la coordinació.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Es comença a dominar la pròpia motricitat.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dirty="0" smtClean="0"/>
              <a:t>Els objectius que ens podem plantejar són: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	- Adquisició de l’autonomia personal.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	-Estructuració de l’esquema corporal.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 	- Consolidació de les Habilitats motrius bàsiques (HMB).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	- Creació d’una imatge corporal positiva.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	- Inici del desenvolupament de les Habilitats motrius específiques (iniciació esportiva).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s-ES_tradnl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b="1" dirty="0" smtClean="0"/>
              <a:t>JOC</a:t>
            </a:r>
            <a:r>
              <a:rPr lang="ca-ES" sz="1800" dirty="0" smtClean="0"/>
              <a:t>: S’inicien en els jocs reglats, comença a comprendre el valor social de les regles. Apareix la noció de competició i comunicació motriu. Els jocs en aquest nivell són d’organització  mitja</a:t>
            </a:r>
            <a:r>
              <a:rPr lang="ca-ES" sz="1800" smtClean="0"/>
              <a:t>, </a:t>
            </a:r>
            <a:r>
              <a:rPr lang="ca-ES" sz="1800" smtClean="0"/>
              <a:t>permeten </a:t>
            </a:r>
            <a:r>
              <a:rPr lang="ca-ES" sz="1800" dirty="0" smtClean="0"/>
              <a:t>participar a nens de diferents entorns en activitats cada vegada més </a:t>
            </a:r>
            <a:r>
              <a:rPr lang="ca-ES" sz="1800" dirty="0" err="1" smtClean="0"/>
              <a:t>col.lectives</a:t>
            </a:r>
            <a:r>
              <a:rPr lang="ca-ES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070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4000" smtClean="0">
                <a:solidFill>
                  <a:srgbClr val="FF0000"/>
                </a:solidFill>
              </a:rPr>
              <a:t>ETAPES EVOLUTIVES</a:t>
            </a:r>
            <a:endParaRPr lang="es-ES" sz="4000" smtClean="0">
              <a:solidFill>
                <a:srgbClr val="FF000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94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a-ES" sz="3200" b="1" i="1" dirty="0" smtClean="0">
                <a:solidFill>
                  <a:srgbClr val="FFFF00"/>
                </a:solidFill>
              </a:rPr>
              <a:t>Adolescència (12 – 17 anys) </a:t>
            </a:r>
            <a:r>
              <a:rPr lang="ca-ES" sz="2000" dirty="0" smtClean="0"/>
              <a:t>És un moment dur per la persona, que és conscient dels seus canvis. S’està a cavall entre la infantesa i la maduresa. És una nova etapa de canvis fisiològics.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a-ES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000" dirty="0" smtClean="0"/>
              <a:t> </a:t>
            </a:r>
            <a:r>
              <a:rPr lang="ca-ES" sz="2000" i="1" u="sng" dirty="0" smtClean="0"/>
              <a:t>Desenvolupament físic i motor</a:t>
            </a:r>
          </a:p>
          <a:p>
            <a:pPr>
              <a:lnSpc>
                <a:spcPct val="80000"/>
              </a:lnSpc>
              <a:defRPr/>
            </a:pPr>
            <a:r>
              <a:rPr lang="ca-ES" sz="2000" dirty="0" smtClean="0"/>
              <a:t>Canvis físics provocats per l’augment de la producció d’hormones gonadotròpiques (testosterona i estrògens).</a:t>
            </a:r>
          </a:p>
          <a:p>
            <a:pPr>
              <a:lnSpc>
                <a:spcPct val="80000"/>
              </a:lnSpc>
              <a:defRPr/>
            </a:pPr>
            <a:r>
              <a:rPr lang="ca-ES" sz="2000" dirty="0" smtClean="0"/>
              <a:t>Els augments en alçada són produïts per un allargament de les extremitats, qüestió que determina desequilibris corporals.</a:t>
            </a:r>
          </a:p>
          <a:p>
            <a:pPr>
              <a:lnSpc>
                <a:spcPct val="80000"/>
              </a:lnSpc>
              <a:defRPr/>
            </a:pPr>
            <a:r>
              <a:rPr lang="ca-ES" sz="2000" dirty="0" smtClean="0"/>
              <a:t>Aquest ràpid creixement i a vegades poc harmònic fa que la figura del noi o noia acabi sent poc agraciada.</a:t>
            </a:r>
          </a:p>
          <a:p>
            <a:pPr>
              <a:lnSpc>
                <a:spcPct val="80000"/>
              </a:lnSpc>
              <a:defRPr/>
            </a:pPr>
            <a:r>
              <a:rPr lang="ca-ES" sz="2000" dirty="0" smtClean="0"/>
              <a:t>Realitza moviments imprecisos i sovint maldestres.</a:t>
            </a:r>
          </a:p>
          <a:p>
            <a:pPr>
              <a:lnSpc>
                <a:spcPct val="80000"/>
              </a:lnSpc>
              <a:defRPr/>
            </a:pPr>
            <a:r>
              <a:rPr lang="ca-ES" sz="2000" dirty="0" smtClean="0"/>
              <a:t>Tot això pot provocar inseguretat i timidesa.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a-ES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000" b="1" dirty="0" smtClean="0"/>
              <a:t>JOC:</a:t>
            </a:r>
            <a:r>
              <a:rPr lang="ca-ES" sz="2000" dirty="0" smtClean="0"/>
              <a:t> progressivament s’introdueixen en activitats lúdiques més reglamentades, acceptant de molt bon grau els esports i jocs molt reglamentats . Acceptaran molt positivament els jocs que s’assemblin a qualsevol esport ( jocs amb pilota, amb </a:t>
            </a:r>
            <a:r>
              <a:rPr lang="ca-ES" sz="2000" dirty="0" err="1" smtClean="0"/>
              <a:t>objetius</a:t>
            </a:r>
            <a:r>
              <a:rPr lang="ca-ES" sz="2000" dirty="0" smtClean="0"/>
              <a:t> físics: porteries, zones de marca, competicions en equip.</a:t>
            </a:r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94577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es-ES_tradnl" dirty="0" smtClean="0">
                <a:solidFill>
                  <a:srgbClr val="FF0000"/>
                </a:solidFill>
              </a:rPr>
              <a:t>ETAPES</a:t>
            </a:r>
            <a:r>
              <a:rPr lang="es-ES_tradnl" sz="4000" dirty="0" smtClean="0"/>
              <a:t> </a:t>
            </a:r>
            <a:r>
              <a:rPr lang="es-ES_tradnl" dirty="0" smtClean="0">
                <a:solidFill>
                  <a:srgbClr val="FF0000"/>
                </a:solidFill>
              </a:rPr>
              <a:t>EVOLUTIVES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721"/>
            <a:ext cx="8229600" cy="5832647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a-ES" sz="2800" b="1" i="1" dirty="0" smtClean="0">
                <a:solidFill>
                  <a:srgbClr val="FFFF00"/>
                </a:solidFill>
              </a:rPr>
              <a:t>Vellesa:</a:t>
            </a:r>
          </a:p>
          <a:p>
            <a:pPr eaLnBrk="1" hangingPunct="1">
              <a:lnSpc>
                <a:spcPct val="80000"/>
              </a:lnSpc>
              <a:defRPr/>
            </a:pPr>
            <a:endParaRPr lang="ca-ES" sz="1800" b="1" i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a-ES" sz="1800" i="1" u="sng" dirty="0" smtClean="0"/>
              <a:t>Importància de l’exercici físic</a:t>
            </a:r>
            <a:endParaRPr lang="ca-ES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- L’organisme optimitza la utilització de l’oxigen.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- La tensió arterial tendeix a baixar.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- Retarda el deteriorament del Sistema Nerviós Central (SNC.).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- Disminueix la percepció del dolor, de l’ansietat i millora la concentració.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- Disminueix el greix corporal i augmenta la massa muscular.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- Millora la mobilitat articular.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- Augmenta la sensació de benestar i la percepció d’una més gran mobilitat.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- Les activitats físiques més aconsellables són: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	Activitats gimnàstiques. Es poden fer en qualsevol lloc i no fa falta canviar-se de roba. Pot semblar monòton i una mica avorrit.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800" dirty="0" smtClean="0"/>
              <a:t>		</a:t>
            </a:r>
            <a:r>
              <a:rPr lang="ca-ES" sz="1600" dirty="0" smtClean="0"/>
              <a:t>Caminar. Té l’avantatge de protegir el sistema circulatori, ajuda a perdre pes i és fàcil de fer.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600" dirty="0" smtClean="0"/>
              <a:t>		Pedalar. Produeix beneficis circulatoris i manté el to en els braços i manté tensa la columna. Pot afavorir les persones que presenten dificultats de moviment.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1600" dirty="0" smtClean="0"/>
              <a:t>		Natació. Activitat molt complerta per la seva gran mobilitat articular. Ideal per a persones</a:t>
            </a:r>
            <a:r>
              <a:rPr lang="ca-ES" sz="1800" dirty="0" smtClean="0"/>
              <a:t> </a:t>
            </a:r>
            <a:r>
              <a:rPr lang="ca-ES" sz="1600" dirty="0" smtClean="0"/>
              <a:t>amb artrosi i obesitat. Tenir en conte possibles contra-indicacions.</a:t>
            </a:r>
            <a:r>
              <a:rPr lang="es-ES" sz="1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285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54</TotalTime>
  <Words>651</Words>
  <Application>Microsoft Office PowerPoint</Application>
  <PresentationFormat>Presentación en pantalla (4:3)</PresentationFormat>
  <Paragraphs>96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Metro</vt:lpstr>
      <vt:lpstr>Presentación de PowerPoint</vt:lpstr>
      <vt:lpstr>Presentación de PowerPoint</vt:lpstr>
      <vt:lpstr>DESENVOLUPAMENT</vt:lpstr>
      <vt:lpstr>LES ETAPES EVOLUTIVES</vt:lpstr>
      <vt:lpstr>ETAPES EVOLUTIVES</vt:lpstr>
      <vt:lpstr>ETAPES EVOLUTIVES</vt:lpstr>
      <vt:lpstr>ETAPES EVOLUTIVES</vt:lpstr>
      <vt:lpstr>ETAPES EVOLUTIVES</vt:lpstr>
      <vt:lpstr>ETAPES EVOLUTIVES</vt:lpstr>
    </vt:vector>
  </TitlesOfParts>
  <Company>Departament d'Ensenyament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Departament d'Educació</dc:creator>
  <cp:lastModifiedBy>Departament d'Educació</cp:lastModifiedBy>
  <cp:revision>5</cp:revision>
  <dcterms:created xsi:type="dcterms:W3CDTF">2017-10-24T18:15:48Z</dcterms:created>
  <dcterms:modified xsi:type="dcterms:W3CDTF">2017-10-31T09:15:45Z</dcterms:modified>
</cp:coreProperties>
</file>