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48" autoAdjust="0"/>
    <p:restoredTop sz="94598" autoAdjust="0"/>
  </p:normalViewPr>
  <p:slideViewPr>
    <p:cSldViewPr>
      <p:cViewPr varScale="1">
        <p:scale>
          <a:sx n="62" d="100"/>
          <a:sy n="62" d="100"/>
        </p:scale>
        <p:origin x="-78"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17" name="16 Marcador de pie de página"/>
          <p:cNvSpPr>
            <a:spLocks noGrp="1"/>
          </p:cNvSpPr>
          <p:nvPr>
            <p:ph type="ftr" sz="quarter" idx="11"/>
          </p:nvPr>
        </p:nvSpPr>
        <p:spPr/>
        <p:txBody>
          <a:bodyPr/>
          <a:lstStyle>
            <a:extLst/>
          </a:lstStyle>
          <a:p>
            <a:endParaRPr lang="es-ES"/>
          </a:p>
        </p:txBody>
      </p:sp>
      <p:sp>
        <p:nvSpPr>
          <p:cNvPr id="29" name="28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E496C94-A55C-4D2A-A428-5A4AC166CD0D}" type="datetimeFigureOut">
              <a:rPr lang="es-ES" smtClean="0"/>
              <a:pPr/>
              <a:t>19/10/2017</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7CDEEFE-D7CB-4595-9E60-DB223337579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AE496C94-A55C-4D2A-A428-5A4AC166CD0D}" type="datetimeFigureOut">
              <a:rPr lang="es-ES" smtClean="0"/>
              <a:pPr/>
              <a:t>19/10/2017</a:t>
            </a:fld>
            <a:endParaRPr lang="es-ES"/>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ES"/>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F7CDEEFE-D7CB-4595-9E60-DB223337579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AE496C94-A55C-4D2A-A428-5A4AC166CD0D}" type="datetimeFigureOut">
              <a:rPr lang="es-ES" smtClean="0"/>
              <a:pPr/>
              <a:t>19/10/2017</a:t>
            </a:fld>
            <a:endParaRPr lang="es-ES"/>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ES"/>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7CDEEFE-D7CB-4595-9E60-DB2233375799}"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1371600" y="1784350"/>
            <a:ext cx="7772400" cy="4572000"/>
          </a:xfrm>
        </p:spPr>
        <p:txBody>
          <a:bodyPr>
            <a:normAutofit/>
          </a:bodyPr>
          <a:lstStyle/>
          <a:p>
            <a:r>
              <a:rPr lang="ca-ES" sz="6000" dirty="0" smtClean="0"/>
              <a:t>Qualitats, funció i formació de l’animador.</a:t>
            </a:r>
            <a:endParaRPr lang="es-ES"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sz="2800" dirty="0" smtClean="0">
                <a:solidFill>
                  <a:schemeClr val="accent1">
                    <a:lumMod val="75000"/>
                  </a:schemeClr>
                </a:solidFill>
              </a:rPr>
              <a:t>FUNCIONS DE L'ANIMADOR SOCIOCULTURAL</a:t>
            </a:r>
            <a:endParaRPr lang="es-ES" sz="2800" dirty="0"/>
          </a:p>
        </p:txBody>
      </p:sp>
      <p:sp>
        <p:nvSpPr>
          <p:cNvPr id="3" name="2 Marcador de contenido"/>
          <p:cNvSpPr>
            <a:spLocks noGrp="1"/>
          </p:cNvSpPr>
          <p:nvPr>
            <p:ph idx="1"/>
          </p:nvPr>
        </p:nvSpPr>
        <p:spPr>
          <a:xfrm>
            <a:off x="914400" y="1340768"/>
            <a:ext cx="7772400" cy="4392488"/>
          </a:xfrm>
        </p:spPr>
        <p:txBody>
          <a:bodyPr/>
          <a:lstStyle/>
          <a:p>
            <a:pPr lvl="0"/>
            <a:r>
              <a:rPr lang="ca-ES" dirty="0" smtClean="0"/>
              <a:t>Fomentar la cultura.</a:t>
            </a:r>
          </a:p>
          <a:p>
            <a:pPr lvl="0">
              <a:buNone/>
            </a:pPr>
            <a:endParaRPr lang="ca-ES" dirty="0" smtClean="0"/>
          </a:p>
          <a:p>
            <a:pPr lvl="0"/>
            <a:r>
              <a:rPr lang="ca-ES" dirty="0" smtClean="0"/>
              <a:t>Demostrar la fidelitat al seu grup.</a:t>
            </a:r>
          </a:p>
          <a:p>
            <a:pPr lvl="0">
              <a:buNone/>
            </a:pPr>
            <a:endParaRPr lang="ca-ES" dirty="0" smtClean="0"/>
          </a:p>
          <a:p>
            <a:pPr lvl="0"/>
            <a:r>
              <a:rPr lang="ca-ES" dirty="0" smtClean="0"/>
              <a:t>Fomentar la relació i comunicació amb altres col·lectius.</a:t>
            </a: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u="sng" dirty="0" smtClean="0">
                <a:solidFill>
                  <a:schemeClr val="accent5"/>
                </a:solidFill>
              </a:rPr>
              <a:t>FORMACIÓ DE L'ANIMADOR</a:t>
            </a:r>
            <a:endParaRPr lang="es-ES" dirty="0">
              <a:solidFill>
                <a:schemeClr val="accent5"/>
              </a:solidFill>
            </a:endParaRPr>
          </a:p>
        </p:txBody>
      </p:sp>
      <p:sp>
        <p:nvSpPr>
          <p:cNvPr id="3" name="2 Marcador de contenido"/>
          <p:cNvSpPr>
            <a:spLocks noGrp="1"/>
          </p:cNvSpPr>
          <p:nvPr>
            <p:ph idx="1"/>
          </p:nvPr>
        </p:nvSpPr>
        <p:spPr>
          <a:xfrm>
            <a:off x="914400" y="1412776"/>
            <a:ext cx="7772400" cy="4942784"/>
          </a:xfrm>
        </p:spPr>
        <p:txBody>
          <a:bodyPr>
            <a:normAutofit lnSpcReduction="10000"/>
          </a:bodyPr>
          <a:lstStyle/>
          <a:p>
            <a:r>
              <a:rPr lang="ca-ES" dirty="0" smtClean="0"/>
              <a:t>La formació de l'animador es una de les tasques bàsiques dins del procés d’animació sociocultural. L' animador requereix una formació amplia, multiforme i densa. Els animadors són peces claus en la posta en marxa de processos de creativitat en l’animació. La formació permanent dels animadors es bàsica per garantir l' èxit de la seva tasca.</a:t>
            </a:r>
            <a:r>
              <a:rPr lang="es-ES" dirty="0" smtClean="0"/>
              <a:t> </a:t>
            </a:r>
            <a:endParaRPr lang="es-ES" dirty="0" smtClean="0"/>
          </a:p>
          <a:p>
            <a:r>
              <a:rPr lang="ca-ES" dirty="0" smtClean="0"/>
              <a:t>La formació de l'animador ha de passar per les següents 4 fases:</a:t>
            </a:r>
          </a:p>
          <a:p>
            <a:endParaRPr lang="ca-ES" dirty="0" smtClean="0"/>
          </a:p>
          <a:p>
            <a:endParaRPr lang="ca-ES" dirty="0" smtClean="0"/>
          </a:p>
          <a:p>
            <a:pPr>
              <a:buNone/>
            </a:pP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u="sng" dirty="0" smtClean="0">
                <a:solidFill>
                  <a:schemeClr val="accent5"/>
                </a:solidFill>
              </a:rPr>
              <a:t>FORMACIÓ DE L'ANIMADOR</a:t>
            </a:r>
            <a:endParaRPr lang="es-ES" dirty="0"/>
          </a:p>
        </p:txBody>
      </p:sp>
      <p:sp>
        <p:nvSpPr>
          <p:cNvPr id="3" name="2 Marcador de contenido"/>
          <p:cNvSpPr>
            <a:spLocks noGrp="1"/>
          </p:cNvSpPr>
          <p:nvPr>
            <p:ph idx="1"/>
          </p:nvPr>
        </p:nvSpPr>
        <p:spPr>
          <a:xfrm>
            <a:off x="914400" y="1484784"/>
            <a:ext cx="7772400" cy="4870776"/>
          </a:xfrm>
        </p:spPr>
        <p:txBody>
          <a:bodyPr>
            <a:normAutofit/>
          </a:bodyPr>
          <a:lstStyle/>
          <a:p>
            <a:pPr>
              <a:buNone/>
            </a:pPr>
            <a:r>
              <a:rPr lang="es-ES" b="1" dirty="0" smtClean="0"/>
              <a:t>1</a:t>
            </a:r>
            <a:r>
              <a:rPr lang="ca-ES" b="1" dirty="0" smtClean="0"/>
              <a:t>. </a:t>
            </a:r>
            <a:r>
              <a:rPr lang="ca-ES" b="1" dirty="0" smtClean="0">
                <a:solidFill>
                  <a:srgbClr val="FFFF00"/>
                </a:solidFill>
              </a:rPr>
              <a:t>Formació d'actituds: </a:t>
            </a:r>
            <a:r>
              <a:rPr lang="ca-ES" dirty="0" smtClean="0"/>
              <a:t>L'animador</a:t>
            </a:r>
            <a:r>
              <a:rPr lang="ca-ES" dirty="0" smtClean="0">
                <a:solidFill>
                  <a:srgbClr val="FFFF00"/>
                </a:solidFill>
              </a:rPr>
              <a:t> </a:t>
            </a:r>
            <a:r>
              <a:rPr lang="ca-ES" dirty="0" smtClean="0"/>
              <a:t>s'ha de formar com a tal, mitjançant el desenvolupament de les seves actituds; ha de ser respectuós, dialogant, democràtic, pluralista...</a:t>
            </a:r>
          </a:p>
          <a:p>
            <a:pPr>
              <a:buNone/>
            </a:pPr>
            <a:r>
              <a:rPr lang="ca-ES" dirty="0" smtClean="0"/>
              <a:t>2.  </a:t>
            </a:r>
            <a:r>
              <a:rPr lang="ca-ES" b="1" dirty="0" smtClean="0">
                <a:solidFill>
                  <a:srgbClr val="FFFF00"/>
                </a:solidFill>
              </a:rPr>
              <a:t>Formació de coneixements: </a:t>
            </a:r>
            <a:r>
              <a:rPr lang="ca-ES" dirty="0" smtClean="0"/>
              <a:t>L'animador</a:t>
            </a:r>
            <a:r>
              <a:rPr lang="ca-ES" dirty="0" smtClean="0">
                <a:solidFill>
                  <a:srgbClr val="FFFF00"/>
                </a:solidFill>
              </a:rPr>
              <a:t> </a:t>
            </a:r>
            <a:r>
              <a:rPr lang="ca-ES" dirty="0" smtClean="0"/>
              <a:t>s'ha de formar conceptualment; ha de ser especialista en qüestions generals, i ha d'adquirir coneixements de sociologia,historia,psicologia,antropologia...</a:t>
            </a:r>
          </a:p>
          <a:p>
            <a:pPr>
              <a:buNone/>
            </a:pPr>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u="sng" dirty="0" smtClean="0">
                <a:solidFill>
                  <a:schemeClr val="accent5"/>
                </a:solidFill>
              </a:rPr>
              <a:t>FORMACIÓ DE L'ANIMADOR</a:t>
            </a:r>
            <a:endParaRPr lang="es-ES" dirty="0"/>
          </a:p>
        </p:txBody>
      </p:sp>
      <p:sp>
        <p:nvSpPr>
          <p:cNvPr id="3" name="2 Marcador de contenido"/>
          <p:cNvSpPr>
            <a:spLocks noGrp="1"/>
          </p:cNvSpPr>
          <p:nvPr>
            <p:ph idx="1"/>
          </p:nvPr>
        </p:nvSpPr>
        <p:spPr/>
        <p:txBody>
          <a:bodyPr/>
          <a:lstStyle/>
          <a:p>
            <a:pPr>
              <a:buNone/>
            </a:pPr>
            <a:r>
              <a:rPr lang="ca-ES" b="1" dirty="0" smtClean="0"/>
              <a:t>3. </a:t>
            </a:r>
            <a:r>
              <a:rPr lang="ca-ES" b="1" dirty="0" smtClean="0">
                <a:solidFill>
                  <a:srgbClr val="FFFF00"/>
                </a:solidFill>
              </a:rPr>
              <a:t>Formació de habilitats</a:t>
            </a:r>
            <a:r>
              <a:rPr lang="ca-ES" dirty="0" smtClean="0">
                <a:solidFill>
                  <a:srgbClr val="FFFF00"/>
                </a:solidFill>
              </a:rPr>
              <a:t>: </a:t>
            </a:r>
            <a:r>
              <a:rPr lang="ca-ES" dirty="0" smtClean="0"/>
              <a:t>L'animador ha de preparar-se per tal de constituir un grup, dirigir una reunió, redactar un informe o memòria, avaluar un projecte, etc.</a:t>
            </a:r>
          </a:p>
          <a:p>
            <a:pPr>
              <a:buNone/>
            </a:pPr>
            <a:endParaRPr lang="ca-ES" dirty="0" smtClean="0"/>
          </a:p>
          <a:p>
            <a:pPr>
              <a:buNone/>
            </a:pPr>
            <a:r>
              <a:rPr lang="ca-ES" dirty="0" smtClean="0"/>
              <a:t>4.  </a:t>
            </a:r>
            <a:r>
              <a:rPr lang="ca-ES" b="1" dirty="0" smtClean="0">
                <a:solidFill>
                  <a:srgbClr val="FFFF00"/>
                </a:solidFill>
              </a:rPr>
              <a:t>Comprensió de la realitat</a:t>
            </a:r>
            <a:r>
              <a:rPr lang="ca-ES" dirty="0" smtClean="0">
                <a:solidFill>
                  <a:srgbClr val="FFFF00"/>
                </a:solidFill>
              </a:rPr>
              <a:t>: </a:t>
            </a:r>
            <a:r>
              <a:rPr lang="ca-ES" dirty="0" smtClean="0"/>
              <a:t>L'animador ha de tenir una comprensió de la realitat on treballa.</a:t>
            </a:r>
          </a:p>
          <a:p>
            <a:pPr>
              <a:buNone/>
            </a:pP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827584" y="548680"/>
            <a:ext cx="7704856" cy="5807670"/>
          </a:xfrm>
        </p:spPr>
        <p:txBody>
          <a:bodyPr>
            <a:noAutofit/>
          </a:bodyPr>
          <a:lstStyle/>
          <a:p>
            <a:endParaRPr lang="ca-ES" sz="4800" dirty="0" smtClean="0">
              <a:solidFill>
                <a:srgbClr val="FFFF00"/>
              </a:solidFill>
            </a:endParaRPr>
          </a:p>
          <a:p>
            <a:r>
              <a:rPr lang="ca-ES" sz="4800" dirty="0" smtClean="0">
                <a:solidFill>
                  <a:srgbClr val="FFFF00"/>
                </a:solidFill>
              </a:rPr>
              <a:t>La </a:t>
            </a:r>
            <a:r>
              <a:rPr lang="ca-ES" sz="4800" b="1" dirty="0" smtClean="0">
                <a:solidFill>
                  <a:srgbClr val="FFFF00"/>
                </a:solidFill>
              </a:rPr>
              <a:t>metodologia </a:t>
            </a:r>
            <a:r>
              <a:rPr lang="ca-ES" sz="4800" dirty="0" smtClean="0">
                <a:solidFill>
                  <a:srgbClr val="FFFF00"/>
                </a:solidFill>
              </a:rPr>
              <a:t>é</a:t>
            </a:r>
            <a:r>
              <a:rPr lang="ca-ES" sz="4800" dirty="0" smtClean="0">
                <a:solidFill>
                  <a:srgbClr val="FFFF00"/>
                </a:solidFill>
              </a:rPr>
              <a:t>s un element bàsic per a que l'animador pugui posar en pràctica tasques coherents, didàctiques i </a:t>
            </a:r>
            <a:r>
              <a:rPr lang="ca-ES" sz="4800" dirty="0" err="1" smtClean="0">
                <a:solidFill>
                  <a:srgbClr val="FFFF00"/>
                </a:solidFill>
              </a:rPr>
              <a:t>motivadores</a:t>
            </a:r>
            <a:r>
              <a:rPr lang="ca-ES" sz="4800" dirty="0" smtClean="0">
                <a:solidFill>
                  <a:srgbClr val="FFFF00"/>
                </a:solidFill>
              </a:rPr>
              <a:t>.</a:t>
            </a:r>
            <a:endParaRPr lang="ca-ES" sz="4800" dirty="0">
              <a:solidFill>
                <a:srgbClr val="FFFF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914400" y="512064"/>
            <a:ext cx="7772400" cy="1404768"/>
          </a:xfrm>
        </p:spPr>
        <p:txBody>
          <a:bodyPr/>
          <a:lstStyle/>
          <a:p>
            <a:pPr algn="ctr"/>
            <a:r>
              <a:rPr lang="ca-ES" sz="2800" dirty="0" smtClean="0">
                <a:solidFill>
                  <a:srgbClr val="FFFF00"/>
                </a:solidFill>
              </a:rPr>
              <a:t>Per a </a:t>
            </a:r>
            <a:r>
              <a:rPr lang="ca-ES" sz="2800" b="1" dirty="0" err="1" smtClean="0">
                <a:solidFill>
                  <a:srgbClr val="FFFF00"/>
                </a:solidFill>
              </a:rPr>
              <a:t>Viché</a:t>
            </a:r>
            <a:r>
              <a:rPr lang="ca-ES" sz="2800" b="1" dirty="0" smtClean="0">
                <a:solidFill>
                  <a:srgbClr val="FFFF00"/>
                </a:solidFill>
              </a:rPr>
              <a:t>, </a:t>
            </a:r>
            <a:r>
              <a:rPr lang="ca-ES" sz="2800" dirty="0" smtClean="0">
                <a:solidFill>
                  <a:srgbClr val="FFFF00"/>
                </a:solidFill>
              </a:rPr>
              <a:t>la metodologia en la formació dels animadors deu tenir en compte:</a:t>
            </a:r>
            <a:r>
              <a:rPr lang="es-ES" sz="2800" dirty="0" smtClean="0"/>
              <a:t/>
            </a:r>
            <a:br>
              <a:rPr lang="es-ES" sz="2800" dirty="0" smtClean="0"/>
            </a:br>
            <a:r>
              <a:rPr lang="es-ES" dirty="0" smtClean="0"/>
              <a:t/>
            </a:r>
            <a:br>
              <a:rPr lang="es-ES" dirty="0" smtClean="0"/>
            </a:br>
            <a:endParaRPr lang="es-ES" dirty="0"/>
          </a:p>
        </p:txBody>
      </p:sp>
      <p:sp>
        <p:nvSpPr>
          <p:cNvPr id="4" name="3 Marcador de contenido"/>
          <p:cNvSpPr>
            <a:spLocks noGrp="1"/>
          </p:cNvSpPr>
          <p:nvPr>
            <p:ph idx="1"/>
          </p:nvPr>
        </p:nvSpPr>
        <p:spPr/>
        <p:txBody>
          <a:bodyPr>
            <a:normAutofit lnSpcReduction="10000"/>
          </a:bodyPr>
          <a:lstStyle/>
          <a:p>
            <a:pPr>
              <a:buNone/>
            </a:pPr>
            <a:endParaRPr lang="es-ES" dirty="0" smtClean="0"/>
          </a:p>
          <a:p>
            <a:r>
              <a:rPr lang="ca-ES" b="1" dirty="0" smtClean="0"/>
              <a:t>unificar teoria i pràctica </a:t>
            </a:r>
            <a:r>
              <a:rPr lang="ca-ES" dirty="0" smtClean="0"/>
              <a:t>( com un tot, ja que la pràctica sense teoria es com quelcom cec i vic eversa)</a:t>
            </a:r>
          </a:p>
          <a:p>
            <a:r>
              <a:rPr lang="ca-ES" b="1" dirty="0" smtClean="0"/>
              <a:t> </a:t>
            </a:r>
            <a:r>
              <a:rPr lang="ca-ES" dirty="0" smtClean="0"/>
              <a:t>aprofitar el període de formació per a l' </a:t>
            </a:r>
            <a:r>
              <a:rPr lang="ca-ES" b="1" dirty="0" smtClean="0"/>
              <a:t>elaboració de materials didàctics concrets</a:t>
            </a:r>
            <a:endParaRPr lang="ca-ES" dirty="0" smtClean="0"/>
          </a:p>
          <a:p>
            <a:pPr>
              <a:buNone/>
            </a:pPr>
            <a:r>
              <a:rPr lang="ca-ES" dirty="0" smtClean="0"/>
              <a:t>    fitxes, bibliografia, instruments d’avaluació.....)</a:t>
            </a:r>
          </a:p>
          <a:p>
            <a:r>
              <a:rPr lang="ca-ES" dirty="0" smtClean="0"/>
              <a:t>establir fórmules eficients per a </a:t>
            </a:r>
            <a:r>
              <a:rPr lang="ca-ES" b="1" dirty="0" smtClean="0"/>
              <a:t>aconseguir la participació </a:t>
            </a:r>
            <a:r>
              <a:rPr lang="ca-ES" dirty="0" smtClean="0"/>
              <a:t>dels participants.</a:t>
            </a:r>
          </a:p>
          <a:p>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1116736"/>
          </a:xfrm>
        </p:spPr>
        <p:txBody>
          <a:bodyPr/>
          <a:lstStyle/>
          <a:p>
            <a:r>
              <a:rPr lang="ca-ES" sz="2400" b="1" dirty="0" err="1" smtClean="0">
                <a:solidFill>
                  <a:srgbClr val="FFFF00"/>
                </a:solidFill>
              </a:rPr>
              <a:t>Ander-Egg</a:t>
            </a:r>
            <a:r>
              <a:rPr lang="ca-ES" sz="2400" b="1" dirty="0" smtClean="0">
                <a:solidFill>
                  <a:srgbClr val="FFFF00"/>
                </a:solidFill>
              </a:rPr>
              <a:t> </a:t>
            </a:r>
            <a:r>
              <a:rPr lang="ca-ES" sz="2400" dirty="0" smtClean="0">
                <a:solidFill>
                  <a:srgbClr val="FFFF00"/>
                </a:solidFill>
              </a:rPr>
              <a:t>senyala com a principals aspectes de la metodologia de la formació dels animadors els següents:</a:t>
            </a:r>
            <a:r>
              <a:rPr lang="es-ES" dirty="0" smtClean="0"/>
              <a:t/>
            </a:r>
            <a:br>
              <a:rPr lang="es-ES" dirty="0" smtClean="0"/>
            </a:br>
            <a:endParaRPr lang="es-ES" dirty="0"/>
          </a:p>
        </p:txBody>
      </p:sp>
      <p:sp>
        <p:nvSpPr>
          <p:cNvPr id="3" name="2 Marcador de contenido"/>
          <p:cNvSpPr>
            <a:spLocks noGrp="1"/>
          </p:cNvSpPr>
          <p:nvPr>
            <p:ph idx="1"/>
          </p:nvPr>
        </p:nvSpPr>
        <p:spPr/>
        <p:txBody>
          <a:bodyPr>
            <a:normAutofit fontScale="55000" lnSpcReduction="20000"/>
          </a:bodyPr>
          <a:lstStyle/>
          <a:p>
            <a:r>
              <a:rPr lang="ca-ES" sz="3800" dirty="0" smtClean="0"/>
              <a:t>saber aprofitar per a la </a:t>
            </a:r>
            <a:r>
              <a:rPr lang="ca-ES" sz="3800" b="1" dirty="0" smtClean="0"/>
              <a:t>formació </a:t>
            </a:r>
            <a:r>
              <a:rPr lang="ca-ES" sz="3800" b="1" dirty="0" err="1" smtClean="0"/>
              <a:t>teòrico-pràctica</a:t>
            </a:r>
            <a:r>
              <a:rPr lang="ca-ES" sz="3800" b="1" dirty="0" smtClean="0"/>
              <a:t> </a:t>
            </a:r>
            <a:r>
              <a:rPr lang="ca-ES" sz="3800" dirty="0" smtClean="0"/>
              <a:t>el potencial educatiu que posseeix cada a individu i el que sorgeix del treball col·lectiu.</a:t>
            </a:r>
          </a:p>
          <a:p>
            <a:pPr>
              <a:buNone/>
            </a:pPr>
            <a:endParaRPr lang="ca-ES" sz="3800" dirty="0" smtClean="0"/>
          </a:p>
          <a:p>
            <a:r>
              <a:rPr lang="ca-ES" sz="3800" dirty="0" smtClean="0"/>
              <a:t>assumir la seva pròpia formació mitjançant la capacitat </a:t>
            </a:r>
            <a:r>
              <a:rPr lang="ca-ES" sz="3800" b="1" dirty="0" smtClean="0"/>
              <a:t>d’autoanàlisis i organització</a:t>
            </a:r>
            <a:r>
              <a:rPr lang="ca-ES" sz="3800" dirty="0" smtClean="0"/>
              <a:t>, la capacitat d ' analitzar situacions concretes i la valoració dels recursos disponibles.</a:t>
            </a:r>
          </a:p>
          <a:p>
            <a:pPr>
              <a:buNone/>
            </a:pPr>
            <a:endParaRPr lang="ca-ES" sz="3800" dirty="0" smtClean="0"/>
          </a:p>
          <a:p>
            <a:r>
              <a:rPr lang="ca-ES" sz="3800" dirty="0" smtClean="0"/>
              <a:t> la formació ha de tenir una fase teòrica i una altra pràctica, sent la </a:t>
            </a:r>
            <a:r>
              <a:rPr lang="ca-ES" sz="3800" b="1" dirty="0" smtClean="0"/>
              <a:t>pràctica la part essencial </a:t>
            </a:r>
            <a:r>
              <a:rPr lang="ca-ES" sz="3800" u="sng" dirty="0" smtClean="0"/>
              <a:t>(no es possible formar-se com a animador sense tenir experiències d'animació).</a:t>
            </a:r>
          </a:p>
          <a:p>
            <a:pPr>
              <a:buNone/>
            </a:pPr>
            <a:endParaRPr lang="ca-ES" sz="3800" dirty="0" smtClean="0"/>
          </a:p>
          <a:p>
            <a:r>
              <a:rPr lang="ca-ES" sz="3800" dirty="0" smtClean="0"/>
              <a:t> procurar ser capaços </a:t>
            </a:r>
            <a:r>
              <a:rPr lang="ca-ES" sz="3800" b="1" dirty="0" smtClean="0"/>
              <a:t>d'avaluar el propi procés de formació </a:t>
            </a:r>
            <a:r>
              <a:rPr lang="ca-ES" sz="3800" dirty="0" smtClean="0"/>
              <a:t>reflexionant sobre el procés d ' adquisició de coneixements i habilitats.</a:t>
            </a:r>
          </a:p>
          <a:p>
            <a:endParaRPr lang="es-E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es-ES" dirty="0"/>
              <a:t>	QUALITATS DE L'ANIMADOR</a:t>
            </a:r>
          </a:p>
        </p:txBody>
      </p:sp>
      <p:sp>
        <p:nvSpPr>
          <p:cNvPr id="3" name="Contenidor de contingut 2"/>
          <p:cNvSpPr>
            <a:spLocks noGrp="1"/>
          </p:cNvSpPr>
          <p:nvPr>
            <p:ph idx="1"/>
          </p:nvPr>
        </p:nvSpPr>
        <p:spPr/>
        <p:txBody>
          <a:bodyPr/>
          <a:lstStyle/>
          <a:p>
            <a:r>
              <a:rPr lang="ca-ES" dirty="0" smtClean="0"/>
              <a:t>La figura de l'animador és bàsica en tot procés d’animació sociocultural; per això és necessari que aquest animador tingui una sèrie de qualitats per poder desenvolupar les seves funcions de forma òptima. Aquestes qualitats son.</a:t>
            </a:r>
          </a:p>
          <a:p>
            <a:pPr marL="68580" indent="0">
              <a:buNone/>
            </a:pPr>
            <a:endParaRPr lang="es-ES" dirty="0"/>
          </a:p>
        </p:txBody>
      </p:sp>
    </p:spTree>
    <p:extLst>
      <p:ext uri="{BB962C8B-B14F-4D97-AF65-F5344CB8AC3E}">
        <p14:creationId xmlns="" xmlns:p14="http://schemas.microsoft.com/office/powerpoint/2010/main" val="1325379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pPr algn="ctr"/>
            <a:r>
              <a:rPr lang="es-ES" dirty="0"/>
              <a:t>QUALITATS DE L'ANIMADOR</a:t>
            </a:r>
          </a:p>
        </p:txBody>
      </p:sp>
      <p:sp>
        <p:nvSpPr>
          <p:cNvPr id="3" name="Contenidor de contingut 2"/>
          <p:cNvSpPr>
            <a:spLocks noGrp="1"/>
          </p:cNvSpPr>
          <p:nvPr>
            <p:ph idx="1"/>
          </p:nvPr>
        </p:nvSpPr>
        <p:spPr/>
        <p:txBody>
          <a:bodyPr>
            <a:normAutofit fontScale="62500" lnSpcReduction="20000"/>
          </a:bodyPr>
          <a:lstStyle/>
          <a:p>
            <a:pPr lvl="0"/>
            <a:r>
              <a:rPr lang="ca-ES" sz="3200" b="1" dirty="0" smtClean="0">
                <a:solidFill>
                  <a:srgbClr val="FFFF00"/>
                </a:solidFill>
              </a:rPr>
              <a:t>Dinamisme i personalitat</a:t>
            </a:r>
            <a:r>
              <a:rPr lang="ca-ES" sz="3200" dirty="0" smtClean="0"/>
              <a:t>: </a:t>
            </a:r>
            <a:r>
              <a:rPr lang="ca-ES" dirty="0" smtClean="0"/>
              <a:t>l' animador es un conductor de persones que </a:t>
            </a:r>
            <a:r>
              <a:rPr lang="ca-ES" sz="3200" dirty="0" smtClean="0"/>
              <a:t>deu impulsar cap a un pensament i cap a l'acció.</a:t>
            </a:r>
          </a:p>
          <a:p>
            <a:pPr lvl="0"/>
            <a:r>
              <a:rPr lang="ca-ES" sz="3200" b="1" dirty="0" smtClean="0">
                <a:solidFill>
                  <a:srgbClr val="FFFF00"/>
                </a:solidFill>
              </a:rPr>
              <a:t>Capacitat i entrega</a:t>
            </a:r>
            <a:r>
              <a:rPr lang="ca-ES" sz="3200" dirty="0" smtClean="0"/>
              <a:t>: I 'animador ha de tenir una bona capacitat de treball i d'entrega als integrants del seu grup.</a:t>
            </a:r>
          </a:p>
          <a:p>
            <a:pPr lvl="0"/>
            <a:r>
              <a:rPr lang="ca-ES" sz="3200" b="1" dirty="0" smtClean="0">
                <a:solidFill>
                  <a:srgbClr val="FFFF00"/>
                </a:solidFill>
              </a:rPr>
              <a:t>Seny a l'hora de jutjar a les persones</a:t>
            </a:r>
            <a:r>
              <a:rPr lang="ca-ES" sz="3200" dirty="0" smtClean="0">
                <a:solidFill>
                  <a:srgbClr val="FFFF00"/>
                </a:solidFill>
              </a:rPr>
              <a:t>: </a:t>
            </a:r>
            <a:r>
              <a:rPr lang="ca-ES" sz="3200" dirty="0" smtClean="0"/>
              <a:t>l´animador ha de tenir un vast coneixement de l’home en general i de les persones concretes en particular (coneixement del comportament humà en general i del caràcter i personalitat de les persones particulars  que formen el seu grup).</a:t>
            </a:r>
          </a:p>
          <a:p>
            <a:pPr lvl="0"/>
            <a:r>
              <a:rPr lang="ca-ES" sz="3200" b="1" dirty="0" smtClean="0">
                <a:solidFill>
                  <a:srgbClr val="FFFF00"/>
                </a:solidFill>
              </a:rPr>
              <a:t>Mentalitat oberta i visió de conjunt: </a:t>
            </a:r>
            <a:r>
              <a:rPr lang="ca-ES" sz="3200" dirty="0" smtClean="0"/>
              <a:t>l'animador deu tenir una mentalitat i maduresa emocional i social que li permeti interpretar objectivament els diferents esdeveniments o situacions.</a:t>
            </a:r>
          </a:p>
          <a:p>
            <a:r>
              <a:rPr lang="ca-ES" sz="3200" b="1" dirty="0" smtClean="0">
                <a:solidFill>
                  <a:srgbClr val="FFFF00"/>
                </a:solidFill>
              </a:rPr>
              <a:t>Equilibri i maduresa psíquica: </a:t>
            </a:r>
            <a:r>
              <a:rPr lang="ca-ES" sz="3200" dirty="0" smtClean="0"/>
              <a:t>l'animador ha d'estar capacitat per suportar i afrontar adequadament les diferents pressions, dificultats o situacions imprevistes. Ha de tenir la suficient personalitat com per a dirigir sense imposar</a:t>
            </a:r>
            <a:endParaRPr lang="ca-ES" sz="3200" dirty="0"/>
          </a:p>
        </p:txBody>
      </p:sp>
    </p:spTree>
    <p:extLst>
      <p:ext uri="{BB962C8B-B14F-4D97-AF65-F5344CB8AC3E}">
        <p14:creationId xmlns="" xmlns:p14="http://schemas.microsoft.com/office/powerpoint/2010/main" val="2793723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pPr algn="ctr"/>
            <a:r>
              <a:rPr lang="es-ES" dirty="0"/>
              <a:t>QUALITATS DE L'ANIMADOR</a:t>
            </a:r>
          </a:p>
        </p:txBody>
      </p:sp>
      <p:sp>
        <p:nvSpPr>
          <p:cNvPr id="3" name="Contenidor de contingut 2"/>
          <p:cNvSpPr>
            <a:spLocks noGrp="1"/>
          </p:cNvSpPr>
          <p:nvPr>
            <p:ph idx="1"/>
          </p:nvPr>
        </p:nvSpPr>
        <p:spPr/>
        <p:txBody>
          <a:bodyPr>
            <a:normAutofit fontScale="25000" lnSpcReduction="20000"/>
          </a:bodyPr>
          <a:lstStyle/>
          <a:p>
            <a:pPr lvl="0"/>
            <a:r>
              <a:rPr lang="ca-ES" sz="7200" b="1" dirty="0" smtClean="0">
                <a:solidFill>
                  <a:srgbClr val="FFFF00"/>
                </a:solidFill>
              </a:rPr>
              <a:t>Resistència física i psíquica.</a:t>
            </a:r>
          </a:p>
          <a:p>
            <a:pPr lvl="0"/>
            <a:r>
              <a:rPr lang="ca-ES" sz="7200" b="1" dirty="0" smtClean="0">
                <a:solidFill>
                  <a:srgbClr val="FFFF00"/>
                </a:solidFill>
              </a:rPr>
              <a:t>Tolerància i comprensió.</a:t>
            </a:r>
            <a:endParaRPr lang="ca-ES" sz="7200" dirty="0" smtClean="0">
              <a:solidFill>
                <a:srgbClr val="FFFF00"/>
              </a:solidFill>
            </a:endParaRPr>
          </a:p>
          <a:p>
            <a:pPr lvl="0"/>
            <a:r>
              <a:rPr lang="ca-ES" sz="7200" b="1" dirty="0" smtClean="0">
                <a:solidFill>
                  <a:srgbClr val="FFFF00"/>
                </a:solidFill>
              </a:rPr>
              <a:t>Esperit d' organització i treball sistemàtic.</a:t>
            </a:r>
            <a:endParaRPr lang="ca-ES" sz="7200" dirty="0" smtClean="0">
              <a:solidFill>
                <a:srgbClr val="FFFF00"/>
              </a:solidFill>
            </a:endParaRPr>
          </a:p>
          <a:p>
            <a:pPr lvl="0"/>
            <a:r>
              <a:rPr lang="ca-ES" sz="7200" b="1" dirty="0" smtClean="0">
                <a:solidFill>
                  <a:srgbClr val="FFFF00"/>
                </a:solidFill>
              </a:rPr>
              <a:t>Educador</a:t>
            </a:r>
            <a:r>
              <a:rPr lang="ca-ES" sz="7200" b="1" dirty="0" smtClean="0">
                <a:solidFill>
                  <a:srgbClr val="FFFF00"/>
                </a:solidFill>
              </a:rPr>
              <a:t>: </a:t>
            </a:r>
            <a:r>
              <a:rPr lang="ca-ES" sz="7200" dirty="0" err="1" smtClean="0"/>
              <a:t>l´animador</a:t>
            </a:r>
            <a:r>
              <a:rPr lang="ca-ES" sz="7200" dirty="0" smtClean="0"/>
              <a:t> ha de ser educador, no líder ni salvador</a:t>
            </a:r>
          </a:p>
          <a:p>
            <a:pPr lvl="0"/>
            <a:r>
              <a:rPr lang="ca-ES" sz="7200" b="1" dirty="0" smtClean="0">
                <a:solidFill>
                  <a:srgbClr val="FFFF00"/>
                </a:solidFill>
              </a:rPr>
              <a:t>Coneixements tècnics</a:t>
            </a:r>
            <a:r>
              <a:rPr lang="ca-ES" sz="7200" b="1" dirty="0" smtClean="0"/>
              <a:t>: </a:t>
            </a:r>
            <a:r>
              <a:rPr lang="ca-ES" sz="7200" dirty="0" err="1" smtClean="0"/>
              <a:t>l´animador</a:t>
            </a:r>
            <a:r>
              <a:rPr lang="ca-ES" sz="7200" dirty="0" smtClean="0"/>
              <a:t> ha de tenir un conjunt de coneixements tècnics en relació a la </a:t>
            </a:r>
            <a:r>
              <a:rPr lang="ca-ES" sz="7200" dirty="0" err="1" smtClean="0"/>
              <a:t>metodología</a:t>
            </a:r>
            <a:r>
              <a:rPr lang="ca-ES" sz="7200" dirty="0" smtClean="0"/>
              <a:t>, la planificació, els sistemes d'avaluació, la dinàmica de grups,  etc.</a:t>
            </a:r>
          </a:p>
          <a:p>
            <a:pPr lvl="0"/>
            <a:r>
              <a:rPr lang="ca-ES" sz="7200" b="1" dirty="0" smtClean="0">
                <a:solidFill>
                  <a:srgbClr val="FFFF00"/>
                </a:solidFill>
              </a:rPr>
              <a:t>Capacitat de comunicació: </a:t>
            </a:r>
            <a:r>
              <a:rPr lang="ca-ES" sz="7200" dirty="0" smtClean="0"/>
              <a:t>l'animador necessita capacitat per a comunicar-se amb els integrants del seu grup, així corn a capacitat per a expressar-se i així poder informar, exposar, convèncer, interpretar, etc. Així mateix necessita tenir capacitat de diàleg.</a:t>
            </a:r>
          </a:p>
          <a:p>
            <a:pPr lvl="0"/>
            <a:r>
              <a:rPr lang="ca-ES" sz="7200" b="1" dirty="0" smtClean="0">
                <a:solidFill>
                  <a:srgbClr val="FFFF00"/>
                </a:solidFill>
              </a:rPr>
              <a:t>Capacitat </a:t>
            </a:r>
            <a:r>
              <a:rPr lang="ca-ES" sz="7200" b="1" dirty="0" smtClean="0">
                <a:solidFill>
                  <a:srgbClr val="FFFF00"/>
                </a:solidFill>
              </a:rPr>
              <a:t>de </a:t>
            </a:r>
            <a:r>
              <a:rPr lang="ca-ES" sz="7200" b="1" dirty="0" smtClean="0">
                <a:solidFill>
                  <a:srgbClr val="FFFF00"/>
                </a:solidFill>
              </a:rPr>
              <a:t>silenciar les pròpies idees</a:t>
            </a:r>
            <a:r>
              <a:rPr lang="ca-ES" sz="7200" dirty="0" smtClean="0"/>
              <a:t>: l'animador ha de ser capaç de silenciar les pròpies idees per tal de donar els demes l'oportunitat d’expressar les seves.</a:t>
            </a:r>
          </a:p>
          <a:p>
            <a:pPr lvl="0"/>
            <a:r>
              <a:rPr lang="ca-ES" sz="7200" b="1" dirty="0" smtClean="0">
                <a:solidFill>
                  <a:srgbClr val="FFFF00"/>
                </a:solidFill>
              </a:rPr>
              <a:t>No </a:t>
            </a:r>
            <a:r>
              <a:rPr lang="ca-ES" sz="7200" b="1" dirty="0" smtClean="0">
                <a:solidFill>
                  <a:srgbClr val="FFFF00"/>
                </a:solidFill>
              </a:rPr>
              <a:t>tenir ànsia de protagonisme: </a:t>
            </a:r>
            <a:r>
              <a:rPr lang="ca-ES" sz="7200" dirty="0" smtClean="0"/>
              <a:t>l'animador ha de dirigir el grup sense agafar el paper de líder autoritari.</a:t>
            </a:r>
          </a:p>
          <a:p>
            <a:endParaRPr lang="ca-ES" dirty="0"/>
          </a:p>
        </p:txBody>
      </p:sp>
    </p:spTree>
    <p:extLst>
      <p:ext uri="{BB962C8B-B14F-4D97-AF65-F5344CB8AC3E}">
        <p14:creationId xmlns="" xmlns:p14="http://schemas.microsoft.com/office/powerpoint/2010/main" val="1630821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pPr algn="ctr"/>
            <a:r>
              <a:rPr lang="es-ES" dirty="0"/>
              <a:t>QUALITATS DE L'ANIMADOR</a:t>
            </a:r>
          </a:p>
        </p:txBody>
      </p:sp>
      <p:sp>
        <p:nvSpPr>
          <p:cNvPr id="3" name="Contenidor de contingut 2"/>
          <p:cNvSpPr>
            <a:spLocks noGrp="1"/>
          </p:cNvSpPr>
          <p:nvPr>
            <p:ph idx="1"/>
          </p:nvPr>
        </p:nvSpPr>
        <p:spPr>
          <a:xfrm>
            <a:off x="914400" y="1484784"/>
            <a:ext cx="7772400" cy="4870776"/>
          </a:xfrm>
        </p:spPr>
        <p:txBody>
          <a:bodyPr>
            <a:normAutofit fontScale="32500" lnSpcReduction="20000"/>
          </a:bodyPr>
          <a:lstStyle/>
          <a:p>
            <a:pPr lvl="0"/>
            <a:r>
              <a:rPr lang="ca-ES" sz="8600" b="1" dirty="0" smtClean="0">
                <a:solidFill>
                  <a:srgbClr val="FFFF00"/>
                </a:solidFill>
              </a:rPr>
              <a:t>Esperit i talant democràtic</a:t>
            </a:r>
            <a:r>
              <a:rPr lang="ca-ES" sz="8600" dirty="0" smtClean="0">
                <a:solidFill>
                  <a:srgbClr val="FFFF00"/>
                </a:solidFill>
              </a:rPr>
              <a:t>.</a:t>
            </a:r>
            <a:endParaRPr lang="ca-ES" sz="8600" b="1" dirty="0" smtClean="0">
              <a:solidFill>
                <a:srgbClr val="FFFF00"/>
              </a:solidFill>
            </a:endParaRPr>
          </a:p>
          <a:p>
            <a:pPr lvl="0"/>
            <a:r>
              <a:rPr lang="ca-ES" sz="8600" b="1" dirty="0" smtClean="0">
                <a:solidFill>
                  <a:srgbClr val="FFFF00"/>
                </a:solidFill>
              </a:rPr>
              <a:t>Capacitat d’infondre vida: </a:t>
            </a:r>
            <a:r>
              <a:rPr lang="ca-ES" sz="8600" dirty="0" smtClean="0"/>
              <a:t>l'animador ha d’infondre calor al grup i ha de transmetre el gust per la vida i les ganes de viure.</a:t>
            </a:r>
          </a:p>
          <a:p>
            <a:pPr lvl="0"/>
            <a:r>
              <a:rPr lang="ca-ES" sz="8600" b="1" dirty="0" smtClean="0">
                <a:solidFill>
                  <a:srgbClr val="FFFF00"/>
                </a:solidFill>
              </a:rPr>
              <a:t>Dedicació i servei</a:t>
            </a:r>
            <a:r>
              <a:rPr lang="ca-ES" sz="8600" b="1" dirty="0" smtClean="0"/>
              <a:t>: </a:t>
            </a:r>
            <a:r>
              <a:rPr lang="ca-ES" sz="8600" dirty="0" smtClean="0"/>
              <a:t>l'animador ha de ser sensible davant les necessitats humanes, ha de tenir disponibilitat per atendre el seu grup, ha de tenir entrega a la seva tasca, ha d'acollir els membres del seu grup i ha de tenir un tracte cordial amb tots els integrants d'aquest grup.</a:t>
            </a:r>
          </a:p>
          <a:p>
            <a:pPr lvl="0"/>
            <a:r>
              <a:rPr lang="ca-ES" sz="8600" b="1" dirty="0" smtClean="0">
                <a:solidFill>
                  <a:srgbClr val="FFFF00"/>
                </a:solidFill>
              </a:rPr>
              <a:t>Convicció i confiança: </a:t>
            </a:r>
            <a:r>
              <a:rPr lang="ca-ES" sz="8600" dirty="0" smtClean="0"/>
              <a:t>l'animador ha d'estar convençut del que fa, te que saber escoltar i te que inspirar confiança al seu grup.</a:t>
            </a:r>
          </a:p>
          <a:p>
            <a:endParaRPr lang="es-ES" dirty="0"/>
          </a:p>
        </p:txBody>
      </p:sp>
    </p:spTree>
    <p:extLst>
      <p:ext uri="{BB962C8B-B14F-4D97-AF65-F5344CB8AC3E}">
        <p14:creationId xmlns="" xmlns:p14="http://schemas.microsoft.com/office/powerpoint/2010/main" val="2267252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pPr algn="ctr"/>
            <a:r>
              <a:rPr lang="es-ES" dirty="0"/>
              <a:t>QUALITATS DE L'ANIMADOR</a:t>
            </a:r>
          </a:p>
        </p:txBody>
      </p:sp>
      <p:sp>
        <p:nvSpPr>
          <p:cNvPr id="3" name="Contenidor de contingut 2"/>
          <p:cNvSpPr>
            <a:spLocks noGrp="1"/>
          </p:cNvSpPr>
          <p:nvPr>
            <p:ph idx="1"/>
          </p:nvPr>
        </p:nvSpPr>
        <p:spPr/>
        <p:txBody>
          <a:bodyPr>
            <a:normAutofit fontScale="70000" lnSpcReduction="20000"/>
          </a:bodyPr>
          <a:lstStyle/>
          <a:p>
            <a:pPr lvl="0"/>
            <a:r>
              <a:rPr lang="ca-ES" sz="3400" b="1" dirty="0" smtClean="0">
                <a:solidFill>
                  <a:srgbClr val="FFFF00"/>
                </a:solidFill>
              </a:rPr>
              <a:t>Habilitat per motivar</a:t>
            </a:r>
            <a:r>
              <a:rPr lang="ca-ES" sz="3400" dirty="0" smtClean="0"/>
              <a:t>: l'animador ha de transmetre vida i ha d'incitar a l'acció i participació dinàmica del seu grup en les activitats proposades. Per això, ell també haurà d’estar motivat.</a:t>
            </a:r>
          </a:p>
          <a:p>
            <a:pPr lvl="0"/>
            <a:r>
              <a:rPr lang="ca-ES" sz="3400" b="1" dirty="0" smtClean="0"/>
              <a:t>"</a:t>
            </a:r>
            <a:r>
              <a:rPr lang="ca-ES" sz="3400" b="1" dirty="0" smtClean="0">
                <a:solidFill>
                  <a:srgbClr val="FFFF00"/>
                </a:solidFill>
              </a:rPr>
              <a:t>Don de </a:t>
            </a:r>
            <a:r>
              <a:rPr lang="ca-ES" sz="3400" b="1" dirty="0" err="1" smtClean="0">
                <a:solidFill>
                  <a:srgbClr val="FFFF00"/>
                </a:solidFill>
              </a:rPr>
              <a:t>gentes</a:t>
            </a:r>
            <a:r>
              <a:rPr lang="ca-ES" sz="3400" b="1" dirty="0" smtClean="0">
                <a:solidFill>
                  <a:srgbClr val="FFFF00"/>
                </a:solidFill>
              </a:rPr>
              <a:t>": </a:t>
            </a:r>
            <a:r>
              <a:rPr lang="ca-ES" sz="3400" dirty="0" smtClean="0"/>
              <a:t>l'animador ha de ser amable i simpàtic, ha de tenir bon humor, ha de saber escoltar, ha de tenir paraula fàcil i ha de tenir facilitat per a comunicar-se amb el  seu grup, demostrant la seva capacitat </a:t>
            </a:r>
            <a:r>
              <a:rPr lang="ca-ES" sz="3400" dirty="0" err="1" smtClean="0"/>
              <a:t>d'acollida</a:t>
            </a:r>
            <a:r>
              <a:rPr lang="ca-ES" sz="3400" dirty="0" smtClean="0"/>
              <a:t> i disponibilitat als altres.</a:t>
            </a:r>
          </a:p>
          <a:p>
            <a:pPr lvl="0"/>
            <a:r>
              <a:rPr lang="ca-ES" sz="3400" b="1" dirty="0" smtClean="0">
                <a:solidFill>
                  <a:srgbClr val="FFFF00"/>
                </a:solidFill>
              </a:rPr>
              <a:t>Imaginació: </a:t>
            </a:r>
            <a:r>
              <a:rPr lang="ca-ES" sz="3400" dirty="0" smtClean="0"/>
              <a:t>l'animador ha de tenir imaginació suficient com per a reaccionar davant situacions imprevistes o noves.</a:t>
            </a:r>
          </a:p>
          <a:p>
            <a:pPr lvl="0"/>
            <a:r>
              <a:rPr lang="ca-ES" sz="3400" b="1" dirty="0" smtClean="0">
                <a:solidFill>
                  <a:srgbClr val="FFFF00"/>
                </a:solidFill>
              </a:rPr>
              <a:t>Optimisme. </a:t>
            </a:r>
          </a:p>
          <a:p>
            <a:pPr lvl="0"/>
            <a:r>
              <a:rPr lang="ca-ES" sz="3400" b="1" dirty="0" smtClean="0">
                <a:solidFill>
                  <a:srgbClr val="FFFF00"/>
                </a:solidFill>
              </a:rPr>
              <a:t>Paciència.</a:t>
            </a:r>
            <a:endParaRPr lang="ca-ES" sz="3400" dirty="0" smtClean="0"/>
          </a:p>
          <a:p>
            <a:endParaRPr lang="es-ES" dirty="0"/>
          </a:p>
        </p:txBody>
      </p:sp>
    </p:spTree>
    <p:extLst>
      <p:ext uri="{BB962C8B-B14F-4D97-AF65-F5344CB8AC3E}">
        <p14:creationId xmlns="" xmlns:p14="http://schemas.microsoft.com/office/powerpoint/2010/main" val="2669655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914400" y="512064"/>
            <a:ext cx="7834064" cy="1476776"/>
          </a:xfrm>
        </p:spPr>
        <p:txBody>
          <a:bodyPr/>
          <a:lstStyle/>
          <a:p>
            <a:pPr algn="ctr"/>
            <a:r>
              <a:rPr lang="en-US" sz="3600" dirty="0">
                <a:solidFill>
                  <a:schemeClr val="accent1">
                    <a:lumMod val="75000"/>
                  </a:schemeClr>
                </a:solidFill>
              </a:rPr>
              <a:t>FUNCIONS DE L'ANIMADOR SOCIOCULTURAL</a:t>
            </a:r>
            <a:endParaRPr lang="es-ES" sz="3600" dirty="0">
              <a:solidFill>
                <a:schemeClr val="accent1">
                  <a:lumMod val="75000"/>
                </a:schemeClr>
              </a:solidFill>
            </a:endParaRPr>
          </a:p>
        </p:txBody>
      </p:sp>
      <p:sp>
        <p:nvSpPr>
          <p:cNvPr id="3" name="Contenidor de contingut 2"/>
          <p:cNvSpPr>
            <a:spLocks noGrp="1"/>
          </p:cNvSpPr>
          <p:nvPr>
            <p:ph idx="1"/>
          </p:nvPr>
        </p:nvSpPr>
        <p:spPr>
          <a:xfrm>
            <a:off x="827584" y="2348880"/>
            <a:ext cx="7859216" cy="4006680"/>
          </a:xfrm>
        </p:spPr>
        <p:txBody>
          <a:bodyPr/>
          <a:lstStyle/>
          <a:p>
            <a:r>
              <a:rPr lang="ca-ES" dirty="0" smtClean="0"/>
              <a:t>La principal tasca de l'animador és coordinar i estructurar la marxa general del grup. Així mateix, diferents autors destaquen com a tasques que corresponen a l'animador les següents:</a:t>
            </a:r>
          </a:p>
          <a:p>
            <a:pPr>
              <a:buNone/>
            </a:pPr>
            <a:endParaRPr lang="es-ES" dirty="0"/>
          </a:p>
        </p:txBody>
      </p:sp>
    </p:spTree>
    <p:extLst>
      <p:ext uri="{BB962C8B-B14F-4D97-AF65-F5344CB8AC3E}">
        <p14:creationId xmlns="" xmlns:p14="http://schemas.microsoft.com/office/powerpoint/2010/main" val="2150658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756696"/>
          </a:xfrm>
        </p:spPr>
        <p:txBody>
          <a:bodyPr/>
          <a:lstStyle/>
          <a:p>
            <a:pPr algn="ctr"/>
            <a:r>
              <a:rPr lang="en-US" sz="2800" dirty="0" smtClean="0">
                <a:solidFill>
                  <a:schemeClr val="accent1">
                    <a:lumMod val="75000"/>
                  </a:schemeClr>
                </a:solidFill>
              </a:rPr>
              <a:t>FUNCIONS DE L'ANIMADOR SOCIOCULTURAL</a:t>
            </a:r>
            <a:endParaRPr lang="es-ES" sz="2800" dirty="0"/>
          </a:p>
        </p:txBody>
      </p:sp>
      <p:sp>
        <p:nvSpPr>
          <p:cNvPr id="3" name="2 Marcador de contenido"/>
          <p:cNvSpPr>
            <a:spLocks noGrp="1"/>
          </p:cNvSpPr>
          <p:nvPr>
            <p:ph idx="1"/>
          </p:nvPr>
        </p:nvSpPr>
        <p:spPr>
          <a:xfrm>
            <a:off x="914400" y="1268760"/>
            <a:ext cx="7772400" cy="5086800"/>
          </a:xfrm>
        </p:spPr>
        <p:txBody>
          <a:bodyPr/>
          <a:lstStyle/>
          <a:p>
            <a:pPr lvl="0"/>
            <a:r>
              <a:rPr lang="ca-ES" dirty="0" smtClean="0"/>
              <a:t>Ajudar el grup a identificar les seves pròpies necessitats, a proposar-se uns objectius i romandre fidel a ells, a realitzar el que ha decidit, i a avaluar el realitzat (resultats).</a:t>
            </a:r>
          </a:p>
          <a:p>
            <a:pPr lvl="0"/>
            <a:r>
              <a:rPr lang="ca-ES" dirty="0" smtClean="0"/>
              <a:t>Organitzar el grup i garantir la unió entre els ells membres.</a:t>
            </a:r>
          </a:p>
          <a:p>
            <a:pPr lvl="0"/>
            <a:r>
              <a:rPr lang="ca-ES" dirty="0" smtClean="0"/>
              <a:t>Motivar el seu grup per que progressi.</a:t>
            </a:r>
          </a:p>
          <a:p>
            <a:pPr lvl="0"/>
            <a:r>
              <a:rPr lang="ca-ES" dirty="0" smtClean="0"/>
              <a:t>Fomentar la comunicació i el diàleg entre tots els membres del grup (inclòs ell).</a:t>
            </a:r>
          </a:p>
          <a:p>
            <a:pPr>
              <a:buNone/>
            </a:pP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684688"/>
          </a:xfrm>
        </p:spPr>
        <p:txBody>
          <a:bodyPr/>
          <a:lstStyle/>
          <a:p>
            <a:pPr algn="ctr"/>
            <a:r>
              <a:rPr lang="en-US" sz="2800" dirty="0" smtClean="0">
                <a:solidFill>
                  <a:schemeClr val="accent1">
                    <a:lumMod val="75000"/>
                  </a:schemeClr>
                </a:solidFill>
              </a:rPr>
              <a:t>FUNCIONS DE L'ANIMADOR SOCIOCULTURAL</a:t>
            </a:r>
            <a:endParaRPr lang="es-ES" sz="2800" dirty="0"/>
          </a:p>
        </p:txBody>
      </p:sp>
      <p:sp>
        <p:nvSpPr>
          <p:cNvPr id="3" name="2 Marcador de contenido"/>
          <p:cNvSpPr>
            <a:spLocks noGrp="1"/>
          </p:cNvSpPr>
          <p:nvPr>
            <p:ph idx="1"/>
          </p:nvPr>
        </p:nvSpPr>
        <p:spPr>
          <a:xfrm>
            <a:off x="914400" y="1340768"/>
            <a:ext cx="7772400" cy="5014792"/>
          </a:xfrm>
        </p:spPr>
        <p:txBody>
          <a:bodyPr/>
          <a:lstStyle/>
          <a:p>
            <a:pPr lvl="0"/>
            <a:r>
              <a:rPr lang="ca-ES" dirty="0" smtClean="0"/>
              <a:t>Estimular les possibilitats creatives del grup.</a:t>
            </a:r>
          </a:p>
          <a:p>
            <a:pPr lvl="0">
              <a:buNone/>
            </a:pPr>
            <a:endParaRPr lang="ca-ES" dirty="0" smtClean="0"/>
          </a:p>
          <a:p>
            <a:pPr lvl="0"/>
            <a:r>
              <a:rPr lang="ca-ES" dirty="0" smtClean="0"/>
              <a:t>Ajudar a assumir responsabilitats als membres del grup.</a:t>
            </a:r>
          </a:p>
          <a:p>
            <a:pPr lvl="0">
              <a:buNone/>
            </a:pPr>
            <a:endParaRPr lang="ca-ES" dirty="0" smtClean="0"/>
          </a:p>
          <a:p>
            <a:pPr lvl="0"/>
            <a:r>
              <a:rPr lang="ca-ES" dirty="0" smtClean="0"/>
              <a:t>Facilitar recursos (especialment pedagògics).</a:t>
            </a:r>
          </a:p>
          <a:p>
            <a:pPr lvl="0">
              <a:buNone/>
            </a:pPr>
            <a:endParaRPr lang="ca-ES" dirty="0" smtClean="0"/>
          </a:p>
          <a:p>
            <a:pPr lvl="0"/>
            <a:r>
              <a:rPr lang="ca-ES" dirty="0" smtClean="0"/>
              <a:t>Facilitar situacions d'aprenentatge i de recerca d'informació.</a:t>
            </a:r>
          </a:p>
          <a:p>
            <a:pPr>
              <a:buNone/>
            </a:pP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72</TotalTime>
  <Words>1165</Words>
  <Application>Microsoft Office PowerPoint</Application>
  <PresentationFormat>Presentación en pantalla (4:3)</PresentationFormat>
  <Paragraphs>77</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Metro</vt:lpstr>
      <vt:lpstr>Diapositiva 1</vt:lpstr>
      <vt:lpstr> QUALITATS DE L'ANIMADOR</vt:lpstr>
      <vt:lpstr>QUALITATS DE L'ANIMADOR</vt:lpstr>
      <vt:lpstr>QUALITATS DE L'ANIMADOR</vt:lpstr>
      <vt:lpstr>QUALITATS DE L'ANIMADOR</vt:lpstr>
      <vt:lpstr>QUALITATS DE L'ANIMADOR</vt:lpstr>
      <vt:lpstr>FUNCIONS DE L'ANIMADOR SOCIOCULTURAL</vt:lpstr>
      <vt:lpstr>FUNCIONS DE L'ANIMADOR SOCIOCULTURAL</vt:lpstr>
      <vt:lpstr>FUNCIONS DE L'ANIMADOR SOCIOCULTURAL</vt:lpstr>
      <vt:lpstr>FUNCIONS DE L'ANIMADOR SOCIOCULTURAL</vt:lpstr>
      <vt:lpstr>FORMACIÓ DE L'ANIMADOR</vt:lpstr>
      <vt:lpstr>FORMACIÓ DE L'ANIMADOR</vt:lpstr>
      <vt:lpstr>FORMACIÓ DE L'ANIMADOR</vt:lpstr>
      <vt:lpstr>Diapositiva 14</vt:lpstr>
      <vt:lpstr>Per a Viché, la metodologia en la formació dels animadors deu tenir en compte:  </vt:lpstr>
      <vt:lpstr>Ander-Egg senyala com a principals aspectes de la metodologia de la formació dels animadors els següents: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Qualitats de l’animador, Funcions de l’animador i formació de l’animador </dc:title>
  <dc:creator>Usuari</dc:creator>
  <cp:lastModifiedBy>Usuari</cp:lastModifiedBy>
  <cp:revision>10</cp:revision>
  <dcterms:created xsi:type="dcterms:W3CDTF">2017-10-17T17:44:47Z</dcterms:created>
  <dcterms:modified xsi:type="dcterms:W3CDTF">2017-10-19T17:26:47Z</dcterms:modified>
</cp:coreProperties>
</file>