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1C17297-AF68-4B09-91ED-E5B9DB7B578A}" type="datetimeFigureOut">
              <a:rPr lang="es-ES" smtClean="0"/>
              <a:pPr/>
              <a:t>16/10/2017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17138E3-4B13-4C3C-B8CB-AF785883836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/>
            <a:r>
              <a:rPr lang="en-US" sz="2800" b="1" dirty="0"/>
              <a:t> </a:t>
            </a:r>
            <a:r>
              <a:rPr lang="en-US" sz="2800" b="1" dirty="0" smtClean="0"/>
              <a:t>                     </a:t>
            </a:r>
            <a:r>
              <a:rPr lang="ca-ES" sz="2800" b="1" dirty="0" smtClean="0">
                <a:solidFill>
                  <a:srgbClr val="FFFF00"/>
                </a:solidFill>
                <a:latin typeface="+mn-lt"/>
              </a:rPr>
              <a:t>L’animador: concepte </a:t>
            </a:r>
            <a:r>
              <a:rPr lang="ca-ES" sz="2800" b="1" u="sng" dirty="0" smtClean="0">
                <a:solidFill>
                  <a:srgbClr val="FFFF00"/>
                </a:solidFill>
                <a:latin typeface="+mn-lt"/>
              </a:rPr>
              <a:t/>
            </a:r>
            <a:br>
              <a:rPr lang="ca-ES" sz="2800" b="1" u="sng" dirty="0" smtClean="0">
                <a:solidFill>
                  <a:srgbClr val="FFFF00"/>
                </a:solidFill>
                <a:latin typeface="+mn-lt"/>
              </a:rPr>
            </a:br>
            <a:r>
              <a:rPr lang="ca-ES" sz="2800" b="1" u="sng" dirty="0">
                <a:solidFill>
                  <a:srgbClr val="FFFF00"/>
                </a:solidFill>
                <a:latin typeface="+mn-lt"/>
              </a:rPr>
              <a:t/>
            </a:r>
            <a:br>
              <a:rPr lang="ca-ES" sz="2800" b="1" u="sng" dirty="0">
                <a:solidFill>
                  <a:srgbClr val="FFFF00"/>
                </a:solidFill>
                <a:latin typeface="+mn-lt"/>
              </a:rPr>
            </a:br>
            <a:r>
              <a:rPr lang="es-ES" dirty="0">
                <a:latin typeface="+mn-lt"/>
              </a:rPr>
              <a:t/>
            </a:r>
            <a:br>
              <a:rPr lang="es-ES" dirty="0">
                <a:latin typeface="+mn-lt"/>
              </a:rPr>
            </a:br>
            <a:r>
              <a:rPr lang="es-ES" sz="2400" dirty="0" smtClean="0">
                <a:solidFill>
                  <a:schemeClr val="tx1"/>
                </a:solidFill>
                <a:latin typeface="+mn-lt"/>
              </a:rPr>
              <a:t>- </a:t>
            </a:r>
            <a:r>
              <a:rPr lang="ca-ES" sz="2400" dirty="0" smtClean="0">
                <a:solidFill>
                  <a:schemeClr val="tx1"/>
                </a:solidFill>
                <a:latin typeface="+mn-lt"/>
              </a:rPr>
              <a:t>L 'animador sociocultural té un paper decisiu ja que es el que posa en marxa tots els processos d'animació.</a:t>
            </a:r>
            <a:br>
              <a:rPr lang="ca-ES" sz="2400" dirty="0" smtClean="0">
                <a:solidFill>
                  <a:schemeClr val="tx1"/>
                </a:solidFill>
                <a:latin typeface="+mn-lt"/>
              </a:rPr>
            </a:br>
            <a:r>
              <a:rPr lang="ca-ES" sz="2400" dirty="0" smtClean="0">
                <a:solidFill>
                  <a:schemeClr val="tx1"/>
                </a:solidFill>
                <a:latin typeface="+mn-lt"/>
              </a:rPr>
              <a:t> L'animador potencia les relacions de grup i es la base del grup.</a:t>
            </a:r>
            <a:br>
              <a:rPr lang="ca-ES" sz="2400" dirty="0" smtClean="0">
                <a:solidFill>
                  <a:schemeClr val="tx1"/>
                </a:solidFill>
                <a:latin typeface="+mn-lt"/>
              </a:rPr>
            </a:br>
            <a:r>
              <a:rPr lang="ca-ES" sz="2400" dirty="0">
                <a:solidFill>
                  <a:schemeClr val="tx1"/>
                </a:solidFill>
                <a:latin typeface="+mn-lt"/>
              </a:rPr>
              <a:t/>
            </a:r>
            <a:br>
              <a:rPr lang="ca-ES" sz="2400" dirty="0">
                <a:solidFill>
                  <a:schemeClr val="tx1"/>
                </a:solidFill>
                <a:latin typeface="+mn-lt"/>
              </a:rPr>
            </a:br>
            <a:r>
              <a:rPr lang="ca-ES" sz="2400" dirty="0" smtClean="0">
                <a:solidFill>
                  <a:schemeClr val="tx1"/>
                </a:solidFill>
                <a:latin typeface="+mn-lt"/>
              </a:rPr>
              <a:t>- És un treballador social que te la funció d'animar activitats molt diversificades, amb una finalitat educativa, cultural o esportiva”.</a:t>
            </a:r>
            <a:br>
              <a:rPr lang="ca-ES" sz="2400" dirty="0" smtClean="0">
                <a:solidFill>
                  <a:schemeClr val="tx1"/>
                </a:solidFill>
                <a:latin typeface="+mn-lt"/>
              </a:rPr>
            </a:br>
            <a:r>
              <a:rPr lang="ca-ES" sz="2400" dirty="0">
                <a:solidFill>
                  <a:schemeClr val="tx1"/>
                </a:solidFill>
                <a:latin typeface="+mn-lt"/>
              </a:rPr>
              <a:t/>
            </a:r>
            <a:br>
              <a:rPr lang="ca-ES" sz="2400" dirty="0">
                <a:solidFill>
                  <a:schemeClr val="tx1"/>
                </a:solidFill>
                <a:latin typeface="+mn-lt"/>
              </a:rPr>
            </a:br>
            <a:r>
              <a:rPr lang="ca-ES" sz="2400" dirty="0" smtClean="0">
                <a:solidFill>
                  <a:schemeClr val="tx1"/>
                </a:solidFill>
                <a:latin typeface="+mn-lt"/>
              </a:rPr>
              <a:t>- És es la persona capaç d'estimular la participació activa dels individus, ja sigui en l'individual com en el col·lectiu.</a:t>
            </a:r>
            <a:r>
              <a:rPr lang="ca-ES" sz="2000" dirty="0" smtClean="0">
                <a:solidFill>
                  <a:schemeClr val="tx1"/>
                </a:solidFill>
              </a:rPr>
              <a:t/>
            </a:r>
            <a:br>
              <a:rPr lang="ca-ES" sz="2000" dirty="0" smtClean="0">
                <a:solidFill>
                  <a:schemeClr val="tx1"/>
                </a:solidFill>
              </a:rPr>
            </a:br>
            <a:r>
              <a:rPr lang="ca-ES" sz="2000" dirty="0">
                <a:solidFill>
                  <a:schemeClr val="tx1"/>
                </a:solidFill>
              </a:rPr>
              <a:t/>
            </a:r>
            <a:br>
              <a:rPr lang="ca-ES" sz="2000" dirty="0">
                <a:solidFill>
                  <a:schemeClr val="tx1"/>
                </a:solidFill>
              </a:rPr>
            </a:br>
            <a:endParaRPr lang="es-E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684688"/>
          </a:xfrm>
        </p:spPr>
        <p:txBody>
          <a:bodyPr/>
          <a:lstStyle/>
          <a:p>
            <a:r>
              <a:rPr lang="ca-ES" b="1" dirty="0" smtClean="0">
                <a:solidFill>
                  <a:srgbClr val="FFFF00"/>
                </a:solidFill>
              </a:rPr>
              <a:t>L’animador: tipologies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5086800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ca-ES" b="1" dirty="0" smtClean="0"/>
              <a:t>11.  </a:t>
            </a:r>
            <a:r>
              <a:rPr lang="ca-ES" b="1" u="sng" dirty="0" smtClean="0"/>
              <a:t>Segons la metodologia:</a:t>
            </a:r>
            <a:endParaRPr lang="ca-ES" b="1" dirty="0" smtClean="0"/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Animador autoritari: </a:t>
            </a:r>
            <a:r>
              <a:rPr lang="ca-ES" dirty="0" smtClean="0"/>
              <a:t>ho preveu tot abans de que passi, proposa objectius que mai sotmet a elecció o discussió, informa al grup sense demanar suggeriments, no accepta desviacions i el clima sol ser tens. El grup es centra en el seu animador i hi ha poca comunicació entre els integrants d'aquest grup. </a:t>
            </a:r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Animador democràtic</a:t>
            </a:r>
            <a:r>
              <a:rPr lang="ca-ES" dirty="0" smtClean="0"/>
              <a:t>: preveu les coses amb antelació i les discuteix amb el grup. Dona l'oportunitat al grup de formular els objectius i proposa moltes activitats. Hi ha comunicació en el grup i tots prenen responsabilitats i iniciatives. </a:t>
            </a:r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Animador “</a:t>
            </a:r>
            <a:r>
              <a:rPr lang="ca-ES" b="1" dirty="0" err="1" smtClean="0">
                <a:solidFill>
                  <a:schemeClr val="accent1"/>
                </a:solidFill>
              </a:rPr>
              <a:t>deixar-fer</a:t>
            </a:r>
            <a:r>
              <a:rPr lang="ca-ES" b="1" dirty="0" smtClean="0">
                <a:solidFill>
                  <a:schemeClr val="accent1"/>
                </a:solidFill>
              </a:rPr>
              <a:t>”</a:t>
            </a:r>
            <a:r>
              <a:rPr lang="ca-ES" dirty="0" smtClean="0">
                <a:solidFill>
                  <a:schemeClr val="accent1"/>
                </a:solidFill>
              </a:rPr>
              <a:t>: </a:t>
            </a:r>
            <a:r>
              <a:rPr lang="ca-ES" dirty="0" smtClean="0"/>
              <a:t>no preveu res, planteja els objectius de forma molt general i deixa que el grup vagi al seu aire. Pot produir-se aïllament d'alguns membres del grup i dona la impressió d’ineficiència i pèrdua de temps. </a:t>
            </a:r>
            <a:endParaRPr lang="ca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512064"/>
            <a:ext cx="7128792" cy="5797256"/>
          </a:xfrm>
        </p:spPr>
        <p:txBody>
          <a:bodyPr/>
          <a:lstStyle/>
          <a:p>
            <a:r>
              <a:rPr lang="ca-ES" sz="2800" b="1" dirty="0" smtClean="0">
                <a:solidFill>
                  <a:srgbClr val="FFFF00"/>
                </a:solidFill>
                <a:latin typeface="+mn-lt"/>
              </a:rPr>
              <a:t>                                L’animador: tipologies</a:t>
            </a:r>
            <a:endParaRPr lang="es-ES" sz="2800" dirty="0">
              <a:latin typeface="+mn-lt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899592" y="1340768"/>
            <a:ext cx="77768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a-ES" sz="2400" dirty="0" smtClean="0"/>
              <a:t>- </a:t>
            </a:r>
            <a:r>
              <a:rPr lang="ca-ES" sz="3600" dirty="0" smtClean="0"/>
              <a:t>A l'hora de veure els diferents tipus d'animador podem trobar moltes classificacions depenen dels aspectes que es tinguin </a:t>
            </a:r>
            <a:r>
              <a:rPr lang="ca-ES" sz="3600" smtClean="0"/>
              <a:t>en </a:t>
            </a:r>
            <a:r>
              <a:rPr lang="ca-ES" sz="3600" smtClean="0"/>
              <a:t>compte </a:t>
            </a:r>
            <a:r>
              <a:rPr lang="ca-ES" sz="3600" dirty="0" smtClean="0"/>
              <a:t>per fer aquesta diferenciació i també depenen de l'autor que faci la classificació. Així doncs trobem:</a:t>
            </a:r>
            <a:endParaRPr lang="ca-E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648072"/>
          </a:xfrm>
        </p:spPr>
        <p:txBody>
          <a:bodyPr/>
          <a:lstStyle/>
          <a:p>
            <a:pPr algn="ctr"/>
            <a:r>
              <a:rPr lang="ca-ES" b="1" dirty="0" smtClean="0">
                <a:solidFill>
                  <a:srgbClr val="FFFF00"/>
                </a:solidFill>
              </a:rPr>
              <a:t>L’animador: tipologies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914400" y="1196752"/>
            <a:ext cx="7772400" cy="5158808"/>
          </a:xfrm>
        </p:spPr>
        <p:txBody>
          <a:bodyPr>
            <a:normAutofit fontScale="70000" lnSpcReduction="20000"/>
          </a:bodyPr>
          <a:lstStyle/>
          <a:p>
            <a:pPr marL="582930" indent="-514350">
              <a:buFont typeface="+mj-lt"/>
              <a:buAutoNum type="arabicPeriod"/>
            </a:pPr>
            <a:r>
              <a:rPr lang="ca-ES" b="1" dirty="0" smtClean="0"/>
              <a:t> </a:t>
            </a:r>
            <a:r>
              <a:rPr lang="ca-ES" b="1" u="sng" dirty="0" smtClean="0"/>
              <a:t>Segons el Consell d'Europa:</a:t>
            </a:r>
            <a:endParaRPr lang="ca-ES" b="1" dirty="0" smtClean="0"/>
          </a:p>
          <a:p>
            <a:pPr>
              <a:buNone/>
            </a:pPr>
            <a:r>
              <a:rPr lang="ca-ES" b="1" dirty="0" smtClean="0"/>
              <a:t> </a:t>
            </a:r>
            <a:endParaRPr lang="ca-ES" dirty="0" smtClean="0"/>
          </a:p>
          <a:p>
            <a:pPr>
              <a:buNone/>
            </a:pPr>
            <a:r>
              <a:rPr lang="ca-ES" dirty="0" smtClean="0"/>
              <a:t>- </a:t>
            </a:r>
            <a:r>
              <a:rPr lang="ca-ES" b="1" dirty="0" smtClean="0">
                <a:solidFill>
                  <a:schemeClr val="accent1"/>
                </a:solidFill>
              </a:rPr>
              <a:t>Segons </a:t>
            </a:r>
            <a:r>
              <a:rPr lang="ca-ES" b="1" dirty="0" err="1" smtClean="0">
                <a:solidFill>
                  <a:schemeClr val="accent1"/>
                </a:solidFill>
              </a:rPr>
              <a:t>l'estatus</a:t>
            </a:r>
            <a:r>
              <a:rPr lang="ca-ES" b="1" dirty="0" smtClean="0">
                <a:solidFill>
                  <a:schemeClr val="accent1"/>
                </a:solidFill>
              </a:rPr>
              <a:t>: </a:t>
            </a:r>
            <a:r>
              <a:rPr lang="ca-ES" dirty="0" smtClean="0"/>
              <a:t>professional, semi professional i voluntari</a:t>
            </a:r>
          </a:p>
          <a:p>
            <a:pPr>
              <a:buNone/>
            </a:pPr>
            <a:r>
              <a:rPr lang="ca-ES" dirty="0" smtClean="0"/>
              <a:t>- </a:t>
            </a:r>
            <a:r>
              <a:rPr lang="ca-ES" b="1" dirty="0" smtClean="0">
                <a:solidFill>
                  <a:schemeClr val="accent1"/>
                </a:solidFill>
              </a:rPr>
              <a:t>Segons l’àmbit de treball</a:t>
            </a:r>
            <a:r>
              <a:rPr lang="ca-ES" b="1" dirty="0" smtClean="0"/>
              <a:t>:  </a:t>
            </a:r>
            <a:r>
              <a:rPr lang="ca-ES" dirty="0" smtClean="0"/>
              <a:t>cultural, social i educatiu.</a:t>
            </a:r>
          </a:p>
          <a:p>
            <a:pPr>
              <a:buNone/>
            </a:pPr>
            <a:r>
              <a:rPr lang="ca-ES" dirty="0" smtClean="0"/>
              <a:t>- </a:t>
            </a:r>
            <a:r>
              <a:rPr lang="ca-ES" b="1" dirty="0" smtClean="0">
                <a:solidFill>
                  <a:schemeClr val="accent1"/>
                </a:solidFill>
              </a:rPr>
              <a:t>Segons la situació/tasca: </a:t>
            </a:r>
            <a:r>
              <a:rPr lang="ca-ES" b="1" dirty="0" smtClean="0"/>
              <a:t> </a:t>
            </a:r>
            <a:r>
              <a:rPr lang="ca-ES" dirty="0" smtClean="0"/>
              <a:t>difusor, monitor de grup i coordinador.</a:t>
            </a:r>
          </a:p>
          <a:p>
            <a:pPr>
              <a:buNone/>
            </a:pPr>
            <a:r>
              <a:rPr lang="ca-ES" dirty="0" smtClean="0"/>
              <a:t> </a:t>
            </a:r>
          </a:p>
          <a:p>
            <a:pPr marL="582930" lvl="0" indent="-514350">
              <a:buNone/>
            </a:pPr>
            <a:r>
              <a:rPr lang="ca-ES" b="1" dirty="0" smtClean="0"/>
              <a:t>2.      </a:t>
            </a:r>
            <a:r>
              <a:rPr lang="ca-ES" b="1" u="sng" dirty="0" smtClean="0"/>
              <a:t>Segons el caràcter i l'amplitud de les seves activitats:</a:t>
            </a:r>
            <a:endParaRPr lang="ca-ES" b="1" dirty="0" smtClean="0"/>
          </a:p>
          <a:p>
            <a:pPr>
              <a:buNone/>
            </a:pPr>
            <a:r>
              <a:rPr lang="ca-ES" b="1" dirty="0" smtClean="0"/>
              <a:t> </a:t>
            </a:r>
            <a:endParaRPr lang="ca-ES" dirty="0" smtClean="0"/>
          </a:p>
          <a:p>
            <a:pPr>
              <a:buNone/>
            </a:pPr>
            <a:r>
              <a:rPr lang="ca-ES" b="1" dirty="0" smtClean="0"/>
              <a:t>-  </a:t>
            </a:r>
            <a:r>
              <a:rPr lang="ca-ES" b="1" dirty="0" smtClean="0">
                <a:solidFill>
                  <a:schemeClr val="accent1"/>
                </a:solidFill>
              </a:rPr>
              <a:t>Animadors generalistes: </a:t>
            </a:r>
            <a:r>
              <a:rPr lang="ca-ES" dirty="0" smtClean="0"/>
              <a:t>les seves activitats estan relacionades amb un grup i exerceixen la funció de direcció, coordinació i control. Posseeixen qualitats de líders.</a:t>
            </a:r>
          </a:p>
          <a:p>
            <a:pPr>
              <a:buNone/>
            </a:pPr>
            <a:r>
              <a:rPr lang="ca-ES" b="1" dirty="0" smtClean="0"/>
              <a:t>-  </a:t>
            </a:r>
            <a:r>
              <a:rPr lang="ca-ES" b="1" dirty="0" smtClean="0">
                <a:solidFill>
                  <a:schemeClr val="accent1"/>
                </a:solidFill>
              </a:rPr>
              <a:t>Animadors especialistes: </a:t>
            </a:r>
            <a:r>
              <a:rPr lang="ca-ES" dirty="0" smtClean="0"/>
              <a:t>les seves funcions son tècniques i generalment limitades a una tècnica exclusiva. Es diuen experts perquè dominen un determinat camp del saber o el fer .</a:t>
            </a:r>
          </a:p>
          <a:p>
            <a:pPr>
              <a:buNone/>
            </a:pPr>
            <a:r>
              <a:rPr lang="es-ES" dirty="0" smtClean="0"/>
              <a:t> 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>
                <a:solidFill>
                  <a:srgbClr val="FFFF00"/>
                </a:solidFill>
              </a:rPr>
              <a:t>L’animador: tipologies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ca-ES" sz="3100" b="1" dirty="0" smtClean="0"/>
              <a:t>3.   </a:t>
            </a:r>
            <a:r>
              <a:rPr lang="ca-ES" sz="3100" b="1" u="sng" dirty="0" smtClean="0"/>
              <a:t>Segons el seu estatut econòmic jurídic:</a:t>
            </a:r>
            <a:endParaRPr lang="ca-ES" sz="3100" b="1" dirty="0" smtClean="0"/>
          </a:p>
          <a:p>
            <a:pPr>
              <a:buNone/>
            </a:pPr>
            <a:r>
              <a:rPr lang="ca-ES" sz="3100" b="1" dirty="0" smtClean="0"/>
              <a:t> </a:t>
            </a:r>
            <a:endParaRPr lang="ca-ES" sz="3100" dirty="0" smtClean="0"/>
          </a:p>
          <a:p>
            <a:pPr>
              <a:buNone/>
            </a:pPr>
            <a:r>
              <a:rPr lang="ca-ES" sz="3100" dirty="0" smtClean="0"/>
              <a:t>-  </a:t>
            </a:r>
            <a:r>
              <a:rPr lang="ca-ES" sz="3100" b="1" dirty="0" smtClean="0">
                <a:solidFill>
                  <a:schemeClr val="accent1"/>
                </a:solidFill>
              </a:rPr>
              <a:t>Segons la remuneració</a:t>
            </a:r>
            <a:r>
              <a:rPr lang="ca-ES" sz="3100" dirty="0" smtClean="0"/>
              <a:t>: benèvols (sense cobrar) i onerosos (cobrant).</a:t>
            </a:r>
          </a:p>
          <a:p>
            <a:pPr>
              <a:buNone/>
            </a:pPr>
            <a:r>
              <a:rPr lang="ca-ES" sz="3100" dirty="0" smtClean="0"/>
              <a:t>-  </a:t>
            </a:r>
            <a:r>
              <a:rPr lang="ca-ES" sz="3100" b="1" dirty="0" smtClean="0">
                <a:solidFill>
                  <a:schemeClr val="accent1"/>
                </a:solidFill>
              </a:rPr>
              <a:t>Segons el temps de dedicació: </a:t>
            </a:r>
            <a:r>
              <a:rPr lang="ca-ES" sz="3100" dirty="0" smtClean="0"/>
              <a:t>animador a temps complert o animador a temps parcial.</a:t>
            </a:r>
          </a:p>
          <a:p>
            <a:pPr>
              <a:buNone/>
            </a:pPr>
            <a:r>
              <a:rPr lang="ca-ES" sz="3100" b="1" dirty="0" smtClean="0"/>
              <a:t> </a:t>
            </a:r>
            <a:endParaRPr lang="ca-ES" sz="3100" dirty="0" smtClean="0"/>
          </a:p>
          <a:p>
            <a:pPr lvl="0">
              <a:buNone/>
            </a:pPr>
            <a:r>
              <a:rPr lang="ca-ES" sz="3100" b="1" dirty="0" smtClean="0"/>
              <a:t>4.  </a:t>
            </a:r>
            <a:r>
              <a:rPr lang="ca-ES" sz="3100" b="1" u="sng" dirty="0" smtClean="0"/>
              <a:t>Segons l'organisme en el que realitza la seva activitat:</a:t>
            </a:r>
            <a:endParaRPr lang="ca-ES" sz="3100" b="1" dirty="0" smtClean="0"/>
          </a:p>
          <a:p>
            <a:pPr>
              <a:buNone/>
            </a:pPr>
            <a:r>
              <a:rPr lang="ca-ES" sz="3100" b="1" dirty="0" smtClean="0"/>
              <a:t> </a:t>
            </a:r>
            <a:endParaRPr lang="ca-ES" sz="3100" dirty="0" smtClean="0"/>
          </a:p>
          <a:p>
            <a:pPr>
              <a:buNone/>
            </a:pPr>
            <a:r>
              <a:rPr lang="ca-ES" sz="3100" b="1" dirty="0" smtClean="0"/>
              <a:t>- </a:t>
            </a:r>
            <a:r>
              <a:rPr lang="ca-ES" sz="3100" b="1" dirty="0" smtClean="0">
                <a:solidFill>
                  <a:schemeClr val="accent1"/>
                </a:solidFill>
              </a:rPr>
              <a:t>Animador d'estatut públic </a:t>
            </a:r>
            <a:r>
              <a:rPr lang="ca-ES" sz="3100" dirty="0" smtClean="0"/>
              <a:t>(casa de cultura)</a:t>
            </a:r>
          </a:p>
          <a:p>
            <a:pPr>
              <a:buNone/>
            </a:pPr>
            <a:r>
              <a:rPr lang="ca-ES" sz="3100" b="1" dirty="0" smtClean="0"/>
              <a:t>- </a:t>
            </a:r>
            <a:r>
              <a:rPr lang="ca-ES" sz="3100" b="1" dirty="0" smtClean="0">
                <a:solidFill>
                  <a:schemeClr val="accent1"/>
                </a:solidFill>
              </a:rPr>
              <a:t>Animador d'estatut privat </a:t>
            </a:r>
            <a:r>
              <a:rPr lang="ca-ES" sz="3100" dirty="0" smtClean="0"/>
              <a:t>(una associació voluntària).</a:t>
            </a:r>
          </a:p>
          <a:p>
            <a:pPr>
              <a:buNone/>
            </a:pPr>
            <a:r>
              <a:rPr lang="es-ES" dirty="0" smtClean="0"/>
              <a:t> 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>
                <a:solidFill>
                  <a:srgbClr val="FFFF00"/>
                </a:solidFill>
              </a:rPr>
              <a:t>L’animador: tipologies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es-ES" b="1" dirty="0" smtClean="0"/>
              <a:t>5.  </a:t>
            </a:r>
            <a:r>
              <a:rPr lang="ca-ES" b="1" u="sng" dirty="0" smtClean="0"/>
              <a:t>Segons les característiques del grup o grups en els que actuen:</a:t>
            </a:r>
            <a:endParaRPr lang="ca-ES" b="1" dirty="0" smtClean="0"/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Segons l'edat dels membres del grup</a:t>
            </a:r>
            <a:r>
              <a:rPr lang="ca-ES" dirty="0" smtClean="0"/>
              <a:t>: animador infantil, juvenil, d'adults i de la 3ª edat.</a:t>
            </a:r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Segons l'àmbit sociològic del grup: </a:t>
            </a:r>
            <a:r>
              <a:rPr lang="ca-ES" dirty="0" smtClean="0"/>
              <a:t>animador urbà, rural i d'ambients deteriorats econòmica i/o socialment.</a:t>
            </a:r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Segons les característiques personals del grup</a:t>
            </a:r>
            <a:r>
              <a:rPr lang="ca-ES" dirty="0" smtClean="0">
                <a:solidFill>
                  <a:schemeClr val="accent1"/>
                </a:solidFill>
              </a:rPr>
              <a:t>: </a:t>
            </a:r>
            <a:r>
              <a:rPr lang="ca-ES" dirty="0" smtClean="0"/>
              <a:t>animador de persones sanes, de  disminuïts físics, de disminuïts psíquics, de malalts crònics, de predelinqüents, de delinqüents i de marginats socials.</a:t>
            </a:r>
          </a:p>
          <a:p>
            <a:pPr>
              <a:buNone/>
            </a:pPr>
            <a:r>
              <a:rPr lang="ca-ES" dirty="0" smtClean="0"/>
              <a:t> </a:t>
            </a:r>
          </a:p>
          <a:p>
            <a:pPr lvl="0">
              <a:buNone/>
            </a:pPr>
            <a:r>
              <a:rPr lang="ca-ES" b="1" dirty="0" smtClean="0"/>
              <a:t>6.  </a:t>
            </a:r>
            <a:r>
              <a:rPr lang="ca-ES" b="1" u="sng" dirty="0" smtClean="0"/>
              <a:t>Segons el tipus de col·lectivitat on es desenvolupa l' animació:</a:t>
            </a:r>
            <a:endParaRPr lang="ca-ES" b="1" dirty="0" smtClean="0"/>
          </a:p>
          <a:p>
            <a:pPr>
              <a:buNone/>
            </a:pPr>
            <a:r>
              <a:rPr lang="ca-ES" b="1" dirty="0" smtClean="0"/>
              <a:t> -    </a:t>
            </a:r>
            <a:r>
              <a:rPr lang="ca-ES" b="1" dirty="0" smtClean="0">
                <a:solidFill>
                  <a:schemeClr val="accent1"/>
                </a:solidFill>
              </a:rPr>
              <a:t>Animador en situacions especifiques</a:t>
            </a:r>
            <a:r>
              <a:rPr lang="ca-ES" dirty="0" smtClean="0"/>
              <a:t>: cases cultura, centres socials...</a:t>
            </a:r>
          </a:p>
          <a:p>
            <a:pPr>
              <a:buNone/>
            </a:pPr>
            <a:r>
              <a:rPr lang="ca-ES" dirty="0" smtClean="0"/>
              <a:t>-     </a:t>
            </a:r>
            <a:r>
              <a:rPr lang="ca-ES" b="1" dirty="0" smtClean="0">
                <a:solidFill>
                  <a:schemeClr val="accent1"/>
                </a:solidFill>
              </a:rPr>
              <a:t>Animador en conjunts socials: </a:t>
            </a:r>
            <a:r>
              <a:rPr lang="ca-ES" dirty="0" smtClean="0"/>
              <a:t>barris, comunitats de veïns...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>
                <a:solidFill>
                  <a:srgbClr val="FFFF00"/>
                </a:solidFill>
              </a:rPr>
              <a:t>L’animador: tipologies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5086800"/>
          </a:xfrm>
        </p:spPr>
        <p:txBody>
          <a:bodyPr/>
          <a:lstStyle/>
          <a:p>
            <a:pPr lvl="0">
              <a:buNone/>
            </a:pPr>
            <a:r>
              <a:rPr lang="es-ES" b="1" dirty="0" smtClean="0"/>
              <a:t>7</a:t>
            </a:r>
            <a:r>
              <a:rPr lang="ca-ES" b="1" dirty="0" smtClean="0"/>
              <a:t>.  </a:t>
            </a:r>
            <a:r>
              <a:rPr lang="ca-ES" b="1" u="sng" dirty="0" smtClean="0"/>
              <a:t>Segons les tècniques que sigui necessari aplicar:</a:t>
            </a:r>
            <a:endParaRPr lang="ca-ES" b="1" dirty="0" smtClean="0"/>
          </a:p>
          <a:p>
            <a:pPr>
              <a:buNone/>
            </a:pPr>
            <a:r>
              <a:rPr lang="ca-ES" b="1" dirty="0" smtClean="0"/>
              <a:t> </a:t>
            </a:r>
            <a:endParaRPr lang="ca-ES" dirty="0" smtClean="0"/>
          </a:p>
          <a:p>
            <a:pPr>
              <a:buNone/>
            </a:pPr>
            <a:r>
              <a:rPr lang="ca-ES" dirty="0" smtClean="0">
                <a:solidFill>
                  <a:schemeClr val="accent1"/>
                </a:solidFill>
              </a:rPr>
              <a:t>-  </a:t>
            </a:r>
            <a:r>
              <a:rPr lang="ca-ES" b="1" dirty="0" smtClean="0">
                <a:solidFill>
                  <a:schemeClr val="accent1"/>
                </a:solidFill>
              </a:rPr>
              <a:t>Animador del saber</a:t>
            </a:r>
            <a:r>
              <a:rPr lang="ca-ES" dirty="0" smtClean="0">
                <a:solidFill>
                  <a:schemeClr val="accent1"/>
                </a:solidFill>
              </a:rPr>
              <a:t>: </a:t>
            </a:r>
            <a:r>
              <a:rPr lang="ca-ES" dirty="0" smtClean="0"/>
              <a:t>professors, mestres...</a:t>
            </a:r>
          </a:p>
          <a:p>
            <a:pPr>
              <a:buNone/>
            </a:pPr>
            <a:r>
              <a:rPr lang="ca-ES" dirty="0" smtClean="0">
                <a:solidFill>
                  <a:schemeClr val="accent1"/>
                </a:solidFill>
              </a:rPr>
              <a:t>-  </a:t>
            </a:r>
            <a:r>
              <a:rPr lang="ca-ES" b="1" dirty="0" smtClean="0">
                <a:solidFill>
                  <a:schemeClr val="accent1"/>
                </a:solidFill>
              </a:rPr>
              <a:t>Animador del </a:t>
            </a:r>
            <a:r>
              <a:rPr lang="ca-ES" b="1" dirty="0" err="1" smtClean="0">
                <a:solidFill>
                  <a:schemeClr val="accent1"/>
                </a:solidFill>
              </a:rPr>
              <a:t>saber-fer</a:t>
            </a:r>
            <a:r>
              <a:rPr lang="ca-ES" dirty="0" smtClean="0"/>
              <a:t>: monitors, entrenadors esportius, monitors de jocs, professors de ball o dansa, especialistes en cine o teatre...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>
                <a:solidFill>
                  <a:srgbClr val="FFFF00"/>
                </a:solidFill>
              </a:rPr>
              <a:t>L’animador: tipologies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txBody>
          <a:bodyPr>
            <a:normAutofit fontScale="77500" lnSpcReduction="20000"/>
          </a:bodyPr>
          <a:lstStyle/>
          <a:p>
            <a:pPr marL="582930" lvl="0" indent="-514350">
              <a:buAutoNum type="arabicPeriod" startAt="8"/>
            </a:pPr>
            <a:r>
              <a:rPr lang="ca-ES" b="1" u="sng" dirty="0" smtClean="0"/>
              <a:t>Segons objectiu:</a:t>
            </a:r>
          </a:p>
          <a:p>
            <a:pPr marL="582930" lvl="0" indent="-514350">
              <a:buNone/>
            </a:pPr>
            <a:endParaRPr lang="es-ES" b="1" u="sng" dirty="0" smtClean="0"/>
          </a:p>
          <a:p>
            <a:pPr>
              <a:buNone/>
            </a:pPr>
            <a:r>
              <a:rPr lang="ca-ES" b="1" dirty="0" smtClean="0"/>
              <a:t>- </a:t>
            </a:r>
            <a:r>
              <a:rPr lang="ca-ES" dirty="0" smtClean="0"/>
              <a:t>  </a:t>
            </a:r>
            <a:r>
              <a:rPr lang="ca-ES" b="1" dirty="0" smtClean="0">
                <a:solidFill>
                  <a:schemeClr val="accent1"/>
                </a:solidFill>
              </a:rPr>
              <a:t>Animador Polític</a:t>
            </a:r>
            <a:r>
              <a:rPr lang="ca-ES" dirty="0" smtClean="0">
                <a:solidFill>
                  <a:schemeClr val="accent1"/>
                </a:solidFill>
              </a:rPr>
              <a:t>: </a:t>
            </a:r>
            <a:r>
              <a:rPr lang="ca-ES" dirty="0" smtClean="0"/>
              <a:t>el seu objectiu és que les persones prenguin consciència de la seva  realitat social.</a:t>
            </a:r>
          </a:p>
          <a:p>
            <a:pPr>
              <a:buNone/>
            </a:pPr>
            <a:r>
              <a:rPr lang="ca-ES" b="1" dirty="0" smtClean="0"/>
              <a:t>-  </a:t>
            </a:r>
            <a:r>
              <a:rPr lang="ca-ES" b="1" dirty="0" smtClean="0">
                <a:solidFill>
                  <a:schemeClr val="accent1"/>
                </a:solidFill>
              </a:rPr>
              <a:t>Animador Religiós</a:t>
            </a:r>
            <a:r>
              <a:rPr lang="ca-ES" dirty="0" smtClean="0"/>
              <a:t>: renuncia a tota satisfacció personal, està al servei de la gent i de la seva vocació.</a:t>
            </a:r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Animador Maternal</a:t>
            </a:r>
            <a:r>
              <a:rPr lang="ca-ES" b="1" dirty="0" smtClean="0"/>
              <a:t>: </a:t>
            </a:r>
            <a:r>
              <a:rPr lang="ca-ES" dirty="0" smtClean="0"/>
              <a:t>per ell l'amor és el bàsic(s'ocupa de malalts,grans,amb una atmosfera familiar).</a:t>
            </a:r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Animador Personalista</a:t>
            </a:r>
            <a:r>
              <a:rPr lang="ca-ES" b="1" dirty="0" smtClean="0"/>
              <a:t>: </a:t>
            </a:r>
            <a:r>
              <a:rPr lang="ca-ES" dirty="0" smtClean="0"/>
              <a:t>intenta inculcar la responsabilitat al seu grup.</a:t>
            </a:r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Animador Psi </a:t>
            </a:r>
            <a:r>
              <a:rPr lang="ca-ES" dirty="0" smtClean="0"/>
              <a:t>(psicòleg, psiquiatra, psicopedagog): ajuda els que travessen una situació problemàtica o traumàtica.</a:t>
            </a:r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Animador iniciador: </a:t>
            </a:r>
            <a:r>
              <a:rPr lang="ca-ES" dirty="0" smtClean="0"/>
              <a:t>traça nous camins i vol que els individus s'obrin a tot el que els rodeja.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>
                <a:solidFill>
                  <a:srgbClr val="FFFF00"/>
                </a:solidFill>
              </a:rPr>
              <a:t>L’animador: tipologies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82930" lvl="0" indent="-514350">
              <a:buAutoNum type="arabicPeriod" startAt="9"/>
            </a:pPr>
            <a:r>
              <a:rPr lang="ca-ES" b="1" u="sng" dirty="0" smtClean="0"/>
              <a:t>Segons en el que fixen:</a:t>
            </a:r>
          </a:p>
          <a:p>
            <a:pPr marL="582930" lvl="0" indent="-514350">
              <a:buNone/>
            </a:pPr>
            <a:endParaRPr lang="ca-ES" b="1" dirty="0" smtClean="0"/>
          </a:p>
          <a:p>
            <a:pPr>
              <a:buNone/>
            </a:pPr>
            <a:r>
              <a:rPr lang="ca-ES" b="1" dirty="0" smtClean="0"/>
              <a:t> </a:t>
            </a:r>
            <a:r>
              <a:rPr lang="ca-ES" dirty="0" smtClean="0"/>
              <a:t>-  </a:t>
            </a:r>
            <a:r>
              <a:rPr lang="ca-ES" b="1" dirty="0" smtClean="0">
                <a:solidFill>
                  <a:schemeClr val="accent1"/>
                </a:solidFill>
              </a:rPr>
              <a:t>Animador Difusor</a:t>
            </a:r>
            <a:r>
              <a:rPr lang="ca-ES" dirty="0" smtClean="0">
                <a:solidFill>
                  <a:schemeClr val="accent1"/>
                </a:solidFill>
              </a:rPr>
              <a:t>: </a:t>
            </a:r>
            <a:r>
              <a:rPr lang="ca-ES" dirty="0" smtClean="0"/>
              <a:t>transmet continguts culturals i facilita la seva assimilació.</a:t>
            </a:r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Animador Monitor: </a:t>
            </a:r>
            <a:r>
              <a:rPr lang="ca-ES" dirty="0" smtClean="0"/>
              <a:t>es fixen en continguts concrets i afavoreixen el desenvolupament per mitjà de l'expressió corporal.</a:t>
            </a:r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Animador centrat en el grup</a:t>
            </a:r>
            <a:r>
              <a:rPr lang="ca-ES" dirty="0" smtClean="0"/>
              <a:t>: es fixen en un sol grup, en atendre les seves necessitats i problemes.</a:t>
            </a:r>
          </a:p>
          <a:p>
            <a:pPr>
              <a:buFontTx/>
              <a:buChar char="-"/>
            </a:pPr>
            <a:r>
              <a:rPr lang="ca-ES" b="1" dirty="0" err="1" smtClean="0">
                <a:solidFill>
                  <a:schemeClr val="accent1"/>
                </a:solidFill>
              </a:rPr>
              <a:t>Animador-coordinador</a:t>
            </a:r>
            <a:r>
              <a:rPr lang="ca-ES" dirty="0" smtClean="0"/>
              <a:t>: a banda d'animar ha d'estar format en planificació i organització administrativa.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b="1" dirty="0" smtClean="0">
                <a:solidFill>
                  <a:srgbClr val="FFFF00"/>
                </a:solidFill>
              </a:rPr>
              <a:t>L’animador: tipologies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ca-ES" b="1" dirty="0" smtClean="0"/>
              <a:t>10.  </a:t>
            </a:r>
            <a:r>
              <a:rPr lang="ca-ES" b="1" u="sng" dirty="0" smtClean="0"/>
              <a:t>Segons on actuen</a:t>
            </a:r>
            <a:endParaRPr lang="ca-ES" b="1" dirty="0" smtClean="0"/>
          </a:p>
          <a:p>
            <a:pPr>
              <a:buNone/>
            </a:pPr>
            <a:r>
              <a:rPr lang="ca-ES" b="1" dirty="0" smtClean="0"/>
              <a:t> -   </a:t>
            </a:r>
            <a:r>
              <a:rPr lang="ca-ES" b="1" dirty="0" smtClean="0">
                <a:solidFill>
                  <a:schemeClr val="accent1"/>
                </a:solidFill>
              </a:rPr>
              <a:t>Animador socials</a:t>
            </a:r>
            <a:r>
              <a:rPr lang="ca-ES" dirty="0" smtClean="0"/>
              <a:t>: exerceixen funcions de prevenció i reeducació en centres socials i en centres de readaptació ( delinqüents, drogoaddictes,.).</a:t>
            </a:r>
          </a:p>
          <a:p>
            <a:pPr>
              <a:buFontTx/>
              <a:buChar char="-"/>
            </a:pPr>
            <a:r>
              <a:rPr lang="ca-ES" b="1" dirty="0" smtClean="0">
                <a:solidFill>
                  <a:schemeClr val="accent1"/>
                </a:solidFill>
              </a:rPr>
              <a:t>Animador</a:t>
            </a:r>
            <a:r>
              <a:rPr lang="ca-ES" dirty="0" smtClean="0">
                <a:solidFill>
                  <a:schemeClr val="accent1"/>
                </a:solidFill>
              </a:rPr>
              <a:t>s </a:t>
            </a:r>
            <a:r>
              <a:rPr lang="ca-ES" b="1" dirty="0" smtClean="0">
                <a:solidFill>
                  <a:schemeClr val="accent1"/>
                </a:solidFill>
              </a:rPr>
              <a:t>socioculturals</a:t>
            </a:r>
            <a:r>
              <a:rPr lang="ca-ES" dirty="0" smtClean="0"/>
              <a:t>: la seva activitat està entre el social i el cultural, i treballen en centres culturals, cases de joventut, etc.</a:t>
            </a:r>
          </a:p>
          <a:p>
            <a:pPr>
              <a:buFontTx/>
              <a:buChar char="-"/>
            </a:pPr>
            <a:r>
              <a:rPr lang="ca-ES" dirty="0" smtClean="0">
                <a:solidFill>
                  <a:schemeClr val="accent1"/>
                </a:solidFill>
              </a:rPr>
              <a:t>A</a:t>
            </a:r>
            <a:r>
              <a:rPr lang="ca-ES" b="1" dirty="0" smtClean="0">
                <a:solidFill>
                  <a:schemeClr val="accent1"/>
                </a:solidFill>
              </a:rPr>
              <a:t>nimadors escolars</a:t>
            </a:r>
            <a:r>
              <a:rPr lang="ca-ES" dirty="0" smtClean="0"/>
              <a:t>: la seva activitat es centra en centres escolars.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83</TotalTime>
  <Words>507</Words>
  <Application>Microsoft Office PowerPoint</Application>
  <PresentationFormat>Presentación en pantalla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Metro</vt:lpstr>
      <vt:lpstr>                      L’animador: concepte    - L 'animador sociocultural té un paper decisiu ja que es el que posa en marxa tots els processos d'animació.  L'animador potencia les relacions de grup i es la base del grup.  - És un treballador social que te la funció d'animar activitats molt diversificades, amb una finalitat educativa, cultural o esportiva”.  - És es la persona capaç d'estimular la participació activa dels individus, ja sigui en l'individual com en el col·lectiu.  </vt:lpstr>
      <vt:lpstr>                                L’animador: tipologies</vt:lpstr>
      <vt:lpstr>L’animador: tipologies</vt:lpstr>
      <vt:lpstr>L’animador: tipologies</vt:lpstr>
      <vt:lpstr>L’animador: tipologies</vt:lpstr>
      <vt:lpstr>L’animador: tipologies</vt:lpstr>
      <vt:lpstr>L’animador: tipologies</vt:lpstr>
      <vt:lpstr>L’animador: tipologies</vt:lpstr>
      <vt:lpstr>L’animador: tipologies</vt:lpstr>
      <vt:lpstr>L’animador: tipologies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L’animador: concepte    - L 'animador sociocultural té un paper decisiu ja que es el que posa en marxa tots els processos d'animació.  L'animador potencia les relacions de grup i es la base del grup.  - És un treballador social que te la funció d'animar activitats molt diversificades, amb una finalitat educativa, cultural o esportiva”.  - És es la persona capaç d'estimular la participació activa dels individus, ja sigui en l'individual com en el col·lectiu.  </dc:title>
  <dc:creator>Enric</dc:creator>
  <cp:lastModifiedBy>Usuari</cp:lastModifiedBy>
  <cp:revision>6</cp:revision>
  <dcterms:created xsi:type="dcterms:W3CDTF">2017-09-30T15:34:36Z</dcterms:created>
  <dcterms:modified xsi:type="dcterms:W3CDTF">2017-10-16T16:29:21Z</dcterms:modified>
</cp:coreProperties>
</file>