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0C703FB-AA59-4D14-881C-A5CFAD7001CE}" type="datetimeFigureOut">
              <a:rPr lang="es-ES" smtClean="0"/>
              <a:pPr/>
              <a:t>09/10/2017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4587E36-12E0-4FD7-B30A-A94FD0F836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ANIMACIÓ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r>
              <a:rPr lang="ca-ES" dirty="0">
                <a:ea typeface="ＭＳ Ｐゴシック" pitchFamily="34" charset="-128"/>
              </a:rPr>
              <a:t>CONCEPTE:</a:t>
            </a:r>
          </a:p>
          <a:p>
            <a:pPr algn="just">
              <a:lnSpc>
                <a:spcPct val="90000"/>
              </a:lnSpc>
              <a:defRPr/>
            </a:pPr>
            <a:r>
              <a:rPr lang="ca-ES" dirty="0">
                <a:ea typeface="ＭＳ Ｐゴシック" pitchFamily="34" charset="-128"/>
              </a:rPr>
              <a:t>Procés dirigit a l’organització de les persones per aconseguir projectes comuns.</a:t>
            </a:r>
          </a:p>
          <a:p>
            <a:pPr algn="just">
              <a:lnSpc>
                <a:spcPct val="90000"/>
              </a:lnSpc>
              <a:defRPr/>
            </a:pPr>
            <a:r>
              <a:rPr lang="ca-ES" dirty="0">
                <a:ea typeface="ＭＳ Ｐゴシック" pitchFamily="34" charset="-128"/>
              </a:rPr>
              <a:t>Tota acció dintre d’un grup o sobre ell, encaminada a desenvolupar la comunicació i estructurar la seva vida social, recorrent a mètodes </a:t>
            </a:r>
            <a:r>
              <a:rPr lang="ca-ES" dirty="0" err="1">
                <a:ea typeface="ＭＳ Ｐゴシック" pitchFamily="34" charset="-128"/>
              </a:rPr>
              <a:t>semidirectius</a:t>
            </a:r>
            <a:r>
              <a:rPr lang="ca-ES" dirty="0">
                <a:ea typeface="ＭＳ Ｐゴシック" pitchFamily="34" charset="-128"/>
              </a:rPr>
              <a:t>; es tracta d’un mètode d’integració i participació.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="" xmlns:p14="http://schemas.microsoft.com/office/powerpoint/2010/main" val="415289045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148063" y="2276872"/>
            <a:ext cx="360040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u="sng" dirty="0" smtClean="0">
                <a:solidFill>
                  <a:schemeClr val="bg2">
                    <a:lumMod val="50000"/>
                  </a:schemeClr>
                </a:solidFill>
              </a:rPr>
              <a:t>Administració Autònoma</a:t>
            </a:r>
            <a:endParaRPr lang="ca-ES" sz="2400" dirty="0">
              <a:solidFill>
                <a:schemeClr val="bg2">
                  <a:lumMod val="50000"/>
                </a:schemeClr>
              </a:solidFill>
            </a:endParaRPr>
          </a:p>
          <a:p>
            <a:pPr lvl="0"/>
            <a:r>
              <a:rPr lang="ca-ES" sz="2400" dirty="0" smtClean="0"/>
              <a:t>Campanyes temps lliure,</a:t>
            </a:r>
            <a:endParaRPr lang="ca-ES" sz="2400" dirty="0"/>
          </a:p>
          <a:p>
            <a:pPr lvl="0"/>
            <a:r>
              <a:rPr lang="ca-ES" sz="2400" dirty="0" smtClean="0"/>
              <a:t>Esport escolar.</a:t>
            </a:r>
          </a:p>
          <a:p>
            <a:pPr lvl="0"/>
            <a:endParaRPr lang="ca-ES" sz="2400" dirty="0"/>
          </a:p>
          <a:p>
            <a:pPr lvl="0"/>
            <a:r>
              <a:rPr lang="ca-ES" sz="2400" u="sng" dirty="0" smtClean="0">
                <a:solidFill>
                  <a:schemeClr val="accent5">
                    <a:lumMod val="75000"/>
                  </a:schemeClr>
                </a:solidFill>
              </a:rPr>
              <a:t>Associacionisme:</a:t>
            </a:r>
            <a:endParaRPr lang="ca-E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r>
              <a:rPr lang="ca-ES" sz="2400" dirty="0" smtClean="0"/>
              <a:t>Campaments d'estiu⁄temporada</a:t>
            </a:r>
          </a:p>
          <a:p>
            <a:pPr lvl="0"/>
            <a:r>
              <a:rPr lang="ca-ES" sz="2400" dirty="0" smtClean="0"/>
              <a:t>Activitats d’animació</a:t>
            </a:r>
            <a:endParaRPr lang="ca-ES" sz="2400" dirty="0"/>
          </a:p>
        </p:txBody>
      </p:sp>
      <p:sp>
        <p:nvSpPr>
          <p:cNvPr id="8" name="7 Rectángulo"/>
          <p:cNvSpPr/>
          <p:nvPr/>
        </p:nvSpPr>
        <p:spPr>
          <a:xfrm>
            <a:off x="755576" y="197346"/>
            <a:ext cx="8136904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ES" sz="3600" b="1" dirty="0" err="1"/>
              <a:t>Exemples</a:t>
            </a:r>
            <a:r>
              <a:rPr lang="es-ES" sz="3600" b="1" dirty="0"/>
              <a:t>:</a:t>
            </a:r>
            <a:endParaRPr lang="ca-ES" sz="3600" b="1" dirty="0"/>
          </a:p>
          <a:p>
            <a:endParaRPr lang="ca-ES" sz="2400" dirty="0"/>
          </a:p>
          <a:p>
            <a:r>
              <a:rPr lang="ca-ES" sz="2400" u="sng" dirty="0" smtClean="0">
                <a:solidFill>
                  <a:schemeClr val="accent2"/>
                </a:solidFill>
              </a:rPr>
              <a:t>Administració Estatal</a:t>
            </a:r>
            <a:r>
              <a:rPr lang="ca-ES" sz="2400" dirty="0" smtClean="0">
                <a:solidFill>
                  <a:schemeClr val="accent2"/>
                </a:solidFill>
              </a:rPr>
              <a:t>:	</a:t>
            </a:r>
            <a:endParaRPr lang="ca-ES" sz="2400" dirty="0">
              <a:solidFill>
                <a:schemeClr val="accent2"/>
              </a:solidFill>
            </a:endParaRPr>
          </a:p>
          <a:p>
            <a:pPr lvl="0"/>
            <a:r>
              <a:rPr lang="ca-ES" sz="2400" dirty="0" smtClean="0"/>
              <a:t>Educació Física escola</a:t>
            </a:r>
            <a:endParaRPr lang="ca-ES" sz="2400" dirty="0"/>
          </a:p>
          <a:p>
            <a:pPr lvl="0"/>
            <a:r>
              <a:rPr lang="ca-ES" sz="2400" dirty="0" smtClean="0"/>
              <a:t>Campanyes nacionals de sensibilització	</a:t>
            </a:r>
            <a:endParaRPr lang="ca-ES" sz="2400" dirty="0"/>
          </a:p>
          <a:p>
            <a:r>
              <a:rPr lang="ca-ES" sz="2400" dirty="0" smtClean="0"/>
              <a:t> </a:t>
            </a:r>
            <a:endParaRPr lang="ca-ES" sz="2400" dirty="0"/>
          </a:p>
          <a:p>
            <a:r>
              <a:rPr lang="ca-ES" sz="2400" u="sng" dirty="0" smtClean="0">
                <a:solidFill>
                  <a:schemeClr val="accent1"/>
                </a:solidFill>
              </a:rPr>
              <a:t>Administració Local</a:t>
            </a:r>
            <a:r>
              <a:rPr lang="ca-ES" sz="2400" dirty="0" smtClean="0">
                <a:solidFill>
                  <a:schemeClr val="accent1"/>
                </a:solidFill>
              </a:rPr>
              <a:t>:</a:t>
            </a:r>
            <a:r>
              <a:rPr lang="ca-ES" sz="2400" dirty="0" smtClean="0"/>
              <a:t>	</a:t>
            </a:r>
            <a:endParaRPr lang="ca-ES" sz="2400" dirty="0"/>
          </a:p>
          <a:p>
            <a:pPr lvl="0"/>
            <a:r>
              <a:rPr lang="ca-ES" sz="2400" dirty="0" smtClean="0"/>
              <a:t>Campanyes recreatives	 </a:t>
            </a:r>
            <a:endParaRPr lang="ca-ES" sz="2400" dirty="0"/>
          </a:p>
          <a:p>
            <a:pPr lvl="0"/>
            <a:r>
              <a:rPr lang="ca-ES" sz="2400" dirty="0" smtClean="0"/>
              <a:t>Esport per tothom	</a:t>
            </a:r>
            <a:endParaRPr lang="ca-ES" sz="2400" dirty="0"/>
          </a:p>
          <a:p>
            <a:pPr lvl="0"/>
            <a:r>
              <a:rPr lang="ca-ES" sz="2400" dirty="0" smtClean="0"/>
              <a:t>Activitats d 'animació</a:t>
            </a:r>
            <a:endParaRPr lang="ca-ES" sz="2400" dirty="0"/>
          </a:p>
          <a:p>
            <a:r>
              <a:rPr lang="ca-ES" sz="2400" dirty="0" smtClean="0"/>
              <a:t> </a:t>
            </a:r>
            <a:endParaRPr lang="ca-ES" sz="2400" dirty="0"/>
          </a:p>
          <a:p>
            <a:r>
              <a:rPr lang="ca-ES" sz="2400" u="sng" dirty="0" smtClean="0">
                <a:solidFill>
                  <a:schemeClr val="accent3"/>
                </a:solidFill>
              </a:rPr>
              <a:t>Empreses Privades i de serveis:</a:t>
            </a:r>
            <a:endParaRPr lang="ca-ES" sz="2400" dirty="0">
              <a:solidFill>
                <a:schemeClr val="accent3"/>
              </a:solidFill>
            </a:endParaRPr>
          </a:p>
          <a:p>
            <a:pPr lvl="0"/>
            <a:r>
              <a:rPr lang="ca-ES" sz="2400" dirty="0" smtClean="0"/>
              <a:t>Animació turística</a:t>
            </a:r>
            <a:endParaRPr lang="ca-ES" sz="2400" dirty="0"/>
          </a:p>
          <a:p>
            <a:pPr lvl="0"/>
            <a:r>
              <a:rPr lang="ca-ES" sz="2400" dirty="0" smtClean="0"/>
              <a:t> Animació de l'oci</a:t>
            </a:r>
            <a:endParaRPr lang="ca-ES" sz="2400" dirty="0"/>
          </a:p>
          <a:p>
            <a:pPr lvl="0"/>
            <a:r>
              <a:rPr lang="ca-ES" sz="2400" dirty="0" smtClean="0"/>
              <a:t> Activitats al temps </a:t>
            </a:r>
            <a:r>
              <a:rPr lang="ca-ES" sz="2400" dirty="0" err="1" smtClean="0"/>
              <a:t>Iliure</a:t>
            </a:r>
            <a:endParaRPr lang="ca-ES" sz="2400" dirty="0"/>
          </a:p>
          <a:p>
            <a:r>
              <a:rPr lang="es-ES" dirty="0"/>
              <a:t> </a:t>
            </a:r>
            <a:endParaRPr lang="ca-ES" dirty="0"/>
          </a:p>
        </p:txBody>
      </p:sp>
    </p:spTree>
    <p:extLst>
      <p:ext uri="{BB962C8B-B14F-4D97-AF65-F5344CB8AC3E}">
        <p14:creationId xmlns="" xmlns:p14="http://schemas.microsoft.com/office/powerpoint/2010/main" val="86537971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>
                <a:ea typeface="ＭＳ Ｐゴシック" pitchFamily="34" charset="-128"/>
              </a:rPr>
              <a:t>CONCEPTES D’ANIMACIÓ</a:t>
            </a:r>
            <a:br>
              <a:rPr lang="ca-ES" dirty="0">
                <a:ea typeface="ＭＳ Ｐゴシック" pitchFamily="34" charset="-128"/>
              </a:rPr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80000"/>
              </a:lnSpc>
              <a:defRPr/>
            </a:pPr>
            <a:r>
              <a:rPr lang="ca-ES" sz="3200" dirty="0" smtClean="0">
                <a:solidFill>
                  <a:srgbClr val="FF6600"/>
                </a:solidFill>
                <a:ea typeface="ＭＳ Ｐゴシック" pitchFamily="34" charset="-128"/>
              </a:rPr>
              <a:t> </a:t>
            </a:r>
            <a:r>
              <a:rPr lang="ca-ES" sz="3200" dirty="0">
                <a:solidFill>
                  <a:srgbClr val="FF6600"/>
                </a:solidFill>
                <a:ea typeface="ＭＳ Ｐゴシック" pitchFamily="34" charset="-128"/>
              </a:rPr>
              <a:t>“La funció de l’animació es defineix com una funció d’adaptació a les noves formes de vida social, atenent al desenvolupament individual i col·lectiu buscant remei a les inadaptacions.”</a:t>
            </a:r>
          </a:p>
          <a:p>
            <a:pPr algn="just">
              <a:lnSpc>
                <a:spcPct val="80000"/>
              </a:lnSpc>
              <a:buNone/>
              <a:defRPr/>
            </a:pPr>
            <a:endParaRPr lang="ca-ES" sz="3200" dirty="0">
              <a:solidFill>
                <a:srgbClr val="FF6600"/>
              </a:solidFill>
              <a:ea typeface="ＭＳ Ｐゴシック" pitchFamily="34" charset="-128"/>
            </a:endParaRPr>
          </a:p>
          <a:p>
            <a:pPr algn="just">
              <a:lnSpc>
                <a:spcPct val="80000"/>
              </a:lnSpc>
              <a:defRPr/>
            </a:pPr>
            <a:r>
              <a:rPr lang="ca-ES" sz="3200" dirty="0" smtClean="0">
                <a:solidFill>
                  <a:schemeClr val="hlink"/>
                </a:solidFill>
                <a:ea typeface="ＭＳ Ｐゴシック" pitchFamily="34" charset="-128"/>
              </a:rPr>
              <a:t>“L’animació </a:t>
            </a:r>
            <a:r>
              <a:rPr lang="ca-ES" sz="3200" dirty="0" err="1">
                <a:solidFill>
                  <a:schemeClr val="hlink"/>
                </a:solidFill>
                <a:ea typeface="ＭＳ Ｐゴシック" pitchFamily="34" charset="-128"/>
              </a:rPr>
              <a:t>socio-cultural</a:t>
            </a:r>
            <a:r>
              <a:rPr lang="ca-ES" sz="3200" dirty="0">
                <a:solidFill>
                  <a:schemeClr val="hlink"/>
                </a:solidFill>
                <a:ea typeface="ＭＳ Ｐゴシック" pitchFamily="34" charset="-128"/>
              </a:rPr>
              <a:t> és un sector de la vida social, els agents de la qual tenen com a objectiu certa transformació de les actituds i de les relacions entre individus, mitjançant una activitat directa sobre aquests. En general aquesta acció l’exerceix a través de les activitats diverses amb </a:t>
            </a:r>
            <a:r>
              <a:rPr lang="ca-ES" sz="3200" dirty="0" smtClean="0">
                <a:solidFill>
                  <a:schemeClr val="hlink"/>
                </a:solidFill>
                <a:ea typeface="ＭＳ Ｐゴシック" pitchFamily="34" charset="-128"/>
              </a:rPr>
              <a:t>l’ajuda </a:t>
            </a:r>
            <a:r>
              <a:rPr lang="ca-ES" sz="3200" dirty="0">
                <a:solidFill>
                  <a:schemeClr val="hlink"/>
                </a:solidFill>
                <a:ea typeface="ＭＳ Ｐゴシック" pitchFamily="34" charset="-128"/>
              </a:rPr>
              <a:t>d’una pedagogia que  recorre als mètodes no directius (o actius).”</a:t>
            </a:r>
          </a:p>
          <a:p>
            <a:pPr algn="just">
              <a:lnSpc>
                <a:spcPct val="80000"/>
              </a:lnSpc>
              <a:buNone/>
              <a:defRPr/>
            </a:pPr>
            <a:endParaRPr lang="ca-ES" sz="3200" dirty="0">
              <a:solidFill>
                <a:schemeClr val="hlink"/>
              </a:solidFill>
              <a:ea typeface="ＭＳ Ｐゴシック" pitchFamily="34" charset="-128"/>
            </a:endParaRPr>
          </a:p>
          <a:p>
            <a:pPr algn="just">
              <a:lnSpc>
                <a:spcPct val="80000"/>
              </a:lnSpc>
              <a:defRPr/>
            </a:pPr>
            <a:r>
              <a:rPr lang="ca-ES" sz="3200" dirty="0" smtClean="0">
                <a:solidFill>
                  <a:srgbClr val="33CC33"/>
                </a:solidFill>
                <a:ea typeface="ＭＳ Ｐゴシック" pitchFamily="34" charset="-128"/>
              </a:rPr>
              <a:t>“L’animació </a:t>
            </a:r>
            <a:r>
              <a:rPr lang="ca-ES" sz="3200" dirty="0">
                <a:solidFill>
                  <a:srgbClr val="33CC33"/>
                </a:solidFill>
                <a:ea typeface="ＭＳ Ｐゴシック" pitchFamily="34" charset="-128"/>
              </a:rPr>
              <a:t>implica 3 processos conjunts: </a:t>
            </a:r>
            <a:endParaRPr lang="ca-ES" sz="3200" dirty="0" smtClean="0">
              <a:solidFill>
                <a:srgbClr val="33CC33"/>
              </a:solidFill>
              <a:ea typeface="ＭＳ Ｐゴシック" pitchFamily="34" charset="-128"/>
            </a:endParaRPr>
          </a:p>
          <a:p>
            <a:pPr algn="just">
              <a:lnSpc>
                <a:spcPct val="80000"/>
              </a:lnSpc>
              <a:buFontTx/>
              <a:buChar char="-"/>
              <a:defRPr/>
            </a:pPr>
            <a:r>
              <a:rPr lang="ca-ES" sz="3200" b="1" dirty="0" smtClean="0">
                <a:solidFill>
                  <a:srgbClr val="33CC33"/>
                </a:solidFill>
                <a:ea typeface="ＭＳ Ｐゴシック" pitchFamily="34" charset="-128"/>
              </a:rPr>
              <a:t>un </a:t>
            </a:r>
            <a:r>
              <a:rPr lang="ca-ES" sz="3200" b="1" dirty="0">
                <a:solidFill>
                  <a:srgbClr val="33CC33"/>
                </a:solidFill>
                <a:ea typeface="ＭＳ Ｐゴシック" pitchFamily="34" charset="-128"/>
              </a:rPr>
              <a:t>procés de revelació </a:t>
            </a:r>
            <a:r>
              <a:rPr lang="ca-ES" sz="3200" dirty="0">
                <a:solidFill>
                  <a:srgbClr val="33CC33"/>
                </a:solidFill>
                <a:ea typeface="ＭＳ Ｐゴシック" pitchFamily="34" charset="-128"/>
              </a:rPr>
              <a:t>(crear les condicions per a que tot individu o grup es reveli a sí mateix), </a:t>
            </a:r>
            <a:endParaRPr lang="ca-ES" sz="3200" dirty="0" smtClean="0">
              <a:solidFill>
                <a:srgbClr val="33CC33"/>
              </a:solidFill>
              <a:ea typeface="ＭＳ Ｐゴシック" pitchFamily="34" charset="-128"/>
            </a:endParaRPr>
          </a:p>
          <a:p>
            <a:pPr algn="just">
              <a:lnSpc>
                <a:spcPct val="80000"/>
              </a:lnSpc>
              <a:buFontTx/>
              <a:buChar char="-"/>
              <a:defRPr/>
            </a:pPr>
            <a:r>
              <a:rPr lang="ca-ES" sz="3200" b="1" dirty="0" smtClean="0">
                <a:solidFill>
                  <a:srgbClr val="33CC33"/>
                </a:solidFill>
                <a:ea typeface="ＭＳ Ｐゴシック" pitchFamily="34" charset="-128"/>
              </a:rPr>
              <a:t>un </a:t>
            </a:r>
            <a:r>
              <a:rPr lang="ca-ES" sz="3200" b="1" dirty="0">
                <a:solidFill>
                  <a:srgbClr val="33CC33"/>
                </a:solidFill>
                <a:ea typeface="ＭＳ Ｐゴシック" pitchFamily="34" charset="-128"/>
              </a:rPr>
              <a:t>procés de posta en relació </a:t>
            </a:r>
            <a:r>
              <a:rPr lang="ca-ES" sz="3200" dirty="0">
                <a:solidFill>
                  <a:srgbClr val="33CC33"/>
                </a:solidFill>
                <a:ea typeface="ＭＳ Ｐゴシック" pitchFamily="34" charset="-128"/>
              </a:rPr>
              <a:t>(entre individus), </a:t>
            </a:r>
            <a:endParaRPr lang="ca-ES" sz="3200" dirty="0" smtClean="0">
              <a:solidFill>
                <a:srgbClr val="33CC33"/>
              </a:solidFill>
              <a:ea typeface="ＭＳ Ｐゴシック" pitchFamily="34" charset="-128"/>
            </a:endParaRPr>
          </a:p>
          <a:p>
            <a:pPr algn="just">
              <a:lnSpc>
                <a:spcPct val="80000"/>
              </a:lnSpc>
              <a:buFontTx/>
              <a:buChar char="-"/>
              <a:defRPr/>
            </a:pPr>
            <a:r>
              <a:rPr lang="ca-ES" sz="3200" b="1" dirty="0" smtClean="0">
                <a:solidFill>
                  <a:srgbClr val="33CC33"/>
                </a:solidFill>
                <a:ea typeface="ＭＳ Ｐゴシック" pitchFamily="34" charset="-128"/>
              </a:rPr>
              <a:t>un </a:t>
            </a:r>
            <a:r>
              <a:rPr lang="ca-ES" sz="3200" b="1" dirty="0">
                <a:solidFill>
                  <a:srgbClr val="33CC33"/>
                </a:solidFill>
                <a:ea typeface="ＭＳ Ｐゴシック" pitchFamily="34" charset="-128"/>
              </a:rPr>
              <a:t>procés de creativitat </a:t>
            </a:r>
            <a:r>
              <a:rPr lang="ca-ES" sz="3200" dirty="0">
                <a:solidFill>
                  <a:srgbClr val="33CC33"/>
                </a:solidFill>
                <a:ea typeface="ＭＳ Ｐゴシック" pitchFamily="34" charset="-128"/>
              </a:rPr>
              <a:t>(gràcies a la relació dels individus i del grup amb el seu entorn).”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="" xmlns:p14="http://schemas.microsoft.com/office/powerpoint/2010/main" val="253381476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>
                <a:ea typeface="ＭＳ Ｐゴシック" pitchFamily="34" charset="-128"/>
              </a:rPr>
              <a:t>OBJECTIUS ANIMACIÓ:</a:t>
            </a:r>
            <a:br>
              <a:rPr lang="ca-ES" b="1" dirty="0">
                <a:ea typeface="ＭＳ Ｐゴシック" pitchFamily="34" charset="-128"/>
              </a:rPr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None/>
              <a:defRPr/>
            </a:pPr>
            <a:endParaRPr lang="ca-ES" sz="3200" b="1" dirty="0">
              <a:ea typeface="ＭＳ Ｐゴシック" pitchFamily="34" charset="-128"/>
            </a:endParaRPr>
          </a:p>
          <a:p>
            <a:pPr>
              <a:lnSpc>
                <a:spcPct val="80000"/>
              </a:lnSpc>
              <a:defRPr/>
            </a:pPr>
            <a:r>
              <a:rPr lang="ca-ES" sz="3200" dirty="0">
                <a:solidFill>
                  <a:schemeClr val="folHlink"/>
                </a:solidFill>
                <a:ea typeface="ＭＳ Ｐゴシック" pitchFamily="34" charset="-128"/>
              </a:rPr>
              <a:t>Ocupar el temps lliure d’oci dels individus</a:t>
            </a:r>
            <a:r>
              <a:rPr lang="ca-ES" sz="3200" dirty="0" smtClean="0">
                <a:solidFill>
                  <a:schemeClr val="folHlink"/>
                </a:solidFill>
                <a:ea typeface="ＭＳ Ｐゴシック" pitchFamily="34" charset="-128"/>
              </a:rPr>
              <a:t>.</a:t>
            </a:r>
          </a:p>
          <a:p>
            <a:pPr>
              <a:lnSpc>
                <a:spcPct val="80000"/>
              </a:lnSpc>
              <a:buNone/>
              <a:defRPr/>
            </a:pPr>
            <a:endParaRPr lang="ca-ES" sz="3200" dirty="0">
              <a:solidFill>
                <a:schemeClr val="folHlink"/>
              </a:solidFill>
              <a:ea typeface="ＭＳ Ｐゴシック" pitchFamily="34" charset="-128"/>
            </a:endParaRPr>
          </a:p>
          <a:p>
            <a:pPr>
              <a:lnSpc>
                <a:spcPct val="80000"/>
              </a:lnSpc>
              <a:defRPr/>
            </a:pPr>
            <a:r>
              <a:rPr lang="ca-ES" sz="3200" dirty="0">
                <a:solidFill>
                  <a:srgbClr val="FF6600"/>
                </a:solidFill>
                <a:ea typeface="ＭＳ Ｐゴシック" pitchFamily="34" charset="-128"/>
              </a:rPr>
              <a:t>Desenvolupar el contacte afectiu entre les persones d’un mateix grup (o de diferents grups</a:t>
            </a:r>
            <a:r>
              <a:rPr lang="ca-ES" sz="3200" dirty="0" smtClean="0">
                <a:solidFill>
                  <a:srgbClr val="FF6600"/>
                </a:solidFill>
                <a:ea typeface="ＭＳ Ｐゴシック" pitchFamily="34" charset="-128"/>
              </a:rPr>
              <a:t>).</a:t>
            </a:r>
          </a:p>
          <a:p>
            <a:pPr>
              <a:lnSpc>
                <a:spcPct val="80000"/>
              </a:lnSpc>
              <a:buNone/>
              <a:defRPr/>
            </a:pPr>
            <a:endParaRPr lang="ca-ES" sz="3200" dirty="0">
              <a:solidFill>
                <a:srgbClr val="FF6600"/>
              </a:solidFill>
              <a:ea typeface="ＭＳ Ｐゴシック" pitchFamily="34" charset="-128"/>
            </a:endParaRPr>
          </a:p>
          <a:p>
            <a:pPr>
              <a:lnSpc>
                <a:spcPct val="80000"/>
              </a:lnSpc>
              <a:defRPr/>
            </a:pPr>
            <a:r>
              <a:rPr lang="ca-ES" sz="3200" dirty="0">
                <a:solidFill>
                  <a:schemeClr val="folHlink"/>
                </a:solidFill>
                <a:ea typeface="ＭＳ Ｐゴシック" pitchFamily="34" charset="-128"/>
              </a:rPr>
              <a:t>Motivar als integrants d’un grup (o diferents grups) per a que sentin interès per les activitats creatives</a:t>
            </a:r>
            <a:r>
              <a:rPr lang="ca-ES" sz="3200" dirty="0" smtClean="0">
                <a:solidFill>
                  <a:schemeClr val="folHlink"/>
                </a:solidFill>
                <a:ea typeface="ＭＳ Ｐゴシック" pitchFamily="34" charset="-128"/>
              </a:rPr>
              <a:t>.</a:t>
            </a:r>
          </a:p>
          <a:p>
            <a:pPr>
              <a:lnSpc>
                <a:spcPct val="80000"/>
              </a:lnSpc>
              <a:buNone/>
              <a:defRPr/>
            </a:pPr>
            <a:endParaRPr lang="ca-ES" sz="3200" dirty="0">
              <a:solidFill>
                <a:schemeClr val="folHlink"/>
              </a:solidFill>
              <a:ea typeface="ＭＳ Ｐゴシック" pitchFamily="34" charset="-128"/>
            </a:endParaRPr>
          </a:p>
          <a:p>
            <a:pPr>
              <a:lnSpc>
                <a:spcPct val="80000"/>
              </a:lnSpc>
              <a:defRPr/>
            </a:pPr>
            <a:r>
              <a:rPr lang="ca-ES" sz="3200" dirty="0">
                <a:solidFill>
                  <a:srgbClr val="FF6600"/>
                </a:solidFill>
                <a:ea typeface="ＭＳ Ｐゴシック" pitchFamily="34" charset="-128"/>
              </a:rPr>
              <a:t>Promoure la creació de grups amb interessos comuns</a:t>
            </a:r>
            <a:r>
              <a:rPr lang="ca-ES" sz="3200" dirty="0" smtClean="0">
                <a:solidFill>
                  <a:srgbClr val="FF6600"/>
                </a:solidFill>
                <a:ea typeface="ＭＳ Ｐゴシック" pitchFamily="34" charset="-128"/>
              </a:rPr>
              <a:t>.</a:t>
            </a:r>
          </a:p>
          <a:p>
            <a:pPr>
              <a:lnSpc>
                <a:spcPct val="80000"/>
              </a:lnSpc>
              <a:buNone/>
              <a:defRPr/>
            </a:pPr>
            <a:endParaRPr lang="ca-ES" sz="3200" dirty="0">
              <a:solidFill>
                <a:srgbClr val="FF6600"/>
              </a:solidFill>
              <a:ea typeface="ＭＳ Ｐゴシック" pitchFamily="34" charset="-128"/>
            </a:endParaRPr>
          </a:p>
          <a:p>
            <a:pPr>
              <a:lnSpc>
                <a:spcPct val="80000"/>
              </a:lnSpc>
              <a:defRPr/>
            </a:pPr>
            <a:r>
              <a:rPr lang="ca-ES" sz="3200" dirty="0">
                <a:solidFill>
                  <a:schemeClr val="folHlink"/>
                </a:solidFill>
                <a:ea typeface="ＭＳ Ｐゴシック" pitchFamily="34" charset="-128"/>
              </a:rPr>
              <a:t>Mantenir la bona relació entre els integrants d’un mateix grup i alhora entre diferents grups</a:t>
            </a:r>
            <a:endParaRPr lang="ca-ES" dirty="0"/>
          </a:p>
        </p:txBody>
      </p:sp>
    </p:spTree>
    <p:extLst>
      <p:ext uri="{BB962C8B-B14F-4D97-AF65-F5344CB8AC3E}">
        <p14:creationId xmlns="" xmlns:p14="http://schemas.microsoft.com/office/powerpoint/2010/main" val="12740881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ea typeface="ＭＳ Ｐゴシック" pitchFamily="34" charset="-128"/>
              </a:rPr>
              <a:t>MODALITATS ANIMACIÓ:</a:t>
            </a:r>
            <a:r>
              <a:rPr lang="es-ES_tradnl" b="1" dirty="0">
                <a:ea typeface="ＭＳ Ｐゴシック" pitchFamily="34" charset="-128"/>
              </a:rPr>
              <a:t/>
            </a:r>
            <a:br>
              <a:rPr lang="es-ES_tradnl" b="1" dirty="0">
                <a:ea typeface="ＭＳ Ｐゴシック" pitchFamily="34" charset="-128"/>
              </a:rPr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ca-ES" sz="3200" b="1" dirty="0" smtClean="0">
                <a:solidFill>
                  <a:srgbClr val="FF3300"/>
                </a:solidFill>
                <a:ea typeface="ＭＳ Ｐゴシック" pitchFamily="34" charset="-128"/>
              </a:rPr>
              <a:t>Cultural </a:t>
            </a:r>
            <a:r>
              <a:rPr lang="ca-ES" sz="3200" dirty="0" smtClean="0">
                <a:solidFill>
                  <a:srgbClr val="FF3300"/>
                </a:solidFill>
                <a:ea typeface="ＭＳ Ｐゴシック" pitchFamily="34" charset="-128"/>
              </a:rPr>
              <a:t>:</a:t>
            </a:r>
            <a:r>
              <a:rPr lang="ca-ES" sz="3200" dirty="0" smtClean="0">
                <a:ea typeface="ＭＳ Ｐゴシック" pitchFamily="34" charset="-128"/>
              </a:rPr>
              <a:t> </a:t>
            </a:r>
          </a:p>
          <a:p>
            <a:pPr marL="68580" indent="0">
              <a:lnSpc>
                <a:spcPct val="80000"/>
              </a:lnSpc>
              <a:buNone/>
            </a:pPr>
            <a:r>
              <a:rPr lang="ca-ES" sz="3200" dirty="0" smtClean="0">
                <a:ea typeface="ＭＳ Ｐゴシック" pitchFamily="34" charset="-128"/>
              </a:rPr>
              <a:t>Es centra més en l’activitat. L’animador és gestor de programes culturals. És fonamental en la creativitat, producció i difusió cultural.</a:t>
            </a:r>
          </a:p>
          <a:p>
            <a:pPr>
              <a:lnSpc>
                <a:spcPct val="80000"/>
              </a:lnSpc>
            </a:pPr>
            <a:r>
              <a:rPr lang="ca-ES" sz="3200" b="1" dirty="0" smtClean="0">
                <a:solidFill>
                  <a:srgbClr val="FF3300"/>
                </a:solidFill>
                <a:ea typeface="ＭＳ Ｐゴシック" pitchFamily="34" charset="-128"/>
              </a:rPr>
              <a:t>Educativa</a:t>
            </a:r>
            <a:r>
              <a:rPr lang="ca-ES" sz="3200" dirty="0" smtClean="0">
                <a:solidFill>
                  <a:srgbClr val="FF3300"/>
                </a:solidFill>
                <a:ea typeface="ＭＳ Ｐゴシック" pitchFamily="34" charset="-128"/>
              </a:rPr>
              <a:t>:</a:t>
            </a:r>
            <a:r>
              <a:rPr lang="ca-ES" sz="3200" dirty="0" smtClean="0">
                <a:ea typeface="ＭＳ Ｐゴシック" pitchFamily="34" charset="-128"/>
              </a:rPr>
              <a:t> </a:t>
            </a:r>
          </a:p>
          <a:p>
            <a:pPr marL="68580" indent="0">
              <a:lnSpc>
                <a:spcPct val="80000"/>
              </a:lnSpc>
              <a:buNone/>
            </a:pPr>
            <a:r>
              <a:rPr lang="ca-ES" sz="3200" dirty="0" smtClean="0">
                <a:ea typeface="ＭＳ Ｐゴシック" pitchFamily="34" charset="-128"/>
              </a:rPr>
              <a:t>Es centra en la persona. </a:t>
            </a:r>
            <a:r>
              <a:rPr lang="ca-ES" sz="3200" dirty="0" smtClean="0"/>
              <a:t>Entén l’animació com una acció educativa informal des de la qual els joves van madurant de forma integral en funció d'un projecte educatiu  determinat. L 'animador desenvolupa un paper d'educador. La metodologia que s'utilitza  es la participació activa i l'autogestió del grup.</a:t>
            </a:r>
            <a:endParaRPr lang="ca-ES" sz="3200" dirty="0" smtClean="0">
              <a:ea typeface="ＭＳ Ｐゴシック" pitchFamily="34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3200" dirty="0">
              <a:ea typeface="ＭＳ Ｐゴシック" pitchFamily="34" charset="-128"/>
            </a:endParaRPr>
          </a:p>
          <a:p>
            <a:pPr marL="6858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="" xmlns:p14="http://schemas.microsoft.com/office/powerpoint/2010/main" val="225334745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79512" y="980728"/>
            <a:ext cx="8964488" cy="5375622"/>
          </a:xfrm>
        </p:spPr>
        <p:txBody>
          <a:bodyPr>
            <a:normAutofit/>
          </a:bodyPr>
          <a:lstStyle/>
          <a:p>
            <a:pPr lvl="0"/>
            <a:r>
              <a:rPr lang="ca-ES" sz="3500" b="1" dirty="0" smtClean="0">
                <a:solidFill>
                  <a:srgbClr val="FF0000"/>
                </a:solidFill>
              </a:rPr>
              <a:t>Modalitat</a:t>
            </a:r>
            <a:r>
              <a:rPr lang="ca-ES" sz="3500" b="1" dirty="0" smtClean="0">
                <a:solidFill>
                  <a:srgbClr val="FF0000"/>
                </a:solidFill>
              </a:rPr>
              <a:t> </a:t>
            </a:r>
            <a:r>
              <a:rPr lang="ca-ES" sz="3500" b="1" dirty="0" smtClean="0">
                <a:solidFill>
                  <a:srgbClr val="FF0000"/>
                </a:solidFill>
              </a:rPr>
              <a:t>social</a:t>
            </a:r>
            <a:r>
              <a:rPr lang="ca-ES" sz="3500" dirty="0" smtClean="0">
                <a:solidFill>
                  <a:srgbClr val="FF0000"/>
                </a:solidFill>
              </a:rPr>
              <a:t>: </a:t>
            </a:r>
            <a:r>
              <a:rPr lang="ca-ES" dirty="0" smtClean="0"/>
              <a:t>el seu objectiu és superar les desigualtats socials. L'animador treballa amb altres tècnics de manera </a:t>
            </a:r>
            <a:r>
              <a:rPr lang="ca-ES" dirty="0" err="1" smtClean="0"/>
              <a:t>multiprofessional</a:t>
            </a:r>
            <a:r>
              <a:rPr lang="ca-ES" dirty="0" smtClean="0"/>
              <a:t>.</a:t>
            </a:r>
            <a:endParaRPr lang="ca-ES" dirty="0"/>
          </a:p>
          <a:p>
            <a:pPr lvl="0"/>
            <a:r>
              <a:rPr lang="ca-ES" sz="3500" b="1" dirty="0" smtClean="0">
                <a:solidFill>
                  <a:srgbClr val="FF0000"/>
                </a:solidFill>
              </a:rPr>
              <a:t>Modalitat econòmica</a:t>
            </a:r>
            <a:r>
              <a:rPr lang="ca-ES" sz="3500" dirty="0" smtClean="0"/>
              <a:t>: </a:t>
            </a:r>
            <a:r>
              <a:rPr lang="ca-ES" dirty="0" smtClean="0"/>
              <a:t>te com a objectiu dinamitzar grups que accedeixen al mercat laboral des de fórmules com </a:t>
            </a:r>
            <a:r>
              <a:rPr lang="ca-ES" dirty="0" err="1" smtClean="0"/>
              <a:t>l'auto-ocupació</a:t>
            </a:r>
            <a:r>
              <a:rPr lang="ca-ES" dirty="0" smtClean="0"/>
              <a:t> o cooperatives. L 'animador és un tècnic en dinamització de grups o tècnic en promoció d'ocupació.</a:t>
            </a:r>
            <a:endParaRPr lang="ca-ES" dirty="0"/>
          </a:p>
          <a:p>
            <a:pPr>
              <a:buNone/>
            </a:pPr>
            <a:endParaRPr lang="ca-ES" dirty="0"/>
          </a:p>
        </p:txBody>
      </p:sp>
    </p:spTree>
    <p:extLst>
      <p:ext uri="{BB962C8B-B14F-4D97-AF65-F5344CB8AC3E}">
        <p14:creationId xmlns="" xmlns:p14="http://schemas.microsoft.com/office/powerpoint/2010/main" val="17494397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>
                <a:latin typeface="Arial" charset="0"/>
                <a:ea typeface="ＭＳ Ｐゴシック" pitchFamily="34" charset="-128"/>
              </a:rPr>
              <a:t>CAMPS D’INTERVENCIÓ:</a:t>
            </a:r>
            <a:br>
              <a:rPr lang="ca-ES" b="1" dirty="0">
                <a:latin typeface="Arial" charset="0"/>
                <a:ea typeface="ＭＳ Ｐゴシック" pitchFamily="34" charset="-128"/>
              </a:rPr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  <a:buNone/>
              <a:defRPr/>
            </a:pPr>
            <a:endParaRPr lang="ca-ES" b="1" dirty="0">
              <a:latin typeface="Arial" charset="0"/>
              <a:ea typeface="ＭＳ Ｐゴシック" pitchFamily="34" charset="-128"/>
            </a:endParaRPr>
          </a:p>
          <a:p>
            <a:pPr algn="just">
              <a:lnSpc>
                <a:spcPct val="90000"/>
              </a:lnSpc>
              <a:defRPr/>
            </a:pPr>
            <a:r>
              <a:rPr lang="ca-ES" dirty="0" smtClean="0">
                <a:solidFill>
                  <a:srgbClr val="FF6600"/>
                </a:solidFill>
                <a:latin typeface="Arial" charset="0"/>
                <a:ea typeface="ＭＳ Ｐゴシック" pitchFamily="34" charset="-128"/>
              </a:rPr>
              <a:t> A nivell de difusió </a:t>
            </a:r>
            <a:r>
              <a:rPr lang="ca-ES" dirty="0">
                <a:solidFill>
                  <a:srgbClr val="FF6600"/>
                </a:solidFill>
                <a:latin typeface="Arial" charset="0"/>
                <a:ea typeface="ＭＳ Ｐゴシック" pitchFamily="34" charset="-128"/>
              </a:rPr>
              <a:t>cultural i recuperació de tradicions.</a:t>
            </a:r>
          </a:p>
          <a:p>
            <a:pPr lvl="0" algn="just">
              <a:lnSpc>
                <a:spcPct val="90000"/>
              </a:lnSpc>
              <a:buNone/>
              <a:defRPr/>
            </a:pPr>
            <a:r>
              <a:rPr lang="ca-ES" dirty="0" smtClean="0"/>
              <a:t>     L'animació intenta mobilitzar a persones i grups perquè es coneixem, es relacionin i participin en el fet cultural com un patrimoni comú.</a:t>
            </a:r>
            <a:endParaRPr lang="ca-ES" dirty="0"/>
          </a:p>
          <a:p>
            <a:pPr algn="just">
              <a:lnSpc>
                <a:spcPct val="90000"/>
              </a:lnSpc>
              <a:buNone/>
              <a:defRPr/>
            </a:pPr>
            <a:endParaRPr lang="ca-ES" dirty="0">
              <a:latin typeface="Arial" charset="0"/>
              <a:ea typeface="ＭＳ Ｐゴシック" pitchFamily="34" charset="-128"/>
            </a:endParaRPr>
          </a:p>
          <a:p>
            <a:pPr algn="just">
              <a:lnSpc>
                <a:spcPct val="90000"/>
              </a:lnSpc>
              <a:defRPr/>
            </a:pPr>
            <a:r>
              <a:rPr lang="ca-ES" dirty="0" smtClean="0">
                <a:solidFill>
                  <a:srgbClr val="33CC33"/>
                </a:solidFill>
                <a:latin typeface="Arial" charset="0"/>
                <a:ea typeface="ＭＳ Ｐゴシック" pitchFamily="34" charset="-128"/>
              </a:rPr>
              <a:t>A nivell d’expressió </a:t>
            </a:r>
            <a:r>
              <a:rPr lang="ca-ES" dirty="0">
                <a:solidFill>
                  <a:srgbClr val="33CC33"/>
                </a:solidFill>
                <a:latin typeface="Arial" charset="0"/>
                <a:ea typeface="ＭＳ Ｐゴシック" pitchFamily="34" charset="-128"/>
              </a:rPr>
              <a:t>i creació </a:t>
            </a:r>
          </a:p>
          <a:p>
            <a:pPr marL="68580" lvl="0" indent="0" algn="just">
              <a:buNone/>
            </a:pPr>
            <a:r>
              <a:rPr lang="ca-ES" dirty="0" smtClean="0"/>
              <a:t>   Activitats vinculades a la recreació i la cultura com      per exemple teatre, ludoteques, festes, activitats infantils i juvenils etc.</a:t>
            </a:r>
            <a:endParaRPr lang="ca-ES" dirty="0"/>
          </a:p>
          <a:p>
            <a:pPr marL="68580" indent="0">
              <a:buNone/>
            </a:pPr>
            <a:r>
              <a:rPr lang="es-ES" dirty="0"/>
              <a:t> </a:t>
            </a:r>
            <a:endParaRPr lang="ca-ES" dirty="0"/>
          </a:p>
          <a:p>
            <a:pPr>
              <a:lnSpc>
                <a:spcPct val="90000"/>
              </a:lnSpc>
              <a:buNone/>
              <a:defRPr/>
            </a:pPr>
            <a:endParaRPr lang="ca-ES" dirty="0">
              <a:solidFill>
                <a:srgbClr val="33CC33"/>
              </a:solidFill>
              <a:latin typeface="Arial" charset="0"/>
              <a:ea typeface="ＭＳ Ｐゴシック" pitchFamily="34" charset="-128"/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="" xmlns:p14="http://schemas.microsoft.com/office/powerpoint/2010/main" val="2867429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>
                <a:latin typeface="Arial" charset="0"/>
                <a:ea typeface="ＭＳ Ｐゴシック" pitchFamily="34" charset="-128"/>
              </a:rPr>
              <a:t>CAMPS D’INTERVENCIÓ: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ca-ES" dirty="0" smtClean="0">
                <a:solidFill>
                  <a:srgbClr val="FF6600"/>
                </a:solidFill>
                <a:latin typeface="Arial" charset="0"/>
                <a:ea typeface="ＭＳ Ｐゴシック" pitchFamily="34" charset="-128"/>
              </a:rPr>
              <a:t> A nivell de promoció social</a:t>
            </a:r>
            <a:endParaRPr lang="ca-ES" dirty="0">
              <a:solidFill>
                <a:srgbClr val="FF6600"/>
              </a:solidFill>
              <a:latin typeface="Arial" charset="0"/>
              <a:ea typeface="ＭＳ Ｐゴシック" pitchFamily="34" charset="-128"/>
            </a:endParaRPr>
          </a:p>
          <a:p>
            <a:pPr lvl="0" algn="just">
              <a:lnSpc>
                <a:spcPct val="90000"/>
              </a:lnSpc>
              <a:buNone/>
              <a:defRPr/>
            </a:pPr>
            <a:r>
              <a:rPr lang="ca-ES" dirty="0" smtClean="0"/>
              <a:t>     es pretén dinamitzar a grups en situació de marginalitat </a:t>
            </a:r>
            <a:r>
              <a:rPr lang="ca-ES" dirty="0" err="1" smtClean="0"/>
              <a:t>perque</a:t>
            </a:r>
            <a:r>
              <a:rPr lang="ca-ES" dirty="0" smtClean="0"/>
              <a:t> aconsegueixin integrar-se a través de la participació social.</a:t>
            </a:r>
            <a:endParaRPr lang="ca-ES" dirty="0">
              <a:latin typeface="Arial" charset="0"/>
              <a:ea typeface="ＭＳ Ｐゴシック" pitchFamily="34" charset="-128"/>
            </a:endParaRPr>
          </a:p>
          <a:p>
            <a:pPr algn="just">
              <a:lnSpc>
                <a:spcPct val="90000"/>
              </a:lnSpc>
              <a:defRPr/>
            </a:pPr>
            <a:r>
              <a:rPr lang="ca-ES" dirty="0">
                <a:solidFill>
                  <a:srgbClr val="33CC33"/>
                </a:solidFill>
                <a:latin typeface="Arial" charset="0"/>
                <a:ea typeface="ＭＳ Ｐゴシック" pitchFamily="34" charset="-128"/>
              </a:rPr>
              <a:t>A nivell </a:t>
            </a:r>
            <a:r>
              <a:rPr lang="ca-ES" dirty="0" smtClean="0">
                <a:solidFill>
                  <a:srgbClr val="33CC33"/>
                </a:solidFill>
                <a:latin typeface="Arial" charset="0"/>
                <a:ea typeface="ＭＳ Ｐゴシック" pitchFamily="34" charset="-128"/>
              </a:rPr>
              <a:t>per al canvi social</a:t>
            </a:r>
            <a:endParaRPr lang="ca-ES" dirty="0">
              <a:solidFill>
                <a:srgbClr val="33CC33"/>
              </a:solidFill>
              <a:latin typeface="Arial" charset="0"/>
              <a:ea typeface="ＭＳ Ｐゴシック" pitchFamily="34" charset="-128"/>
            </a:endParaRPr>
          </a:p>
          <a:p>
            <a:pPr marL="68580" lvl="0" indent="0" algn="just">
              <a:buNone/>
            </a:pPr>
            <a:r>
              <a:rPr lang="ca-ES" dirty="0" smtClean="0"/>
              <a:t> es pretén dinamitzar a grups en situació de    marginalitat </a:t>
            </a:r>
            <a:r>
              <a:rPr lang="ca-ES" dirty="0" err="1" smtClean="0"/>
              <a:t>perque</a:t>
            </a:r>
            <a:r>
              <a:rPr lang="ca-ES" dirty="0" smtClean="0"/>
              <a:t> aconsegueixin integrar-se a través de la participació social.</a:t>
            </a:r>
            <a:endParaRPr lang="ca-ES" dirty="0"/>
          </a:p>
        </p:txBody>
      </p:sp>
    </p:spTree>
    <p:extLst>
      <p:ext uri="{BB962C8B-B14F-4D97-AF65-F5344CB8AC3E}">
        <p14:creationId xmlns="" xmlns:p14="http://schemas.microsoft.com/office/powerpoint/2010/main" val="342522855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>
                <a:solidFill>
                  <a:schemeClr val="folHlink"/>
                </a:solidFill>
                <a:ea typeface="ＭＳ Ｐゴシック" pitchFamily="34" charset="-128"/>
              </a:rPr>
              <a:t>Origen de l’iniciativa i de la </a:t>
            </a:r>
            <a:r>
              <a:rPr lang="ca-ES" dirty="0" err="1">
                <a:solidFill>
                  <a:schemeClr val="folHlink"/>
                </a:solidFill>
                <a:ea typeface="ＭＳ Ｐゴシック" pitchFamily="34" charset="-128"/>
              </a:rPr>
              <a:t>financiació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Tx/>
              <a:buChar char="•"/>
              <a:defRPr/>
            </a:pPr>
            <a:endParaRPr lang="ca-ES" sz="3200" dirty="0">
              <a:solidFill>
                <a:srgbClr val="33CC33"/>
              </a:solidFill>
              <a:ea typeface="ＭＳ Ｐゴシック" pitchFamily="34" charset="-128"/>
            </a:endParaRPr>
          </a:p>
          <a:p>
            <a:pPr>
              <a:lnSpc>
                <a:spcPct val="80000"/>
              </a:lnSpc>
              <a:buFontTx/>
              <a:buChar char="•"/>
              <a:defRPr/>
            </a:pPr>
            <a:r>
              <a:rPr lang="ca-ES" sz="3200" dirty="0">
                <a:solidFill>
                  <a:srgbClr val="33CC33"/>
                </a:solidFill>
                <a:ea typeface="ＭＳ Ｐゴシック" pitchFamily="34" charset="-128"/>
              </a:rPr>
              <a:t>Iniciatives privades  </a:t>
            </a:r>
            <a:r>
              <a:rPr lang="ca-ES" sz="3200" dirty="0" smtClean="0">
                <a:solidFill>
                  <a:srgbClr val="33CC33"/>
                </a:solidFill>
                <a:ea typeface="ＭＳ Ｐゴシック" pitchFamily="34" charset="-128"/>
              </a:rPr>
              <a:t>             </a:t>
            </a:r>
            <a:r>
              <a:rPr lang="ca-ES" sz="3200" dirty="0">
                <a:solidFill>
                  <a:srgbClr val="33CC33"/>
                </a:solidFill>
                <a:ea typeface="ＭＳ Ｐゴシック" pitchFamily="34" charset="-128"/>
              </a:rPr>
              <a:t>treball voluntari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ca-ES" sz="3200" dirty="0">
                <a:solidFill>
                  <a:srgbClr val="33CC33"/>
                </a:solidFill>
                <a:ea typeface="ＭＳ Ｐゴシック" pitchFamily="34" charset="-128"/>
              </a:rPr>
              <a:t>                         administracions públiques.</a:t>
            </a:r>
          </a:p>
          <a:p>
            <a:pPr>
              <a:lnSpc>
                <a:spcPct val="80000"/>
              </a:lnSpc>
              <a:buNone/>
              <a:defRPr/>
            </a:pPr>
            <a:endParaRPr lang="ca-ES" sz="3200" dirty="0">
              <a:solidFill>
                <a:srgbClr val="33CC33"/>
              </a:solidFill>
              <a:ea typeface="ＭＳ Ｐゴシック" pitchFamily="34" charset="-128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ca-ES" sz="3200" b="1" dirty="0">
                <a:solidFill>
                  <a:srgbClr val="33CC33"/>
                </a:solidFill>
                <a:ea typeface="ＭＳ Ｐゴシック" pitchFamily="34" charset="-128"/>
              </a:rPr>
              <a:t>Segons l’origen de la iniciativa i </a:t>
            </a:r>
            <a:r>
              <a:rPr lang="ca-ES" sz="3200" b="1" dirty="0" err="1">
                <a:solidFill>
                  <a:srgbClr val="33CC33"/>
                </a:solidFill>
                <a:ea typeface="ＭＳ Ｐゴシック" pitchFamily="34" charset="-128"/>
              </a:rPr>
              <a:t>financiació</a:t>
            </a:r>
            <a:r>
              <a:rPr lang="ca-ES" sz="3200" b="1" dirty="0">
                <a:solidFill>
                  <a:srgbClr val="33CC33"/>
                </a:solidFill>
                <a:ea typeface="ＭＳ Ｐゴシック" pitchFamily="34" charset="-128"/>
              </a:rPr>
              <a:t>:</a:t>
            </a:r>
          </a:p>
          <a:p>
            <a:pPr>
              <a:lnSpc>
                <a:spcPct val="80000"/>
              </a:lnSpc>
              <a:buNone/>
              <a:defRPr/>
            </a:pPr>
            <a:endParaRPr lang="ca-ES" sz="3200" dirty="0">
              <a:solidFill>
                <a:srgbClr val="33CC33"/>
              </a:solidFill>
              <a:ea typeface="ＭＳ Ｐゴシック" pitchFamily="34" charset="-128"/>
            </a:endParaRPr>
          </a:p>
          <a:p>
            <a:pPr>
              <a:lnSpc>
                <a:spcPct val="80000"/>
              </a:lnSpc>
              <a:buFontTx/>
              <a:buChar char="•"/>
              <a:defRPr/>
            </a:pPr>
            <a:r>
              <a:rPr lang="ca-ES" sz="3200" dirty="0">
                <a:solidFill>
                  <a:srgbClr val="33CC33"/>
                </a:solidFill>
                <a:ea typeface="ＭＳ Ｐゴシック" pitchFamily="34" charset="-128"/>
              </a:rPr>
              <a:t>Iniciativa i </a:t>
            </a:r>
            <a:r>
              <a:rPr lang="ca-ES" sz="3200" dirty="0" err="1">
                <a:solidFill>
                  <a:srgbClr val="33CC33"/>
                </a:solidFill>
                <a:ea typeface="ＭＳ Ｐゴシック" pitchFamily="34" charset="-128"/>
              </a:rPr>
              <a:t>financiació</a:t>
            </a:r>
            <a:r>
              <a:rPr lang="ca-ES" sz="3200" dirty="0">
                <a:solidFill>
                  <a:srgbClr val="33CC33"/>
                </a:solidFill>
                <a:ea typeface="ＭＳ Ｐゴシック" pitchFamily="34" charset="-128"/>
              </a:rPr>
              <a:t> privada</a:t>
            </a:r>
          </a:p>
          <a:p>
            <a:pPr>
              <a:lnSpc>
                <a:spcPct val="80000"/>
              </a:lnSpc>
              <a:buFontTx/>
              <a:buChar char="•"/>
              <a:defRPr/>
            </a:pPr>
            <a:endParaRPr lang="ca-ES" sz="3200" dirty="0">
              <a:solidFill>
                <a:srgbClr val="33CC33"/>
              </a:solidFill>
              <a:ea typeface="ＭＳ Ｐゴシック" pitchFamily="34" charset="-128"/>
            </a:endParaRPr>
          </a:p>
          <a:p>
            <a:pPr>
              <a:lnSpc>
                <a:spcPct val="80000"/>
              </a:lnSpc>
              <a:buFontTx/>
              <a:buChar char="•"/>
              <a:defRPr/>
            </a:pPr>
            <a:r>
              <a:rPr lang="ca-ES" sz="3200" dirty="0">
                <a:solidFill>
                  <a:srgbClr val="33CC33"/>
                </a:solidFill>
                <a:ea typeface="ＭＳ Ｐゴシック" pitchFamily="34" charset="-128"/>
              </a:rPr>
              <a:t>Iniciativa privada</a:t>
            </a:r>
            <a:r>
              <a:rPr lang="ca-ES" sz="3200" dirty="0">
                <a:ea typeface="ＭＳ Ｐゴシック" pitchFamily="34" charset="-128"/>
              </a:rPr>
              <a:t> i </a:t>
            </a:r>
            <a:r>
              <a:rPr lang="ca-ES" sz="3200" dirty="0" err="1">
                <a:solidFill>
                  <a:srgbClr val="FF6600"/>
                </a:solidFill>
                <a:ea typeface="ＭＳ Ｐゴシック" pitchFamily="34" charset="-128"/>
              </a:rPr>
              <a:t>financiació</a:t>
            </a:r>
            <a:r>
              <a:rPr lang="ca-ES" sz="3200" dirty="0">
                <a:solidFill>
                  <a:srgbClr val="FF6600"/>
                </a:solidFill>
                <a:ea typeface="ＭＳ Ｐゴシック" pitchFamily="34" charset="-128"/>
              </a:rPr>
              <a:t> pública</a:t>
            </a:r>
          </a:p>
          <a:p>
            <a:pPr>
              <a:lnSpc>
                <a:spcPct val="80000"/>
              </a:lnSpc>
              <a:buFontTx/>
              <a:buChar char="•"/>
              <a:defRPr/>
            </a:pPr>
            <a:endParaRPr lang="ca-ES" sz="3200" dirty="0">
              <a:solidFill>
                <a:srgbClr val="FF6600"/>
              </a:solidFill>
              <a:ea typeface="ＭＳ Ｐゴシック" pitchFamily="34" charset="-128"/>
            </a:endParaRPr>
          </a:p>
          <a:p>
            <a:pPr>
              <a:lnSpc>
                <a:spcPct val="80000"/>
              </a:lnSpc>
              <a:buFontTx/>
              <a:buChar char="•"/>
              <a:defRPr/>
            </a:pPr>
            <a:r>
              <a:rPr lang="ca-ES" sz="3200" dirty="0">
                <a:solidFill>
                  <a:srgbClr val="FF6600"/>
                </a:solidFill>
                <a:ea typeface="ＭＳ Ｐゴシック" pitchFamily="34" charset="-128"/>
              </a:rPr>
              <a:t>Iniciativa i </a:t>
            </a:r>
            <a:r>
              <a:rPr lang="ca-ES" sz="3200" dirty="0" err="1">
                <a:solidFill>
                  <a:srgbClr val="FF6600"/>
                </a:solidFill>
                <a:ea typeface="ＭＳ Ｐゴシック" pitchFamily="34" charset="-128"/>
              </a:rPr>
              <a:t>financiació</a:t>
            </a:r>
            <a:r>
              <a:rPr lang="ca-ES" sz="3200" dirty="0">
                <a:solidFill>
                  <a:srgbClr val="FF6600"/>
                </a:solidFill>
                <a:ea typeface="ＭＳ Ｐゴシック" pitchFamily="34" charset="-128"/>
              </a:rPr>
              <a:t> pública</a:t>
            </a:r>
          </a:p>
          <a:p>
            <a:endParaRPr lang="ca-ES" dirty="0"/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4499992" y="2276872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1331640" y="2852936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7170856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07504" y="260648"/>
            <a:ext cx="9036496" cy="6095702"/>
          </a:xfrm>
        </p:spPr>
        <p:txBody>
          <a:bodyPr>
            <a:normAutofit fontScale="85000" lnSpcReduction="20000"/>
          </a:bodyPr>
          <a:lstStyle/>
          <a:p>
            <a:r>
              <a:rPr lang="ca-ES" sz="3300" b="1" dirty="0" smtClean="0">
                <a:solidFill>
                  <a:schemeClr val="accent3"/>
                </a:solidFill>
              </a:rPr>
              <a:t>L 'animació amb iniciativa i </a:t>
            </a:r>
            <a:r>
              <a:rPr lang="ca-ES" sz="3300" b="1" dirty="0" err="1" smtClean="0">
                <a:solidFill>
                  <a:schemeClr val="accent3"/>
                </a:solidFill>
              </a:rPr>
              <a:t>financiació</a:t>
            </a:r>
            <a:r>
              <a:rPr lang="ca-ES" sz="3300" b="1" dirty="0" smtClean="0">
                <a:solidFill>
                  <a:schemeClr val="accent3"/>
                </a:solidFill>
              </a:rPr>
              <a:t> privades</a:t>
            </a:r>
            <a:r>
              <a:rPr lang="ca-ES" sz="3300" dirty="0" smtClean="0">
                <a:solidFill>
                  <a:schemeClr val="accent3"/>
                </a:solidFill>
              </a:rPr>
              <a:t>:</a:t>
            </a:r>
            <a:endParaRPr lang="ca-ES" sz="3300" b="1" dirty="0">
              <a:solidFill>
                <a:schemeClr val="accent3"/>
              </a:solidFill>
            </a:endParaRPr>
          </a:p>
          <a:p>
            <a:pPr marL="68580" indent="0">
              <a:buNone/>
            </a:pPr>
            <a:r>
              <a:rPr lang="ca-ES" dirty="0" smtClean="0"/>
              <a:t>» activitats senzilles i amb pocs recursos econòmics</a:t>
            </a:r>
            <a:endParaRPr lang="ca-ES" dirty="0"/>
          </a:p>
          <a:p>
            <a:pPr marL="68580" indent="0">
              <a:buNone/>
            </a:pPr>
            <a:r>
              <a:rPr lang="ca-ES" dirty="0" smtClean="0"/>
              <a:t>» treball voluntari i en associacions de finalitat social</a:t>
            </a:r>
            <a:endParaRPr lang="ca-ES" dirty="0"/>
          </a:p>
          <a:p>
            <a:pPr marL="68580" indent="0">
              <a:buNone/>
            </a:pPr>
            <a:r>
              <a:rPr lang="ca-ES" dirty="0" smtClean="0"/>
              <a:t>» servei vocacional</a:t>
            </a:r>
            <a:endParaRPr lang="ca-ES" dirty="0"/>
          </a:p>
          <a:p>
            <a:pPr marL="68580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r>
              <a:rPr lang="ca-ES" sz="3300" b="1" dirty="0" smtClean="0">
                <a:solidFill>
                  <a:schemeClr val="accent1"/>
                </a:solidFill>
              </a:rPr>
              <a:t>L 'animació amb iniciativa privada i </a:t>
            </a:r>
            <a:r>
              <a:rPr lang="ca-ES" sz="3300" b="1" dirty="0" err="1" smtClean="0">
                <a:solidFill>
                  <a:schemeClr val="accent1"/>
                </a:solidFill>
              </a:rPr>
              <a:t>financiació</a:t>
            </a:r>
            <a:r>
              <a:rPr lang="ca-ES" sz="3300" b="1" dirty="0" smtClean="0">
                <a:solidFill>
                  <a:schemeClr val="accent1"/>
                </a:solidFill>
              </a:rPr>
              <a:t> pública</a:t>
            </a:r>
            <a:r>
              <a:rPr lang="ca-ES" sz="3300" dirty="0" smtClean="0">
                <a:solidFill>
                  <a:schemeClr val="accent1"/>
                </a:solidFill>
              </a:rPr>
              <a:t>:</a:t>
            </a:r>
            <a:endParaRPr lang="ca-ES" sz="3300" b="1" dirty="0">
              <a:solidFill>
                <a:schemeClr val="accent1"/>
              </a:solidFill>
            </a:endParaRPr>
          </a:p>
          <a:p>
            <a:pPr marL="68580" indent="0">
              <a:buNone/>
            </a:pPr>
            <a:r>
              <a:rPr lang="ca-ES" b="1" dirty="0" smtClean="0"/>
              <a:t>» </a:t>
            </a:r>
            <a:r>
              <a:rPr lang="ca-ES" dirty="0" smtClean="0"/>
              <a:t>activitats que enforteixen les relacions socials</a:t>
            </a:r>
            <a:endParaRPr lang="ca-ES" dirty="0"/>
          </a:p>
          <a:p>
            <a:pPr marL="68580" indent="0">
              <a:buNone/>
            </a:pPr>
            <a:r>
              <a:rPr lang="ca-ES" b="1" dirty="0" smtClean="0"/>
              <a:t>» </a:t>
            </a:r>
            <a:r>
              <a:rPr lang="ca-ES" dirty="0" smtClean="0"/>
              <a:t>consciència cívica</a:t>
            </a:r>
            <a:endParaRPr lang="ca-ES" dirty="0"/>
          </a:p>
          <a:p>
            <a:pPr marL="68580" indent="0">
              <a:buNone/>
            </a:pPr>
            <a:r>
              <a:rPr lang="ca-ES" b="1" dirty="0" smtClean="0"/>
              <a:t>» </a:t>
            </a:r>
            <a:r>
              <a:rPr lang="ca-ES" dirty="0" smtClean="0"/>
              <a:t>projectes mes complexes i ambiciosos</a:t>
            </a:r>
            <a:endParaRPr lang="ca-ES" dirty="0"/>
          </a:p>
          <a:p>
            <a:pPr marL="68580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r>
              <a:rPr lang="ca-ES" sz="3300" b="1" dirty="0" smtClean="0">
                <a:solidFill>
                  <a:srgbClr val="FF0000"/>
                </a:solidFill>
              </a:rPr>
              <a:t>L' animació amb iniciativa i </a:t>
            </a:r>
            <a:r>
              <a:rPr lang="ca-ES" sz="3300" b="1" dirty="0" err="1" smtClean="0">
                <a:solidFill>
                  <a:srgbClr val="FF0000"/>
                </a:solidFill>
              </a:rPr>
              <a:t>financiació</a:t>
            </a:r>
            <a:r>
              <a:rPr lang="ca-ES" sz="3300" b="1" dirty="0" smtClean="0">
                <a:solidFill>
                  <a:srgbClr val="FF0000"/>
                </a:solidFill>
              </a:rPr>
              <a:t> públiques</a:t>
            </a:r>
            <a:r>
              <a:rPr lang="ca-ES" sz="3300" dirty="0" smtClean="0">
                <a:solidFill>
                  <a:srgbClr val="FF0000"/>
                </a:solidFill>
              </a:rPr>
              <a:t>:</a:t>
            </a:r>
            <a:endParaRPr lang="ca-ES" sz="3300" b="1" dirty="0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ca-ES" b="1" dirty="0" smtClean="0"/>
              <a:t>» </a:t>
            </a:r>
            <a:r>
              <a:rPr lang="ca-ES" dirty="0" smtClean="0"/>
              <a:t>campanyes d’animació </a:t>
            </a:r>
            <a:r>
              <a:rPr lang="ca-ES" dirty="0" err="1" smtClean="0"/>
              <a:t>socio-cultural</a:t>
            </a:r>
            <a:endParaRPr lang="ca-ES" dirty="0"/>
          </a:p>
          <a:p>
            <a:pPr marL="68580" indent="0">
              <a:buNone/>
            </a:pPr>
            <a:r>
              <a:rPr lang="ca-ES" b="1" dirty="0" smtClean="0"/>
              <a:t>» </a:t>
            </a:r>
            <a:r>
              <a:rPr lang="ca-ES" dirty="0" smtClean="0"/>
              <a:t>planificades, coordinades, organitzades, modèliques</a:t>
            </a:r>
            <a:endParaRPr lang="ca-ES" dirty="0"/>
          </a:p>
          <a:p>
            <a:pPr marL="68580" indent="0">
              <a:buNone/>
            </a:pPr>
            <a:r>
              <a:rPr lang="ca-ES" b="1" dirty="0" smtClean="0"/>
              <a:t>» </a:t>
            </a:r>
            <a:r>
              <a:rPr lang="ca-ES" dirty="0" smtClean="0"/>
              <a:t>mes freqüent </a:t>
            </a:r>
            <a:r>
              <a:rPr lang="ca-ES" dirty="0" err="1" smtClean="0"/>
              <a:t>desde</a:t>
            </a:r>
            <a:r>
              <a:rPr lang="ca-ES" dirty="0" smtClean="0"/>
              <a:t> ministeris i administracions</a:t>
            </a:r>
            <a:endParaRPr lang="ca-ES" dirty="0"/>
          </a:p>
        </p:txBody>
      </p:sp>
    </p:spTree>
    <p:extLst>
      <p:ext uri="{BB962C8B-B14F-4D97-AF65-F5344CB8AC3E}">
        <p14:creationId xmlns="" xmlns:p14="http://schemas.microsoft.com/office/powerpoint/2010/main" val="724519217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</TotalTime>
  <Words>624</Words>
  <Application>Microsoft Office PowerPoint</Application>
  <PresentationFormat>Presentación en pantalla (4:3)</PresentationFormat>
  <Paragraphs>93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Metro</vt:lpstr>
      <vt:lpstr>ANIMACIÓ</vt:lpstr>
      <vt:lpstr>CONCEPTES D’ANIMACIÓ </vt:lpstr>
      <vt:lpstr>OBJECTIUS ANIMACIÓ: </vt:lpstr>
      <vt:lpstr>MODALITATS ANIMACIÓ: </vt:lpstr>
      <vt:lpstr>Diapositiva 5</vt:lpstr>
      <vt:lpstr>CAMPS D’INTERVENCIÓ: </vt:lpstr>
      <vt:lpstr>CAMPS D’INTERVENCIÓ:</vt:lpstr>
      <vt:lpstr>Origen de l’iniciativa i de la financiació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ANIMACIÓ</dc:title>
  <dc:creator>Enric</dc:creator>
  <cp:lastModifiedBy>Usuari</cp:lastModifiedBy>
  <cp:revision>5</cp:revision>
  <dcterms:created xsi:type="dcterms:W3CDTF">2017-09-30T17:17:22Z</dcterms:created>
  <dcterms:modified xsi:type="dcterms:W3CDTF">2017-10-09T19:19:21Z</dcterms:modified>
</cp:coreProperties>
</file>