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769DA-021C-46D1-9104-422B92D12DA7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FC784-9FA1-4FA3-BC50-C0E6A8724D8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7933B0-64C5-4CE3-9B42-12FD6CB0F34E}" type="slidenum">
              <a:rPr lang="ca-ES" smtClean="0"/>
              <a:pPr/>
              <a:t>4</a:t>
            </a:fld>
            <a:endParaRPr lang="ca-ES" dirty="0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a-ES" dirty="0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509258-D69F-444E-ABD5-2A3CE88DB2CA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C2C3D2-0488-404B-8132-21C1653C8FC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509258-D69F-444E-ABD5-2A3CE88DB2CA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C2C3D2-0488-404B-8132-21C1653C8FC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509258-D69F-444E-ABD5-2A3CE88DB2CA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C2C3D2-0488-404B-8132-21C1653C8FC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pPr lvl="0"/>
            <a:endParaRPr lang="ca-E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57EB3-4593-4637-8CDC-581CE9E894AA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  <p:transition spd="slow">
    <p:wedge/>
    <p:sndAc>
      <p:stSnd>
        <p:snd r:embed="rId1" name="arrow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509258-D69F-444E-ABD5-2A3CE88DB2CA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C2C3D2-0488-404B-8132-21C1653C8FC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509258-D69F-444E-ABD5-2A3CE88DB2CA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C2C3D2-0488-404B-8132-21C1653C8FC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509258-D69F-444E-ABD5-2A3CE88DB2CA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C2C3D2-0488-404B-8132-21C1653C8FC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509258-D69F-444E-ABD5-2A3CE88DB2CA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C2C3D2-0488-404B-8132-21C1653C8FC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509258-D69F-444E-ABD5-2A3CE88DB2CA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C2C3D2-0488-404B-8132-21C1653C8FC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509258-D69F-444E-ABD5-2A3CE88DB2CA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C2C3D2-0488-404B-8132-21C1653C8FC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509258-D69F-444E-ABD5-2A3CE88DB2CA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C2C3D2-0488-404B-8132-21C1653C8FC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C4509258-D69F-444E-ABD5-2A3CE88DB2CA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2DC2C3D2-0488-404B-8132-21C1653C8FC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4509258-D69F-444E-ABD5-2A3CE88DB2CA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2DC2C3D2-0488-404B-8132-21C1653C8FC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smtClean="0"/>
              <a:t>C9 “Animació i dinàmica de grups”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 b="1" dirty="0" smtClean="0"/>
              <a:t>Professor: Enric Ferré del Olmo </a:t>
            </a:r>
            <a:endParaRPr lang="es-ES" dirty="0" smtClean="0"/>
          </a:p>
          <a:p>
            <a:r>
              <a:rPr lang="ca-ES" b="1" dirty="0" smtClean="0"/>
              <a:t>Curs 2017/18 </a:t>
            </a:r>
          </a:p>
          <a:p>
            <a:endParaRPr lang="ca-ES" b="1" dirty="0" smtClean="0"/>
          </a:p>
          <a:p>
            <a:r>
              <a:rPr lang="ca-ES" sz="2800" b="1" dirty="0" smtClean="0"/>
              <a:t>CFGS Animació d’activitats físiques i esportives</a:t>
            </a:r>
            <a:endParaRPr lang="es-ES" sz="2800" dirty="0" smtClean="0"/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476672"/>
            <a:ext cx="2486025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BLOC Nº1: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sz="5400" dirty="0" smtClean="0"/>
          </a:p>
          <a:p>
            <a:r>
              <a:rPr lang="es-ES" sz="5400" b="1" i="1" dirty="0" smtClean="0"/>
              <a:t>L’ANIMACIÓ COM A EDUCACIÓ NO FORMAL</a:t>
            </a:r>
            <a:endParaRPr lang="es-ES" sz="5400" b="1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 smtClean="0"/>
              <a:t>L’educació</a:t>
            </a:r>
            <a:r>
              <a:rPr lang="es-ES" dirty="0" smtClean="0"/>
              <a:t> no formal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a-ES" sz="2800" dirty="0" smtClean="0">
                <a:ea typeface="ＭＳ Ｐゴシック" pitchFamily="34" charset="-128"/>
              </a:rPr>
              <a:t>Activitat organitzada, sistemàtica i educativa realitzada fora del marc del sistema oficial.</a:t>
            </a:r>
          </a:p>
          <a:p>
            <a:pPr>
              <a:lnSpc>
                <a:spcPct val="90000"/>
              </a:lnSpc>
            </a:pPr>
            <a:endParaRPr lang="ca-ES" sz="2800" dirty="0" smtClean="0">
              <a:ea typeface="ＭＳ Ｐゴシック" pitchFamily="34" charset="-128"/>
            </a:endParaRPr>
          </a:p>
          <a:p>
            <a:pPr>
              <a:lnSpc>
                <a:spcPct val="90000"/>
              </a:lnSpc>
            </a:pPr>
            <a:r>
              <a:rPr lang="ca-ES" sz="2800" dirty="0" smtClean="0">
                <a:ea typeface="ＭＳ Ｐゴシック" pitchFamily="34" charset="-128"/>
              </a:rPr>
              <a:t>OBJECTIU: Facilitar determinades classes d’aprenentatge a subgrups particulars.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a-ES" sz="2800" dirty="0" smtClean="0">
              <a:ea typeface="ＭＳ Ｐゴシック" pitchFamily="34" charset="-128"/>
            </a:endParaRPr>
          </a:p>
          <a:p>
            <a:pPr>
              <a:lnSpc>
                <a:spcPct val="90000"/>
              </a:lnSpc>
            </a:pPr>
            <a:r>
              <a:rPr lang="ca-ES" sz="2800" dirty="0" smtClean="0">
                <a:ea typeface="ＭＳ Ｐゴシック" pitchFamily="34" charset="-128"/>
              </a:rPr>
              <a:t>EXEMPLES: Les sessions recreatives, les celebracions escolars o les activitats que es realitzen en horari extraescolar. </a:t>
            </a:r>
          </a:p>
          <a:p>
            <a:endParaRPr lang="es-E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3" y="0"/>
            <a:ext cx="8713787" cy="922337"/>
          </a:xfrm>
        </p:spPr>
        <p:txBody>
          <a:bodyPr/>
          <a:lstStyle/>
          <a:p>
            <a:pPr algn="ctr" eaLnBrk="1" hangingPunct="1">
              <a:defRPr/>
            </a:pPr>
            <a:r>
              <a:rPr lang="ca-ES" sz="2800" dirty="0" smtClean="0">
                <a:solidFill>
                  <a:schemeClr val="tx1"/>
                </a:solidFill>
                <a:ea typeface="ＭＳ Ｐゴシック" pitchFamily="34" charset="-128"/>
              </a:rPr>
              <a:t/>
            </a:r>
            <a:br>
              <a:rPr lang="ca-ES" sz="2800" dirty="0" smtClean="0">
                <a:solidFill>
                  <a:schemeClr val="tx1"/>
                </a:solidFill>
                <a:ea typeface="ＭＳ Ｐゴシック" pitchFamily="34" charset="-128"/>
              </a:rPr>
            </a:br>
            <a:r>
              <a:rPr lang="ca-ES" sz="2800" dirty="0" smtClean="0">
                <a:solidFill>
                  <a:schemeClr val="tx1"/>
                </a:solidFill>
                <a:ea typeface="ＭＳ Ｐゴシック" pitchFamily="34" charset="-128"/>
              </a:rPr>
              <a:t>Educació Formal &lt;&gt; Educació No Formal</a:t>
            </a:r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755576" y="1268413"/>
            <a:ext cx="3529087" cy="2664643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a-ES" sz="3600" dirty="0">
                <a:solidFill>
                  <a:schemeClr val="bg1"/>
                </a:solidFill>
                <a:latin typeface="Arial" charset="0"/>
              </a:rPr>
              <a:t>Educació</a:t>
            </a:r>
            <a:r>
              <a:rPr lang="es-ES" sz="3600" dirty="0">
                <a:solidFill>
                  <a:schemeClr val="bg1"/>
                </a:solidFill>
                <a:latin typeface="Arial" charset="0"/>
              </a:rPr>
              <a:t> Formal</a:t>
            </a: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395288" y="4292600"/>
            <a:ext cx="4391025" cy="16557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a-ES" sz="3600" dirty="0">
                <a:solidFill>
                  <a:schemeClr val="bg1"/>
                </a:solidFill>
                <a:latin typeface="Arial" charset="0"/>
              </a:rPr>
              <a:t>Educació</a:t>
            </a:r>
            <a:r>
              <a:rPr lang="es-ES" sz="3600" dirty="0">
                <a:solidFill>
                  <a:schemeClr val="bg1"/>
                </a:solidFill>
                <a:latin typeface="Arial" charset="0"/>
              </a:rPr>
              <a:t> No Formal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5148263" y="3789363"/>
            <a:ext cx="4826000" cy="2808287"/>
            <a:chOff x="3243" y="2387"/>
            <a:chExt cx="3040" cy="1769"/>
          </a:xfrm>
        </p:grpSpPr>
        <p:sp>
          <p:nvSpPr>
            <p:cNvPr id="4105" name="AutoShape 10"/>
            <p:cNvSpPr>
              <a:spLocks noChangeArrowheads="1"/>
            </p:cNvSpPr>
            <p:nvPr/>
          </p:nvSpPr>
          <p:spPr bwMode="auto">
            <a:xfrm>
              <a:off x="3243" y="2387"/>
              <a:ext cx="2313" cy="1769"/>
            </a:xfrm>
            <a:prstGeom prst="leftArrowCallout">
              <a:avLst>
                <a:gd name="adj1" fmla="val 25000"/>
                <a:gd name="adj2" fmla="val 25000"/>
                <a:gd name="adj3" fmla="val 21792"/>
                <a:gd name="adj4" fmla="val 6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_tradnl" dirty="0"/>
            </a:p>
          </p:txBody>
        </p:sp>
        <p:sp>
          <p:nvSpPr>
            <p:cNvPr id="4106" name="Text Box 8"/>
            <p:cNvSpPr txBox="1">
              <a:spLocks noChangeArrowheads="1"/>
            </p:cNvSpPr>
            <p:nvPr/>
          </p:nvSpPr>
          <p:spPr bwMode="auto">
            <a:xfrm>
              <a:off x="4105" y="2523"/>
              <a:ext cx="2178" cy="1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ca-ES" dirty="0">
                  <a:solidFill>
                    <a:schemeClr val="bg1"/>
                  </a:solidFill>
                  <a:latin typeface="Arial" charset="0"/>
                </a:rPr>
                <a:t>Escoles de repàs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ca-ES" dirty="0">
                  <a:solidFill>
                    <a:schemeClr val="bg1"/>
                  </a:solidFill>
                  <a:latin typeface="Arial" charset="0"/>
                </a:rPr>
                <a:t>Autoescoles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ca-ES" dirty="0">
                  <a:solidFill>
                    <a:schemeClr val="bg1"/>
                  </a:solidFill>
                  <a:latin typeface="Arial" charset="0"/>
                </a:rPr>
                <a:t> Acadèmies de ball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ca-ES" dirty="0">
                  <a:solidFill>
                    <a:schemeClr val="bg1"/>
                  </a:solidFill>
                  <a:latin typeface="Arial" charset="0"/>
                </a:rPr>
                <a:t> Clubs esportius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ca-ES" dirty="0">
                  <a:solidFill>
                    <a:schemeClr val="bg1"/>
                  </a:solidFill>
                  <a:latin typeface="Arial" charset="0"/>
                </a:rPr>
                <a:t> Esplais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ca-ES" dirty="0">
                  <a:solidFill>
                    <a:schemeClr val="bg1"/>
                  </a:solidFill>
                  <a:latin typeface="Arial" charset="0"/>
                </a:rPr>
                <a:t> …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643438" y="1484313"/>
            <a:ext cx="3384550" cy="2016125"/>
            <a:chOff x="2925" y="935"/>
            <a:chExt cx="2132" cy="1270"/>
          </a:xfrm>
        </p:grpSpPr>
        <p:sp>
          <p:nvSpPr>
            <p:cNvPr id="4103" name="AutoShape 11"/>
            <p:cNvSpPr>
              <a:spLocks noChangeArrowheads="1"/>
            </p:cNvSpPr>
            <p:nvPr/>
          </p:nvSpPr>
          <p:spPr bwMode="auto">
            <a:xfrm>
              <a:off x="2925" y="935"/>
              <a:ext cx="1951" cy="1270"/>
            </a:xfrm>
            <a:prstGeom prst="leftArrowCallout">
              <a:avLst>
                <a:gd name="adj1" fmla="val 25000"/>
                <a:gd name="adj2" fmla="val 25000"/>
                <a:gd name="adj3" fmla="val 25604"/>
                <a:gd name="adj4" fmla="val 6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_tradnl" dirty="0"/>
            </a:p>
          </p:txBody>
        </p:sp>
        <p:sp>
          <p:nvSpPr>
            <p:cNvPr id="4104" name="Text Box 7"/>
            <p:cNvSpPr txBox="1">
              <a:spLocks noChangeArrowheads="1"/>
            </p:cNvSpPr>
            <p:nvPr/>
          </p:nvSpPr>
          <p:spPr bwMode="auto">
            <a:xfrm>
              <a:off x="3651" y="981"/>
              <a:ext cx="1406" cy="1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s-ES" sz="2400" dirty="0">
                  <a:solidFill>
                    <a:schemeClr val="bg1"/>
                  </a:solidFill>
                  <a:latin typeface="Arial" charset="0"/>
                </a:rPr>
                <a:t> Centres </a:t>
              </a:r>
              <a:r>
                <a:rPr lang="ca-ES" sz="2400" dirty="0">
                  <a:solidFill>
                    <a:schemeClr val="bg1"/>
                  </a:solidFill>
                  <a:latin typeface="Arial" charset="0"/>
                </a:rPr>
                <a:t>educatius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s-ES" sz="2400" dirty="0">
                  <a:solidFill>
                    <a:schemeClr val="bg1"/>
                  </a:solidFill>
                  <a:latin typeface="Arial" charset="0"/>
                </a:rPr>
                <a:t> EOI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s-ES" sz="2400" dirty="0">
                  <a:solidFill>
                    <a:schemeClr val="bg1"/>
                  </a:solidFill>
                  <a:latin typeface="Arial" charset="0"/>
                </a:rPr>
                <a:t> …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  <p:bldP spid="307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s-ES_tradnl" dirty="0" smtClean="0">
                <a:solidFill>
                  <a:schemeClr val="folHlink"/>
                </a:solidFill>
                <a:effectLst/>
                <a:ea typeface="ＭＳ Ｐゴシック" pitchFamily="34" charset="-128"/>
              </a:rPr>
              <a:t>TEMPS LLIURE</a:t>
            </a:r>
            <a:endParaRPr lang="es-ES" dirty="0" smtClean="0">
              <a:solidFill>
                <a:schemeClr val="folHlink"/>
              </a:solidFill>
              <a:effectLst/>
              <a:ea typeface="ＭＳ Ｐゴシック" pitchFamily="34" charset="-128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s-ES_tradnl" sz="2800" dirty="0" smtClean="0">
                <a:effectLst/>
                <a:ea typeface="ＭＳ Ｐゴシック" pitchFamily="34" charset="-128"/>
              </a:rPr>
              <a:t>CONCEPTE:</a:t>
            </a:r>
          </a:p>
          <a:p>
            <a:pPr>
              <a:buFont typeface="Wingdings" pitchFamily="2" charset="2"/>
              <a:buNone/>
            </a:pPr>
            <a:endParaRPr lang="es-ES_tradnl" sz="2800" dirty="0" smtClean="0">
              <a:effectLst/>
              <a:ea typeface="ＭＳ Ｐゴシック" pitchFamily="34" charset="-128"/>
            </a:endParaRPr>
          </a:p>
          <a:p>
            <a:pPr>
              <a:buFont typeface="Wingdings" pitchFamily="2" charset="2"/>
              <a:buNone/>
            </a:pPr>
            <a:r>
              <a:rPr lang="es-ES_tradnl" sz="2800" dirty="0" smtClean="0">
                <a:effectLst/>
                <a:ea typeface="ＭＳ Ｐゴシック" pitchFamily="34" charset="-128"/>
              </a:rPr>
              <a:t>	- </a:t>
            </a:r>
            <a:r>
              <a:rPr lang="ca-ES" sz="2800" dirty="0" smtClean="0">
                <a:effectLst/>
                <a:ea typeface="ＭＳ Ｐゴシック" pitchFamily="34" charset="-128"/>
              </a:rPr>
              <a:t>temps no sotmès a obligacions.</a:t>
            </a:r>
          </a:p>
          <a:p>
            <a:pPr>
              <a:buFont typeface="Wingdings" pitchFamily="2" charset="2"/>
              <a:buNone/>
            </a:pPr>
            <a:endParaRPr lang="ca-ES" sz="2800" dirty="0" smtClean="0">
              <a:effectLst/>
              <a:ea typeface="ＭＳ Ｐゴシック" pitchFamily="34" charset="-128"/>
            </a:endParaRPr>
          </a:p>
          <a:p>
            <a:pPr>
              <a:buFont typeface="Wingdings" pitchFamily="2" charset="2"/>
              <a:buNone/>
            </a:pPr>
            <a:r>
              <a:rPr lang="ca-ES" sz="2800" dirty="0" smtClean="0">
                <a:effectLst/>
                <a:ea typeface="ＭＳ Ｐゴシック" pitchFamily="34" charset="-128"/>
              </a:rPr>
              <a:t>	- temps que permet autonomia.</a:t>
            </a:r>
          </a:p>
          <a:p>
            <a:pPr>
              <a:buFont typeface="Wingdings" pitchFamily="2" charset="2"/>
              <a:buNone/>
            </a:pPr>
            <a:endParaRPr lang="ca-ES" sz="2800" dirty="0" smtClean="0">
              <a:effectLst/>
              <a:ea typeface="ＭＳ Ｐゴシック" pitchFamily="34" charset="-128"/>
            </a:endParaRPr>
          </a:p>
          <a:p>
            <a:pPr>
              <a:buFont typeface="Wingdings" pitchFamily="2" charset="2"/>
              <a:buNone/>
            </a:pPr>
            <a:r>
              <a:rPr lang="ca-ES" sz="2800" dirty="0" smtClean="0">
                <a:effectLst/>
                <a:ea typeface="ＭＳ Ｐゴシック" pitchFamily="34" charset="-128"/>
              </a:rPr>
              <a:t>	- activitats lliures, que l’individu tria</a:t>
            </a:r>
            <a:r>
              <a:rPr lang="es-ES_tradnl" sz="2800" dirty="0" smtClean="0">
                <a:effectLst/>
                <a:ea typeface="ＭＳ Ｐゴシック" pitchFamily="34" charset="-128"/>
              </a:rPr>
              <a:t>.</a:t>
            </a:r>
            <a:endParaRPr lang="es-ES" sz="2800" dirty="0" smtClean="0">
              <a:effectLst/>
              <a:ea typeface="ＭＳ Ｐゴシック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a-ES" dirty="0" smtClean="0">
                <a:solidFill>
                  <a:schemeClr val="folHlink"/>
                </a:solidFill>
                <a:ea typeface="ＭＳ Ｐゴシック" pitchFamily="34" charset="-128"/>
              </a:rPr>
              <a:t>TEMPS LLIURE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2800" dirty="0" smtClean="0">
                <a:latin typeface="Arial" charset="0"/>
                <a:ea typeface="ＭＳ Ｐゴシック" pitchFamily="34" charset="-128"/>
              </a:rPr>
              <a:t>MOTIUS PER L’AUGMENT DEL TEMPS LLIURE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a-ES" sz="2800" dirty="0" smtClean="0">
              <a:latin typeface="Arial" charset="0"/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r>
              <a:rPr lang="ca-ES" sz="2800" dirty="0" smtClean="0">
                <a:solidFill>
                  <a:srgbClr val="33CC33"/>
                </a:solidFill>
                <a:latin typeface="Arial" charset="0"/>
                <a:ea typeface="ＭＳ Ｐゴシック" pitchFamily="34" charset="-128"/>
              </a:rPr>
              <a:t>Reducció de la jornada laboral</a:t>
            </a:r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r>
              <a:rPr lang="ca-ES" sz="2800" dirty="0" smtClean="0">
                <a:latin typeface="Arial" charset="0"/>
                <a:ea typeface="ＭＳ Ｐゴシック" pitchFamily="34" charset="-128"/>
              </a:rPr>
              <a:t>Menys obligacions familiars</a:t>
            </a:r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r>
              <a:rPr lang="ca-ES" sz="2800" dirty="0" smtClean="0">
                <a:solidFill>
                  <a:srgbClr val="33CC33"/>
                </a:solidFill>
                <a:latin typeface="Arial" charset="0"/>
                <a:ea typeface="ＭＳ Ｐゴシック" pitchFamily="34" charset="-128"/>
              </a:rPr>
              <a:t>Industrialització</a:t>
            </a:r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r>
              <a:rPr lang="ca-ES" sz="2800" dirty="0" smtClean="0">
                <a:latin typeface="Arial" charset="0"/>
                <a:ea typeface="ＭＳ Ｐゴシック" pitchFamily="34" charset="-128"/>
              </a:rPr>
              <a:t>Augment de l’esperança de vida</a:t>
            </a:r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r>
              <a:rPr lang="ca-ES" sz="2800" dirty="0" smtClean="0">
                <a:solidFill>
                  <a:srgbClr val="33CC33"/>
                </a:solidFill>
                <a:latin typeface="Arial" charset="0"/>
                <a:ea typeface="ＭＳ Ｐゴシック" pitchFamily="34" charset="-128"/>
              </a:rPr>
              <a:t>Retard en l' incorporació al mon laboral</a:t>
            </a:r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r>
              <a:rPr lang="ca-ES" sz="2800" dirty="0" smtClean="0">
                <a:latin typeface="Arial" charset="0"/>
                <a:ea typeface="ＭＳ Ｐゴシック" pitchFamily="34" charset="-128"/>
              </a:rPr>
              <a:t>Augment de l’atur</a:t>
            </a:r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r>
              <a:rPr lang="ca-ES" sz="2800" dirty="0" smtClean="0">
                <a:solidFill>
                  <a:srgbClr val="33CC33"/>
                </a:solidFill>
                <a:latin typeface="Arial" charset="0"/>
                <a:ea typeface="ＭＳ Ｐゴシック" pitchFamily="34" charset="-128"/>
              </a:rPr>
              <a:t>Jubilacions anticipades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s-ES_tradnl" dirty="0" smtClean="0">
                <a:solidFill>
                  <a:schemeClr val="folHlink"/>
                </a:solidFill>
                <a:effectLst/>
                <a:ea typeface="ＭＳ Ｐゴシック" pitchFamily="34" charset="-128"/>
              </a:rPr>
              <a:t>TEMPS LLIURE</a:t>
            </a:r>
            <a:endParaRPr lang="es-ES" dirty="0" smtClean="0">
              <a:solidFill>
                <a:schemeClr val="folHlink"/>
              </a:solidFill>
              <a:effectLst/>
              <a:ea typeface="ＭＳ Ｐゴシック" pitchFamily="34" charset="-12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229600" cy="4322762"/>
          </a:xfrm>
          <a:noFill/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ca-ES" sz="2000" dirty="0" smtClean="0">
                <a:effectLst/>
                <a:ea typeface="ＭＳ Ｐゴシック" pitchFamily="34" charset="-128"/>
              </a:rPr>
              <a:t>L’evolució del temps lliure ha produït l’aparició del concepte d’OCI.  </a:t>
            </a:r>
          </a:p>
          <a:p>
            <a:endParaRPr lang="ca-ES" sz="2000" dirty="0" smtClean="0">
              <a:effectLst/>
              <a:ea typeface="ＭＳ Ｐゴシック" pitchFamily="34" charset="-128"/>
            </a:endParaRPr>
          </a:p>
          <a:p>
            <a:pPr algn="ctr">
              <a:buFont typeface="Wingdings" pitchFamily="2" charset="2"/>
              <a:buNone/>
            </a:pPr>
            <a:r>
              <a:rPr lang="es-ES_tradnl" sz="2000" dirty="0" smtClean="0">
                <a:effectLst/>
                <a:ea typeface="ＭＳ Ｐゴシック" pitchFamily="34" charset="-128"/>
              </a:rPr>
              <a:t>“ </a:t>
            </a:r>
            <a:r>
              <a:rPr lang="es-ES_tradnl" sz="2000" dirty="0" smtClean="0">
                <a:ea typeface="ＭＳ Ｐゴシック" pitchFamily="34" charset="-128"/>
              </a:rPr>
              <a:t>E</a:t>
            </a:r>
            <a:r>
              <a:rPr lang="es-ES_tradnl" sz="2000" dirty="0" smtClean="0">
                <a:effectLst/>
                <a:ea typeface="ＭＳ Ｐゴシック" pitchFamily="34" charset="-128"/>
              </a:rPr>
              <a:t>s el conjunto de ocupaciones voluntarias, sea para descansar,</a:t>
            </a:r>
          </a:p>
          <a:p>
            <a:pPr algn="ctr">
              <a:buFont typeface="Wingdings" pitchFamily="2" charset="2"/>
              <a:buNone/>
            </a:pPr>
            <a:r>
              <a:rPr lang="es-ES_tradnl" sz="2000" dirty="0" smtClean="0">
                <a:effectLst/>
                <a:ea typeface="ＭＳ Ｐゴシック" pitchFamily="34" charset="-128"/>
              </a:rPr>
              <a:t>	divertirse o desarrollar su formación e información desinteresada y la participación social voluntaria tras haberse liberado de las obligaciones profesionales, familiares y sociales.”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a-ES" sz="2000" dirty="0" smtClean="0">
              <a:effectLst/>
              <a:ea typeface="ＭＳ Ｐゴシック" pitchFamily="34" charset="-128"/>
            </a:endParaRPr>
          </a:p>
          <a:p>
            <a:pPr>
              <a:lnSpc>
                <a:spcPct val="80000"/>
              </a:lnSpc>
            </a:pPr>
            <a:r>
              <a:rPr lang="ca-ES" sz="2000" dirty="0" smtClean="0">
                <a:effectLst/>
                <a:ea typeface="ＭＳ Ｐゴシック" pitchFamily="34" charset="-128"/>
              </a:rPr>
              <a:t>OCI = manera d’utilitzar i estar en el temps lliure amb autonomia i per aconseguir: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a-ES" sz="2000" dirty="0" smtClean="0">
                <a:effectLst/>
                <a:ea typeface="ＭＳ Ｐゴシック" pitchFamily="34" charset="-128"/>
              </a:rPr>
              <a:t>		- desenvolupament personal.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a-ES" sz="2000" dirty="0" smtClean="0">
                <a:effectLst/>
                <a:ea typeface="ＭＳ Ｐゴシック" pitchFamily="34" charset="-128"/>
              </a:rPr>
              <a:t>		-satisfacció.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a-ES" sz="2000" dirty="0" smtClean="0">
                <a:effectLst/>
                <a:ea typeface="ＭＳ Ｐゴシック" pitchFamily="34" charset="-128"/>
              </a:rPr>
              <a:t>		- descans.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a-ES" sz="2000" dirty="0" smtClean="0">
                <a:effectLst/>
                <a:ea typeface="ＭＳ Ｐゴシック" pitchFamily="34" charset="-128"/>
              </a:rPr>
              <a:t>		- diversió.</a:t>
            </a:r>
          </a:p>
          <a:p>
            <a:pPr>
              <a:lnSpc>
                <a:spcPct val="80000"/>
              </a:lnSpc>
            </a:pPr>
            <a:endParaRPr lang="es-ES" sz="2000" dirty="0" smtClean="0">
              <a:effectLst/>
              <a:ea typeface="ＭＳ Ｐゴシック" pitchFamily="34" charset="-128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ES" sz="2000" dirty="0" smtClean="0">
              <a:effectLst/>
              <a:ea typeface="ＭＳ Ｐゴシック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229600" cy="1371600"/>
          </a:xfrm>
          <a:noFill/>
        </p:spPr>
        <p:txBody>
          <a:bodyPr/>
          <a:lstStyle/>
          <a:p>
            <a:r>
              <a:rPr lang="es-ES_tradnl" dirty="0" smtClean="0">
                <a:solidFill>
                  <a:schemeClr val="folHlink"/>
                </a:solidFill>
                <a:effectLst/>
                <a:ea typeface="ＭＳ Ｐゴシック" pitchFamily="34" charset="-128"/>
              </a:rPr>
              <a:t>2.TEMPS LLIURE</a:t>
            </a:r>
            <a:endParaRPr lang="es-ES" dirty="0" smtClean="0">
              <a:solidFill>
                <a:schemeClr val="folHlink"/>
              </a:solidFill>
              <a:effectLst/>
              <a:ea typeface="ＭＳ Ｐゴシック" pitchFamily="34" charset="-128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57338"/>
            <a:ext cx="8229600" cy="4538662"/>
          </a:xfrm>
          <a:noFill/>
        </p:spPr>
        <p:txBody>
          <a:bodyPr/>
          <a:lstStyle/>
          <a:p>
            <a:r>
              <a:rPr lang="es-ES_tradnl" dirty="0" smtClean="0">
                <a:effectLst/>
                <a:latin typeface="Arial" charset="0"/>
                <a:ea typeface="ＭＳ Ｐゴシック" pitchFamily="34" charset="-128"/>
              </a:rPr>
              <a:t>DIFERÈNCIA TEMPS LLIURE-OCI:</a:t>
            </a:r>
          </a:p>
          <a:p>
            <a:pPr>
              <a:buFont typeface="Wingdings" pitchFamily="2" charset="2"/>
              <a:buNone/>
            </a:pPr>
            <a:endParaRPr lang="es-ES" dirty="0" smtClean="0">
              <a:effectLst/>
              <a:latin typeface="Arial" charset="0"/>
              <a:ea typeface="ＭＳ Ｐゴシック" pitchFamily="34" charset="-128"/>
            </a:endParaRPr>
          </a:p>
        </p:txBody>
      </p:sp>
      <p:graphicFrame>
        <p:nvGraphicFramePr>
          <p:cNvPr id="78884" name="Group 36"/>
          <p:cNvGraphicFramePr>
            <a:graphicFrameLocks noGrp="1"/>
          </p:cNvGraphicFramePr>
          <p:nvPr>
            <p:ph type="tbl" idx="1"/>
          </p:nvPr>
        </p:nvGraphicFramePr>
        <p:xfrm>
          <a:off x="468313" y="2492375"/>
          <a:ext cx="8229600" cy="2319338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60177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TEMPS LLIURE</a:t>
                      </a:r>
                      <a:endParaRPr kumimoji="0" lang="es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OCI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177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Forma de calcular una determinada classe de temps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És una manera de ser ( aficions, gustos,…)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578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És el temps restant al treball o a les obligacions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És el conjunt d’ocupacions a les que l’individu s’entrega de manera voluntària.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Respon a la pregunta “ Com es pot utilitzar el temps lliure?”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10" name="Text Box 37"/>
          <p:cNvSpPr txBox="1">
            <a:spLocks noChangeArrowheads="1"/>
          </p:cNvSpPr>
          <p:nvPr/>
        </p:nvSpPr>
        <p:spPr bwMode="auto">
          <a:xfrm>
            <a:off x="539750" y="5084763"/>
            <a:ext cx="8064500" cy="915987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dirty="0" smtClean="0">
                <a:solidFill>
                  <a:schemeClr val="bg1"/>
                </a:solidFill>
                <a:latin typeface="Arial" charset="0"/>
              </a:rPr>
              <a:t>El nostre paper com a animador ha de ser d’oferir activitats per emplenar el temps lliure, que pot coincidir o no amb les seves preferències, és a dir, el seu oci.</a:t>
            </a:r>
            <a:endParaRPr lang="ca-ES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wedge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Ordenar activitats de temps lliure i oci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7" name="6 Estrella de 5 puntas"/>
          <p:cNvSpPr/>
          <p:nvPr/>
        </p:nvSpPr>
        <p:spPr>
          <a:xfrm>
            <a:off x="1403648" y="2060848"/>
            <a:ext cx="1296144" cy="129614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1475656" y="2564904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b="1" dirty="0" smtClean="0">
                <a:solidFill>
                  <a:schemeClr val="bg1"/>
                </a:solidFill>
              </a:rPr>
              <a:t> Escoltar música</a:t>
            </a:r>
          </a:p>
          <a:p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11" name="10 Estrella de 5 puntas"/>
          <p:cNvSpPr/>
          <p:nvPr/>
        </p:nvSpPr>
        <p:spPr>
          <a:xfrm>
            <a:off x="3203848" y="5229200"/>
            <a:ext cx="1296144" cy="12024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2" name="11 Estrella de 5 puntas"/>
          <p:cNvSpPr/>
          <p:nvPr/>
        </p:nvSpPr>
        <p:spPr>
          <a:xfrm>
            <a:off x="6444208" y="1844824"/>
            <a:ext cx="1368152" cy="12024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12 Estrella de 5 puntas"/>
          <p:cNvSpPr/>
          <p:nvPr/>
        </p:nvSpPr>
        <p:spPr>
          <a:xfrm>
            <a:off x="7668344" y="3068960"/>
            <a:ext cx="1296144" cy="12024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13 Estrella de 5 puntas"/>
          <p:cNvSpPr/>
          <p:nvPr/>
        </p:nvSpPr>
        <p:spPr>
          <a:xfrm>
            <a:off x="4572000" y="4437112"/>
            <a:ext cx="1296144" cy="12024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5" name="14 Estrella de 5 puntas"/>
          <p:cNvSpPr/>
          <p:nvPr/>
        </p:nvSpPr>
        <p:spPr>
          <a:xfrm>
            <a:off x="3131840" y="1844824"/>
            <a:ext cx="1296144" cy="12024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6" name="15 Estrella de 5 puntas"/>
          <p:cNvSpPr/>
          <p:nvPr/>
        </p:nvSpPr>
        <p:spPr>
          <a:xfrm>
            <a:off x="1259632" y="5229200"/>
            <a:ext cx="1296144" cy="12024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7" name="16 Estrella de 5 puntas"/>
          <p:cNvSpPr/>
          <p:nvPr/>
        </p:nvSpPr>
        <p:spPr>
          <a:xfrm>
            <a:off x="2555776" y="3933056"/>
            <a:ext cx="1296144" cy="12024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8" name="17 Estrella de 5 puntas"/>
          <p:cNvSpPr/>
          <p:nvPr/>
        </p:nvSpPr>
        <p:spPr>
          <a:xfrm>
            <a:off x="7380312" y="5157192"/>
            <a:ext cx="1296144" cy="12024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9" name="18 Estrella de 5 puntas"/>
          <p:cNvSpPr/>
          <p:nvPr/>
        </p:nvSpPr>
        <p:spPr>
          <a:xfrm>
            <a:off x="4355976" y="2924944"/>
            <a:ext cx="1296144" cy="12024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0" name="19 CuadroTexto"/>
          <p:cNvSpPr txBox="1"/>
          <p:nvPr/>
        </p:nvSpPr>
        <p:spPr>
          <a:xfrm>
            <a:off x="3275856" y="2276872"/>
            <a:ext cx="10081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000" b="1" dirty="0" smtClean="0">
                <a:solidFill>
                  <a:schemeClr val="bg1"/>
                </a:solidFill>
              </a:rPr>
              <a:t>Xarxes socials</a:t>
            </a:r>
            <a:endParaRPr lang="ca-ES" sz="1000" b="1" dirty="0">
              <a:solidFill>
                <a:schemeClr val="bg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6588224" y="2348880"/>
            <a:ext cx="10801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000" b="1" dirty="0" smtClean="0">
                <a:solidFill>
                  <a:schemeClr val="bg1"/>
                </a:solidFill>
              </a:rPr>
              <a:t>Sortir</a:t>
            </a:r>
            <a:r>
              <a:rPr lang="es-ES" sz="1000" b="1" dirty="0" smtClean="0">
                <a:solidFill>
                  <a:schemeClr val="bg1"/>
                </a:solidFill>
              </a:rPr>
              <a:t> de </a:t>
            </a:r>
            <a:r>
              <a:rPr lang="ca-ES" sz="1000" b="1" dirty="0" smtClean="0">
                <a:solidFill>
                  <a:schemeClr val="bg1"/>
                </a:solidFill>
              </a:rPr>
              <a:t>festa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4644008" y="3429000"/>
            <a:ext cx="7920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000" b="1" dirty="0" smtClean="0">
                <a:solidFill>
                  <a:schemeClr val="bg1"/>
                </a:solidFill>
              </a:rPr>
              <a:t>Fer esport</a:t>
            </a:r>
            <a:endParaRPr lang="ca-ES" sz="1000" b="1" dirty="0">
              <a:solidFill>
                <a:schemeClr val="bg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771800" y="4365104"/>
            <a:ext cx="7920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000" b="1" dirty="0" err="1" smtClean="0">
                <a:solidFill>
                  <a:schemeClr val="bg1"/>
                </a:solidFill>
              </a:rPr>
              <a:t>Whatsapp</a:t>
            </a:r>
            <a:endParaRPr lang="ca-ES" sz="1000" b="1" dirty="0">
              <a:solidFill>
                <a:schemeClr val="bg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3347864" y="5733256"/>
            <a:ext cx="9361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b="1" dirty="0" smtClean="0">
                <a:solidFill>
                  <a:schemeClr val="bg1"/>
                </a:solidFill>
              </a:rPr>
              <a:t>   Compres</a:t>
            </a:r>
            <a:endParaRPr lang="es-ES" sz="1000" b="1" dirty="0">
              <a:solidFill>
                <a:schemeClr val="bg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788024" y="4869160"/>
            <a:ext cx="7920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b="1" dirty="0" smtClean="0">
                <a:solidFill>
                  <a:schemeClr val="bg1"/>
                </a:solidFill>
              </a:rPr>
              <a:t>   Estudiar</a:t>
            </a:r>
            <a:endParaRPr lang="es-ES" sz="1000" b="1" dirty="0">
              <a:solidFill>
                <a:schemeClr val="bg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7668344" y="5589240"/>
            <a:ext cx="8640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000" b="1" dirty="0" smtClean="0">
                <a:solidFill>
                  <a:schemeClr val="bg1"/>
                </a:solidFill>
              </a:rPr>
              <a:t>Veure la TV (series, </a:t>
            </a:r>
            <a:r>
              <a:rPr lang="es-ES" sz="1000" b="1" dirty="0" smtClean="0">
                <a:solidFill>
                  <a:schemeClr val="bg1"/>
                </a:solidFill>
              </a:rPr>
              <a:t>pelis…)</a:t>
            </a:r>
            <a:endParaRPr lang="es-ES" sz="1000" b="1" dirty="0">
              <a:solidFill>
                <a:schemeClr val="bg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7884368" y="3501008"/>
            <a:ext cx="8640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b="1" dirty="0" smtClean="0">
                <a:solidFill>
                  <a:schemeClr val="bg1"/>
                </a:solidFill>
              </a:rPr>
              <a:t> </a:t>
            </a:r>
            <a:r>
              <a:rPr lang="ca-ES" sz="1000" b="1" dirty="0" smtClean="0">
                <a:solidFill>
                  <a:schemeClr val="bg1"/>
                </a:solidFill>
              </a:rPr>
              <a:t>Llegir </a:t>
            </a:r>
            <a:endParaRPr lang="ca-ES" sz="1000" b="1" dirty="0">
              <a:solidFill>
                <a:schemeClr val="bg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1475656" y="5733256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000" b="1" dirty="0" smtClean="0">
                <a:solidFill>
                  <a:schemeClr val="bg1"/>
                </a:solidFill>
              </a:rPr>
              <a:t>Activitats a                             la natura</a:t>
            </a:r>
            <a:endParaRPr lang="ca-ES" sz="1000" b="1" dirty="0">
              <a:solidFill>
                <a:schemeClr val="bg1"/>
              </a:solidFill>
            </a:endParaRPr>
          </a:p>
        </p:txBody>
      </p:sp>
      <p:sp>
        <p:nvSpPr>
          <p:cNvPr id="29" name="28 Estrella de 5 puntas"/>
          <p:cNvSpPr/>
          <p:nvPr/>
        </p:nvSpPr>
        <p:spPr>
          <a:xfrm>
            <a:off x="1043608" y="3717032"/>
            <a:ext cx="1224136" cy="108012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Estrella de 5 puntas"/>
          <p:cNvSpPr/>
          <p:nvPr/>
        </p:nvSpPr>
        <p:spPr>
          <a:xfrm>
            <a:off x="4716016" y="1484784"/>
            <a:ext cx="1224136" cy="108012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30 Estrella de 5 puntas"/>
          <p:cNvSpPr/>
          <p:nvPr/>
        </p:nvSpPr>
        <p:spPr>
          <a:xfrm>
            <a:off x="7812360" y="908720"/>
            <a:ext cx="1224136" cy="108012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32 CuadroTexto"/>
          <p:cNvSpPr txBox="1"/>
          <p:nvPr/>
        </p:nvSpPr>
        <p:spPr>
          <a:xfrm>
            <a:off x="1331640" y="407707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000" b="1" dirty="0" smtClean="0">
                <a:solidFill>
                  <a:schemeClr val="bg1"/>
                </a:solidFill>
              </a:rPr>
              <a:t>Anar amb amics</a:t>
            </a:r>
            <a:endParaRPr lang="ca-ES" sz="1000" b="1" dirty="0">
              <a:solidFill>
                <a:schemeClr val="bg1"/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5004048" y="1916832"/>
            <a:ext cx="7200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000" b="1" dirty="0" smtClean="0">
                <a:solidFill>
                  <a:schemeClr val="bg1"/>
                </a:solidFill>
              </a:rPr>
              <a:t>Altres</a:t>
            </a:r>
            <a:endParaRPr lang="ca-ES" sz="1000" b="1" dirty="0">
              <a:solidFill>
                <a:schemeClr val="bg1"/>
              </a:solidFill>
            </a:endParaRPr>
          </a:p>
        </p:txBody>
      </p:sp>
      <p:sp>
        <p:nvSpPr>
          <p:cNvPr id="36" name="35 Estrella de 5 puntas"/>
          <p:cNvSpPr/>
          <p:nvPr/>
        </p:nvSpPr>
        <p:spPr>
          <a:xfrm>
            <a:off x="6228184" y="3501008"/>
            <a:ext cx="1368152" cy="108012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36 CuadroTexto"/>
          <p:cNvSpPr txBox="1"/>
          <p:nvPr/>
        </p:nvSpPr>
        <p:spPr>
          <a:xfrm>
            <a:off x="6444208" y="3861048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000" b="1" dirty="0" smtClean="0">
                <a:solidFill>
                  <a:schemeClr val="bg1"/>
                </a:solidFill>
              </a:rPr>
              <a:t>Anar al             cine/teatre</a:t>
            </a:r>
            <a:endParaRPr lang="ca-ES" sz="1000" b="1" dirty="0">
              <a:solidFill>
                <a:schemeClr val="bg1"/>
              </a:solidFill>
            </a:endParaRPr>
          </a:p>
        </p:txBody>
      </p:sp>
      <p:sp>
        <p:nvSpPr>
          <p:cNvPr id="38" name="37 Estrella de 5 puntas"/>
          <p:cNvSpPr/>
          <p:nvPr/>
        </p:nvSpPr>
        <p:spPr>
          <a:xfrm>
            <a:off x="5724128" y="5445224"/>
            <a:ext cx="1224136" cy="108012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38 CuadroTexto"/>
          <p:cNvSpPr txBox="1"/>
          <p:nvPr/>
        </p:nvSpPr>
        <p:spPr>
          <a:xfrm>
            <a:off x="5868144" y="5877272"/>
            <a:ext cx="10081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000" b="1" dirty="0" smtClean="0">
                <a:solidFill>
                  <a:schemeClr val="bg1"/>
                </a:solidFill>
              </a:rPr>
              <a:t>Manualitats</a:t>
            </a:r>
            <a:endParaRPr lang="ca-ES" sz="1000" b="1" dirty="0">
              <a:solidFill>
                <a:schemeClr val="bg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8100392" y="1340768"/>
            <a:ext cx="7200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000" b="1" dirty="0" smtClean="0">
                <a:solidFill>
                  <a:schemeClr val="bg1"/>
                </a:solidFill>
              </a:rPr>
              <a:t>Videojocs</a:t>
            </a:r>
            <a:endParaRPr lang="ca-ES" sz="1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</TotalTime>
  <Words>312</Words>
  <Application>Microsoft Office PowerPoint</Application>
  <PresentationFormat>Presentación en pantalla (4:3)</PresentationFormat>
  <Paragraphs>84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Metro</vt:lpstr>
      <vt:lpstr>C9 “Animació i dinàmica de grups” </vt:lpstr>
      <vt:lpstr>BLOC Nº1:</vt:lpstr>
      <vt:lpstr>L’educació no formal</vt:lpstr>
      <vt:lpstr> Educació Formal &lt;&gt; Educació No Formal</vt:lpstr>
      <vt:lpstr>TEMPS LLIURE</vt:lpstr>
      <vt:lpstr>TEMPS LLIURE</vt:lpstr>
      <vt:lpstr>TEMPS LLIURE</vt:lpstr>
      <vt:lpstr>2.TEMPS LLIURE</vt:lpstr>
      <vt:lpstr>Ordenar activitats de temps lliure i oci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C9 “Animació i dinàmica de grups” </dc:title>
  <dc:creator>Enric</dc:creator>
  <cp:lastModifiedBy>Usuari</cp:lastModifiedBy>
  <cp:revision>2</cp:revision>
  <dcterms:created xsi:type="dcterms:W3CDTF">2017-09-30T17:09:59Z</dcterms:created>
  <dcterms:modified xsi:type="dcterms:W3CDTF">2017-11-09T19:14:28Z</dcterms:modified>
</cp:coreProperties>
</file>